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FA3DFE7-3481-4E18-B277-F1DCFEE2A08C}" type="datetimeFigureOut">
              <a:rPr lang="en-IN" smtClean="0"/>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B8A06F9-9E9D-462F-8312-90DC61D85895}" type="slidenum">
              <a:rPr lang="en-IN" smtClean="0"/>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FA3DFE7-3481-4E18-B277-F1DCFEE2A08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3DFE7-3481-4E18-B277-F1DCFEE2A08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FA3DFE7-3481-4E18-B277-F1DCFEE2A08C}" type="datetimeFigureOut">
              <a:rPr lang="en-IN" smtClean="0"/>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B8A06F9-9E9D-462F-8312-90DC61D8589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raphic Era Hill University | Uttarakhand,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1687175" cy="158115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nvSpPr>
        <p:spPr>
          <a:xfrm>
            <a:off x="71755" y="1581150"/>
            <a:ext cx="11687175" cy="1791970"/>
          </a:xfrm>
          <a:prstGeom prst="rect">
            <a:avLst/>
          </a:prstGeom>
        </p:spPr>
        <p:txBody>
          <a:bodyPr vert="horz" lIns="45720" tIns="0" rIns="45720" bIns="0" anchor="b">
            <a:noAutofit/>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r>
              <a:rPr lang="en-US" sz="4000" dirty="0">
                <a:solidFill>
                  <a:schemeClr val="tx1"/>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rPr>
              <a:t>HAND gesture recognition </a:t>
            </a:r>
            <a:endParaRPr lang="en-US" sz="4000" dirty="0">
              <a:solidFill>
                <a:schemeClr val="tx1"/>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endParaRPr>
          </a:p>
          <a:p>
            <a:r>
              <a:rPr lang="en-US" sz="4000" dirty="0">
                <a:solidFill>
                  <a:schemeClr val="tx1"/>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rPr>
              <a:t>IN </a:t>
            </a:r>
            <a:endParaRPr lang="en-US" sz="4000" dirty="0">
              <a:solidFill>
                <a:schemeClr val="tx1"/>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endParaRPr>
          </a:p>
          <a:p>
            <a:r>
              <a:rPr lang="en-US" sz="4000" dirty="0">
                <a:solidFill>
                  <a:schemeClr val="tx1"/>
                </a:solidFill>
                <a:effectLst>
                  <a:outerShdw blurRad="38100" dist="38100" dir="2700000" algn="tl">
                    <a:srgbClr val="000000">
                      <a:alpha val="43137"/>
                    </a:srgbClr>
                  </a:outerShdw>
                </a:effectLst>
                <a:latin typeface="Algerian" panose="04020705040A02060702" pitchFamily="82" charset="0"/>
                <a:cs typeface="Algerian" panose="04020705040A02060702" pitchFamily="82" charset="0"/>
              </a:rPr>
              <a:t>REAL TIME</a:t>
            </a:r>
            <a:r>
              <a:rPr lang="en-US" sz="4000" dirty="0">
                <a:solidFill>
                  <a:schemeClr val="tx1"/>
                </a:solidFill>
                <a:latin typeface="Algerian" panose="04020705040A02060702" pitchFamily="82" charset="0"/>
                <a:cs typeface="Algerian" panose="04020705040A02060702" pitchFamily="82" charset="0"/>
              </a:rPr>
              <a:t> </a:t>
            </a:r>
            <a:endParaRPr lang="en-US" sz="4000" dirty="0">
              <a:solidFill>
                <a:schemeClr val="tx1"/>
              </a:solidFill>
              <a:latin typeface="Algerian" panose="04020705040A02060702" pitchFamily="82" charset="0"/>
              <a:cs typeface="Algerian" panose="04020705040A02060702" pitchFamily="82" charset="0"/>
            </a:endParaRPr>
          </a:p>
        </p:txBody>
      </p:sp>
      <p:sp>
        <p:nvSpPr>
          <p:cNvPr id="8" name="Subtitle 2"/>
          <p:cNvSpPr>
            <a:spLocks noGrp="1"/>
          </p:cNvSpPr>
          <p:nvPr/>
        </p:nvSpPr>
        <p:spPr>
          <a:xfrm>
            <a:off x="71120" y="3230880"/>
            <a:ext cx="11687810" cy="2401570"/>
          </a:xfrm>
          <a:prstGeom prst="rect">
            <a:avLst/>
          </a:prstGeom>
        </p:spPr>
        <p:txBody>
          <a:bodyPr vert="horz">
            <a:normAutofit fontScale="32500" lnSpcReduction="10000"/>
          </a:bodyPr>
          <a:lstStyle>
            <a:lvl1pPr marL="0" indent="0" algn="ctr" rtl="0" eaLnBrk="1" latinLnBrk="0" hangingPunct="1">
              <a:spcBef>
                <a:spcPct val="20000"/>
              </a:spcBef>
              <a:buClr>
                <a:schemeClr val="tx1">
                  <a:shade val="95000"/>
                </a:schemeClr>
              </a:buClr>
              <a:buSzPct val="65000"/>
              <a:buFont typeface="Wingdings 2" panose="05020102010507070707"/>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panose="05020102010507070707"/>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panose="05000000000000000000"/>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panose="05040102010807070707"/>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panose="05020102010507070707"/>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panose="05040102010807070707"/>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panose="05020102010507070707"/>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panose="05020102010507070707"/>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panose="05020102010507070707"/>
              <a:buNone/>
              <a:defRPr kumimoji="0" sz="1400" kern="1200" baseline="0">
                <a:solidFill>
                  <a:schemeClr val="tx1"/>
                </a:solidFill>
                <a:latin typeface="+mn-lt"/>
                <a:ea typeface="+mn-ea"/>
                <a:cs typeface="+mn-cs"/>
              </a:defRPr>
            </a:lvl9pPr>
          </a:lstStyle>
          <a:p>
            <a:pPr algn="ctr"/>
            <a:endParaRPr lang="en-US" sz="12800" b="1" dirty="0">
              <a:latin typeface="Algerian" panose="04020705040A02060702" pitchFamily="82" charset="0"/>
            </a:endParaRPr>
          </a:p>
          <a:p>
            <a:pPr algn="ctr"/>
            <a:r>
              <a:rPr lang="en-US" sz="12800" b="1" dirty="0">
                <a:latin typeface="Algerian" panose="04020705040A02060702" pitchFamily="82" charset="0"/>
              </a:rPr>
              <a:t>presented By: </a:t>
            </a:r>
            <a:endParaRPr lang="en-US" sz="12800" b="1" dirty="0">
              <a:latin typeface="Algerian" panose="04020705040A02060702" pitchFamily="82" charset="0"/>
            </a:endParaRPr>
          </a:p>
          <a:p>
            <a:pPr algn="ctr"/>
            <a:r>
              <a:rPr lang="en-US" sz="12800" b="1" dirty="0">
                <a:latin typeface="Algerian" panose="04020705040A02060702" pitchFamily="82" charset="0"/>
              </a:rPr>
              <a:t>HARSHIT AGARWAL</a:t>
            </a:r>
            <a:r>
              <a:rPr lang="en-US" sz="11200" dirty="0" err="1">
                <a:latin typeface="Algerian" panose="04020705040A02060702" pitchFamily="82" charset="0"/>
              </a:rPr>
              <a:t>(1018493)</a:t>
            </a:r>
            <a:endParaRPr lang="en-US" sz="112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84" y="0"/>
            <a:ext cx="6036816" cy="5354320"/>
          </a:xfrm>
          <a:prstGeom prst="rect">
            <a:avLst/>
          </a:prstGeom>
          <a:noFill/>
        </p:spPr>
        <p:txBody>
          <a:bodyPr wrap="square" rtlCol="0">
            <a:spAutoFit/>
          </a:bodyPr>
          <a:lstStyle/>
          <a:p>
            <a:pPr marL="0" marR="0" algn="ctr">
              <a:spcBef>
                <a:spcPts val="0"/>
              </a:spcBef>
              <a:spcAft>
                <a:spcPts val="0"/>
              </a:spcAft>
            </a:pPr>
            <a:r>
              <a:rPr lang="en-US" sz="3600" b="1" kern="0" dirty="0">
                <a:effectLst/>
                <a:latin typeface="Times New Roman" panose="02020603050405020304" pitchFamily="18" charset="0"/>
                <a:ea typeface="CIDFont"/>
                <a:cs typeface="Times New Roman" panose="02020603050405020304" pitchFamily="18" charset="0"/>
              </a:rPr>
              <a:t>INTRODUCTION</a:t>
            </a: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ctr">
              <a:spcBef>
                <a:spcPts val="0"/>
              </a:spcBef>
              <a:spcAft>
                <a:spcPts val="0"/>
              </a:spcAft>
            </a:pPr>
            <a:r>
              <a:rPr lang="en-US" sz="3600" b="1" kern="0" dirty="0">
                <a:effectLst/>
                <a:latin typeface="Times New Roman" panose="02020603050405020304" pitchFamily="18" charset="0"/>
                <a:ea typeface="CIDFont"/>
                <a:cs typeface="Times New Roman" panose="02020603050405020304" pitchFamily="18" charset="0"/>
              </a:rPr>
              <a:t> </a:t>
            </a: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800" b="1" kern="0" dirty="0">
                <a:effectLst/>
                <a:latin typeface="Times New Roman" panose="02020603050405020304" pitchFamily="18" charset="0"/>
                <a:ea typeface="CIDFont"/>
                <a:cs typeface="Times New Roman" panose="02020603050405020304" pitchFamily="18" charset="0"/>
              </a:rPr>
              <a:t>About Project: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800" b="0" kern="0" dirty="0">
                <a:effectLst/>
                <a:latin typeface="Times New Roman" panose="02020603050405020304" pitchFamily="18" charset="0"/>
                <a:ea typeface="CIDFont"/>
                <a:cs typeface="Times New Roman" panose="02020603050405020304" pitchFamily="18" charset="0"/>
              </a:rPr>
              <a:t>Objective:</a:t>
            </a:r>
            <a:r>
              <a:rPr lang="en-US" sz="1600" b="0" kern="0" dirty="0">
                <a:effectLst/>
                <a:latin typeface="Arial" panose="020B0604020202020204" pitchFamily="34" charset="0"/>
                <a:ea typeface="CIDFont"/>
                <a:cs typeface="Arial" panose="020B0604020202020204" pitchFamily="34" charset="0"/>
              </a:rPr>
              <a:t> </a:t>
            </a:r>
            <a:r>
              <a:rPr lang="en-US" b="0" kern="0" dirty="0">
                <a:effectLst/>
                <a:latin typeface="Calibri" panose="020F0502020204030204" pitchFamily="34" charset="0"/>
                <a:ea typeface="CIDFont"/>
                <a:cs typeface="Calibri" panose="020F0502020204030204" pitchFamily="34" charset="0"/>
              </a:rPr>
              <a:t>The motive of the project is to recogonise hand sign language in real time and convert the recognised hand sign to speech. In this model, classification machine learning algorithms are trained using a set of image data(ASL).</a:t>
            </a:r>
            <a:endParaRPr lang="en-US" b="0" kern="0" dirty="0">
              <a:effectLst/>
              <a:latin typeface="Calibri" panose="020F0502020204030204" pitchFamily="34" charset="0"/>
              <a:ea typeface="CIDFont"/>
              <a:cs typeface="Calibri" panose="020F0502020204030204" pitchFamily="34" charset="0"/>
            </a:endParaRPr>
          </a:p>
          <a:p>
            <a:pPr marL="0" marR="0" algn="l">
              <a:spcBef>
                <a:spcPts val="0"/>
              </a:spcBef>
              <a:spcAft>
                <a:spcPts val="0"/>
              </a:spcAft>
            </a:pPr>
            <a:endParaRPr lang="en-US" b="0" kern="0" spc="5" dirty="0">
              <a:effectLst/>
              <a:latin typeface="Calibri" panose="020F0502020204030204" pitchFamily="34" charset="0"/>
              <a:ea typeface="CIDFont"/>
              <a:cs typeface="Calibri" panose="020F0502020204030204" pitchFamily="34" charset="0"/>
            </a:endParaRPr>
          </a:p>
          <a:p>
            <a:pPr marL="0" marR="0" algn="l">
              <a:spcBef>
                <a:spcPts val="0"/>
              </a:spcBef>
              <a:spcAft>
                <a:spcPts val="0"/>
              </a:spcAft>
            </a:pPr>
            <a:r>
              <a:rPr lang="en-US" b="1" spc="5" dirty="0">
                <a:latin typeface="Times New Roman" panose="02020603050405020304" pitchFamily="18" charset="0"/>
                <a:ea typeface="SimSun" panose="02010600030101010101" pitchFamily="2" charset="-122"/>
                <a:cs typeface="Times New Roman" panose="02020603050405020304" pitchFamily="18" charset="0"/>
              </a:rPr>
              <a:t>Sign Language:</a:t>
            </a:r>
            <a:endParaRPr lang="en-US" b="1" spc="5"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dirty="0">
                <a:effectLst/>
                <a:latin typeface="Calibri" panose="020F0502020204030204" pitchFamily="34" charset="0"/>
                <a:ea typeface="SimSun" panose="02010600030101010101" pitchFamily="2" charset="-122"/>
                <a:cs typeface="Times New Roman" panose="02020603050405020304" pitchFamily="18" charset="0"/>
              </a:rPr>
              <a:t>Sign language is a visual way of communicating through hand signals, gestures, facial expressions, and body language.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dirty="0">
                <a:effectLst/>
                <a:latin typeface="Calibri" panose="020F0502020204030204" pitchFamily="34" charset="0"/>
                <a:ea typeface="SimSun" panose="02010600030101010101" pitchFamily="2" charset="-122"/>
                <a:cs typeface="Times New Roman" panose="02020603050405020304" pitchFamily="18" charset="0"/>
              </a:rPr>
              <a:t>Sign language is the primary form of communication for the deaf and hard of hearing community, but sign language can be useful for other groups of people as well. People with disabilities, including autism, apraxia of speech, cerebral palsy, and Down syndrome, may also find sign language beneficial for communication.</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6554470" y="1332230"/>
            <a:ext cx="5104130" cy="4226560"/>
          </a:xfrm>
          <a:prstGeom prst="rect">
            <a:avLst/>
          </a:prstGeom>
          <a:ln w="28575" cmpd="sng">
            <a:solidFill>
              <a:schemeClr val="accent1">
                <a:shade val="50000"/>
              </a:schemeClr>
            </a:solidFill>
            <a:prstDash val="soli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1684000" cy="706755"/>
          </a:xfrm>
          <a:prstGeom prst="rect">
            <a:avLst/>
          </a:prstGeom>
          <a:noFill/>
        </p:spPr>
        <p:txBody>
          <a:bodyPr wrap="square" rtlCol="0" anchor="t">
            <a:spAutoFit/>
          </a:bodyPr>
          <a:lstStyle/>
          <a:p>
            <a:pPr marL="0" marR="0" algn="ctr">
              <a:spcBef>
                <a:spcPts val="0"/>
              </a:spcBef>
              <a:spcAft>
                <a:spcPts val="0"/>
              </a:spcAft>
            </a:pPr>
            <a:r>
              <a:rPr lang="en-US" sz="4000">
                <a:latin typeface="Algerian" panose="04020705040A02060702" pitchFamily="82" charset="0"/>
                <a:cs typeface="Algerian" panose="04020705040A02060702" pitchFamily="82" charset="0"/>
              </a:rPr>
              <a:t>Languages or Frameworks Used</a:t>
            </a:r>
            <a:endParaRPr lang="en-US" sz="4000">
              <a:latin typeface="Algerian" panose="04020705040A02060702" pitchFamily="82" charset="0"/>
              <a:cs typeface="Algerian" panose="04020705040A02060702" pitchFamily="82" charset="0"/>
            </a:endParaRPr>
          </a:p>
        </p:txBody>
      </p:sp>
      <p:sp>
        <p:nvSpPr>
          <p:cNvPr id="3" name="Text Box 2"/>
          <p:cNvSpPr txBox="1"/>
          <p:nvPr/>
        </p:nvSpPr>
        <p:spPr>
          <a:xfrm>
            <a:off x="-14605" y="977265"/>
            <a:ext cx="11713210" cy="4246245"/>
          </a:xfrm>
          <a:prstGeom prst="rect">
            <a:avLst/>
          </a:prstGeom>
          <a:noFill/>
        </p:spPr>
        <p:txBody>
          <a:bodyPr wrap="square" rtlCol="0">
            <a:spAutoFit/>
          </a:bodyPr>
          <a:lstStyle/>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Language:</a:t>
            </a:r>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Python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Libraries:</a:t>
            </a:r>
            <a:endParaRPr lang="en-US" b="1">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NumPy</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Pandas</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Tensorflow</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Keras</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OpenCV</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Dataset :</a:t>
            </a:r>
            <a:endParaRPr lang="en-US" b="1">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ASL Alphabet :- Image data set for alphabets in the American Sign Language</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Self made dataset </a:t>
            </a:r>
            <a:endParaRPr lang="en-US">
              <a:latin typeface="Arial" panose="020B0604020202020204" pitchFamily="34" charset="0"/>
              <a:cs typeface="Arial" panose="020B0604020202020204" pitchFamily="34" charset="0"/>
            </a:endParaRPr>
          </a:p>
          <a:p>
            <a:pPr indent="0">
              <a:buFont typeface="Wingdings" panose="05000000000000000000" charset="0"/>
              <a:buNone/>
            </a:pPr>
            <a:endParaRPr lang="en-US" b="1">
              <a:latin typeface="Arial" panose="020B0604020202020204" pitchFamily="34" charset="0"/>
              <a:cs typeface="Arial" panose="020B0604020202020204" pitchFamily="34" charset="0"/>
            </a:endParaRPr>
          </a:p>
          <a:p>
            <a:endParaRPr lang="en-US" b="1">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706755"/>
            <a:ext cx="11684635" cy="3046095"/>
          </a:xfrm>
          <a:prstGeom prst="rect">
            <a:avLst/>
          </a:prstGeom>
          <a:noFill/>
        </p:spPr>
        <p:txBody>
          <a:bodyPr wrap="square" rtlCol="0">
            <a:spAutoFit/>
          </a:bodyPr>
          <a:lstStyle/>
          <a:p>
            <a:pPr marL="342900" indent="-342900">
              <a:buFont typeface="Wingdings" panose="05000000000000000000" charset="0"/>
              <a:buChar char="Ø"/>
            </a:pPr>
            <a:r>
              <a:rPr lang="en-US" sz="2400" b="1" dirty="0">
                <a:latin typeface="Arial" panose="020B0604020202020204" pitchFamily="34" charset="0"/>
                <a:cs typeface="Arial" panose="020B0604020202020204" pitchFamily="34" charset="0"/>
              </a:rPr>
              <a:t>All the work that we need to do can be split in 5 steps:</a:t>
            </a: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pPr marL="800100" lvl="1" indent="-342900">
              <a:buFont typeface="+mj-lt"/>
              <a:buAutoNum type="arabicPeriod"/>
            </a:pPr>
            <a:r>
              <a:rPr lang="en-US" sz="2400" dirty="0">
                <a:latin typeface="Arial" panose="020B0604020202020204" pitchFamily="34" charset="0"/>
                <a:cs typeface="Arial" panose="020B0604020202020204" pitchFamily="34" charset="0"/>
              </a:rPr>
              <a:t>Preparing the Data</a:t>
            </a:r>
            <a:endParaRPr lang="en-US" sz="2400" dirty="0">
              <a:latin typeface="Arial" panose="020B0604020202020204" pitchFamily="34" charset="0"/>
              <a:cs typeface="Arial" panose="020B0604020202020204" pitchFamily="34" charset="0"/>
            </a:endParaRPr>
          </a:p>
          <a:p>
            <a:pPr marL="800100" lvl="1" indent="-342900">
              <a:buFont typeface="+mj-lt"/>
              <a:buAutoNum type="arabicPeriod"/>
            </a:pPr>
            <a:r>
              <a:rPr lang="en-US" sz="2400" dirty="0">
                <a:latin typeface="Arial" panose="020B0604020202020204" pitchFamily="34" charset="0"/>
                <a:cs typeface="Arial" panose="020B0604020202020204" pitchFamily="34" charset="0"/>
              </a:rPr>
              <a:t>Building the Model</a:t>
            </a:r>
            <a:endParaRPr lang="en-US" sz="2400" dirty="0">
              <a:latin typeface="Arial" panose="020B0604020202020204" pitchFamily="34" charset="0"/>
              <a:cs typeface="Arial" panose="020B0604020202020204" pitchFamily="34" charset="0"/>
            </a:endParaRPr>
          </a:p>
          <a:p>
            <a:pPr marL="800100" lvl="1" indent="-342900">
              <a:buFont typeface="+mj-lt"/>
              <a:buAutoNum type="arabicPeriod"/>
            </a:pPr>
            <a:r>
              <a:rPr lang="en-US" sz="2400" dirty="0">
                <a:latin typeface="Arial" panose="020B0604020202020204" pitchFamily="34" charset="0"/>
                <a:cs typeface="Arial" panose="020B0604020202020204" pitchFamily="34" charset="0"/>
              </a:rPr>
              <a:t>Test of the ML Model</a:t>
            </a:r>
            <a:endParaRPr lang="en-US" sz="2400" dirty="0">
              <a:latin typeface="Arial" panose="020B0604020202020204" pitchFamily="34" charset="0"/>
              <a:cs typeface="Arial" panose="020B0604020202020204" pitchFamily="34" charset="0"/>
            </a:endParaRPr>
          </a:p>
          <a:p>
            <a:pPr marL="800100" lvl="1" indent="-342900">
              <a:buFont typeface="+mj-lt"/>
              <a:buAutoNum type="arabicPeriod"/>
            </a:pPr>
            <a:r>
              <a:rPr lang="en-US" sz="2400" dirty="0">
                <a:latin typeface="Arial" panose="020B0604020202020204" pitchFamily="34" charset="0"/>
                <a:cs typeface="Arial" panose="020B0604020202020204" pitchFamily="34" charset="0"/>
              </a:rPr>
              <a:t>Predict recognized hand signs in real time</a:t>
            </a:r>
            <a:endParaRPr lang="en-US" sz="2400" dirty="0">
              <a:latin typeface="Arial" panose="020B0604020202020204" pitchFamily="34" charset="0"/>
              <a:cs typeface="Arial" panose="020B0604020202020204" pitchFamily="34" charset="0"/>
            </a:endParaRPr>
          </a:p>
          <a:p>
            <a:pPr marL="800100" lvl="1" indent="-342900">
              <a:buFont typeface="+mj-lt"/>
              <a:buAutoNum type="arabicPeriod"/>
            </a:pPr>
            <a:r>
              <a:rPr lang="en-US" sz="2400" dirty="0">
                <a:latin typeface="Arial" panose="020B0604020202020204" pitchFamily="34" charset="0"/>
                <a:cs typeface="Arial" panose="020B0604020202020204" pitchFamily="34" charset="0"/>
              </a:rPr>
              <a:t>Convert recognized signs language to text</a:t>
            </a:r>
            <a:endParaRPr lang="en-US" sz="2400" dirty="0">
              <a:latin typeface="Arial" panose="020B0604020202020204" pitchFamily="34" charset="0"/>
              <a:cs typeface="Arial" panose="020B0604020202020204" pitchFamily="34" charset="0"/>
            </a:endParaRPr>
          </a:p>
          <a:p>
            <a:pPr lvl="1" indent="0" algn="l">
              <a:buFont typeface="+mj-lt"/>
              <a:buNone/>
            </a:pPr>
            <a:endParaRPr lang="en-US" sz="2400" dirty="0">
              <a:latin typeface="Arial" panose="020B0604020202020204" pitchFamily="34" charset="0"/>
              <a:cs typeface="Arial" panose="020B0604020202020204" pitchFamily="34" charset="0"/>
            </a:endParaRPr>
          </a:p>
        </p:txBody>
      </p:sp>
      <p:sp>
        <p:nvSpPr>
          <p:cNvPr id="3" name="Text Box 2"/>
          <p:cNvSpPr txBox="1"/>
          <p:nvPr/>
        </p:nvSpPr>
        <p:spPr>
          <a:xfrm>
            <a:off x="0" y="0"/>
            <a:ext cx="11684000" cy="706755"/>
          </a:xfrm>
          <a:prstGeom prst="rect">
            <a:avLst/>
          </a:prstGeom>
          <a:noFill/>
        </p:spPr>
        <p:txBody>
          <a:bodyPr wrap="square" rtlCol="0" anchor="t">
            <a:spAutoFit/>
          </a:bodyPr>
          <a:lstStyle/>
          <a:p>
            <a:pPr marL="0" marR="0" algn="ctr">
              <a:spcBef>
                <a:spcPts val="0"/>
              </a:spcBef>
              <a:spcAft>
                <a:spcPts val="0"/>
              </a:spcAft>
            </a:pPr>
            <a:r>
              <a:rPr lang="en-US" sz="4000">
                <a:latin typeface="Algerian" panose="04020705040A02060702" pitchFamily="82" charset="0"/>
                <a:cs typeface="Algerian" panose="04020705040A02060702" pitchFamily="82" charset="0"/>
              </a:rPr>
              <a:t>Modules in the Project</a:t>
            </a:r>
            <a:endParaRPr lang="en-US" sz="4000">
              <a:latin typeface="Algerian" panose="04020705040A02060702" pitchFamily="82" charset="0"/>
              <a:cs typeface="Algerian" panose="04020705040A02060702" pitchFamily="82" charset="0"/>
            </a:endParaRPr>
          </a:p>
        </p:txBody>
      </p:sp>
      <p:sp>
        <p:nvSpPr>
          <p:cNvPr id="4" name="Text Box 3"/>
          <p:cNvSpPr txBox="1"/>
          <p:nvPr/>
        </p:nvSpPr>
        <p:spPr>
          <a:xfrm>
            <a:off x="-635" y="4024630"/>
            <a:ext cx="11684635" cy="1568450"/>
          </a:xfrm>
          <a:prstGeom prst="rect">
            <a:avLst/>
          </a:prstGeom>
          <a:noFill/>
        </p:spPr>
        <p:txBody>
          <a:bodyPr wrap="square" rtlCol="0">
            <a:spAutoFit/>
          </a:bodyPr>
          <a:lstStyle/>
          <a:p>
            <a:pPr marL="342900" indent="-342900">
              <a:buFont typeface="Wingdings" panose="05000000000000000000" charset="0"/>
              <a:buChar char="Ø"/>
            </a:pPr>
            <a:r>
              <a:rPr lang="en-US" sz="2400" b="1" dirty="0">
                <a:latin typeface="Arial" panose="020B0604020202020204" pitchFamily="34" charset="0"/>
                <a:cs typeface="Arial" panose="020B0604020202020204" pitchFamily="34" charset="0"/>
              </a:rPr>
              <a:t>Algorithms used:</a:t>
            </a: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pPr marL="914400" lvl="1" indent="-457200">
              <a:buAutoNum type="arabicPeriod"/>
            </a:pPr>
            <a:r>
              <a:rPr lang="en-US" sz="2400" dirty="0">
                <a:latin typeface="Arial" panose="020B0604020202020204" pitchFamily="34" charset="0"/>
                <a:cs typeface="Arial" panose="020B0604020202020204" pitchFamily="34" charset="0"/>
              </a:rPr>
              <a:t>Convolutional Neural Networks (CNN)</a:t>
            </a:r>
            <a:endParaRPr lang="en-US" sz="2400" dirty="0">
              <a:latin typeface="Arial" panose="020B0604020202020204" pitchFamily="34" charset="0"/>
              <a:cs typeface="Arial" panose="020B0604020202020204" pitchFamily="34" charset="0"/>
            </a:endParaRPr>
          </a:p>
          <a:p>
            <a:pPr lvl="1" indent="0">
              <a:buNone/>
            </a:pP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7245350" y="1250950"/>
            <a:ext cx="4313555" cy="42271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64130" y="927735"/>
            <a:ext cx="8067040" cy="368300"/>
          </a:xfrm>
          <a:prstGeom prst="rect">
            <a:avLst/>
          </a:prstGeom>
          <a:noFill/>
        </p:spPr>
        <p:txBody>
          <a:bodyPr wrap="square" rtlCol="0">
            <a:spAutoFit/>
          </a:bodyPr>
          <a:lstStyle/>
          <a:p>
            <a:endParaRPr lang="en-US"/>
          </a:p>
        </p:txBody>
      </p:sp>
      <p:sp>
        <p:nvSpPr>
          <p:cNvPr id="3" name="Text Box 2"/>
          <p:cNvSpPr txBox="1"/>
          <p:nvPr/>
        </p:nvSpPr>
        <p:spPr>
          <a:xfrm>
            <a:off x="0" y="0"/>
            <a:ext cx="11692255" cy="706755"/>
          </a:xfrm>
          <a:prstGeom prst="rect">
            <a:avLst/>
          </a:prstGeom>
          <a:noFill/>
        </p:spPr>
        <p:txBody>
          <a:bodyPr wrap="square" rtlCol="0">
            <a:spAutoFit/>
          </a:bodyPr>
          <a:lstStyle/>
          <a:p>
            <a:r>
              <a:rPr lang="en-US" sz="4000">
                <a:latin typeface="Algerian" panose="04020705040A02060702" pitchFamily="82" charset="0"/>
                <a:cs typeface="Algerian" panose="04020705040A02060702" pitchFamily="82" charset="0"/>
              </a:rPr>
              <a:t>Applications of Hand Sign Classification</a:t>
            </a:r>
            <a:r>
              <a:rPr lang="en-US"/>
              <a:t> </a:t>
            </a:r>
            <a:endParaRPr lang="en-US"/>
          </a:p>
        </p:txBody>
      </p:sp>
      <p:sp>
        <p:nvSpPr>
          <p:cNvPr id="4" name="Text Box 3"/>
          <p:cNvSpPr txBox="1"/>
          <p:nvPr/>
        </p:nvSpPr>
        <p:spPr>
          <a:xfrm>
            <a:off x="69850" y="633095"/>
            <a:ext cx="10969625" cy="5015865"/>
          </a:xfrm>
          <a:prstGeom prst="rect">
            <a:avLst/>
          </a:prstGeom>
          <a:noFill/>
        </p:spPr>
        <p:txBody>
          <a:bodyPr wrap="square" rtlCol="0">
            <a:spAutoFit/>
          </a:bodyPr>
          <a:lstStyle/>
          <a:p>
            <a:pPr marL="285750" indent="-285750">
              <a:buFont typeface="Wingdings" panose="05000000000000000000" charset="0"/>
              <a:buChar char="Ø"/>
            </a:pPr>
            <a:r>
              <a:rPr lang="en-US" sz="2000" b="1" dirty="0">
                <a:latin typeface="Arial" panose="020B0604020202020204" pitchFamily="34" charset="0"/>
                <a:cs typeface="Arial" panose="020B0604020202020204" pitchFamily="34" charset="0"/>
              </a:rPr>
              <a:t>Sign Language Recognition: </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Just as speech recognition can transcribe speech to text, certain type of gesture recognition software can transcribe the symbols represented through sign language into text.</a:t>
            </a:r>
            <a:endParaRPr lang="en-US" sz="2000" dirty="0">
              <a:latin typeface="Arial" panose="020B0604020202020204" pitchFamily="34" charset="0"/>
              <a:cs typeface="Arial" panose="020B0604020202020204" pitchFamily="34" charset="0"/>
            </a:endParaRPr>
          </a:p>
          <a:p>
            <a:pPr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sz="2000" b="1" dirty="0">
                <a:latin typeface="Arial" panose="020B0604020202020204" pitchFamily="34" charset="0"/>
                <a:cs typeface="Arial" panose="020B0604020202020204" pitchFamily="34" charset="0"/>
              </a:rPr>
              <a:t>Virtual Controllers:</a:t>
            </a: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For system where act of finding or acquiring a physical controller could require too much time , </a:t>
            </a:r>
            <a:r>
              <a:rPr lang="en-US" sz="2000" dirty="0" err="1">
                <a:latin typeface="Arial" panose="020B0604020202020204" pitchFamily="34" charset="0"/>
                <a:cs typeface="Arial" panose="020B0604020202020204" pitchFamily="34" charset="0"/>
              </a:rPr>
              <a:t>guesture</a:t>
            </a:r>
            <a:r>
              <a:rPr lang="en-US" sz="2000" dirty="0">
                <a:latin typeface="Arial" panose="020B0604020202020204" pitchFamily="34" charset="0"/>
                <a:cs typeface="Arial" panose="020B0604020202020204" pitchFamily="34" charset="0"/>
              </a:rPr>
              <a:t> can be used a an alternative control mechanism . Controlling cars is a good example of such usage.</a:t>
            </a:r>
            <a:endParaRPr lang="en-US" sz="2000" dirty="0">
              <a:latin typeface="Arial" panose="020B0604020202020204" pitchFamily="34" charset="0"/>
              <a:cs typeface="Arial" panose="020B0604020202020204" pitchFamily="34" charset="0"/>
            </a:endParaRPr>
          </a:p>
          <a:p>
            <a:pPr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sz="2000" b="1" dirty="0">
                <a:latin typeface="Arial" panose="020B0604020202020204" pitchFamily="34" charset="0"/>
                <a:cs typeface="Arial" panose="020B0604020202020204" pitchFamily="34" charset="0"/>
              </a:rPr>
              <a:t>Remote Control: </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Through the use of </a:t>
            </a:r>
            <a:r>
              <a:rPr lang="en-US" sz="2000" dirty="0" err="1">
                <a:latin typeface="Arial" panose="020B0604020202020204" pitchFamily="34" charset="0"/>
                <a:cs typeface="Arial" panose="020B0604020202020204" pitchFamily="34" charset="0"/>
              </a:rPr>
              <a:t>guesture</a:t>
            </a:r>
            <a:r>
              <a:rPr lang="en-US" sz="2000" dirty="0">
                <a:latin typeface="Arial" panose="020B0604020202020204" pitchFamily="34" charset="0"/>
                <a:cs typeface="Arial" panose="020B0604020202020204" pitchFamily="34" charset="0"/>
              </a:rPr>
              <a:t> recognition , remote control with the wave of a hand of various devices is possible.</a:t>
            </a:r>
            <a:endParaRPr lang="en-US" sz="2000" dirty="0">
              <a:latin typeface="Arial" panose="020B0604020202020204" pitchFamily="34" charset="0"/>
              <a:cs typeface="Arial" panose="020B0604020202020204" pitchFamily="34" charset="0"/>
            </a:endParaRPr>
          </a:p>
          <a:p>
            <a:pPr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sz="2000" b="1" dirty="0">
                <a:latin typeface="Arial" panose="020B0604020202020204" pitchFamily="34" charset="0"/>
                <a:cs typeface="Arial" panose="020B0604020202020204" pitchFamily="34" charset="0"/>
              </a:rPr>
              <a:t>Socially assistive robotics:</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By using proper tools </a:t>
            </a:r>
            <a:r>
              <a:rPr lang="en-US" sz="2000" dirty="0" err="1">
                <a:latin typeface="Arial" panose="020B0604020202020204" pitchFamily="34" charset="0"/>
                <a:cs typeface="Arial" panose="020B0604020202020204" pitchFamily="34" charset="0"/>
              </a:rPr>
              <a:t>roboots</a:t>
            </a:r>
            <a:r>
              <a:rPr lang="en-US" sz="2000" dirty="0">
                <a:latin typeface="Arial" panose="020B0604020202020204" pitchFamily="34" charset="0"/>
                <a:cs typeface="Arial" panose="020B0604020202020204" pitchFamily="34" charset="0"/>
              </a:rPr>
              <a:t> can be made for assistance for people with </a:t>
            </a:r>
            <a:r>
              <a:rPr lang="en-US" sz="2000" dirty="0" err="1">
                <a:latin typeface="Arial" panose="020B0604020202020204" pitchFamily="34" charset="0"/>
                <a:cs typeface="Arial" panose="020B0604020202020204" pitchFamily="34" charset="0"/>
              </a:rPr>
              <a:t>verbal</a:t>
            </a:r>
            <a:r>
              <a:rPr lang="en-US" sz="2000" dirty="0">
                <a:latin typeface="Arial" panose="020B0604020202020204" pitchFamily="34" charset="0"/>
                <a:cs typeface="Arial" panose="020B0604020202020204" pitchFamily="34" charset="0"/>
              </a:rPr>
              <a:t> disability. That can convert sign language to text and speech.</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270" y="635"/>
            <a:ext cx="11682095" cy="5569585"/>
          </a:xfrm>
          <a:prstGeom prst="rect">
            <a:avLst/>
          </a:prstGeom>
          <a:ln w="28575" cmpd="sng">
            <a:solidFill>
              <a:schemeClr val="accent1">
                <a:shade val="50000"/>
              </a:schemeClr>
            </a:solidFill>
            <a:prstDash val="soli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2008</Words>
  <Application>WPS Presentation</Application>
  <PresentationFormat>Widescreen</PresentationFormat>
  <Paragraphs>64</Paragraphs>
  <Slides>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SimSun</vt:lpstr>
      <vt:lpstr>Wingdings</vt:lpstr>
      <vt:lpstr>Algerian</vt:lpstr>
      <vt:lpstr>Wingdings 2</vt:lpstr>
      <vt:lpstr>Wingdings</vt:lpstr>
      <vt:lpstr>Wingdings 3</vt:lpstr>
      <vt:lpstr>Times New Roman</vt:lpstr>
      <vt:lpstr>CIDFont</vt:lpstr>
      <vt:lpstr>Segoe Print</vt:lpstr>
      <vt:lpstr>Calibri</vt:lpstr>
      <vt:lpstr>Wingdings</vt:lpstr>
      <vt:lpstr>Microsoft YaHei</vt:lpstr>
      <vt:lpstr>Arial Unicode MS</vt:lpstr>
      <vt:lpstr>Impact</vt:lpstr>
      <vt:lpstr>Main Event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PRANSHU YADAV</dc:creator>
  <cp:lastModifiedBy>HP</cp:lastModifiedBy>
  <cp:revision>33</cp:revision>
  <dcterms:created xsi:type="dcterms:W3CDTF">2021-05-14T16:58:00Z</dcterms:created>
  <dcterms:modified xsi:type="dcterms:W3CDTF">2023-11-06T08:39:11Z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A0AF3920A7794AD7AE5D7ACB06BDEF08</vt:lpwstr>
  </property>
  <property fmtid="{D5CDD505-2E9C-101B-9397-08002B2CF9AE}" pid="3" name="KSOProductBuildVer">
    <vt:lpwstr>1033-12.2.0.13266</vt:lpwstr>
  </property>
</Properties>
</file>