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3"/>
  </p:sldMasterIdLst>
  <p:notesMasterIdLst>
    <p:notesMasterId r:id="rId29"/>
  </p:notesMasterIdLst>
  <p:sldIdLst>
    <p:sldId id="256" r:id="rId4"/>
    <p:sldId id="267" r:id="rId5"/>
    <p:sldId id="288" r:id="rId6"/>
    <p:sldId id="289" r:id="rId7"/>
    <p:sldId id="280" r:id="rId8"/>
    <p:sldId id="290" r:id="rId9"/>
    <p:sldId id="292" r:id="rId10"/>
    <p:sldId id="263" r:id="rId11"/>
    <p:sldId id="294" r:id="rId12"/>
    <p:sldId id="279" r:id="rId13"/>
    <p:sldId id="274" r:id="rId14"/>
    <p:sldId id="275" r:id="rId15"/>
    <p:sldId id="270" r:id="rId16"/>
    <p:sldId id="299" r:id="rId17"/>
    <p:sldId id="269" r:id="rId18"/>
    <p:sldId id="282" r:id="rId19"/>
    <p:sldId id="277" r:id="rId20"/>
    <p:sldId id="272" r:id="rId21"/>
    <p:sldId id="262" r:id="rId22"/>
    <p:sldId id="281" r:id="rId23"/>
    <p:sldId id="283" r:id="rId24"/>
    <p:sldId id="285" r:id="rId25"/>
    <p:sldId id="296" r:id="rId26"/>
    <p:sldId id="295"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398FCC-0BA8-21DC-0D72-649ED7060A09}" name="#ZHANG DANRUI#" initials="#D" userId="S::dzhang028@e.ntu.edu.sg::0361c95d-b60c-4a2a-8f9d-6f7859dd41fa" providerId="AD"/>
  <p188:author id="{6F0A3BE4-3550-32A7-4989-339584479B5C}" name="#NONG MINH HIEU#" initials="#H" userId="S::hieu005@e.ntu.edu.sg::2e6b5533-1c73-4207-834a-ba8111c9bbf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A5783"/>
    <a:srgbClr val="4F80AC"/>
    <a:srgbClr val="78AACF"/>
    <a:srgbClr val="C9DAD2"/>
    <a:srgbClr val="75BC69"/>
    <a:srgbClr val="45934D"/>
    <a:srgbClr val="24693D"/>
    <a:srgbClr val="81AFD1"/>
    <a:srgbClr val="FDB75F"/>
    <a:srgbClr val="6A9F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6BABF6-B3A5-4B75-9F56-7D8BB42EE810}" v="5" dt="2024-10-13T10:56:38.549"/>
    <p1510:client id="{7967026F-A16D-DF0A-4269-C9E9B00EBBBD}" v="7" dt="2024-10-12T15:24:01.278"/>
    <p1510:client id="{83ED486F-3D6C-ED0E-05D1-E112C43E9AFB}" v="1200" dt="2024-10-12T13:52:28.930"/>
    <p1510:client id="{AA46F3C4-6A61-4456-1E85-EB281AEE4FE2}" v="35" dt="2024-10-13T10:13:01.158"/>
    <p1510:client id="{B4B16BDF-F2AC-D747-8E34-5F95625B2EDA}" v="1" dt="2024-10-12T15:21:37.684"/>
    <p1510:client id="{C1946E9A-AC1D-C1B4-5E76-318E49AD8FC5}" v="168" dt="2024-10-12T14:35:38.042"/>
    <p1510:client id="{EFE3E86F-3650-A09E-C07F-84F40A68E132}" v="53" dt="2024-10-12T15:29:34.465"/>
    <p1510:client id="{F591CDDF-F951-47B8-7AAD-B069E745D3B9}" v="135" dt="2024-10-13T00:56:34.5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4B54E-AE67-6243-BE0A-D33E6ECB1399}"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F9A1B-5F78-3A4F-BB49-A754D0AA9B3E}" type="slidenum">
              <a:rPr lang="en-US" smtClean="0"/>
              <a:t>‹#›</a:t>
            </a:fld>
            <a:endParaRPr lang="en-US"/>
          </a:p>
        </p:txBody>
      </p:sp>
    </p:spTree>
    <p:extLst>
      <p:ext uri="{BB962C8B-B14F-4D97-AF65-F5344CB8AC3E}">
        <p14:creationId xmlns:p14="http://schemas.microsoft.com/office/powerpoint/2010/main" val="3812177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endParaRPr lang="en-US"/>
          </a:p>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9A3F9A1B-5F78-3A4F-BB49-A754D0AA9B3E}" type="slidenum">
              <a:rPr lang="en-US" smtClean="0"/>
              <a:t>11</a:t>
            </a:fld>
            <a:endParaRPr lang="en-US"/>
          </a:p>
        </p:txBody>
      </p:sp>
    </p:spTree>
    <p:extLst>
      <p:ext uri="{BB962C8B-B14F-4D97-AF65-F5344CB8AC3E}">
        <p14:creationId xmlns:p14="http://schemas.microsoft.com/office/powerpoint/2010/main" val="104533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3F9A1B-5F78-3A4F-BB49-A754D0AA9B3E}" type="slidenum">
              <a:rPr lang="en-US" smtClean="0"/>
              <a:t>22</a:t>
            </a:fld>
            <a:endParaRPr lang="en-US"/>
          </a:p>
        </p:txBody>
      </p:sp>
    </p:spTree>
    <p:extLst>
      <p:ext uri="{BB962C8B-B14F-4D97-AF65-F5344CB8AC3E}">
        <p14:creationId xmlns:p14="http://schemas.microsoft.com/office/powerpoint/2010/main" val="505056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25764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01515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920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6360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9065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3444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589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1985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8141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396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1850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10/13/2024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414861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en.wikipedia.org/wiki/Bolet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zhangcaicai123/DATABASE-SYSTEMS-PROJECT/blob/main/create.sql"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hyperlink" Target="https://entuedu.sharepoint.com/:u:/r/sites/MScAnalyticsAY2024-DBMS/Shared%20Documents/DBMS/Deliverables/Files%20for%20submission/ecommerce.db?csf=1&amp;web=1&amp;e=9zKiEi" TargetMode="External"/><Relationship Id="rId2" Type="http://schemas.openxmlformats.org/officeDocument/2006/relationships/hyperlink" Target="https://entuedu.sharepoint.com/:u:/r/sites/MScAnalyticsAY2024-DBMS/Shared%20Documents/DBMS/Deliverables/Files%20for%20submission/csv-20240925T144055Z-001.zip?csf=1&amp;web=1&amp;e=h4Mapn" TargetMode="External"/><Relationship Id="rId1" Type="http://schemas.openxmlformats.org/officeDocument/2006/relationships/slideLayout" Target="../slideLayouts/slideLayout2.xml"/><Relationship Id="rId5" Type="http://schemas.openxmlformats.org/officeDocument/2006/relationships/hyperlink" Target="https://www.kaggle.com/datasets/olistbr/brazilian-ecommerce" TargetMode="External"/><Relationship Id="rId4" Type="http://schemas.openxmlformats.org/officeDocument/2006/relationships/hyperlink" Target="https://github.com/zhangcaicai123/DATABASE-SYSTEMS-PROJECT/blob/main/project.ipyn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9612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E-commerce</a:t>
            </a:r>
          </a:p>
        </p:txBody>
      </p:sp>
      <p:sp>
        <p:nvSpPr>
          <p:cNvPr id="3" name="Subtitle 2"/>
          <p:cNvSpPr>
            <a:spLocks noGrp="1"/>
          </p:cNvSpPr>
          <p:nvPr>
            <p:ph type="subTitle" idx="1"/>
          </p:nvPr>
        </p:nvSpPr>
        <p:spPr>
          <a:xfrm>
            <a:off x="3423479" y="2365168"/>
            <a:ext cx="6073914" cy="3533152"/>
          </a:xfrm>
        </p:spPr>
        <p:txBody>
          <a:bodyPr vert="horz" lIns="91440" tIns="45720" rIns="91440" bIns="45720" rtlCol="0" anchor="t">
            <a:normAutofit lnSpcReduction="10000"/>
          </a:bodyPr>
          <a:lstStyle/>
          <a:p>
            <a:pPr algn="l"/>
            <a:r>
              <a:rPr lang="en-US" sz="2800" dirty="0">
                <a:latin typeface="Calibri" panose="020F0502020204030204" pitchFamily="34" charset="0"/>
                <a:ea typeface="Calibri" panose="020F0502020204030204" pitchFamily="34" charset="0"/>
                <a:cs typeface="Calibri" panose="020F0502020204030204" pitchFamily="34" charset="0"/>
              </a:rPr>
              <a:t>Group members:</a:t>
            </a:r>
          </a:p>
          <a:p>
            <a:pPr marL="457200" indent="-457200" algn="l">
              <a:buAutoNum type="arabicPeriod"/>
            </a:pPr>
            <a:r>
              <a:rPr lang="en-US" dirty="0">
                <a:latin typeface="Calibri" panose="020F0502020204030204" pitchFamily="34" charset="0"/>
                <a:ea typeface="Calibri" panose="020F0502020204030204" pitchFamily="34" charset="0"/>
                <a:cs typeface="Calibri" panose="020F0502020204030204" pitchFamily="34" charset="0"/>
              </a:rPr>
              <a:t>G2302794C ANG SHU WEI</a:t>
            </a:r>
          </a:p>
          <a:p>
            <a:pPr marL="457200" indent="-457200" algn="l">
              <a:buAutoNum type="arabicPeriod"/>
            </a:pPr>
            <a:r>
              <a:rPr lang="en-US" dirty="0">
                <a:latin typeface="Calibri" panose="020F0502020204030204" pitchFamily="34" charset="0"/>
                <a:ea typeface="Calibri" panose="020F0502020204030204" pitchFamily="34" charset="0"/>
                <a:cs typeface="Calibri" panose="020F0502020204030204" pitchFamily="34" charset="0"/>
              </a:rPr>
              <a:t>G2406170D HTEIK TIN MIN PAING</a:t>
            </a:r>
          </a:p>
          <a:p>
            <a:pPr marL="457200" indent="-457200" algn="l">
              <a:buAutoNum type="arabicPeriod"/>
            </a:pPr>
            <a:r>
              <a:rPr lang="en-US" dirty="0">
                <a:latin typeface="Calibri" panose="020F0502020204030204" pitchFamily="34" charset="0"/>
                <a:ea typeface="Calibri" panose="020F0502020204030204" pitchFamily="34" charset="0"/>
                <a:cs typeface="Calibri" panose="020F0502020204030204" pitchFamily="34" charset="0"/>
              </a:rPr>
              <a:t>G2303232C JI HONGXIAO</a:t>
            </a:r>
          </a:p>
          <a:p>
            <a:pPr marL="457200" indent="-457200" algn="l">
              <a:buAutoNum type="arabicPeriod"/>
            </a:pPr>
            <a:r>
              <a:rPr lang="en-US" dirty="0">
                <a:latin typeface="Calibri" panose="020F0502020204030204" pitchFamily="34" charset="0"/>
                <a:ea typeface="Calibri" panose="020F0502020204030204" pitchFamily="34" charset="0"/>
                <a:cs typeface="Calibri" panose="020F0502020204030204" pitchFamily="34" charset="0"/>
              </a:rPr>
              <a:t>G2302707A NONG MINH HIEU</a:t>
            </a:r>
          </a:p>
          <a:p>
            <a:pPr marL="457200" indent="-457200" algn="l">
              <a:buAutoNum type="arabicPeriod"/>
            </a:pPr>
            <a:r>
              <a:rPr lang="en-US" dirty="0">
                <a:latin typeface="Calibri" panose="020F0502020204030204" pitchFamily="34" charset="0"/>
                <a:ea typeface="Calibri" panose="020F0502020204030204" pitchFamily="34" charset="0"/>
                <a:cs typeface="Calibri" panose="020F0502020204030204" pitchFamily="34" charset="0"/>
              </a:rPr>
              <a:t>G2302855K ZHANG DANRUI</a:t>
            </a:r>
          </a:p>
          <a:p>
            <a:pPr marL="457200" indent="-457200" algn="l">
              <a:buAutoNum type="arabicPeriod"/>
            </a:pPr>
            <a:r>
              <a:rPr lang="en-US" dirty="0">
                <a:latin typeface="Calibri" panose="020F0502020204030204" pitchFamily="34" charset="0"/>
                <a:ea typeface="Calibri" panose="020F0502020204030204" pitchFamily="34" charset="0"/>
                <a:cs typeface="Calibri" panose="020F0502020204030204" pitchFamily="34" charset="0"/>
              </a:rPr>
              <a:t>G2406019J YE SHENGHUA </a:t>
            </a:r>
          </a:p>
          <a:p>
            <a:pPr marL="457200" indent="-457200" algn="l">
              <a:buAutoNum type="arabicPeriod"/>
            </a:pPr>
            <a:r>
              <a:rPr lang="en-US" dirty="0">
                <a:latin typeface="Calibri" panose="020F0502020204030204" pitchFamily="34" charset="0"/>
                <a:ea typeface="Calibri" panose="020F0502020204030204" pitchFamily="34" charset="0"/>
                <a:cs typeface="Calibri" panose="020F0502020204030204" pitchFamily="34" charset="0"/>
              </a:rPr>
              <a:t>G2404083G DING JUNCHENG</a:t>
            </a:r>
          </a:p>
          <a:p>
            <a:pPr marL="457200" indent="-457200" algn="l">
              <a:buAutoNum type="arabicPeriod"/>
            </a:pPr>
            <a:endParaRPr lang="en-US" dirty="0"/>
          </a:p>
          <a:p>
            <a:pPr marL="342900" indent="-342900" algn="l">
              <a:buAutoNum type="arabicPeriod"/>
            </a:pP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circles and numbers&#10;&#10;Description automatically generated">
            <a:extLst>
              <a:ext uri="{FF2B5EF4-FFF2-40B4-BE49-F238E27FC236}">
                <a16:creationId xmlns:a16="http://schemas.microsoft.com/office/drawing/2014/main" id="{F6CEFCE7-DD1B-38F3-4870-55BE5CF1D3D6}"/>
              </a:ext>
            </a:extLst>
          </p:cNvPr>
          <p:cNvPicPr>
            <a:picLocks noChangeAspect="1"/>
          </p:cNvPicPr>
          <p:nvPr/>
        </p:nvPicPr>
        <p:blipFill>
          <a:blip r:embed="rId2"/>
          <a:stretch>
            <a:fillRect/>
          </a:stretch>
        </p:blipFill>
        <p:spPr>
          <a:xfrm>
            <a:off x="382643" y="1321016"/>
            <a:ext cx="6089733" cy="4215968"/>
          </a:xfrm>
          <a:prstGeom prst="rect">
            <a:avLst/>
          </a:prstGeom>
        </p:spPr>
      </p:pic>
      <p:sp>
        <p:nvSpPr>
          <p:cNvPr id="6" name="Title 1">
            <a:extLst>
              <a:ext uri="{FF2B5EF4-FFF2-40B4-BE49-F238E27FC236}">
                <a16:creationId xmlns:a16="http://schemas.microsoft.com/office/drawing/2014/main" id="{24A0E74B-9C13-5619-2AFD-7FC3D83A5D89}"/>
              </a:ext>
            </a:extLst>
          </p:cNvPr>
          <p:cNvSpPr txBox="1">
            <a:spLocks/>
          </p:cNvSpPr>
          <p:nvPr/>
        </p:nvSpPr>
        <p:spPr>
          <a:xfrm>
            <a:off x="810874" y="337409"/>
            <a:ext cx="5233269" cy="8294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alibri" panose="020F0502020204030204" pitchFamily="34" charset="0"/>
                <a:ea typeface="Calibri" panose="020F0502020204030204" pitchFamily="34" charset="0"/>
                <a:cs typeface="Calibri" panose="020F0502020204030204" pitchFamily="34" charset="0"/>
              </a:rPr>
              <a:t>Customer Segmentation</a:t>
            </a:r>
          </a:p>
        </p:txBody>
      </p:sp>
      <p:sp>
        <p:nvSpPr>
          <p:cNvPr id="8" name="TextBox 7">
            <a:extLst>
              <a:ext uri="{FF2B5EF4-FFF2-40B4-BE49-F238E27FC236}">
                <a16:creationId xmlns:a16="http://schemas.microsoft.com/office/drawing/2014/main" id="{AD02B881-2F0F-405A-7A16-6980E1C62B13}"/>
              </a:ext>
            </a:extLst>
          </p:cNvPr>
          <p:cNvSpPr txBox="1"/>
          <p:nvPr/>
        </p:nvSpPr>
        <p:spPr>
          <a:xfrm>
            <a:off x="6472376" y="183296"/>
            <a:ext cx="5456661" cy="6463308"/>
          </a:xfrm>
          <a:prstGeom prst="rect">
            <a:avLst/>
          </a:prstGeom>
          <a:noFill/>
          <a:ln w="12700">
            <a:solidFill>
              <a:schemeClr val="tx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RFM scoring was used to calculate </a:t>
            </a:r>
          </a:p>
          <a:p>
            <a:pPr marL="742950" lvl="1" indent="-285750">
              <a:buFont typeface="Wingdings"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Recency: the last time a customer makes a purchase</a:t>
            </a:r>
          </a:p>
          <a:p>
            <a:pPr marL="742950" lvl="1" indent="-285750">
              <a:buFont typeface="Wingdings"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Frequency: the number of times a customer has purchased from </a:t>
            </a:r>
            <a:r>
              <a:rPr lang="en-US" sz="1600" dirty="0" err="1">
                <a:latin typeface="Calibri" panose="020F0502020204030204" pitchFamily="34" charset="0"/>
                <a:ea typeface="Calibri" panose="020F0502020204030204" pitchFamily="34" charset="0"/>
                <a:cs typeface="Calibri" panose="020F0502020204030204" pitchFamily="34" charset="0"/>
              </a:rPr>
              <a:t>Olist</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Monetary: the total amount of money a customer spends</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Customers were then given scoring (1 to 5) for each of the RFM metric above and grouped into 5 different segments</a:t>
            </a:r>
          </a:p>
          <a:p>
            <a:pPr marL="742950" lvl="1" indent="-285750">
              <a:buFont typeface="Wingdings"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Top Customers (High R/ High M/ High F) </a:t>
            </a:r>
          </a:p>
          <a:p>
            <a:pPr marL="742950" lvl="1" indent="-285750">
              <a:buFont typeface="Wingdings"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High Value (Medium to High R/ Medium to High F/ Medium to High M) </a:t>
            </a:r>
          </a:p>
          <a:p>
            <a:pPr marL="742950" lvl="1" indent="-285750">
              <a:buFont typeface="Wingdings"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Medium Value (Medium R/ Medium F/ Medium M)</a:t>
            </a:r>
          </a:p>
          <a:p>
            <a:pPr marL="742950" lvl="1" indent="-285750">
              <a:buFont typeface="Wingdings"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Low Value (Low to Medium R/ Low to Medium F/ Low to Medium M)</a:t>
            </a:r>
          </a:p>
          <a:p>
            <a:pPr marL="742950" lvl="1" indent="-285750">
              <a:buFont typeface="Wingdings"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At Risk (Low R/ Low F/ Low M)</a:t>
            </a:r>
          </a:p>
          <a:p>
            <a:pPr marL="285750" indent="-285750">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Understanding customer segmentation can help </a:t>
            </a:r>
            <a:r>
              <a:rPr lang="en-US" sz="1600" dirty="0" err="1">
                <a:latin typeface="Calibri" panose="020F0502020204030204" pitchFamily="34" charset="0"/>
                <a:ea typeface="Calibri" panose="020F0502020204030204" pitchFamily="34" charset="0"/>
                <a:cs typeface="Calibri" panose="020F0502020204030204" pitchFamily="34" charset="0"/>
              </a:rPr>
              <a:t>Olist</a:t>
            </a:r>
            <a:r>
              <a:rPr lang="en-US" sz="1600" b="1" dirty="0">
                <a:latin typeface="Calibri" panose="020F0502020204030204" pitchFamily="34" charset="0"/>
                <a:ea typeface="Calibri" panose="020F0502020204030204" pitchFamily="34" charset="0"/>
                <a:cs typeface="Calibri" panose="020F0502020204030204" pitchFamily="34" charset="0"/>
              </a:rPr>
              <a:t> strategize different marketing strategies</a:t>
            </a:r>
            <a:r>
              <a:rPr lang="en-US" sz="1600" dirty="0">
                <a:latin typeface="Calibri" panose="020F0502020204030204" pitchFamily="34" charset="0"/>
                <a:ea typeface="Calibri" panose="020F0502020204030204" pitchFamily="34" charset="0"/>
                <a:cs typeface="Calibri" panose="020F0502020204030204" pitchFamily="34" charset="0"/>
              </a:rPr>
              <a:t> to target each </a:t>
            </a:r>
            <a:r>
              <a:rPr lang="en-US" sz="1600" b="1" dirty="0">
                <a:latin typeface="Calibri" panose="020F0502020204030204" pitchFamily="34" charset="0"/>
                <a:ea typeface="Calibri" panose="020F0502020204030204" pitchFamily="34" charset="0"/>
                <a:cs typeface="Calibri" panose="020F0502020204030204" pitchFamily="34" charset="0"/>
              </a:rPr>
              <a:t>customer segment</a:t>
            </a:r>
            <a:r>
              <a:rPr lang="en-US" sz="1600" dirty="0">
                <a:latin typeface="Calibri" panose="020F0502020204030204" pitchFamily="34" charset="0"/>
                <a:ea typeface="Calibri" panose="020F0502020204030204" pitchFamily="34" charset="0"/>
                <a:cs typeface="Calibri" panose="020F0502020204030204" pitchFamily="34" charset="0"/>
              </a:rPr>
              <a:t> to maximize customer loyalty and sales. </a:t>
            </a:r>
          </a:p>
        </p:txBody>
      </p:sp>
      <p:pic>
        <p:nvPicPr>
          <p:cNvPr id="10" name="Picture 9" descr="A screenshot of a computer&#10;&#10;Description automatically generated">
            <a:extLst>
              <a:ext uri="{FF2B5EF4-FFF2-40B4-BE49-F238E27FC236}">
                <a16:creationId xmlns:a16="http://schemas.microsoft.com/office/drawing/2014/main" id="{D77EA755-2A91-BC3F-5164-59C1F9BE8B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6534" y="3943733"/>
            <a:ext cx="4912823" cy="1426142"/>
          </a:xfrm>
          <a:prstGeom prst="rect">
            <a:avLst/>
          </a:prstGeom>
        </p:spPr>
      </p:pic>
    </p:spTree>
    <p:extLst>
      <p:ext uri="{BB962C8B-B14F-4D97-AF65-F5344CB8AC3E}">
        <p14:creationId xmlns:p14="http://schemas.microsoft.com/office/powerpoint/2010/main" val="147611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BDE8-25A6-B1F9-0369-39D0348CD118}"/>
              </a:ext>
            </a:extLst>
          </p:cNvPr>
          <p:cNvSpPr>
            <a:spLocks noGrp="1"/>
          </p:cNvSpPr>
          <p:nvPr>
            <p:ph type="title"/>
          </p:nvPr>
        </p:nvSpPr>
        <p:spPr>
          <a:xfrm>
            <a:off x="538292" y="145480"/>
            <a:ext cx="10515600" cy="740648"/>
          </a:xfrm>
        </p:spPr>
        <p:txBody>
          <a:bodyPr>
            <a:norm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Highest and Lowest Sales by Product Category</a:t>
            </a:r>
          </a:p>
        </p:txBody>
      </p:sp>
      <p:pic>
        <p:nvPicPr>
          <p:cNvPr id="4" name="Content Placeholder 6" descr="A graph of sales by product category&#10;&#10;Description automatically generated">
            <a:extLst>
              <a:ext uri="{FF2B5EF4-FFF2-40B4-BE49-F238E27FC236}">
                <a16:creationId xmlns:a16="http://schemas.microsoft.com/office/drawing/2014/main" id="{790A2427-2B3B-BD95-94F2-65A62D048662}"/>
              </a:ext>
            </a:extLst>
          </p:cNvPr>
          <p:cNvPicPr>
            <a:picLocks noGrp="1" noChangeAspect="1"/>
          </p:cNvPicPr>
          <p:nvPr>
            <p:ph idx="1"/>
          </p:nvPr>
        </p:nvPicPr>
        <p:blipFill>
          <a:blip r:embed="rId3"/>
          <a:stretch>
            <a:fillRect/>
          </a:stretch>
        </p:blipFill>
        <p:spPr>
          <a:xfrm>
            <a:off x="6095999" y="963562"/>
            <a:ext cx="5733969" cy="3422442"/>
          </a:xfrm>
        </p:spPr>
      </p:pic>
      <p:pic>
        <p:nvPicPr>
          <p:cNvPr id="3" name="Picture 2" descr="A graph with green and blue lines&#10;&#10;Description automatically generated">
            <a:extLst>
              <a:ext uri="{FF2B5EF4-FFF2-40B4-BE49-F238E27FC236}">
                <a16:creationId xmlns:a16="http://schemas.microsoft.com/office/drawing/2014/main" id="{D71C2696-13C2-96DC-D334-ADDDE3C23DA2}"/>
              </a:ext>
            </a:extLst>
          </p:cNvPr>
          <p:cNvPicPr>
            <a:picLocks noChangeAspect="1"/>
          </p:cNvPicPr>
          <p:nvPr/>
        </p:nvPicPr>
        <p:blipFill>
          <a:blip r:embed="rId4"/>
          <a:stretch>
            <a:fillRect/>
          </a:stretch>
        </p:blipFill>
        <p:spPr>
          <a:xfrm>
            <a:off x="403659" y="963562"/>
            <a:ext cx="5692340" cy="3345008"/>
          </a:xfrm>
          <a:prstGeom prst="rect">
            <a:avLst/>
          </a:prstGeom>
          <a:ln>
            <a:noFill/>
          </a:ln>
        </p:spPr>
      </p:pic>
      <p:sp>
        <p:nvSpPr>
          <p:cNvPr id="11" name="TextBox 10">
            <a:extLst>
              <a:ext uri="{FF2B5EF4-FFF2-40B4-BE49-F238E27FC236}">
                <a16:creationId xmlns:a16="http://schemas.microsoft.com/office/drawing/2014/main" id="{1A38FDB5-920B-D410-F256-40A56DE917E5}"/>
              </a:ext>
            </a:extLst>
          </p:cNvPr>
          <p:cNvSpPr txBox="1"/>
          <p:nvPr/>
        </p:nvSpPr>
        <p:spPr>
          <a:xfrm>
            <a:off x="538292" y="4470779"/>
            <a:ext cx="11115413" cy="2062103"/>
          </a:xfrm>
          <a:prstGeom prst="rect">
            <a:avLst/>
          </a:prstGeom>
          <a:noFill/>
          <a:ln w="12700">
            <a:solidFill>
              <a:schemeClr val="tx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Top 20 product categories</a:t>
            </a:r>
            <a:r>
              <a:rPr lang="en-US" sz="1600" dirty="0">
                <a:latin typeface="Calibri" panose="020F0502020204030204" pitchFamily="34" charset="0"/>
                <a:ea typeface="Calibri" panose="020F0502020204030204" pitchFamily="34" charset="0"/>
                <a:cs typeface="Calibri" panose="020F0502020204030204" pitchFamily="34" charset="0"/>
              </a:rPr>
              <a:t> contribute </a:t>
            </a:r>
            <a:r>
              <a:rPr lang="en-US" sz="1600" b="1" dirty="0">
                <a:latin typeface="Calibri" panose="020F0502020204030204" pitchFamily="34" charset="0"/>
                <a:ea typeface="Calibri" panose="020F0502020204030204" pitchFamily="34" charset="0"/>
                <a:cs typeface="Calibri" panose="020F0502020204030204" pitchFamily="34" charset="0"/>
              </a:rPr>
              <a:t>85%</a:t>
            </a:r>
            <a:r>
              <a:rPr lang="en-US" sz="1600" dirty="0">
                <a:latin typeface="Calibri" panose="020F0502020204030204" pitchFamily="34" charset="0"/>
                <a:ea typeface="Calibri" panose="020F0502020204030204" pitchFamily="34" charset="0"/>
                <a:cs typeface="Calibri" panose="020F0502020204030204" pitchFamily="34" charset="0"/>
              </a:rPr>
              <a:t> of the total revenue.</a:t>
            </a: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Having insights of the product categories that generate the </a:t>
            </a:r>
            <a:r>
              <a:rPr lang="en-US" sz="1600" b="1" dirty="0">
                <a:latin typeface="Calibri" panose="020F0502020204030204" pitchFamily="34" charset="0"/>
                <a:ea typeface="Calibri" panose="020F0502020204030204" pitchFamily="34" charset="0"/>
                <a:cs typeface="Calibri" panose="020F0502020204030204" pitchFamily="34" charset="0"/>
              </a:rPr>
              <a:t>highest</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b="1" dirty="0">
                <a:latin typeface="Calibri" panose="020F0502020204030204" pitchFamily="34" charset="0"/>
                <a:ea typeface="Calibri" panose="020F0502020204030204" pitchFamily="34" charset="0"/>
                <a:cs typeface="Calibri" panose="020F0502020204030204" pitchFamily="34" charset="0"/>
              </a:rPr>
              <a:t>lowest sales </a:t>
            </a:r>
            <a:r>
              <a:rPr lang="en-US" sz="1600" dirty="0">
                <a:latin typeface="Calibri" panose="020F0502020204030204" pitchFamily="34" charset="0"/>
                <a:ea typeface="Calibri" panose="020F0502020204030204" pitchFamily="34" charset="0"/>
                <a:cs typeface="Calibri" panose="020F0502020204030204" pitchFamily="34" charset="0"/>
              </a:rPr>
              <a:t>could also help us make better business decisions to </a:t>
            </a:r>
            <a:r>
              <a:rPr lang="en-US" sz="1600" b="1" dirty="0">
                <a:latin typeface="Calibri" panose="020F0502020204030204" pitchFamily="34" charset="0"/>
                <a:ea typeface="Calibri" panose="020F0502020204030204" pitchFamily="34" charset="0"/>
                <a:cs typeface="Calibri" panose="020F0502020204030204" pitchFamily="34" charset="0"/>
              </a:rPr>
              <a:t>optimize the inventory </a:t>
            </a:r>
            <a:r>
              <a:rPr lang="en-US" sz="1600" dirty="0">
                <a:latin typeface="Calibri" panose="020F0502020204030204" pitchFamily="34" charset="0"/>
                <a:ea typeface="Calibri" panose="020F0502020204030204" pitchFamily="34" charset="0"/>
                <a:cs typeface="Calibri" panose="020F0502020204030204" pitchFamily="34" charset="0"/>
              </a:rPr>
              <a:t>to ensure there is optimal supply of products to match the demand.</a:t>
            </a: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Understand which product categories are crucial and need more attention for </a:t>
            </a:r>
            <a:r>
              <a:rPr lang="en-US" sz="1600" dirty="0" err="1">
                <a:latin typeface="Calibri" panose="020F0502020204030204" pitchFamily="34" charset="0"/>
                <a:ea typeface="Calibri" panose="020F0502020204030204" pitchFamily="34" charset="0"/>
                <a:cs typeface="Calibri" panose="020F0502020204030204" pitchFamily="34" charset="0"/>
              </a:rPr>
              <a:t>Olist</a:t>
            </a:r>
            <a:r>
              <a:rPr lang="en-US" sz="1600" dirty="0">
                <a:latin typeface="Calibri" panose="020F0502020204030204" pitchFamily="34" charset="0"/>
                <a:ea typeface="Calibri" panose="020F0502020204030204" pitchFamily="34" charset="0"/>
                <a:cs typeface="Calibri" panose="020F0502020204030204" pitchFamily="34" charset="0"/>
              </a:rPr>
              <a:t> business and channel its resources more towards marketing, promoting those products in particular</a:t>
            </a:r>
          </a:p>
          <a:p>
            <a:pPr marL="742950" lvl="1" indent="-285750">
              <a:buFont typeface="Courier New" panose="020B0604020202020204" pitchFamily="34" charset="0"/>
              <a:buChar char="o"/>
            </a:pPr>
            <a:r>
              <a:rPr lang="en-US" sz="1600" dirty="0">
                <a:latin typeface="Calibri" panose="020F0502020204030204" pitchFamily="34" charset="0"/>
                <a:ea typeface="Calibri" panose="020F0502020204030204" pitchFamily="34" charset="0"/>
                <a:cs typeface="Calibri" panose="020F0502020204030204" pitchFamily="34" charset="0"/>
              </a:rPr>
              <a:t>Such as </a:t>
            </a:r>
            <a:r>
              <a:rPr lang="en-US" sz="1600" b="1" dirty="0">
                <a:latin typeface="Calibri" panose="020F0502020204030204" pitchFamily="34" charset="0"/>
                <a:ea typeface="Calibri" panose="020F0502020204030204" pitchFamily="34" charset="0"/>
                <a:cs typeface="Calibri" panose="020F0502020204030204" pitchFamily="34" charset="0"/>
              </a:rPr>
              <a:t>promoting popular products</a:t>
            </a:r>
            <a:r>
              <a:rPr lang="en-US" sz="1600" dirty="0">
                <a:latin typeface="Calibri" panose="020F0502020204030204" pitchFamily="34" charset="0"/>
                <a:ea typeface="Calibri" panose="020F0502020204030204" pitchFamily="34" charset="0"/>
                <a:cs typeface="Calibri" panose="020F0502020204030204" pitchFamily="34" charset="0"/>
              </a:rPr>
              <a:t> in categories like health beauty / watches to get more traffic to the website</a:t>
            </a:r>
          </a:p>
        </p:txBody>
      </p:sp>
      <p:cxnSp>
        <p:nvCxnSpPr>
          <p:cNvPr id="6" name="Straight Arrow Connector 5">
            <a:extLst>
              <a:ext uri="{FF2B5EF4-FFF2-40B4-BE49-F238E27FC236}">
                <a16:creationId xmlns:a16="http://schemas.microsoft.com/office/drawing/2014/main" id="{261DF258-1425-08AE-3D40-AE25595FAD89}"/>
              </a:ext>
            </a:extLst>
          </p:cNvPr>
          <p:cNvCxnSpPr/>
          <p:nvPr/>
        </p:nvCxnSpPr>
        <p:spPr>
          <a:xfrm flipH="1">
            <a:off x="5307113" y="1474926"/>
            <a:ext cx="11574" cy="1956120"/>
          </a:xfrm>
          <a:prstGeom prst="straightConnector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742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4707-3316-AAC1-FD87-73DFCAE826BA}"/>
              </a:ext>
            </a:extLst>
          </p:cNvPr>
          <p:cNvSpPr>
            <a:spLocks noGrp="1"/>
          </p:cNvSpPr>
          <p:nvPr>
            <p:ph type="title"/>
          </p:nvPr>
        </p:nvSpPr>
        <p:spPr>
          <a:xfrm>
            <a:off x="541867" y="37041"/>
            <a:ext cx="10515600" cy="980123"/>
          </a:xfrm>
        </p:spPr>
        <p:txBody>
          <a:bodyPr>
            <a:norm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Top 5 quantity sales in the product category</a:t>
            </a:r>
          </a:p>
        </p:txBody>
      </p:sp>
      <p:pic>
        <p:nvPicPr>
          <p:cNvPr id="4" name="Content Placeholder 3">
            <a:extLst>
              <a:ext uri="{FF2B5EF4-FFF2-40B4-BE49-F238E27FC236}">
                <a16:creationId xmlns:a16="http://schemas.microsoft.com/office/drawing/2014/main" id="{85D9DC23-EA31-11A8-9C16-3DEEF38886FC}"/>
              </a:ext>
            </a:extLst>
          </p:cNvPr>
          <p:cNvPicPr>
            <a:picLocks noGrp="1" noChangeAspect="1"/>
          </p:cNvPicPr>
          <p:nvPr>
            <p:ph idx="1"/>
          </p:nvPr>
        </p:nvPicPr>
        <p:blipFill>
          <a:blip r:embed="rId2"/>
          <a:stretch>
            <a:fillRect/>
          </a:stretch>
        </p:blipFill>
        <p:spPr>
          <a:xfrm>
            <a:off x="541867" y="786401"/>
            <a:ext cx="7711016" cy="3816350"/>
          </a:xfrm>
        </p:spPr>
      </p:pic>
      <p:sp>
        <p:nvSpPr>
          <p:cNvPr id="5" name="TextBox 4">
            <a:extLst>
              <a:ext uri="{FF2B5EF4-FFF2-40B4-BE49-F238E27FC236}">
                <a16:creationId xmlns:a16="http://schemas.microsoft.com/office/drawing/2014/main" id="{B3F9AEC7-3C17-4767-6895-3F923B125807}"/>
              </a:ext>
            </a:extLst>
          </p:cNvPr>
          <p:cNvSpPr txBox="1"/>
          <p:nvPr/>
        </p:nvSpPr>
        <p:spPr>
          <a:xfrm>
            <a:off x="541867" y="4602751"/>
            <a:ext cx="10383520" cy="203132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Top 5 quantity of orders are for products in these categories:</a:t>
            </a:r>
          </a:p>
          <a:p>
            <a:pPr marL="742950" lvl="1" indent="-285750">
              <a:buFont typeface="Courier New"/>
              <a:buChar char="o"/>
            </a:pPr>
            <a:r>
              <a:rPr lang="en-US" dirty="0"/>
              <a:t>Bed bath table / furniture decor / health beauty / sports leisure / computers accessories</a:t>
            </a:r>
          </a:p>
          <a:p>
            <a:pPr marL="285750" indent="-285750">
              <a:buFont typeface="Arial"/>
              <a:buChar char="•"/>
            </a:pPr>
            <a:r>
              <a:rPr lang="en-US" dirty="0"/>
              <a:t>Focus on these categories and deep dive into the quantity sales across the months and years to see if there is any trend. </a:t>
            </a:r>
          </a:p>
          <a:p>
            <a:pPr marL="285750" indent="-285750">
              <a:buFont typeface="Arial"/>
              <a:buChar char="•"/>
            </a:pPr>
            <a:r>
              <a:rPr lang="en-US" dirty="0"/>
              <a:t>To see if there are any </a:t>
            </a:r>
            <a:r>
              <a:rPr lang="en-US" b="1" dirty="0"/>
              <a:t>complementary categories</a:t>
            </a:r>
          </a:p>
          <a:p>
            <a:pPr marL="742950" lvl="1" indent="-285750">
              <a:buFont typeface="Courier New"/>
              <a:buChar char="o"/>
            </a:pPr>
            <a:r>
              <a:rPr lang="en-US" dirty="0"/>
              <a:t>For example: To bring up the sales of electronics, perhaps promotion should tie with computer accessories which can lead to a win-win in terms of boasting the sales for both categories.</a:t>
            </a:r>
          </a:p>
        </p:txBody>
      </p:sp>
      <p:sp>
        <p:nvSpPr>
          <p:cNvPr id="7" name="Rectangle 6">
            <a:extLst>
              <a:ext uri="{FF2B5EF4-FFF2-40B4-BE49-F238E27FC236}">
                <a16:creationId xmlns:a16="http://schemas.microsoft.com/office/drawing/2014/main" id="{155B7BF5-BD36-3924-0A08-3773469F341D}"/>
              </a:ext>
            </a:extLst>
          </p:cNvPr>
          <p:cNvSpPr/>
          <p:nvPr/>
        </p:nvSpPr>
        <p:spPr>
          <a:xfrm>
            <a:off x="1112552" y="1003485"/>
            <a:ext cx="1654307" cy="228019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77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D87B-EA3D-F2A5-487E-5E4268F3DE42}"/>
              </a:ext>
            </a:extLst>
          </p:cNvPr>
          <p:cNvSpPr>
            <a:spLocks noGrp="1"/>
          </p:cNvSpPr>
          <p:nvPr>
            <p:ph type="title"/>
          </p:nvPr>
        </p:nvSpPr>
        <p:spPr>
          <a:xfrm>
            <a:off x="651623" y="56158"/>
            <a:ext cx="10515600" cy="817564"/>
          </a:xfrm>
        </p:spPr>
        <p:txBody>
          <a:bodyPr vert="horz" lIns="91440" tIns="45720" rIns="91440" bIns="45720" rtlCol="0" anchor="ctr">
            <a:no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Trends for the Top 5 quantity sales</a:t>
            </a:r>
          </a:p>
        </p:txBody>
      </p:sp>
      <p:pic>
        <p:nvPicPr>
          <p:cNvPr id="4" name="Content Placeholder 3" descr="A graph of different colored lines&#10;&#10;Description automatically generated">
            <a:extLst>
              <a:ext uri="{FF2B5EF4-FFF2-40B4-BE49-F238E27FC236}">
                <a16:creationId xmlns:a16="http://schemas.microsoft.com/office/drawing/2014/main" id="{143D906D-4F73-9EFE-8BEF-871EEA151E33}"/>
              </a:ext>
            </a:extLst>
          </p:cNvPr>
          <p:cNvPicPr>
            <a:picLocks noGrp="1" noChangeAspect="1"/>
          </p:cNvPicPr>
          <p:nvPr>
            <p:ph idx="1"/>
          </p:nvPr>
        </p:nvPicPr>
        <p:blipFill>
          <a:blip r:embed="rId2"/>
          <a:stretch>
            <a:fillRect/>
          </a:stretch>
        </p:blipFill>
        <p:spPr>
          <a:xfrm>
            <a:off x="538527" y="873722"/>
            <a:ext cx="7393566" cy="3658006"/>
          </a:xfrm>
        </p:spPr>
      </p:pic>
      <p:sp>
        <p:nvSpPr>
          <p:cNvPr id="5" name="TextBox 4">
            <a:extLst>
              <a:ext uri="{FF2B5EF4-FFF2-40B4-BE49-F238E27FC236}">
                <a16:creationId xmlns:a16="http://schemas.microsoft.com/office/drawing/2014/main" id="{FF5B61B0-4F73-0ADF-5682-495A3215E0B5}"/>
              </a:ext>
            </a:extLst>
          </p:cNvPr>
          <p:cNvSpPr txBox="1"/>
          <p:nvPr/>
        </p:nvSpPr>
        <p:spPr>
          <a:xfrm>
            <a:off x="538527" y="4531728"/>
            <a:ext cx="1124354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From the top 5 categories, there is a greater spike in computer accessories in the period between Jan to Mar 2018 as the number of orders reached a peak of 1200+ in Mar 2018.</a:t>
            </a:r>
          </a:p>
          <a:p>
            <a:pPr marL="28575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An upward trend for these categories from Jan 2017 to Mar 2018. </a:t>
            </a:r>
          </a:p>
          <a:p>
            <a:pPr marL="742950" lvl="1" indent="-285750">
              <a:buFont typeface="Courier New"/>
              <a:buChar char="o"/>
            </a:pPr>
            <a:r>
              <a:rPr lang="en-US" dirty="0">
                <a:latin typeface="Calibri" panose="020F0502020204030204" pitchFamily="34" charset="0"/>
                <a:ea typeface="Calibri" panose="020F0502020204030204" pitchFamily="34" charset="0"/>
                <a:cs typeface="Calibri" panose="020F0502020204030204" pitchFamily="34" charset="0"/>
              </a:rPr>
              <a:t>Comparing Q3 in 2017 to 2018, there seems to be a sharper drop of quantities ordered in 2018 as compared to 2017. </a:t>
            </a:r>
          </a:p>
          <a:p>
            <a:pPr marL="28575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Important to </a:t>
            </a:r>
            <a:r>
              <a:rPr lang="en-US" b="1" dirty="0">
                <a:latin typeface="Calibri" panose="020F0502020204030204" pitchFamily="34" charset="0"/>
                <a:ea typeface="Calibri" panose="020F0502020204030204" pitchFamily="34" charset="0"/>
                <a:cs typeface="Calibri" panose="020F0502020204030204" pitchFamily="34" charset="0"/>
              </a:rPr>
              <a:t>relook at the marketing, pricing strategies as well as customer sentiments</a:t>
            </a:r>
            <a:r>
              <a:rPr lang="en-US" dirty="0">
                <a:latin typeface="Calibri" panose="020F0502020204030204" pitchFamily="34" charset="0"/>
                <a:ea typeface="Calibri" panose="020F0502020204030204" pitchFamily="34" charset="0"/>
                <a:cs typeface="Calibri" panose="020F0502020204030204" pitchFamily="34" charset="0"/>
              </a:rPr>
              <a:t> to see what have changed to prevent sales decline.</a:t>
            </a:r>
          </a:p>
        </p:txBody>
      </p:sp>
      <p:sp>
        <p:nvSpPr>
          <p:cNvPr id="3" name="TextBox 2">
            <a:extLst>
              <a:ext uri="{FF2B5EF4-FFF2-40B4-BE49-F238E27FC236}">
                <a16:creationId xmlns:a16="http://schemas.microsoft.com/office/drawing/2014/main" id="{73DC2C78-F574-0BBF-18A1-49F03C4952C6}"/>
              </a:ext>
            </a:extLst>
          </p:cNvPr>
          <p:cNvSpPr txBox="1"/>
          <p:nvPr/>
        </p:nvSpPr>
        <p:spPr>
          <a:xfrm>
            <a:off x="8112878" y="1086898"/>
            <a:ext cx="287355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Note: </a:t>
            </a:r>
          </a:p>
          <a:p>
            <a:pPr marL="285750" indent="-285750">
              <a:buFont typeface="Arial"/>
              <a:buChar char="•"/>
            </a:pPr>
            <a:r>
              <a:rPr lang="en-US" sz="1600" dirty="0">
                <a:latin typeface="Calibri" panose="020F0502020204030204" pitchFamily="34" charset="0"/>
                <a:ea typeface="Calibri" panose="020F0502020204030204" pitchFamily="34" charset="0"/>
                <a:cs typeface="Calibri" panose="020F0502020204030204" pitchFamily="34" charset="0"/>
              </a:rPr>
              <a:t>Plotted this trend from Jan 2017 onwards due to noisy data before Jan 2017.</a:t>
            </a:r>
          </a:p>
        </p:txBody>
      </p:sp>
    </p:spTree>
    <p:extLst>
      <p:ext uri="{BB962C8B-B14F-4D97-AF65-F5344CB8AC3E}">
        <p14:creationId xmlns:p14="http://schemas.microsoft.com/office/powerpoint/2010/main" val="359630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ABE4-AB73-BB71-95E8-5FDAC02F80C0}"/>
              </a:ext>
            </a:extLst>
          </p:cNvPr>
          <p:cNvSpPr>
            <a:spLocks noGrp="1"/>
          </p:cNvSpPr>
          <p:nvPr>
            <p:ph type="title"/>
          </p:nvPr>
        </p:nvSpPr>
        <p:spPr>
          <a:xfrm>
            <a:off x="99664" y="466992"/>
            <a:ext cx="11794928" cy="719110"/>
          </a:xfrm>
        </p:spPr>
        <p:txBody>
          <a:bodyPr>
            <a:no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Relationship between total sales, total qty and average unit price of product in each category</a:t>
            </a:r>
          </a:p>
          <a:p>
            <a:r>
              <a:rPr lang="en-US" sz="3600" dirty="0">
                <a:latin typeface="Calibri" panose="020F0502020204030204" pitchFamily="34" charset="0"/>
                <a:ea typeface="Calibri" panose="020F0502020204030204" pitchFamily="34" charset="0"/>
                <a:cs typeface="Calibri" panose="020F0502020204030204" pitchFamily="34" charset="0"/>
              </a:rPr>
              <a:t>  </a:t>
            </a:r>
          </a:p>
        </p:txBody>
      </p:sp>
      <p:pic>
        <p:nvPicPr>
          <p:cNvPr id="7" name="Content Placeholder 6" descr="A graph with blue circles&#10;&#10;Description automatically generated">
            <a:extLst>
              <a:ext uri="{FF2B5EF4-FFF2-40B4-BE49-F238E27FC236}">
                <a16:creationId xmlns:a16="http://schemas.microsoft.com/office/drawing/2014/main" id="{FEDC12EC-BF33-98FA-6994-9E0A69FA459D}"/>
              </a:ext>
            </a:extLst>
          </p:cNvPr>
          <p:cNvPicPr>
            <a:picLocks noGrp="1" noChangeAspect="1"/>
          </p:cNvPicPr>
          <p:nvPr>
            <p:ph idx="1"/>
          </p:nvPr>
        </p:nvPicPr>
        <p:blipFill>
          <a:blip r:embed="rId2"/>
          <a:stretch>
            <a:fillRect/>
          </a:stretch>
        </p:blipFill>
        <p:spPr>
          <a:xfrm>
            <a:off x="196540" y="1495089"/>
            <a:ext cx="5373095" cy="2719459"/>
          </a:xfrm>
        </p:spPr>
      </p:pic>
      <p:cxnSp>
        <p:nvCxnSpPr>
          <p:cNvPr id="9" name="Straight Arrow Connector 8">
            <a:extLst>
              <a:ext uri="{FF2B5EF4-FFF2-40B4-BE49-F238E27FC236}">
                <a16:creationId xmlns:a16="http://schemas.microsoft.com/office/drawing/2014/main" id="{B52F15DE-6CED-DC75-F52F-10CD0A85950C}"/>
              </a:ext>
            </a:extLst>
          </p:cNvPr>
          <p:cNvCxnSpPr/>
          <p:nvPr/>
        </p:nvCxnSpPr>
        <p:spPr>
          <a:xfrm flipV="1">
            <a:off x="609504" y="856524"/>
            <a:ext cx="6086017" cy="2504966"/>
          </a:xfrm>
          <a:prstGeom prst="straightConnector1">
            <a:avLst/>
          </a:prstGeom>
          <a:ln w="28575">
            <a:solidFill>
              <a:srgbClr val="002060"/>
            </a:solidFill>
            <a:prstDash val="dash"/>
            <a:headEnd type="none"/>
            <a:tailEnd type="none"/>
          </a:ln>
        </p:spPr>
        <p:style>
          <a:lnRef idx="2">
            <a:schemeClr val="accent1"/>
          </a:lnRef>
          <a:fillRef idx="0">
            <a:schemeClr val="accent1"/>
          </a:fillRef>
          <a:effectRef idx="1">
            <a:schemeClr val="accent1"/>
          </a:effectRef>
          <a:fontRef idx="minor">
            <a:schemeClr val="tx1"/>
          </a:fontRef>
        </p:style>
      </p:cxnSp>
      <p:pic>
        <p:nvPicPr>
          <p:cNvPr id="11" name="Picture 10" descr="A screen shot of a graph&#10;&#10;Description automatically generated">
            <a:extLst>
              <a:ext uri="{FF2B5EF4-FFF2-40B4-BE49-F238E27FC236}">
                <a16:creationId xmlns:a16="http://schemas.microsoft.com/office/drawing/2014/main" id="{AB86F30C-E467-4E32-DEA9-3D818D29C9EE}"/>
              </a:ext>
            </a:extLst>
          </p:cNvPr>
          <p:cNvPicPr>
            <a:picLocks noChangeAspect="1"/>
          </p:cNvPicPr>
          <p:nvPr/>
        </p:nvPicPr>
        <p:blipFill>
          <a:blip r:embed="rId3"/>
          <a:stretch>
            <a:fillRect/>
          </a:stretch>
        </p:blipFill>
        <p:spPr>
          <a:xfrm>
            <a:off x="6276406" y="573703"/>
            <a:ext cx="5234767" cy="4288949"/>
          </a:xfrm>
          <a:prstGeom prst="rect">
            <a:avLst/>
          </a:prstGeom>
        </p:spPr>
      </p:pic>
      <p:cxnSp>
        <p:nvCxnSpPr>
          <p:cNvPr id="12" name="Straight Arrow Connector 11">
            <a:extLst>
              <a:ext uri="{FF2B5EF4-FFF2-40B4-BE49-F238E27FC236}">
                <a16:creationId xmlns:a16="http://schemas.microsoft.com/office/drawing/2014/main" id="{3BD78E9B-F052-136D-3EB1-ABAF83EC3B99}"/>
              </a:ext>
            </a:extLst>
          </p:cNvPr>
          <p:cNvCxnSpPr>
            <a:cxnSpLocks/>
          </p:cNvCxnSpPr>
          <p:nvPr/>
        </p:nvCxnSpPr>
        <p:spPr>
          <a:xfrm>
            <a:off x="1337383" y="4100740"/>
            <a:ext cx="5380885" cy="304203"/>
          </a:xfrm>
          <a:prstGeom prst="straightConnector1">
            <a:avLst/>
          </a:prstGeom>
          <a:ln w="28575">
            <a:solidFill>
              <a:srgbClr val="002060"/>
            </a:solidFill>
            <a:prstDash val="dash"/>
            <a:headEnd type="none"/>
            <a:tailEnd type="non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7D1B0891-CD21-7E8F-144A-23DD65564E60}"/>
              </a:ext>
            </a:extLst>
          </p:cNvPr>
          <p:cNvSpPr/>
          <p:nvPr/>
        </p:nvSpPr>
        <p:spPr>
          <a:xfrm>
            <a:off x="201893" y="3277349"/>
            <a:ext cx="1798629" cy="853117"/>
          </a:xfrm>
          <a:prstGeom prst="ellipse">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B95B2DD-8066-59FF-B560-350606EA189F}"/>
              </a:ext>
            </a:extLst>
          </p:cNvPr>
          <p:cNvSpPr txBox="1"/>
          <p:nvPr/>
        </p:nvSpPr>
        <p:spPr>
          <a:xfrm>
            <a:off x="297408" y="941091"/>
            <a:ext cx="5939050" cy="553998"/>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dirty="0">
                <a:latin typeface="Calibri" panose="020F0502020204030204" pitchFamily="34" charset="0"/>
                <a:ea typeface="Calibri" panose="020F0502020204030204" pitchFamily="34" charset="0"/>
                <a:cs typeface="Calibri" panose="020F0502020204030204" pitchFamily="34" charset="0"/>
              </a:rPr>
              <a:t>NOTE: </a:t>
            </a:r>
          </a:p>
          <a:p>
            <a:pPr marL="171450" indent="-171450">
              <a:buFont typeface="Arial"/>
              <a:buChar char="•"/>
            </a:pPr>
            <a:r>
              <a:rPr lang="en-US" sz="1000" i="1" dirty="0">
                <a:latin typeface="Calibri" panose="020F0502020204030204" pitchFamily="34" charset="0"/>
                <a:ea typeface="Calibri" panose="020F0502020204030204" pitchFamily="34" charset="0"/>
                <a:cs typeface="Calibri" panose="020F0502020204030204" pitchFamily="34" charset="0"/>
              </a:rPr>
              <a:t>Only Top 20% of the highest average unit price of the product in each category is annotated.</a:t>
            </a:r>
          </a:p>
          <a:p>
            <a:pPr marL="171450" indent="-171450">
              <a:buFont typeface="Arial"/>
              <a:buChar char="•"/>
            </a:pPr>
            <a:r>
              <a:rPr lang="en-US" sz="1000" i="1" dirty="0">
                <a:latin typeface="Calibri" panose="020F0502020204030204" pitchFamily="34" charset="0"/>
                <a:ea typeface="Calibri" panose="020F0502020204030204" pitchFamily="34" charset="0"/>
                <a:cs typeface="Calibri" panose="020F0502020204030204" pitchFamily="34" charset="0"/>
              </a:rPr>
              <a:t>The bigger the circle, the higher the average unit price.</a:t>
            </a:r>
          </a:p>
        </p:txBody>
      </p:sp>
      <p:sp>
        <p:nvSpPr>
          <p:cNvPr id="16" name="TextBox 15">
            <a:extLst>
              <a:ext uri="{FF2B5EF4-FFF2-40B4-BE49-F238E27FC236}">
                <a16:creationId xmlns:a16="http://schemas.microsoft.com/office/drawing/2014/main" id="{8803CA3F-EE1F-02F8-ED48-3A18658F33FB}"/>
              </a:ext>
            </a:extLst>
          </p:cNvPr>
          <p:cNvSpPr txBox="1"/>
          <p:nvPr/>
        </p:nvSpPr>
        <p:spPr>
          <a:xfrm>
            <a:off x="171946" y="4404943"/>
            <a:ext cx="1079537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Segment the product categories:</a:t>
            </a:r>
          </a:p>
          <a:p>
            <a:pPr marL="285750" indent="-285750">
              <a:buFont typeface="Arial"/>
              <a:buChar char="•"/>
            </a:pPr>
            <a:r>
              <a:rPr lang="en-US" sz="1600" dirty="0">
                <a:latin typeface="Calibri" panose="020F0502020204030204" pitchFamily="34" charset="0"/>
                <a:ea typeface="Calibri" panose="020F0502020204030204" pitchFamily="34" charset="0"/>
                <a:cs typeface="Calibri" panose="020F0502020204030204" pitchFamily="34" charset="0"/>
              </a:rPr>
              <a:t>High sales, high quantity with higher-than-average unit price: watches gifts </a:t>
            </a:r>
          </a:p>
          <a:p>
            <a:pPr marL="285750" indent="-285750">
              <a:buFont typeface="Arial"/>
              <a:buChar char="•"/>
            </a:pPr>
            <a:r>
              <a:rPr lang="en-US" sz="1600" dirty="0">
                <a:latin typeface="Calibri" panose="020F0502020204030204" pitchFamily="34" charset="0"/>
                <a:ea typeface="Calibri" panose="020F0502020204030204" pitchFamily="34" charset="0"/>
                <a:cs typeface="Calibri" panose="020F0502020204030204" pitchFamily="34" charset="0"/>
              </a:rPr>
              <a:t>Mid sales, mid quantity with higher-than-average unit price: cool stuff</a:t>
            </a:r>
          </a:p>
          <a:p>
            <a:pPr marL="285750" indent="-285750">
              <a:buFont typeface="Arial"/>
              <a:buChar char="•"/>
            </a:pPr>
            <a:r>
              <a:rPr lang="en-US" sz="1600" dirty="0">
                <a:latin typeface="Calibri" panose="020F0502020204030204" pitchFamily="34" charset="0"/>
                <a:ea typeface="Calibri" panose="020F0502020204030204" pitchFamily="34" charset="0"/>
                <a:cs typeface="Calibri" panose="020F0502020204030204" pitchFamily="34" charset="0"/>
              </a:rPr>
              <a:t>Low sales, low quantity with high average unit price: computer, small appliances home oven and coffee</a:t>
            </a:r>
          </a:p>
          <a:p>
            <a:r>
              <a:rPr lang="en-US" sz="1600" dirty="0">
                <a:latin typeface="Calibri" panose="020F0502020204030204" pitchFamily="34" charset="0"/>
                <a:ea typeface="Calibri" panose="020F0502020204030204" pitchFamily="34" charset="0"/>
                <a:cs typeface="Calibri" panose="020F0502020204030204" pitchFamily="34" charset="0"/>
              </a:rPr>
              <a:t>Recommendations: </a:t>
            </a:r>
          </a:p>
          <a:p>
            <a:pPr marL="285750" indent="-285750">
              <a:buFont typeface="Arial"/>
              <a:buChar char="•"/>
            </a:pPr>
            <a:r>
              <a:rPr lang="en-US" sz="1600" b="1" dirty="0">
                <a:latin typeface="Calibri" panose="020F0502020204030204" pitchFamily="34" charset="0"/>
                <a:ea typeface="Calibri" panose="020F0502020204030204" pitchFamily="34" charset="0"/>
                <a:cs typeface="Calibri" panose="020F0502020204030204" pitchFamily="34" charset="0"/>
              </a:rPr>
              <a:t>Focus our marketing campaign efforts </a:t>
            </a:r>
            <a:r>
              <a:rPr lang="en-US" sz="1600" dirty="0">
                <a:latin typeface="Calibri" panose="020F0502020204030204" pitchFamily="34" charset="0"/>
                <a:ea typeface="Calibri" panose="020F0502020204030204" pitchFamily="34" charset="0"/>
                <a:cs typeface="Calibri" panose="020F0502020204030204" pitchFamily="34" charset="0"/>
              </a:rPr>
              <a:t>to </a:t>
            </a:r>
            <a:r>
              <a:rPr lang="en-US" sz="1600" b="1" dirty="0">
                <a:latin typeface="Calibri" panose="020F0502020204030204" pitchFamily="34" charset="0"/>
                <a:ea typeface="Calibri" panose="020F0502020204030204" pitchFamily="34" charset="0"/>
                <a:cs typeface="Calibri" panose="020F0502020204030204" pitchFamily="34" charset="0"/>
              </a:rPr>
              <a:t>promote those products</a:t>
            </a:r>
            <a:r>
              <a:rPr lang="en-US" sz="1600" dirty="0">
                <a:latin typeface="Calibri" panose="020F0502020204030204" pitchFamily="34" charset="0"/>
                <a:ea typeface="Calibri" panose="020F0502020204030204" pitchFamily="34" charset="0"/>
                <a:cs typeface="Calibri" panose="020F0502020204030204" pitchFamily="34" charset="0"/>
              </a:rPr>
              <a:t> with low sales, low quantity sales but with </a:t>
            </a:r>
            <a:r>
              <a:rPr lang="en-US" sz="1600" b="1" dirty="0">
                <a:latin typeface="Calibri" panose="020F0502020204030204" pitchFamily="34" charset="0"/>
                <a:ea typeface="Calibri" panose="020F0502020204030204" pitchFamily="34" charset="0"/>
                <a:cs typeface="Calibri" panose="020F0502020204030204" pitchFamily="34" charset="0"/>
              </a:rPr>
              <a:t>high average unit price to bump up sales fast</a:t>
            </a:r>
            <a:r>
              <a:rPr lang="en-US" sz="16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a:buChar char="•"/>
            </a:pPr>
            <a:r>
              <a:rPr lang="en-US" sz="1600" dirty="0">
                <a:latin typeface="Calibri" panose="020F0502020204030204" pitchFamily="34" charset="0"/>
                <a:ea typeface="Calibri" panose="020F0502020204030204" pitchFamily="34" charset="0"/>
                <a:cs typeface="Calibri" panose="020F0502020204030204" pitchFamily="34" charset="0"/>
              </a:rPr>
              <a:t>A </a:t>
            </a:r>
            <a:r>
              <a:rPr lang="en-US" sz="1600" b="1" dirty="0">
                <a:latin typeface="Calibri" panose="020F0502020204030204" pitchFamily="34" charset="0"/>
                <a:ea typeface="Calibri" panose="020F0502020204030204" pitchFamily="34" charset="0"/>
                <a:cs typeface="Calibri" panose="020F0502020204030204" pitchFamily="34" charset="0"/>
              </a:rPr>
              <a:t>marketing push for high-priced items can elevate brand perception</a:t>
            </a:r>
            <a:r>
              <a:rPr lang="en-US" sz="1600" dirty="0">
                <a:latin typeface="Calibri" panose="020F0502020204030204" pitchFamily="34" charset="0"/>
                <a:ea typeface="Calibri" panose="020F0502020204030204" pitchFamily="34" charset="0"/>
                <a:cs typeface="Calibri" panose="020F0502020204030204" pitchFamily="34" charset="0"/>
              </a:rPr>
              <a:t>, attracting customers who associate higher prices with better quality.</a:t>
            </a:r>
          </a:p>
        </p:txBody>
      </p:sp>
    </p:spTree>
    <p:extLst>
      <p:ext uri="{BB962C8B-B14F-4D97-AF65-F5344CB8AC3E}">
        <p14:creationId xmlns:p14="http://schemas.microsoft.com/office/powerpoint/2010/main" val="571054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23F6-D4F3-D554-848C-AB8C71DF791D}"/>
              </a:ext>
            </a:extLst>
          </p:cNvPr>
          <p:cNvSpPr>
            <a:spLocks noGrp="1"/>
          </p:cNvSpPr>
          <p:nvPr>
            <p:ph type="title"/>
          </p:nvPr>
        </p:nvSpPr>
        <p:spPr>
          <a:xfrm>
            <a:off x="400338" y="217114"/>
            <a:ext cx="10515600" cy="780988"/>
          </a:xfrm>
        </p:spPr>
        <p:txBody>
          <a:bodyPr>
            <a:norm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Correlation between price and sales quantity</a:t>
            </a:r>
          </a:p>
        </p:txBody>
      </p:sp>
      <p:pic>
        <p:nvPicPr>
          <p:cNvPr id="4" name="Content Placeholder 3" descr="A red line in a triangle&#10;&#10;Description automatically generated">
            <a:extLst>
              <a:ext uri="{FF2B5EF4-FFF2-40B4-BE49-F238E27FC236}">
                <a16:creationId xmlns:a16="http://schemas.microsoft.com/office/drawing/2014/main" id="{8D09B969-EA63-6FB0-C582-150EA1EEEAF7}"/>
              </a:ext>
            </a:extLst>
          </p:cNvPr>
          <p:cNvPicPr>
            <a:picLocks noGrp="1" noChangeAspect="1"/>
          </p:cNvPicPr>
          <p:nvPr>
            <p:ph idx="1"/>
          </p:nvPr>
        </p:nvPicPr>
        <p:blipFill>
          <a:blip r:embed="rId2"/>
          <a:stretch>
            <a:fillRect/>
          </a:stretch>
        </p:blipFill>
        <p:spPr>
          <a:xfrm>
            <a:off x="680636" y="1121132"/>
            <a:ext cx="7791450" cy="3686175"/>
          </a:xfrm>
        </p:spPr>
      </p:pic>
      <p:sp>
        <p:nvSpPr>
          <p:cNvPr id="5" name="TextBox 4">
            <a:extLst>
              <a:ext uri="{FF2B5EF4-FFF2-40B4-BE49-F238E27FC236}">
                <a16:creationId xmlns:a16="http://schemas.microsoft.com/office/drawing/2014/main" id="{CBF31029-4BB4-1C3C-AA41-9D7FCBE666CB}"/>
              </a:ext>
            </a:extLst>
          </p:cNvPr>
          <p:cNvSpPr txBox="1"/>
          <p:nvPr/>
        </p:nvSpPr>
        <p:spPr>
          <a:xfrm>
            <a:off x="600318" y="4930337"/>
            <a:ext cx="10490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-0.34 correlation: There is a weak negative relationship between price and total quantity ordered. </a:t>
            </a:r>
          </a:p>
          <a:p>
            <a:pPr marL="342900" indent="-34290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If the prices of the products increase, there is a tendency for the number of quantity ordered to decrease. </a:t>
            </a:r>
          </a:p>
          <a:p>
            <a:pPr marL="342900" indent="-34290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Higher prices may deter consumers from buying more of the products, thus </a:t>
            </a:r>
            <a:r>
              <a:rPr lang="en-US" b="1" dirty="0">
                <a:latin typeface="Calibri" panose="020F0502020204030204" pitchFamily="34" charset="0"/>
                <a:ea typeface="Calibri" panose="020F0502020204030204" pitchFamily="34" charset="0"/>
                <a:cs typeface="Calibri" panose="020F0502020204030204" pitchFamily="34" charset="0"/>
              </a:rPr>
              <a:t>sellers are encouraged to reduce prices to clear their stocks</a:t>
            </a:r>
            <a:r>
              <a:rPr lang="en-US"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74913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descr="图表, 气泡图&#10;&#10;已自动生成说明">
            <a:extLst>
              <a:ext uri="{FF2B5EF4-FFF2-40B4-BE49-F238E27FC236}">
                <a16:creationId xmlns:a16="http://schemas.microsoft.com/office/drawing/2014/main" id="{B809E5D5-45BA-53FF-2DDB-7ABF40973BB9}"/>
              </a:ext>
            </a:extLst>
          </p:cNvPr>
          <p:cNvPicPr>
            <a:picLocks noChangeAspect="1"/>
          </p:cNvPicPr>
          <p:nvPr/>
        </p:nvPicPr>
        <p:blipFill>
          <a:blip r:embed="rId2"/>
          <a:srcRect r="12383" b="7510"/>
          <a:stretch/>
        </p:blipFill>
        <p:spPr>
          <a:xfrm>
            <a:off x="4704459" y="1252116"/>
            <a:ext cx="7306750" cy="5605883"/>
          </a:xfrm>
          <a:prstGeom prst="rect">
            <a:avLst/>
          </a:prstGeom>
        </p:spPr>
      </p:pic>
      <p:sp>
        <p:nvSpPr>
          <p:cNvPr id="2" name="标题 1">
            <a:extLst>
              <a:ext uri="{FF2B5EF4-FFF2-40B4-BE49-F238E27FC236}">
                <a16:creationId xmlns:a16="http://schemas.microsoft.com/office/drawing/2014/main" id="{4AFADEDD-222C-EDA2-0E96-E4024D21D75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Which </a:t>
            </a:r>
            <a:r>
              <a:rPr lang="en-US" sz="3300">
                <a:solidFill>
                  <a:srgbClr val="FFFFFF"/>
                </a:solidFill>
              </a:rPr>
              <a:t>product</a:t>
            </a:r>
            <a:r>
              <a:rPr lang="en-US" sz="3300">
                <a:solidFill>
                  <a:srgbClr val="FFFFFF"/>
                </a:solidFill>
                <a:ea typeface="宋体"/>
              </a:rPr>
              <a:t> is most profitable</a:t>
            </a:r>
            <a:r>
              <a:rPr lang="zh-CN" altLang="en-US" sz="3300" kern="1200">
                <a:solidFill>
                  <a:srgbClr val="FFFFFF"/>
                </a:solidFill>
                <a:latin typeface="+mj-lt"/>
                <a:ea typeface="宋体"/>
                <a:cs typeface="+mj-cs"/>
              </a:rPr>
              <a:t>？</a:t>
            </a:r>
            <a:endParaRPr lang="en-US" altLang="zh-CN" sz="3300" kern="1200">
              <a:solidFill>
                <a:srgbClr val="FFFFFF"/>
              </a:solidFill>
              <a:latin typeface="+mj-lt"/>
              <a:ea typeface="宋体"/>
            </a:endParaRPr>
          </a:p>
        </p:txBody>
      </p:sp>
      <p:sp>
        <p:nvSpPr>
          <p:cNvPr id="4" name="TextBox 3">
            <a:extLst>
              <a:ext uri="{FF2B5EF4-FFF2-40B4-BE49-F238E27FC236}">
                <a16:creationId xmlns:a16="http://schemas.microsoft.com/office/drawing/2014/main" id="{BE433D76-263E-3E2C-7BE0-3EE2BD0774E7}"/>
              </a:ext>
            </a:extLst>
          </p:cNvPr>
          <p:cNvSpPr txBox="1"/>
          <p:nvPr/>
        </p:nvSpPr>
        <p:spPr>
          <a:xfrm>
            <a:off x="283841" y="1335777"/>
            <a:ext cx="55342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Total Profit (Bubble Size) = Total Price – Total Freight Value </a:t>
            </a:r>
          </a:p>
          <a:p>
            <a:r>
              <a:rPr lang="en-US" sz="1600" dirty="0">
                <a:latin typeface="Calibri" panose="020F0502020204030204" pitchFamily="34" charset="0"/>
                <a:ea typeface="Calibri" panose="020F0502020204030204" pitchFamily="34" charset="0"/>
                <a:cs typeface="Calibri" panose="020F0502020204030204" pitchFamily="34" charset="0"/>
              </a:rPr>
              <a:t>Average Profit (AP)= Total Profit / Numbers of Products</a:t>
            </a:r>
          </a:p>
        </p:txBody>
      </p:sp>
      <p:sp>
        <p:nvSpPr>
          <p:cNvPr id="3" name="文本框 2">
            <a:extLst>
              <a:ext uri="{FF2B5EF4-FFF2-40B4-BE49-F238E27FC236}">
                <a16:creationId xmlns:a16="http://schemas.microsoft.com/office/drawing/2014/main" id="{E1A526A9-4CE8-579E-C378-A5E676BF4991}"/>
              </a:ext>
            </a:extLst>
          </p:cNvPr>
          <p:cNvSpPr txBox="1"/>
          <p:nvPr/>
        </p:nvSpPr>
        <p:spPr>
          <a:xfrm>
            <a:off x="180451" y="51788"/>
            <a:ext cx="1138172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3600" dirty="0">
                <a:latin typeface="Calibri" panose="020F0502020204030204" pitchFamily="34" charset="0"/>
                <a:ea typeface="+mn-lt"/>
                <a:cs typeface="Calibri" panose="020F0502020204030204" pitchFamily="34" charset="0"/>
              </a:rPr>
              <a:t>Which products are the </a:t>
            </a:r>
            <a:r>
              <a:rPr lang="zh-CN" sz="3600" dirty="0">
                <a:solidFill>
                  <a:srgbClr val="2A5783"/>
                </a:solidFill>
                <a:latin typeface="Calibri" panose="020F0502020204030204" pitchFamily="34" charset="0"/>
                <a:ea typeface="+mn-lt"/>
                <a:cs typeface="Calibri" panose="020F0502020204030204" pitchFamily="34" charset="0"/>
              </a:rPr>
              <a:t>most</a:t>
            </a:r>
            <a:r>
              <a:rPr lang="zh-CN" sz="3600" dirty="0">
                <a:latin typeface="Calibri" panose="020F0502020204030204" pitchFamily="34" charset="0"/>
                <a:ea typeface="+mn-lt"/>
                <a:cs typeface="Calibri" panose="020F0502020204030204" pitchFamily="34" charset="0"/>
              </a:rPr>
              <a:t> profitable in terms of total profit and average profit?</a:t>
            </a:r>
            <a:endParaRPr lang="zh-CN" sz="3600" dirty="0">
              <a:latin typeface="Calibri" panose="020F0502020204030204" pitchFamily="34" charset="0"/>
              <a:ea typeface="等线"/>
              <a:cs typeface="Calibri" panose="020F0502020204030204" pitchFamily="34" charset="0"/>
            </a:endParaRPr>
          </a:p>
        </p:txBody>
      </p:sp>
      <p:sp>
        <p:nvSpPr>
          <p:cNvPr id="6" name="文本框 5">
            <a:extLst>
              <a:ext uri="{FF2B5EF4-FFF2-40B4-BE49-F238E27FC236}">
                <a16:creationId xmlns:a16="http://schemas.microsoft.com/office/drawing/2014/main" id="{BE665632-E014-8979-D846-E8F7FA6D8101}"/>
              </a:ext>
            </a:extLst>
          </p:cNvPr>
          <p:cNvSpPr txBox="1"/>
          <p:nvPr/>
        </p:nvSpPr>
        <p:spPr>
          <a:xfrm>
            <a:off x="283841" y="1958422"/>
            <a:ext cx="4089155"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ltLang="zh-CN" sz="1600" dirty="0">
                <a:latin typeface="Calibri" panose="020F0502020204030204" pitchFamily="34" charset="0"/>
                <a:ea typeface="Calibri" panose="020F0502020204030204" pitchFamily="34" charset="0"/>
                <a:cs typeface="Calibri" panose="020F0502020204030204" pitchFamily="34" charset="0"/>
              </a:rPr>
              <a:t>Computers have a lower volume compared to </a:t>
            </a:r>
            <a:r>
              <a:rPr lang="en-US" sz="1600" dirty="0">
                <a:latin typeface="Calibri" panose="020F0502020204030204" pitchFamily="34" charset="0"/>
                <a:ea typeface="Calibri" panose="020F0502020204030204" pitchFamily="34" charset="0"/>
                <a:cs typeface="Calibri" panose="020F0502020204030204" pitchFamily="34" charset="0"/>
              </a:rPr>
              <a:t>high-total-profit products</a:t>
            </a:r>
            <a:r>
              <a:rPr lang="en-US" altLang="zh-CN" sz="1600" dirty="0">
                <a:latin typeface="Calibri" panose="020F0502020204030204" pitchFamily="34" charset="0"/>
                <a:ea typeface="Calibri" panose="020F0502020204030204" pitchFamily="34" charset="0"/>
                <a:cs typeface="Calibri" panose="020F0502020204030204" pitchFamily="34" charset="0"/>
              </a:rPr>
              <a:t>, despite their highest unit profit.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Courier New"/>
              <a:buChar char="o"/>
            </a:pPr>
            <a:r>
              <a:rPr lang="en-US" altLang="zh-CN" sz="1600" dirty="0">
                <a:latin typeface="Calibri" panose="020F0502020204030204" pitchFamily="34" charset="0"/>
                <a:ea typeface="Calibri" panose="020F0502020204030204" pitchFamily="34" charset="0"/>
                <a:cs typeface="Calibri" panose="020F0502020204030204" pitchFamily="34" charset="0"/>
              </a:rPr>
              <a:t>This could be due to factors like higher pricing, niche markets, or less frequent purchases.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Courier New"/>
              <a:buChar char="o"/>
            </a:pPr>
            <a:endParaRPr lang="en-US" altLang="zh-C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a:buChar char="Ø"/>
            </a:pPr>
            <a:r>
              <a:rPr lang="en-US" altLang="zh-CN" sz="1600" dirty="0">
                <a:latin typeface="Calibri" panose="020F0502020204030204" pitchFamily="34" charset="0"/>
                <a:ea typeface="Calibri" panose="020F0502020204030204" pitchFamily="34" charset="0"/>
                <a:cs typeface="Calibri" panose="020F0502020204030204" pitchFamily="34" charset="0"/>
              </a:rPr>
              <a:t>Most </a:t>
            </a:r>
            <a:r>
              <a:rPr lang="en-US" altLang="zh-CN" sz="1600" b="1" dirty="0">
                <a:latin typeface="Calibri" panose="020F0502020204030204" pitchFamily="34" charset="0"/>
                <a:ea typeface="Calibri" panose="020F0502020204030204" pitchFamily="34" charset="0"/>
                <a:cs typeface="Calibri" panose="020F0502020204030204" pitchFamily="34" charset="0"/>
              </a:rPr>
              <a:t>high-total-profit products</a:t>
            </a:r>
            <a:r>
              <a:rPr lang="en-US" altLang="zh-CN" sz="1600" dirty="0">
                <a:latin typeface="Calibri" panose="020F0502020204030204" pitchFamily="34" charset="0"/>
                <a:ea typeface="Calibri" panose="020F0502020204030204" pitchFamily="34" charset="0"/>
                <a:cs typeface="Calibri" panose="020F0502020204030204" pitchFamily="34" charset="0"/>
              </a:rPr>
              <a:t> are in average profit </a:t>
            </a:r>
            <a:r>
              <a:rPr lang="en-US" altLang="zh-CN" sz="1600" b="1" dirty="0">
                <a:latin typeface="Calibri" panose="020F0502020204030204" pitchFamily="34" charset="0"/>
                <a:ea typeface="Calibri" panose="020F0502020204030204" pitchFamily="34" charset="0"/>
                <a:cs typeface="Calibri" panose="020F0502020204030204" pitchFamily="34" charset="0"/>
              </a:rPr>
              <a:t>levels 3 and 4</a:t>
            </a:r>
            <a:r>
              <a:rPr lang="en-US" altLang="zh-CN" sz="1600" dirty="0">
                <a:latin typeface="Calibri" panose="020F0502020204030204" pitchFamily="34" charset="0"/>
                <a:ea typeface="Calibri" panose="020F0502020204030204" pitchFamily="34" charset="0"/>
                <a:cs typeface="Calibri" panose="020F0502020204030204" pitchFamily="34" charset="0"/>
              </a:rPr>
              <a:t>. </a:t>
            </a:r>
            <a:endParaRPr lang="zh-CN" altLang="en-US" sz="1600" dirty="0">
              <a:latin typeface="Calibri" panose="020F0502020204030204" pitchFamily="34" charset="0"/>
              <a:ea typeface="等线"/>
              <a:cs typeface="Calibri" panose="020F0502020204030204" pitchFamily="34" charset="0"/>
            </a:endParaRPr>
          </a:p>
          <a:p>
            <a:pPr marL="742950" lvl="1" indent="-285750">
              <a:buFont typeface="Courier New"/>
              <a:buChar char="o"/>
            </a:pPr>
            <a:r>
              <a:rPr lang="en-US" altLang="zh-CN" sz="1600" dirty="0">
                <a:latin typeface="Calibri" panose="020F0502020204030204" pitchFamily="34" charset="0"/>
                <a:ea typeface="Calibri" panose="020F0502020204030204" pitchFamily="34" charset="0"/>
                <a:cs typeface="Calibri" panose="020F0502020204030204" pitchFamily="34" charset="0"/>
              </a:rPr>
              <a:t>This implies that products with a moderate unit profit and higher sales volume can often achieve higher overall profitability.</a:t>
            </a:r>
            <a:endParaRPr lang="zh-CN" sz="1600" dirty="0">
              <a:latin typeface="Calibri" panose="020F0502020204030204" pitchFamily="34" charset="0"/>
              <a:ea typeface="等线"/>
              <a:cs typeface="Calibri" panose="020F0502020204030204" pitchFamily="34" charset="0"/>
            </a:endParaRPr>
          </a:p>
        </p:txBody>
      </p:sp>
      <p:sp>
        <p:nvSpPr>
          <p:cNvPr id="9" name="TextBox 2">
            <a:extLst>
              <a:ext uri="{FF2B5EF4-FFF2-40B4-BE49-F238E27FC236}">
                <a16:creationId xmlns:a16="http://schemas.microsoft.com/office/drawing/2014/main" id="{FF07BB5E-216B-5708-0401-56CA949C4C41}"/>
              </a:ext>
            </a:extLst>
          </p:cNvPr>
          <p:cNvSpPr txBox="1"/>
          <p:nvPr/>
        </p:nvSpPr>
        <p:spPr>
          <a:xfrm>
            <a:off x="304874" y="5453012"/>
            <a:ext cx="4737439" cy="10772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i="1" dirty="0">
                <a:latin typeface="Calibri" panose="020F0502020204030204" pitchFamily="34" charset="0"/>
                <a:ea typeface="Calibri" panose="020F0502020204030204" pitchFamily="34" charset="0"/>
                <a:cs typeface="Calibri" panose="020F0502020204030204" pitchFamily="34" charset="0"/>
              </a:rPr>
              <a:t>Recommendations</a:t>
            </a:r>
            <a:endParaRPr lang="zh-CN" altLang="en-US" sz="1600" dirty="0">
              <a:latin typeface="Calibri" panose="020F0502020204030204" pitchFamily="34" charset="0"/>
              <a:ea typeface="等线"/>
              <a:cs typeface="Calibri" panose="020F0502020204030204" pitchFamily="34" charset="0"/>
            </a:endParaRP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Product Mix Analysis:</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Evaluate the overall product mix and consider </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adjusting the portfolio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to </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focus on products with higher profit margins</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p>
        </p:txBody>
      </p:sp>
      <p:pic>
        <p:nvPicPr>
          <p:cNvPr id="8" name="图片 7" descr="图片包含 瀑布图&#10;&#10;已自动生成说明">
            <a:extLst>
              <a:ext uri="{FF2B5EF4-FFF2-40B4-BE49-F238E27FC236}">
                <a16:creationId xmlns:a16="http://schemas.microsoft.com/office/drawing/2014/main" id="{D62AF29D-6477-0283-343E-DB34E4E14E09}"/>
              </a:ext>
            </a:extLst>
          </p:cNvPr>
          <p:cNvPicPr>
            <a:picLocks noChangeAspect="1"/>
          </p:cNvPicPr>
          <p:nvPr/>
        </p:nvPicPr>
        <p:blipFill>
          <a:blip r:embed="rId3"/>
          <a:srcRect l="1824" t="71217" r="12533" b="4154"/>
          <a:stretch/>
        </p:blipFill>
        <p:spPr>
          <a:xfrm>
            <a:off x="9781570" y="772121"/>
            <a:ext cx="2258572" cy="513567"/>
          </a:xfrm>
          <a:prstGeom prst="rect">
            <a:avLst/>
          </a:prstGeom>
        </p:spPr>
      </p:pic>
      <p:sp>
        <p:nvSpPr>
          <p:cNvPr id="7" name="文本框 6">
            <a:extLst>
              <a:ext uri="{FF2B5EF4-FFF2-40B4-BE49-F238E27FC236}">
                <a16:creationId xmlns:a16="http://schemas.microsoft.com/office/drawing/2014/main" id="{FEC04633-4DAF-8F4D-EEAC-A35C9D85292C}"/>
              </a:ext>
            </a:extLst>
          </p:cNvPr>
          <p:cNvSpPr txBox="1"/>
          <p:nvPr/>
        </p:nvSpPr>
        <p:spPr>
          <a:xfrm>
            <a:off x="10309629" y="1186453"/>
            <a:ext cx="148143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1200" b="1" dirty="0">
                <a:solidFill>
                  <a:srgbClr val="24693D"/>
                </a:solidFill>
                <a:latin typeface="Calibri" panose="020F0502020204030204" pitchFamily="34" charset="0"/>
                <a:ea typeface="+mn-lt"/>
                <a:cs typeface="Calibri" panose="020F0502020204030204" pitchFamily="34" charset="0"/>
              </a:rPr>
              <a:t>L1: AP &lt; 25</a:t>
            </a:r>
            <a:endParaRPr lang="zh-CN" sz="1200" b="1" dirty="0">
              <a:solidFill>
                <a:srgbClr val="24693D"/>
              </a:solidFill>
              <a:latin typeface="Calibri" panose="020F0502020204030204" pitchFamily="34" charset="0"/>
              <a:ea typeface="等线"/>
              <a:cs typeface="Calibri" panose="020F0502020204030204" pitchFamily="34" charset="0"/>
            </a:endParaRPr>
          </a:p>
          <a:p>
            <a:r>
              <a:rPr lang="zh-CN" sz="1200" b="1" dirty="0">
                <a:solidFill>
                  <a:srgbClr val="45934D"/>
                </a:solidFill>
                <a:latin typeface="Calibri" panose="020F0502020204030204" pitchFamily="34" charset="0"/>
                <a:ea typeface="+mn-lt"/>
                <a:cs typeface="Calibri" panose="020F0502020204030204" pitchFamily="34" charset="0"/>
              </a:rPr>
              <a:t>L2: 25 &lt;= AP &lt; 50</a:t>
            </a:r>
            <a:endParaRPr lang="zh-CN" sz="1200" b="1" dirty="0">
              <a:solidFill>
                <a:srgbClr val="45934D"/>
              </a:solidFill>
              <a:latin typeface="Calibri" panose="020F0502020204030204" pitchFamily="34" charset="0"/>
              <a:ea typeface="等线"/>
              <a:cs typeface="Calibri" panose="020F0502020204030204" pitchFamily="34" charset="0"/>
            </a:endParaRPr>
          </a:p>
          <a:p>
            <a:r>
              <a:rPr lang="zh-CN" sz="1200" b="1" dirty="0">
                <a:solidFill>
                  <a:srgbClr val="75BC69"/>
                </a:solidFill>
                <a:latin typeface="Calibri" panose="020F0502020204030204" pitchFamily="34" charset="0"/>
                <a:ea typeface="+mn-lt"/>
                <a:cs typeface="Calibri" panose="020F0502020204030204" pitchFamily="34" charset="0"/>
              </a:rPr>
              <a:t>L3: 50 &lt;= AP &lt; 100</a:t>
            </a:r>
            <a:endParaRPr lang="zh-CN" sz="1200" b="1" dirty="0">
              <a:solidFill>
                <a:srgbClr val="75BC69"/>
              </a:solidFill>
              <a:latin typeface="Calibri" panose="020F0502020204030204" pitchFamily="34" charset="0"/>
              <a:ea typeface="等线"/>
              <a:cs typeface="Calibri" panose="020F0502020204030204" pitchFamily="34" charset="0"/>
            </a:endParaRPr>
          </a:p>
          <a:p>
            <a:r>
              <a:rPr lang="zh-CN" sz="1200" b="1" dirty="0">
                <a:solidFill>
                  <a:srgbClr val="C9DAD2"/>
                </a:solidFill>
                <a:latin typeface="Calibri" panose="020F0502020204030204" pitchFamily="34" charset="0"/>
                <a:ea typeface="+mn-lt"/>
                <a:cs typeface="Calibri" panose="020F0502020204030204" pitchFamily="34" charset="0"/>
              </a:rPr>
              <a:t>L4: 100 &lt;= AP &lt; 200</a:t>
            </a:r>
            <a:endParaRPr lang="zh-CN" sz="1200" b="1" dirty="0">
              <a:solidFill>
                <a:srgbClr val="C9DAD2"/>
              </a:solidFill>
              <a:latin typeface="Calibri" panose="020F0502020204030204" pitchFamily="34" charset="0"/>
              <a:ea typeface="等线"/>
              <a:cs typeface="Calibri" panose="020F0502020204030204" pitchFamily="34" charset="0"/>
            </a:endParaRPr>
          </a:p>
          <a:p>
            <a:r>
              <a:rPr lang="zh-CN" sz="1200" b="1" dirty="0">
                <a:solidFill>
                  <a:srgbClr val="78AACF"/>
                </a:solidFill>
                <a:latin typeface="Calibri" panose="020F0502020204030204" pitchFamily="34" charset="0"/>
                <a:ea typeface="+mn-lt"/>
                <a:cs typeface="Calibri" panose="020F0502020204030204" pitchFamily="34" charset="0"/>
              </a:rPr>
              <a:t>L5: 200 &lt;= AP &lt; 400</a:t>
            </a:r>
            <a:endParaRPr lang="zh-CN" sz="1200" b="1" dirty="0">
              <a:solidFill>
                <a:srgbClr val="78AACF"/>
              </a:solidFill>
              <a:latin typeface="Calibri" panose="020F0502020204030204" pitchFamily="34" charset="0"/>
              <a:ea typeface="等线"/>
              <a:cs typeface="Calibri" panose="020F0502020204030204" pitchFamily="34" charset="0"/>
            </a:endParaRPr>
          </a:p>
          <a:p>
            <a:r>
              <a:rPr lang="zh-CN" sz="1200" b="1" dirty="0">
                <a:solidFill>
                  <a:srgbClr val="4F80AC"/>
                </a:solidFill>
                <a:latin typeface="Calibri" panose="020F0502020204030204" pitchFamily="34" charset="0"/>
                <a:ea typeface="+mn-lt"/>
                <a:cs typeface="Calibri" panose="020F0502020204030204" pitchFamily="34" charset="0"/>
              </a:rPr>
              <a:t>L6: 400 &lt;= AP &lt; 800</a:t>
            </a:r>
            <a:endParaRPr lang="zh-CN" sz="1200" b="1" dirty="0">
              <a:solidFill>
                <a:srgbClr val="4F80AC"/>
              </a:solidFill>
              <a:latin typeface="Calibri" panose="020F0502020204030204" pitchFamily="34" charset="0"/>
              <a:ea typeface="等线"/>
              <a:cs typeface="Calibri" panose="020F0502020204030204" pitchFamily="34" charset="0"/>
            </a:endParaRPr>
          </a:p>
          <a:p>
            <a:r>
              <a:rPr lang="zh-CN" sz="1200" b="1" dirty="0">
                <a:solidFill>
                  <a:srgbClr val="2A5783"/>
                </a:solidFill>
                <a:latin typeface="Calibri" panose="020F0502020204030204" pitchFamily="34" charset="0"/>
                <a:ea typeface="+mn-lt"/>
                <a:cs typeface="Calibri" panose="020F0502020204030204" pitchFamily="34" charset="0"/>
              </a:rPr>
              <a:t>L7: AP &gt;= 800</a:t>
            </a:r>
            <a:endParaRPr lang="zh-CN" sz="1200" b="1" dirty="0">
              <a:solidFill>
                <a:srgbClr val="2A5783"/>
              </a:solidFill>
              <a:latin typeface="Calibri" panose="020F0502020204030204" pitchFamily="34" charset="0"/>
              <a:ea typeface="等线"/>
              <a:cs typeface="Calibri" panose="020F0502020204030204" pitchFamily="34" charset="0"/>
            </a:endParaRPr>
          </a:p>
        </p:txBody>
      </p:sp>
      <p:sp>
        <p:nvSpPr>
          <p:cNvPr id="10" name="TextBox 9">
            <a:extLst>
              <a:ext uri="{FF2B5EF4-FFF2-40B4-BE49-F238E27FC236}">
                <a16:creationId xmlns:a16="http://schemas.microsoft.com/office/drawing/2014/main" id="{31EBDC0E-7120-8142-097F-119C3A7A8DCD}"/>
              </a:ext>
            </a:extLst>
          </p:cNvPr>
          <p:cNvSpPr txBox="1"/>
          <p:nvPr/>
        </p:nvSpPr>
        <p:spPr>
          <a:xfrm>
            <a:off x="9974119" y="5576555"/>
            <a:ext cx="1811867" cy="523220"/>
          </a:xfrm>
          <a:prstGeom prst="rect">
            <a:avLst/>
          </a:prstGeom>
          <a:noFill/>
          <a:ln>
            <a:solidFill>
              <a:srgbClr val="FFC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Visualization from Tableau</a:t>
            </a:r>
          </a:p>
        </p:txBody>
      </p:sp>
    </p:spTree>
    <p:extLst>
      <p:ext uri="{BB962C8B-B14F-4D97-AF65-F5344CB8AC3E}">
        <p14:creationId xmlns:p14="http://schemas.microsoft.com/office/powerpoint/2010/main" val="299629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6">
            <a:extLst>
              <a:ext uri="{FF2B5EF4-FFF2-40B4-BE49-F238E27FC236}">
                <a16:creationId xmlns:a16="http://schemas.microsoft.com/office/drawing/2014/main" id="{034166B4-7F64-1154-6893-2E7BC61092B3}"/>
              </a:ext>
            </a:extLst>
          </p:cNvPr>
          <p:cNvSpPr txBox="1"/>
          <p:nvPr/>
        </p:nvSpPr>
        <p:spPr>
          <a:xfrm>
            <a:off x="546073" y="310433"/>
            <a:ext cx="10342272"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3600" dirty="0">
                <a:latin typeface="Calibri" panose="020F0502020204030204" pitchFamily="34" charset="0"/>
                <a:ea typeface="+mn-lt"/>
                <a:cs typeface="Calibri" panose="020F0502020204030204" pitchFamily="34" charset="0"/>
              </a:rPr>
              <a:t>T</a:t>
            </a:r>
            <a:r>
              <a:rPr lang="en-US" altLang="zh-CN" sz="3600" dirty="0">
                <a:latin typeface="Calibri" panose="020F0502020204030204" pitchFamily="34" charset="0"/>
                <a:ea typeface="Calibri" panose="020F0502020204030204" pitchFamily="34" charset="0"/>
                <a:cs typeface="Calibri" panose="020F0502020204030204" pitchFamily="34" charset="0"/>
              </a:rPr>
              <a:t>op</a:t>
            </a:r>
            <a:r>
              <a:rPr lang="zh-CN" sz="3600" dirty="0">
                <a:latin typeface="Calibri" panose="020F0502020204030204" pitchFamily="34" charset="0"/>
                <a:ea typeface="+mn-lt"/>
                <a:cs typeface="Calibri" panose="020F0502020204030204" pitchFamily="34" charset="0"/>
              </a:rPr>
              <a:t> 10 cities </a:t>
            </a:r>
            <a:r>
              <a:rPr lang="en-SG" altLang="zh-CN" sz="3600" dirty="0">
                <a:latin typeface="Calibri" panose="020F0502020204030204" pitchFamily="34" charset="0"/>
                <a:ea typeface="+mn-lt"/>
                <a:cs typeface="Calibri" panose="020F0502020204030204" pitchFamily="34" charset="0"/>
              </a:rPr>
              <a:t>with the h</a:t>
            </a:r>
            <a:r>
              <a:rPr lang="zh-CN" sz="3600" dirty="0">
                <a:latin typeface="Calibri" panose="020F0502020204030204" pitchFamily="34" charset="0"/>
                <a:ea typeface="+mn-lt"/>
                <a:cs typeface="Calibri" panose="020F0502020204030204" pitchFamily="34" charset="0"/>
              </a:rPr>
              <a:t>ighest number of products and</a:t>
            </a:r>
            <a:r>
              <a:rPr lang="en-SG" altLang="zh-CN" sz="3600" dirty="0">
                <a:latin typeface="Calibri" panose="020F0502020204030204" pitchFamily="34" charset="0"/>
                <a:ea typeface="+mn-lt"/>
                <a:cs typeface="Calibri" panose="020F0502020204030204" pitchFamily="34" charset="0"/>
              </a:rPr>
              <a:t> highest</a:t>
            </a:r>
            <a:r>
              <a:rPr lang="zh-CN" altLang="en-US" sz="3600" dirty="0">
                <a:latin typeface="Calibri" panose="020F0502020204030204" pitchFamily="34" charset="0"/>
                <a:ea typeface="+mn-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revenue</a:t>
            </a:r>
            <a:endParaRPr lang="zh-CN" sz="3600" dirty="0">
              <a:latin typeface="Calibri" panose="020F0502020204030204" pitchFamily="34" charset="0"/>
              <a:ea typeface="等线"/>
              <a:cs typeface="Calibri" panose="020F0502020204030204" pitchFamily="34" charset="0"/>
            </a:endParaRPr>
          </a:p>
        </p:txBody>
      </p:sp>
      <p:pic>
        <p:nvPicPr>
          <p:cNvPr id="3" name="Picture 2" descr="A graph with a red line&#10;&#10;Description automatically generated">
            <a:extLst>
              <a:ext uri="{FF2B5EF4-FFF2-40B4-BE49-F238E27FC236}">
                <a16:creationId xmlns:a16="http://schemas.microsoft.com/office/drawing/2014/main" id="{68E3EC50-3BEC-7236-8D6A-2CB17CE51BDE}"/>
              </a:ext>
            </a:extLst>
          </p:cNvPr>
          <p:cNvPicPr>
            <a:picLocks noChangeAspect="1"/>
          </p:cNvPicPr>
          <p:nvPr/>
        </p:nvPicPr>
        <p:blipFill>
          <a:blip r:embed="rId2"/>
          <a:stretch>
            <a:fillRect/>
          </a:stretch>
        </p:blipFill>
        <p:spPr>
          <a:xfrm>
            <a:off x="546073" y="1653919"/>
            <a:ext cx="6860616" cy="3893574"/>
          </a:xfrm>
          <a:prstGeom prst="rect">
            <a:avLst/>
          </a:prstGeom>
        </p:spPr>
      </p:pic>
      <p:sp>
        <p:nvSpPr>
          <p:cNvPr id="2" name="TextBox 1">
            <a:extLst>
              <a:ext uri="{FF2B5EF4-FFF2-40B4-BE49-F238E27FC236}">
                <a16:creationId xmlns:a16="http://schemas.microsoft.com/office/drawing/2014/main" id="{60BDEDAF-260A-C130-63AA-1558642EA371}"/>
              </a:ext>
            </a:extLst>
          </p:cNvPr>
          <p:cNvSpPr txBox="1"/>
          <p:nvPr/>
        </p:nvSpPr>
        <p:spPr>
          <a:xfrm>
            <a:off x="7337862" y="1117472"/>
            <a:ext cx="4057725" cy="369331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The ranking of the Top 10 cities with the highest product quantity and highest revenue is the same.</a:t>
            </a:r>
          </a:p>
          <a:p>
            <a:pPr marL="285750" indent="-285750">
              <a:buFont typeface="Arial" panose="020B0604020202020204" pitchFamily="34" charset="0"/>
              <a:buChar char="•"/>
            </a:pPr>
            <a:r>
              <a:rPr lang="en-US" altLang="zh-CN" b="1" dirty="0">
                <a:latin typeface="Calibri" panose="020F0502020204030204" pitchFamily="34" charset="0"/>
                <a:ea typeface="Calibri" panose="020F0502020204030204" pitchFamily="34" charset="0"/>
                <a:cs typeface="Calibri" panose="020F0502020204030204" pitchFamily="34" charset="0"/>
              </a:rPr>
              <a:t>S</a:t>
            </a:r>
            <a:r>
              <a:rPr lang="en-US" b="1" dirty="0">
                <a:latin typeface="Calibri" panose="020F0502020204030204" pitchFamily="34" charset="0"/>
                <a:ea typeface="Calibri" panose="020F0502020204030204" pitchFamily="34" charset="0"/>
                <a:cs typeface="Calibri" panose="020F0502020204030204" pitchFamily="34" charset="0"/>
              </a:rPr>
              <a:t>ao Paulo</a:t>
            </a:r>
            <a:r>
              <a:rPr lang="en-US" dirty="0">
                <a:latin typeface="Calibri" panose="020F0502020204030204" pitchFamily="34" charset="0"/>
                <a:ea typeface="Calibri" panose="020F0502020204030204" pitchFamily="34" charset="0"/>
                <a:cs typeface="Calibri" panose="020F0502020204030204" pitchFamily="34" charset="0"/>
              </a:rPr>
              <a:t> leads by a wide margin in both revenue and product volume, which is almost twice as many as </a:t>
            </a:r>
            <a:r>
              <a:rPr lang="en-US" b="1" dirty="0">
                <a:latin typeface="Calibri" panose="020F0502020204030204" pitchFamily="34" charset="0"/>
                <a:ea typeface="Calibri" panose="020F0502020204030204" pitchFamily="34" charset="0"/>
                <a:cs typeface="Calibri" panose="020F0502020204030204" pitchFamily="34" charset="0"/>
              </a:rPr>
              <a:t>Rio De Janeiro.</a:t>
            </a:r>
            <a:r>
              <a:rPr lang="en-US" dirty="0">
                <a:latin typeface="Calibri" panose="020F0502020204030204" pitchFamily="34" charset="0"/>
                <a:ea typeface="Calibri" panose="020F0502020204030204" pitchFamily="34" charset="0"/>
                <a:cs typeface="Calibri" panose="020F0502020204030204" pitchFamily="34" charset="0"/>
              </a:rPr>
              <a:t> </a:t>
            </a:r>
            <a:endParaRPr lang="zh-CN" altLang="en-US" dirty="0">
              <a:latin typeface="Calibri" panose="020F0502020204030204" pitchFamily="34" charset="0"/>
              <a:ea typeface="+mn-lt"/>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But there is a steep decline in both number of products and revenue after the top two cities, which seems to be a problem with sales outside the metropolitan areas.</a:t>
            </a:r>
          </a:p>
          <a:p>
            <a:endParaRPr lang="en-SG" dirty="0"/>
          </a:p>
        </p:txBody>
      </p:sp>
      <p:sp>
        <p:nvSpPr>
          <p:cNvPr id="4" name="TextBox 2">
            <a:extLst>
              <a:ext uri="{FF2B5EF4-FFF2-40B4-BE49-F238E27FC236}">
                <a16:creationId xmlns:a16="http://schemas.microsoft.com/office/drawing/2014/main" id="{218467DA-DDCE-6B96-15A0-B965345800EB}"/>
              </a:ext>
            </a:extLst>
          </p:cNvPr>
          <p:cNvSpPr txBox="1"/>
          <p:nvPr/>
        </p:nvSpPr>
        <p:spPr>
          <a:xfrm>
            <a:off x="6621382" y="4905820"/>
            <a:ext cx="5117060" cy="156966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i="1" dirty="0">
                <a:latin typeface="Calibri" panose="020F0502020204030204" pitchFamily="34" charset="0"/>
                <a:ea typeface="Calibri" panose="020F0502020204030204" pitchFamily="34" charset="0"/>
                <a:cs typeface="Calibri" panose="020F0502020204030204" pitchFamily="34" charset="0"/>
              </a:rPr>
              <a:t>Recommendations</a:t>
            </a:r>
            <a:endParaRPr lang="zh-CN" altLang="en-US" sz="1600" dirty="0">
              <a:latin typeface="Calibri" panose="020F0502020204030204" pitchFamily="34" charset="0"/>
              <a:ea typeface="等线"/>
              <a:cs typeface="Calibri" panose="020F0502020204030204" pitchFamily="34" charset="0"/>
            </a:endParaRP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Conduct local market research:</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To understand the specific needs and preferences of consumers in cities outside Sao Paulo and Rio De Janeiro. This can help tailor marketing strategies and product offerings to better align with local tastes.</a:t>
            </a:r>
          </a:p>
        </p:txBody>
      </p:sp>
    </p:spTree>
    <p:extLst>
      <p:ext uri="{BB962C8B-B14F-4D97-AF65-F5344CB8AC3E}">
        <p14:creationId xmlns:p14="http://schemas.microsoft.com/office/powerpoint/2010/main" val="2082741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C26C-7377-63D0-9B10-7CE8D53D1700}"/>
              </a:ext>
            </a:extLst>
          </p:cNvPr>
          <p:cNvSpPr>
            <a:spLocks noGrp="1"/>
          </p:cNvSpPr>
          <p:nvPr>
            <p:ph type="title"/>
          </p:nvPr>
        </p:nvSpPr>
        <p:spPr>
          <a:xfrm>
            <a:off x="184401" y="106040"/>
            <a:ext cx="11497759" cy="757263"/>
          </a:xfrm>
        </p:spPr>
        <p:txBody>
          <a:bodyPr>
            <a:no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How does delivery time vary based on customer location? </a:t>
            </a:r>
            <a:endParaRPr lang="en-US" altLang="zh-CN" sz="3600" dirty="0">
              <a:latin typeface="Calibri" panose="020F0502020204030204" pitchFamily="34" charset="0"/>
              <a:ea typeface="Calibri" panose="020F0502020204030204" pitchFamily="34" charset="0"/>
              <a:cs typeface="Calibri" panose="020F0502020204030204" pitchFamily="34" charset="0"/>
            </a:endParaRPr>
          </a:p>
        </p:txBody>
      </p:sp>
      <p:pic>
        <p:nvPicPr>
          <p:cNvPr id="3" name="内容占位符 2" descr="图表&#10;&#10;已自动生成说明">
            <a:extLst>
              <a:ext uri="{FF2B5EF4-FFF2-40B4-BE49-F238E27FC236}">
                <a16:creationId xmlns:a16="http://schemas.microsoft.com/office/drawing/2014/main" id="{3412438A-F415-7A64-3A9F-F83EEFA0FCB6}"/>
              </a:ext>
            </a:extLst>
          </p:cNvPr>
          <p:cNvPicPr>
            <a:picLocks noGrp="1" noChangeAspect="1"/>
          </p:cNvPicPr>
          <p:nvPr>
            <p:ph idx="1"/>
          </p:nvPr>
        </p:nvPicPr>
        <p:blipFill>
          <a:blip r:embed="rId2"/>
          <a:stretch>
            <a:fillRect/>
          </a:stretch>
        </p:blipFill>
        <p:spPr>
          <a:xfrm>
            <a:off x="334298" y="779061"/>
            <a:ext cx="6441275" cy="3880288"/>
          </a:xfrm>
        </p:spPr>
      </p:pic>
      <p:sp>
        <p:nvSpPr>
          <p:cNvPr id="4" name="文本框 3">
            <a:extLst>
              <a:ext uri="{FF2B5EF4-FFF2-40B4-BE49-F238E27FC236}">
                <a16:creationId xmlns:a16="http://schemas.microsoft.com/office/drawing/2014/main" id="{9FFBC958-45E5-DBB5-57C9-DA158FD625CC}"/>
              </a:ext>
            </a:extLst>
          </p:cNvPr>
          <p:cNvSpPr txBox="1"/>
          <p:nvPr/>
        </p:nvSpPr>
        <p:spPr>
          <a:xfrm>
            <a:off x="6861026" y="779061"/>
            <a:ext cx="4735681"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zh-CN" sz="1600" dirty="0">
                <a:latin typeface="Calibri" panose="020F0502020204030204" pitchFamily="34" charset="0"/>
                <a:ea typeface="Calibri" panose="020F0502020204030204" pitchFamily="34" charset="0"/>
                <a:cs typeface="Calibri" panose="020F0502020204030204" pitchFamily="34" charset="0"/>
              </a:rPr>
              <a:t>This</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chart</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shows</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the</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average</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time</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it</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takes</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for</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deliveries</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to</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reach</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customers</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in</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various</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cities, which </a:t>
            </a:r>
            <a:r>
              <a:rPr lang="en-US" sz="1600" dirty="0">
                <a:latin typeface="Calibri" panose="020F0502020204030204" pitchFamily="34" charset="0"/>
                <a:ea typeface="Calibri" panose="020F0502020204030204" pitchFamily="34" charset="0"/>
                <a:cs typeface="Calibri" panose="020F0502020204030204" pitchFamily="34" charset="0"/>
              </a:rPr>
              <a:t>reflects logistics challenges in remote cities compared to major urban centers.</a:t>
            </a:r>
            <a:endParaRPr lang="zh-CN" altLang="en-US" sz="1600" dirty="0">
              <a:latin typeface="Calibri" panose="020F0502020204030204" pitchFamily="34" charset="0"/>
              <a:ea typeface="宋体"/>
              <a:cs typeface="Calibri" panose="020F0502020204030204" pitchFamily="34" charset="0"/>
            </a:endParaRPr>
          </a:p>
          <a:p>
            <a:pPr marL="285750" indent="-285750">
              <a:buFont typeface="Arial"/>
              <a:buChar char="•"/>
            </a:pPr>
            <a:r>
              <a:rPr lang="zh-CN" sz="1600" dirty="0">
                <a:latin typeface="Calibri" panose="020F0502020204030204" pitchFamily="34" charset="0"/>
                <a:ea typeface="+mn-lt"/>
                <a:cs typeface="Calibri" panose="020F0502020204030204" pitchFamily="34" charset="0"/>
              </a:rPr>
              <a:t>Cities like </a:t>
            </a:r>
            <a:r>
              <a:rPr lang="zh-CN" sz="1600" b="1" dirty="0">
                <a:latin typeface="Calibri" panose="020F0502020204030204" pitchFamily="34" charset="0"/>
                <a:ea typeface="+mn-lt"/>
                <a:cs typeface="Calibri" panose="020F0502020204030204" pitchFamily="34" charset="0"/>
              </a:rPr>
              <a:t>Boa Vista</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and</a:t>
            </a:r>
            <a:r>
              <a:rPr lang="zh-CN" altLang="en-US" sz="1600" dirty="0">
                <a:latin typeface="Calibri" panose="020F0502020204030204" pitchFamily="34" charset="0"/>
                <a:ea typeface="+mn-lt"/>
                <a:cs typeface="Calibri" panose="020F0502020204030204" pitchFamily="34" charset="0"/>
              </a:rPr>
              <a:t> </a:t>
            </a:r>
            <a:r>
              <a:rPr lang="zh-CN" sz="1600" b="1" dirty="0">
                <a:latin typeface="Calibri" panose="020F0502020204030204" pitchFamily="34" charset="0"/>
                <a:ea typeface="+mn-lt"/>
                <a:cs typeface="Calibri" panose="020F0502020204030204" pitchFamily="34" charset="0"/>
              </a:rPr>
              <a:t>Macapá</a:t>
            </a:r>
            <a:r>
              <a:rPr lang="zh-CN" sz="1600" dirty="0">
                <a:latin typeface="Calibri" panose="020F0502020204030204" pitchFamily="34" charset="0"/>
                <a:ea typeface="+mn-lt"/>
                <a:cs typeface="Calibri" panose="020F0502020204030204" pitchFamily="34" charset="0"/>
              </a:rPr>
              <a:t> have </a:t>
            </a:r>
            <a:r>
              <a:rPr lang="en-US" altLang="zh-CN" sz="1600" dirty="0" err="1">
                <a:latin typeface="Calibri" panose="020F0502020204030204" pitchFamily="34" charset="0"/>
                <a:ea typeface="Calibri" panose="020F0502020204030204" pitchFamily="34" charset="0"/>
                <a:cs typeface="Calibri" panose="020F0502020204030204" pitchFamily="34" charset="0"/>
              </a:rPr>
              <a:t>muc</a:t>
            </a:r>
            <a:r>
              <a:rPr lang="zh-CN" sz="1600" dirty="0">
                <a:latin typeface="Calibri" panose="020F0502020204030204" pitchFamily="34" charset="0"/>
                <a:ea typeface="+mn-lt"/>
                <a:cs typeface="Calibri" panose="020F0502020204030204" pitchFamily="34" charset="0"/>
              </a:rPr>
              <a:t>h </a:t>
            </a:r>
            <a:r>
              <a:rPr lang="zh-CN" sz="1600" b="1" dirty="0">
                <a:latin typeface="Calibri" panose="020F0502020204030204" pitchFamily="34" charset="0"/>
                <a:ea typeface="+mn-lt"/>
                <a:cs typeface="Calibri" panose="020F0502020204030204" pitchFamily="34" charset="0"/>
              </a:rPr>
              <a:t>longer delivery times</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(clos</a:t>
            </a:r>
            <a:r>
              <a:rPr lang="zh-CN" sz="1600" dirty="0">
                <a:latin typeface="Calibri" panose="020F0502020204030204" pitchFamily="34" charset="0"/>
                <a:ea typeface="+mn-lt"/>
                <a:cs typeface="Calibri" panose="020F0502020204030204" pitchFamily="34" charset="0"/>
              </a:rPr>
              <a:t>e</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to</a:t>
            </a:r>
            <a:r>
              <a:rPr lang="zh-CN" altLang="en-US" sz="1600" dirty="0">
                <a:latin typeface="Calibri" panose="020F0502020204030204" pitchFamily="34" charset="0"/>
                <a:ea typeface="+mn-lt"/>
                <a:cs typeface="Calibri" panose="020F0502020204030204" pitchFamily="34" charset="0"/>
              </a:rPr>
              <a:t> </a:t>
            </a:r>
            <a:r>
              <a:rPr lang="zh-CN" sz="1600" dirty="0">
                <a:latin typeface="Calibri" panose="020F0502020204030204" pitchFamily="34" charset="0"/>
                <a:ea typeface="+mn-lt"/>
                <a:cs typeface="Calibri" panose="020F0502020204030204" pitchFamily="34" charset="0"/>
              </a:rPr>
              <a:t>30 days</a:t>
            </a:r>
            <a:r>
              <a:rPr lang="en-US" altLang="zh-CN" sz="1600" dirty="0">
                <a:latin typeface="Calibri" panose="020F0502020204030204" pitchFamily="34" charset="0"/>
                <a:ea typeface="Calibri" panose="020F0502020204030204" pitchFamily="34" charset="0"/>
                <a:cs typeface="Calibri" panose="020F0502020204030204" pitchFamily="34" charset="0"/>
              </a:rPr>
              <a:t>),</a:t>
            </a:r>
            <a:r>
              <a:rPr lang="zh-CN" altLang="en-US" sz="1600" dirty="0">
                <a:latin typeface="Calibri" panose="020F0502020204030204" pitchFamily="34" charset="0"/>
                <a:ea typeface="+mn-lt"/>
                <a:cs typeface="Calibri" panose="020F0502020204030204" pitchFamily="34" charset="0"/>
              </a:rPr>
              <a:t> </a:t>
            </a:r>
            <a:r>
              <a:rPr lang="zh-CN" sz="1600" dirty="0">
                <a:latin typeface="Calibri" panose="020F0502020204030204" pitchFamily="34" charset="0"/>
                <a:ea typeface="+mn-lt"/>
                <a:cs typeface="Calibri" panose="020F0502020204030204" pitchFamily="34" charset="0"/>
              </a:rPr>
              <a:t>while cities like </a:t>
            </a:r>
            <a:r>
              <a:rPr lang="zh-CN" sz="1600" b="1" dirty="0">
                <a:latin typeface="Calibri" panose="020F0502020204030204" pitchFamily="34" charset="0"/>
                <a:ea typeface="+mn-lt"/>
                <a:cs typeface="Calibri" panose="020F0502020204030204" pitchFamily="34" charset="0"/>
              </a:rPr>
              <a:t>São Paulo</a:t>
            </a:r>
            <a:r>
              <a:rPr lang="zh-CN"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and</a:t>
            </a:r>
            <a:r>
              <a:rPr lang="zh-CN" altLang="en-US" sz="1600" dirty="0">
                <a:latin typeface="Calibri" panose="020F0502020204030204" pitchFamily="34" charset="0"/>
                <a:ea typeface="+mn-lt"/>
                <a:cs typeface="Calibri" panose="020F0502020204030204" pitchFamily="34" charset="0"/>
              </a:rPr>
              <a:t> </a:t>
            </a:r>
            <a:r>
              <a:rPr lang="en-US" altLang="zh-CN" sz="1600" b="1" dirty="0" err="1">
                <a:latin typeface="Calibri" panose="020F0502020204030204" pitchFamily="34" charset="0"/>
                <a:ea typeface="Calibri" panose="020F0502020204030204" pitchFamily="34" charset="0"/>
                <a:cs typeface="Calibri" panose="020F0502020204030204" pitchFamily="34" charset="0"/>
              </a:rPr>
              <a:t>Congonhin</a:t>
            </a:r>
            <a:r>
              <a:rPr lang="zh-CN" sz="1600" b="1" dirty="0">
                <a:latin typeface="Calibri" panose="020F0502020204030204" pitchFamily="34" charset="0"/>
                <a:ea typeface="+mn-lt"/>
                <a:cs typeface="Calibri" panose="020F0502020204030204" pitchFamily="34" charset="0"/>
              </a:rPr>
              <a:t>ha</a:t>
            </a:r>
            <a:r>
              <a:rPr lang="en-US" altLang="zh-CN" sz="1600" b="1" dirty="0">
                <a:latin typeface="Calibri" panose="020F0502020204030204" pitchFamily="34" charset="0"/>
                <a:ea typeface="Calibri" panose="020F0502020204030204" pitchFamily="34" charset="0"/>
                <a:cs typeface="Calibri" panose="020F0502020204030204" pitchFamily="34" charset="0"/>
              </a:rPr>
              <a:t>s</a:t>
            </a:r>
            <a:r>
              <a:rPr lang="zh-CN" altLang="en-US" sz="1600" dirty="0">
                <a:latin typeface="Calibri" panose="020F0502020204030204" pitchFamily="34" charset="0"/>
                <a:ea typeface="+mn-lt"/>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experi</a:t>
            </a:r>
            <a:r>
              <a:rPr lang="zh-CN" sz="1600" dirty="0">
                <a:latin typeface="Calibri" panose="020F0502020204030204" pitchFamily="34" charset="0"/>
                <a:ea typeface="+mn-lt"/>
                <a:cs typeface="Calibri" panose="020F0502020204030204" pitchFamily="34" charset="0"/>
              </a:rPr>
              <a:t>e</a:t>
            </a:r>
            <a:r>
              <a:rPr lang="en-US" altLang="zh-CN" sz="1600" dirty="0">
                <a:latin typeface="Calibri" panose="020F0502020204030204" pitchFamily="34" charset="0"/>
                <a:ea typeface="Calibri" panose="020F0502020204030204" pitchFamily="34" charset="0"/>
                <a:cs typeface="Calibri" panose="020F0502020204030204" pitchFamily="34" charset="0"/>
              </a:rPr>
              <a:t>n</a:t>
            </a:r>
            <a:r>
              <a:rPr lang="zh-CN" sz="1600" dirty="0">
                <a:latin typeface="Calibri" panose="020F0502020204030204" pitchFamily="34" charset="0"/>
                <a:ea typeface="+mn-lt"/>
                <a:cs typeface="Calibri" panose="020F0502020204030204" pitchFamily="34" charset="0"/>
              </a:rPr>
              <a:t>c</a:t>
            </a:r>
            <a:r>
              <a:rPr lang="en-US" altLang="zh-CN" sz="1600" dirty="0">
                <a:latin typeface="Calibri" panose="020F0502020204030204" pitchFamily="34" charset="0"/>
                <a:ea typeface="Calibri" panose="020F0502020204030204" pitchFamily="34" charset="0"/>
                <a:cs typeface="Calibri" panose="020F0502020204030204" pitchFamily="34" charset="0"/>
              </a:rPr>
              <a:t>e</a:t>
            </a:r>
            <a:r>
              <a:rPr lang="zh-CN" altLang="en-US" sz="1600" dirty="0">
                <a:latin typeface="Calibri" panose="020F0502020204030204" pitchFamily="34" charset="0"/>
                <a:ea typeface="+mn-lt"/>
                <a:cs typeface="Calibri" panose="020F0502020204030204" pitchFamily="34" charset="0"/>
              </a:rPr>
              <a:t> </a:t>
            </a:r>
            <a:r>
              <a:rPr lang="en-US" altLang="zh-CN" sz="1600" b="1" dirty="0">
                <a:latin typeface="Calibri" panose="020F0502020204030204" pitchFamily="34" charset="0"/>
                <a:ea typeface="Calibri" panose="020F0502020204030204" pitchFamily="34" charset="0"/>
                <a:cs typeface="Calibri" panose="020F0502020204030204" pitchFamily="34" charset="0"/>
              </a:rPr>
              <a:t>fa</a:t>
            </a:r>
            <a:r>
              <a:rPr lang="zh-CN" sz="1600" b="1" dirty="0">
                <a:latin typeface="Calibri" panose="020F0502020204030204" pitchFamily="34" charset="0"/>
                <a:ea typeface="+mn-lt"/>
                <a:cs typeface="Calibri" panose="020F0502020204030204" pitchFamily="34" charset="0"/>
              </a:rPr>
              <a:t>ster deliveries </a:t>
            </a:r>
            <a:r>
              <a:rPr lang="zh-CN" sz="1600" dirty="0">
                <a:latin typeface="Calibri" panose="020F0502020204030204" pitchFamily="34" charset="0"/>
                <a:ea typeface="+mn-lt"/>
                <a:cs typeface="Calibri" panose="020F0502020204030204" pitchFamily="34" charset="0"/>
              </a:rPr>
              <a:t>(around 10 day</a:t>
            </a:r>
            <a:r>
              <a:rPr lang="en-US" altLang="zh-CN" sz="1600" dirty="0">
                <a:latin typeface="Calibri" panose="020F0502020204030204" pitchFamily="34" charset="0"/>
                <a:ea typeface="Calibri" panose="020F0502020204030204" pitchFamily="34" charset="0"/>
                <a:cs typeface="Calibri" panose="020F0502020204030204" pitchFamily="34" charset="0"/>
              </a:rPr>
              <a:t>s</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or</a:t>
            </a:r>
            <a:r>
              <a:rPr lang="zh-CN" altLang="en-US" sz="1600" dirty="0">
                <a:latin typeface="Calibri" panose="020F0502020204030204" pitchFamily="34" charset="0"/>
                <a:ea typeface="+mn-lt"/>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les</a:t>
            </a:r>
            <a:r>
              <a:rPr lang="zh-CN" sz="1600" dirty="0">
                <a:latin typeface="Calibri" panose="020F0502020204030204" pitchFamily="34" charset="0"/>
                <a:ea typeface="+mn-lt"/>
                <a:cs typeface="Calibri" panose="020F0502020204030204" pitchFamily="34" charset="0"/>
              </a:rPr>
              <a:t>s).</a:t>
            </a:r>
            <a:endParaRPr lang="zh-CN" altLang="en-US" sz="1600" dirty="0">
              <a:latin typeface="Calibri" panose="020F0502020204030204" pitchFamily="34" charset="0"/>
              <a:ea typeface="+mn-lt"/>
              <a:cs typeface="Calibri" panose="020F0502020204030204" pitchFamily="34" charset="0"/>
            </a:endParaRPr>
          </a:p>
          <a:p>
            <a:pPr marL="285750" indent="-285750">
              <a:buFont typeface="Arial"/>
              <a:buChar char="•"/>
            </a:pPr>
            <a:r>
              <a:rPr lang="en-US" altLang="zh-CN" sz="1600" dirty="0">
                <a:latin typeface="Calibri" panose="020F0502020204030204" pitchFamily="34" charset="0"/>
                <a:ea typeface="Calibri" panose="020F0502020204030204" pitchFamily="34" charset="0"/>
                <a:cs typeface="Calibri" panose="020F0502020204030204" pitchFamily="34" charset="0"/>
              </a:rPr>
              <a:t>Cities like </a:t>
            </a:r>
            <a:r>
              <a:rPr lang="en-US" altLang="zh-CN" sz="1600" b="1" dirty="0">
                <a:latin typeface="Calibri" panose="020F0502020204030204" pitchFamily="34" charset="0"/>
                <a:ea typeface="Calibri" panose="020F0502020204030204" pitchFamily="34" charset="0"/>
                <a:cs typeface="Calibri" panose="020F0502020204030204" pitchFamily="34" charset="0"/>
              </a:rPr>
              <a:t>São Paulo</a:t>
            </a:r>
            <a:r>
              <a:rPr lang="en-US" altLang="zh-CN" sz="1600" dirty="0">
                <a:latin typeface="Calibri" panose="020F0502020204030204" pitchFamily="34" charset="0"/>
                <a:ea typeface="Calibri" panose="020F0502020204030204" pitchFamily="34" charset="0"/>
                <a:cs typeface="Calibri" panose="020F0502020204030204" pitchFamily="34" charset="0"/>
              </a:rPr>
              <a:t> and </a:t>
            </a:r>
            <a:r>
              <a:rPr lang="en-US" altLang="zh-CN" sz="1600" b="1" dirty="0">
                <a:latin typeface="Calibri" panose="020F0502020204030204" pitchFamily="34" charset="0"/>
                <a:ea typeface="Calibri" panose="020F0502020204030204" pitchFamily="34" charset="0"/>
                <a:cs typeface="Calibri" panose="020F0502020204030204" pitchFamily="34" charset="0"/>
              </a:rPr>
              <a:t>Rio de Janeiro</a:t>
            </a:r>
            <a:r>
              <a:rPr lang="en-US" altLang="zh-CN" sz="1600" dirty="0">
                <a:latin typeface="Calibri" panose="020F0502020204030204" pitchFamily="34" charset="0"/>
                <a:ea typeface="Calibri" panose="020F0502020204030204" pitchFamily="34" charset="0"/>
                <a:cs typeface="Calibri" panose="020F0502020204030204" pitchFamily="34" charset="0"/>
              </a:rPr>
              <a:t> perform exceptionally well in both the number of orders and revenue generation, aligning with their relatively shorter delivery times. However, cities with higher average delivery times (e.g., </a:t>
            </a:r>
            <a:r>
              <a:rPr lang="en-US" altLang="zh-CN" sz="1600" b="1" dirty="0">
                <a:latin typeface="Calibri" panose="020F0502020204030204" pitchFamily="34" charset="0"/>
                <a:ea typeface="Calibri" panose="020F0502020204030204" pitchFamily="34" charset="0"/>
                <a:cs typeface="Calibri" panose="020F0502020204030204" pitchFamily="34" charset="0"/>
              </a:rPr>
              <a:t>Boa Vista</a:t>
            </a:r>
            <a:r>
              <a:rPr lang="en-US" altLang="zh-CN" sz="1600" dirty="0">
                <a:latin typeface="Calibri" panose="020F0502020204030204" pitchFamily="34" charset="0"/>
                <a:ea typeface="Calibri" panose="020F0502020204030204" pitchFamily="34" charset="0"/>
                <a:cs typeface="Calibri" panose="020F0502020204030204" pitchFamily="34" charset="0"/>
              </a:rPr>
              <a:t>,</a:t>
            </a:r>
            <a:r>
              <a:rPr lang="en-US" altLang="zh-CN" sz="1600" b="1" dirty="0">
                <a:latin typeface="Calibri" panose="020F0502020204030204" pitchFamily="34" charset="0"/>
                <a:ea typeface="Calibri" panose="020F0502020204030204" pitchFamily="34" charset="0"/>
                <a:cs typeface="Calibri" panose="020F0502020204030204" pitchFamily="34" charset="0"/>
              </a:rPr>
              <a:t> </a:t>
            </a:r>
            <a:r>
              <a:rPr lang="en-US" altLang="zh-CN" sz="1600" b="1" dirty="0" err="1">
                <a:latin typeface="Calibri" panose="020F0502020204030204" pitchFamily="34" charset="0"/>
                <a:ea typeface="Calibri" panose="020F0502020204030204" pitchFamily="34" charset="0"/>
                <a:cs typeface="Calibri" panose="020F0502020204030204" pitchFamily="34" charset="0"/>
              </a:rPr>
              <a:t>Macapá</a:t>
            </a:r>
            <a:r>
              <a:rPr lang="en-US" altLang="zh-CN" sz="1600" dirty="0">
                <a:latin typeface="Calibri" panose="020F0502020204030204" pitchFamily="34" charset="0"/>
                <a:ea typeface="Calibri" panose="020F0502020204030204" pitchFamily="34" charset="0"/>
                <a:cs typeface="Calibri" panose="020F0502020204030204" pitchFamily="34" charset="0"/>
              </a:rPr>
              <a:t>) are not appearing in the top revenue or order counts, possibly due to the poor delivery experience.</a:t>
            </a:r>
          </a:p>
        </p:txBody>
      </p:sp>
      <p:sp>
        <p:nvSpPr>
          <p:cNvPr id="6" name="文本框 3">
            <a:extLst>
              <a:ext uri="{FF2B5EF4-FFF2-40B4-BE49-F238E27FC236}">
                <a16:creationId xmlns:a16="http://schemas.microsoft.com/office/drawing/2014/main" id="{9FFBC958-45E5-DBB5-57C9-DA158FD625CC}"/>
              </a:ext>
            </a:extLst>
          </p:cNvPr>
          <p:cNvSpPr txBox="1"/>
          <p:nvPr/>
        </p:nvSpPr>
        <p:spPr>
          <a:xfrm>
            <a:off x="184401" y="4500245"/>
            <a:ext cx="11823197" cy="236988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Calibri" panose="020F0502020204030204" pitchFamily="34" charset="0"/>
                <a:ea typeface="Calibri" panose="020F0502020204030204" pitchFamily="34" charset="0"/>
                <a:cs typeface="Calibri" panose="020F0502020204030204" pitchFamily="34" charset="0"/>
              </a:rPr>
              <a:t>Recommendations</a:t>
            </a:r>
            <a:r>
              <a:rPr lang="en-US" sz="2000" dirty="0">
                <a:latin typeface="Calibri" panose="020F0502020204030204" pitchFamily="34" charset="0"/>
                <a:ea typeface="Calibri" panose="020F0502020204030204" pitchFamily="34" charset="0"/>
                <a:cs typeface="Calibri" panose="020F0502020204030204" pitchFamily="34" charset="0"/>
              </a:rPr>
              <a:t>:</a:t>
            </a:r>
            <a:endParaRPr lang="zh-CN" altLang="en-US" sz="2000" dirty="0">
              <a:latin typeface="Calibri" panose="020F0502020204030204" pitchFamily="34" charset="0"/>
              <a:ea typeface="宋体"/>
              <a:cs typeface="Calibri" panose="020F0502020204030204" pitchFamily="34" charset="0"/>
            </a:endParaRPr>
          </a:p>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Improve Delivery Speed in Low-Performance Cities</a:t>
            </a:r>
            <a:r>
              <a:rPr lang="en-US" sz="16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Courier New" panose="02070309020205020404" pitchFamily="49" charset="0"/>
              <a:buChar char="o"/>
            </a:pPr>
            <a:r>
              <a:rPr lang="en-US" sz="1600" dirty="0">
                <a:latin typeface="Calibri" panose="020F0502020204030204" pitchFamily="34" charset="0"/>
                <a:ea typeface="Calibri" panose="020F0502020204030204" pitchFamily="34" charset="0"/>
                <a:cs typeface="Calibri" panose="020F0502020204030204" pitchFamily="34" charset="0"/>
              </a:rPr>
              <a:t>Cities like Boa Vista and </a:t>
            </a:r>
            <a:r>
              <a:rPr lang="en-US" sz="1600" dirty="0" err="1">
                <a:latin typeface="Calibri" panose="020F0502020204030204" pitchFamily="34" charset="0"/>
                <a:ea typeface="Calibri" panose="020F0502020204030204" pitchFamily="34" charset="0"/>
                <a:cs typeface="Calibri" panose="020F0502020204030204" pitchFamily="34" charset="0"/>
              </a:rPr>
              <a:t>Macapá</a:t>
            </a:r>
            <a:r>
              <a:rPr lang="en-US" sz="1600" dirty="0">
                <a:latin typeface="Calibri" panose="020F0502020204030204" pitchFamily="34" charset="0"/>
                <a:ea typeface="Calibri" panose="020F0502020204030204" pitchFamily="34" charset="0"/>
                <a:cs typeface="Calibri" panose="020F0502020204030204" pitchFamily="34" charset="0"/>
              </a:rPr>
              <a:t> experience very long delivery times. </a:t>
            </a:r>
            <a:r>
              <a:rPr lang="en-US" sz="1600" b="1" dirty="0">
                <a:latin typeface="Calibri" panose="020F0502020204030204" pitchFamily="34" charset="0"/>
                <a:ea typeface="Calibri" panose="020F0502020204030204" pitchFamily="34" charset="0"/>
                <a:cs typeface="Calibri" panose="020F0502020204030204" pitchFamily="34" charset="0"/>
              </a:rPr>
              <a:t>Reducing delivery delays</a:t>
            </a:r>
            <a:r>
              <a:rPr lang="en-US" sz="1600" dirty="0">
                <a:latin typeface="Calibri" panose="020F0502020204030204" pitchFamily="34" charset="0"/>
                <a:ea typeface="Calibri" panose="020F0502020204030204" pitchFamily="34" charset="0"/>
                <a:cs typeface="Calibri" panose="020F0502020204030204" pitchFamily="34" charset="0"/>
              </a:rPr>
              <a:t> in</a:t>
            </a:r>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these cities through better logistics, local distribution centers, or more reliable courier services could improve customer satisfaction and</a:t>
            </a:r>
            <a:r>
              <a:rPr lang="en-US" altLang="zh-CN" sz="1600" dirty="0">
                <a:latin typeface="Calibri" panose="020F0502020204030204" pitchFamily="34" charset="0"/>
                <a:ea typeface="Calibri" panose="020F0502020204030204" pitchFamily="34" charset="0"/>
                <a:cs typeface="Calibri" panose="020F0502020204030204" pitchFamily="34" charset="0"/>
              </a:rPr>
              <a:t> potentially increase repeat orders </a:t>
            </a:r>
            <a:r>
              <a:rPr lang="en-US" sz="1600" dirty="0">
                <a:latin typeface="Calibri" panose="020F0502020204030204" pitchFamily="34" charset="0"/>
                <a:ea typeface="Calibri" panose="020F0502020204030204" pitchFamily="34" charset="0"/>
                <a:cs typeface="Calibri" panose="020F0502020204030204" pitchFamily="34" charset="0"/>
              </a:rPr>
              <a:t>and</a:t>
            </a:r>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revenue</a:t>
            </a:r>
            <a:r>
              <a:rPr lang="en-US" altLang="zh-CN" sz="16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Enhance Logistics in Growing Markets</a:t>
            </a:r>
            <a:r>
              <a:rPr lang="en-US" sz="16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Courier New" panose="02070309020205020404" pitchFamily="49" charset="0"/>
              <a:buChar char="o"/>
            </a:pPr>
            <a:r>
              <a:rPr lang="en-US" sz="1600" dirty="0">
                <a:latin typeface="Calibri" panose="020F0502020204030204" pitchFamily="34" charset="0"/>
                <a:ea typeface="Calibri" panose="020F0502020204030204" pitchFamily="34" charset="0"/>
                <a:cs typeface="Calibri" panose="020F0502020204030204" pitchFamily="34" charset="0"/>
              </a:rPr>
              <a:t>Some cities with significant potential (mid-level performers) like </a:t>
            </a:r>
            <a:r>
              <a:rPr lang="en-US" sz="1600" b="1" dirty="0">
                <a:latin typeface="Calibri" panose="020F0502020204030204" pitchFamily="34" charset="0"/>
                <a:ea typeface="Calibri" panose="020F0502020204030204" pitchFamily="34" charset="0"/>
                <a:cs typeface="Calibri" panose="020F0502020204030204" pitchFamily="34" charset="0"/>
              </a:rPr>
              <a:t>Brasilia, Salvador, and Curitiba</a:t>
            </a:r>
            <a:r>
              <a:rPr lang="en-US" sz="1600" dirty="0">
                <a:latin typeface="Calibri" panose="020F0502020204030204" pitchFamily="34" charset="0"/>
                <a:ea typeface="Calibri" panose="020F0502020204030204" pitchFamily="34" charset="0"/>
                <a:cs typeface="Calibri" panose="020F0502020204030204" pitchFamily="34" charset="0"/>
              </a:rPr>
              <a:t> show promising results in the delivery of order volume and revenue (i.e. able to cope with the scaling of orders thus increasing revenue). Invest in </a:t>
            </a:r>
            <a:r>
              <a:rPr lang="en-US" sz="1600" b="1" dirty="0">
                <a:latin typeface="Calibri" panose="020F0502020204030204" pitchFamily="34" charset="0"/>
                <a:ea typeface="Calibri" panose="020F0502020204030204" pitchFamily="34" charset="0"/>
                <a:cs typeface="Calibri" panose="020F0502020204030204" pitchFamily="34" charset="0"/>
              </a:rPr>
              <a:t>regional warehouses or partnerships</a:t>
            </a:r>
            <a:r>
              <a:rPr lang="en-US" sz="1600" dirty="0">
                <a:latin typeface="Calibri" panose="020F0502020204030204" pitchFamily="34" charset="0"/>
                <a:ea typeface="Calibri" panose="020F0502020204030204" pitchFamily="34" charset="0"/>
                <a:cs typeface="Calibri" panose="020F0502020204030204" pitchFamily="34" charset="0"/>
              </a:rPr>
              <a:t> with faster local delivery services in these cities to further boost performance.</a:t>
            </a:r>
            <a:endParaRPr lang="en-US" sz="1400" dirty="0">
              <a:ea typeface="+mn-lt"/>
              <a:cs typeface="+mn-lt"/>
            </a:endParaRPr>
          </a:p>
        </p:txBody>
      </p:sp>
    </p:spTree>
    <p:extLst>
      <p:ext uri="{BB962C8B-B14F-4D97-AF65-F5344CB8AC3E}">
        <p14:creationId xmlns:p14="http://schemas.microsoft.com/office/powerpoint/2010/main" val="1124177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C26C-7377-63D0-9B10-7CE8D53D1700}"/>
              </a:ext>
            </a:extLst>
          </p:cNvPr>
          <p:cNvSpPr>
            <a:spLocks noGrp="1"/>
          </p:cNvSpPr>
          <p:nvPr>
            <p:ph type="title"/>
          </p:nvPr>
        </p:nvSpPr>
        <p:spPr>
          <a:xfrm>
            <a:off x="292253" y="89777"/>
            <a:ext cx="10177308" cy="812348"/>
          </a:xfrm>
        </p:spPr>
        <p:txBody>
          <a:bodyPr>
            <a:norm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How does the delivery delay affect customer review? </a:t>
            </a:r>
            <a:endParaRPr lang="en-US" altLang="zh-CN"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21F5E546-B2D4-58E5-BEEC-3D8BF8EF5510}"/>
              </a:ext>
            </a:extLst>
          </p:cNvPr>
          <p:cNvSpPr txBox="1"/>
          <p:nvPr/>
        </p:nvSpPr>
        <p:spPr>
          <a:xfrm>
            <a:off x="6599773" y="840932"/>
            <a:ext cx="5212814"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Calibri" panose="020F0502020204030204" pitchFamily="34" charset="0"/>
                <a:ea typeface="Calibri" panose="020F0502020204030204" pitchFamily="34" charset="0"/>
                <a:cs typeface="Calibri" panose="020F0502020204030204" pitchFamily="34" charset="0"/>
              </a:rPr>
              <a:t>This chart shows the relationship between </a:t>
            </a:r>
            <a:r>
              <a:rPr lang="en-US" sz="1600" b="1" dirty="0">
                <a:latin typeface="Calibri" panose="020F0502020204030204" pitchFamily="34" charset="0"/>
                <a:ea typeface="Calibri" panose="020F0502020204030204" pitchFamily="34" charset="0"/>
                <a:cs typeface="Calibri" panose="020F0502020204030204" pitchFamily="34" charset="0"/>
              </a:rPr>
              <a:t>delivery delay categories</a:t>
            </a:r>
            <a:r>
              <a:rPr lang="en-US" sz="1600" dirty="0">
                <a:latin typeface="Calibri" panose="020F0502020204030204" pitchFamily="34" charset="0"/>
                <a:ea typeface="Calibri" panose="020F0502020204030204" pitchFamily="34" charset="0"/>
                <a:cs typeface="Calibri" panose="020F0502020204030204" pitchFamily="34" charset="0"/>
              </a:rPr>
              <a:t> and their impact on </a:t>
            </a:r>
            <a:r>
              <a:rPr lang="en-US" sz="1600" b="1" dirty="0">
                <a:latin typeface="Calibri" panose="020F0502020204030204" pitchFamily="34" charset="0"/>
                <a:ea typeface="Calibri" panose="020F0502020204030204" pitchFamily="34" charset="0"/>
                <a:cs typeface="Calibri" panose="020F0502020204030204" pitchFamily="34" charset="0"/>
              </a:rPr>
              <a:t>customer reviews</a:t>
            </a:r>
            <a:r>
              <a:rPr lang="en-US" sz="16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a:buChar char="•"/>
            </a:pPr>
            <a:r>
              <a:rPr lang="en-US" sz="1600" dirty="0">
                <a:latin typeface="Calibri" panose="020F0502020204030204" pitchFamily="34" charset="0"/>
                <a:ea typeface="Calibri" panose="020F0502020204030204" pitchFamily="34" charset="0"/>
                <a:cs typeface="Calibri" panose="020F0502020204030204" pitchFamily="34" charset="0"/>
              </a:rPr>
              <a:t>Customers are </a:t>
            </a:r>
            <a:r>
              <a:rPr lang="en-US" sz="1600" b="1" dirty="0">
                <a:latin typeface="Calibri" panose="020F0502020204030204" pitchFamily="34" charset="0"/>
                <a:ea typeface="Calibri" panose="020F0502020204030204" pitchFamily="34" charset="0"/>
                <a:cs typeface="Calibri" panose="020F0502020204030204" pitchFamily="34" charset="0"/>
              </a:rPr>
              <a:t>most satisfied </a:t>
            </a:r>
            <a:r>
              <a:rPr lang="en-US" sz="1600" dirty="0">
                <a:latin typeface="Calibri" panose="020F0502020204030204" pitchFamily="34" charset="0"/>
                <a:ea typeface="Calibri" panose="020F0502020204030204" pitchFamily="34" charset="0"/>
                <a:cs typeface="Calibri" panose="020F0502020204030204" pitchFamily="34" charset="0"/>
              </a:rPr>
              <a:t>when </a:t>
            </a:r>
            <a:r>
              <a:rPr lang="en-US" sz="1600" b="1" dirty="0">
                <a:latin typeface="Calibri" panose="020F0502020204030204" pitchFamily="34" charset="0"/>
                <a:ea typeface="Calibri" panose="020F0502020204030204" pitchFamily="34" charset="0"/>
                <a:cs typeface="Calibri" panose="020F0502020204030204" pitchFamily="34" charset="0"/>
              </a:rPr>
              <a:t>deliveries </a:t>
            </a:r>
            <a:r>
              <a:rPr lang="en-US" sz="1600" dirty="0">
                <a:latin typeface="Calibri" panose="020F0502020204030204" pitchFamily="34" charset="0"/>
                <a:ea typeface="Calibri" panose="020F0502020204030204" pitchFamily="34" charset="0"/>
                <a:cs typeface="Calibri" panose="020F0502020204030204" pitchFamily="34" charset="0"/>
              </a:rPr>
              <a:t>are </a:t>
            </a:r>
            <a:r>
              <a:rPr lang="en-US" sz="1600" b="1" dirty="0">
                <a:latin typeface="Calibri" panose="020F0502020204030204" pitchFamily="34" charset="0"/>
                <a:ea typeface="Calibri" panose="020F0502020204030204" pitchFamily="34" charset="0"/>
                <a:cs typeface="Calibri" panose="020F0502020204030204" pitchFamily="34" charset="0"/>
              </a:rPr>
              <a:t>early or on time</a:t>
            </a:r>
            <a:r>
              <a:rPr lang="en-US" sz="1600" dirty="0">
                <a:latin typeface="Calibri" panose="020F0502020204030204" pitchFamily="34" charset="0"/>
                <a:ea typeface="Calibri" panose="020F0502020204030204" pitchFamily="34" charset="0"/>
                <a:cs typeface="Calibri" panose="020F0502020204030204" pitchFamily="34" charset="0"/>
              </a:rPr>
              <a:t>, giving an average review score of </a:t>
            </a:r>
            <a:r>
              <a:rPr lang="en-US" sz="1600" b="1" dirty="0">
                <a:latin typeface="Calibri" panose="020F0502020204030204" pitchFamily="34" charset="0"/>
                <a:ea typeface="Calibri" panose="020F0502020204030204" pitchFamily="34" charset="0"/>
                <a:cs typeface="Calibri" panose="020F0502020204030204" pitchFamily="34" charset="0"/>
              </a:rPr>
              <a:t>4.3</a:t>
            </a:r>
            <a:r>
              <a:rPr lang="en-US" sz="1600" dirty="0">
                <a:latin typeface="Calibri" panose="020F0502020204030204" pitchFamily="34" charset="0"/>
                <a:ea typeface="Calibri" panose="020F0502020204030204" pitchFamily="34" charset="0"/>
                <a:cs typeface="Calibri" panose="020F0502020204030204" pitchFamily="34" charset="0"/>
              </a:rPr>
              <a:t>, the highest rating and  most willingness to give reviews.</a:t>
            </a:r>
          </a:p>
          <a:p>
            <a:pPr marL="285750" indent="-285750">
              <a:buFont typeface="Arial"/>
              <a:buChar char="•"/>
            </a:pPr>
            <a:r>
              <a:rPr lang="en-US" sz="1600" dirty="0">
                <a:latin typeface="Calibri" panose="020F0502020204030204" pitchFamily="34" charset="0"/>
                <a:ea typeface="Calibri" panose="020F0502020204030204" pitchFamily="34" charset="0"/>
                <a:cs typeface="Calibri" panose="020F0502020204030204" pitchFamily="34" charset="0"/>
              </a:rPr>
              <a:t>For deliveries that are delayed </a:t>
            </a:r>
            <a:r>
              <a:rPr lang="en-US" sz="1600" b="1" dirty="0">
                <a:latin typeface="Calibri" panose="020F0502020204030204" pitchFamily="34" charset="0"/>
                <a:ea typeface="Calibri" panose="020F0502020204030204" pitchFamily="34" charset="0"/>
                <a:cs typeface="Calibri" panose="020F0502020204030204" pitchFamily="34" charset="0"/>
              </a:rPr>
              <a:t>more than 7 days</a:t>
            </a:r>
            <a:r>
              <a:rPr lang="en-US" sz="1600" dirty="0">
                <a:latin typeface="Calibri" panose="020F0502020204030204" pitchFamily="34" charset="0"/>
                <a:ea typeface="Calibri" panose="020F0502020204030204" pitchFamily="34" charset="0"/>
                <a:cs typeface="Calibri" panose="020F0502020204030204" pitchFamily="34" charset="0"/>
              </a:rPr>
              <a:t>, review scores are very low </a:t>
            </a:r>
            <a:r>
              <a:rPr lang="en-US" sz="1600" b="1" dirty="0">
                <a:latin typeface="Calibri" panose="020F0502020204030204" pitchFamily="34" charset="0"/>
                <a:ea typeface="Calibri" panose="020F0502020204030204" pitchFamily="34" charset="0"/>
                <a:cs typeface="Calibri" panose="020F0502020204030204" pitchFamily="34" charset="0"/>
              </a:rPr>
              <a:t>(around 2.7)</a:t>
            </a:r>
            <a:r>
              <a:rPr lang="en-US" sz="1600" dirty="0">
                <a:latin typeface="Calibri" panose="020F0502020204030204" pitchFamily="34" charset="0"/>
                <a:ea typeface="Calibri" panose="020F0502020204030204" pitchFamily="34" charset="0"/>
                <a:cs typeface="Calibri" panose="020F0502020204030204" pitchFamily="34" charset="0"/>
              </a:rPr>
              <a:t> and the number of reviews increases to </a:t>
            </a:r>
            <a:r>
              <a:rPr lang="en-US" sz="1600" b="1" dirty="0">
                <a:latin typeface="Calibri" panose="020F0502020204030204" pitchFamily="34" charset="0"/>
                <a:ea typeface="Calibri" panose="020F0502020204030204" pitchFamily="34" charset="0"/>
                <a:cs typeface="Calibri" panose="020F0502020204030204" pitchFamily="34" charset="0"/>
              </a:rPr>
              <a:t>7925</a:t>
            </a:r>
            <a:r>
              <a:rPr lang="en-US" sz="1600" dirty="0">
                <a:latin typeface="Calibri" panose="020F0502020204030204" pitchFamily="34" charset="0"/>
                <a:ea typeface="Calibri" panose="020F0502020204030204" pitchFamily="34" charset="0"/>
                <a:cs typeface="Calibri" panose="020F0502020204030204" pitchFamily="34" charset="0"/>
              </a:rPr>
              <a:t>. </a:t>
            </a:r>
          </a:p>
          <a:p>
            <a:pPr marL="742950" lvl="1" indent="-285750">
              <a:buFont typeface="Courier New"/>
              <a:buChar char="o"/>
            </a:pPr>
            <a:r>
              <a:rPr lang="en-US" sz="1600" dirty="0">
                <a:latin typeface="Calibri" panose="020F0502020204030204" pitchFamily="34" charset="0"/>
                <a:ea typeface="Calibri" panose="020F0502020204030204" pitchFamily="34" charset="0"/>
                <a:cs typeface="Calibri" panose="020F0502020204030204" pitchFamily="34" charset="0"/>
              </a:rPr>
              <a:t>This suggests that long delays not only frustrate customers and are more likely to voice their opinions and express their dissatisfaction.</a:t>
            </a:r>
          </a:p>
        </p:txBody>
      </p:sp>
      <p:pic>
        <p:nvPicPr>
          <p:cNvPr id="9" name="图片 8" descr="表格&#10;&#10;已自动生成说明">
            <a:extLst>
              <a:ext uri="{FF2B5EF4-FFF2-40B4-BE49-F238E27FC236}">
                <a16:creationId xmlns:a16="http://schemas.microsoft.com/office/drawing/2014/main" id="{704A9FDC-1096-8FD1-3B70-B2399ED04A1A}"/>
              </a:ext>
            </a:extLst>
          </p:cNvPr>
          <p:cNvPicPr>
            <a:picLocks noChangeAspect="1"/>
          </p:cNvPicPr>
          <p:nvPr/>
        </p:nvPicPr>
        <p:blipFill>
          <a:blip r:embed="rId2"/>
          <a:stretch>
            <a:fillRect/>
          </a:stretch>
        </p:blipFill>
        <p:spPr>
          <a:xfrm>
            <a:off x="591205" y="4718828"/>
            <a:ext cx="5363461" cy="1770463"/>
          </a:xfrm>
          <a:prstGeom prst="rect">
            <a:avLst/>
          </a:prstGeom>
        </p:spPr>
      </p:pic>
      <p:pic>
        <p:nvPicPr>
          <p:cNvPr id="4" name="图片 3" descr="图表, 直方图&#10;&#10;已自动生成说明">
            <a:extLst>
              <a:ext uri="{FF2B5EF4-FFF2-40B4-BE49-F238E27FC236}">
                <a16:creationId xmlns:a16="http://schemas.microsoft.com/office/drawing/2014/main" id="{D5212B82-EA0D-9976-C964-C975D9F740D8}"/>
              </a:ext>
            </a:extLst>
          </p:cNvPr>
          <p:cNvPicPr>
            <a:picLocks noChangeAspect="1"/>
          </p:cNvPicPr>
          <p:nvPr/>
        </p:nvPicPr>
        <p:blipFill>
          <a:blip r:embed="rId3"/>
          <a:stretch>
            <a:fillRect/>
          </a:stretch>
        </p:blipFill>
        <p:spPr>
          <a:xfrm>
            <a:off x="340088" y="859756"/>
            <a:ext cx="6259685" cy="3715488"/>
          </a:xfrm>
          <a:prstGeom prst="rect">
            <a:avLst/>
          </a:prstGeom>
        </p:spPr>
      </p:pic>
      <p:sp>
        <p:nvSpPr>
          <p:cNvPr id="5" name="文本框 4">
            <a:extLst>
              <a:ext uri="{FF2B5EF4-FFF2-40B4-BE49-F238E27FC236}">
                <a16:creationId xmlns:a16="http://schemas.microsoft.com/office/drawing/2014/main" id="{71B42CBB-10B1-53A9-76A3-3DA43DF7C655}"/>
              </a:ext>
            </a:extLst>
          </p:cNvPr>
          <p:cNvSpPr txBox="1"/>
          <p:nvPr/>
        </p:nvSpPr>
        <p:spPr>
          <a:xfrm>
            <a:off x="6647608" y="3641699"/>
            <a:ext cx="5434697"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b="1" dirty="0">
                <a:latin typeface="Calibri" panose="020F0502020204030204" pitchFamily="34" charset="0"/>
                <a:ea typeface="等线"/>
                <a:cs typeface="Calibri" panose="020F0502020204030204" pitchFamily="34" charset="0"/>
              </a:rPr>
              <a:t>Recommendations</a:t>
            </a:r>
            <a:endParaRPr lang="zh-CN" dirty="0">
              <a:latin typeface="Calibri" panose="020F0502020204030204" pitchFamily="34" charset="0"/>
              <a:ea typeface="等线"/>
              <a:cs typeface="Calibri" panose="020F0502020204030204" pitchFamily="34" charset="0"/>
            </a:endParaRPr>
          </a:p>
          <a:p>
            <a:pPr marL="285750" indent="-285750">
              <a:buFont typeface="Arial"/>
              <a:buChar char="•"/>
            </a:pPr>
            <a:r>
              <a:rPr lang="en-US" altLang="zh-CN" sz="1600" b="1" dirty="0">
                <a:latin typeface="Calibri" panose="020F0502020204030204" pitchFamily="34" charset="0"/>
                <a:ea typeface="Calibri" panose="020F0502020204030204" pitchFamily="34" charset="0"/>
                <a:cs typeface="Calibri" panose="020F0502020204030204" pitchFamily="34" charset="0"/>
              </a:rPr>
              <a:t>Improving</a:t>
            </a:r>
            <a:r>
              <a:rPr lang="zh-CN" altLang="en-US" sz="1600" b="1" dirty="0">
                <a:latin typeface="Calibri" panose="020F0502020204030204" pitchFamily="34" charset="0"/>
                <a:ea typeface="等线"/>
                <a:cs typeface="Calibri" panose="020F0502020204030204" pitchFamily="34" charset="0"/>
              </a:rPr>
              <a:t> </a:t>
            </a:r>
            <a:r>
              <a:rPr lang="en-US" altLang="zh-CN" sz="1600" b="1" dirty="0">
                <a:latin typeface="Calibri" panose="020F0502020204030204" pitchFamily="34" charset="0"/>
                <a:ea typeface="Calibri" panose="020F0502020204030204" pitchFamily="34" charset="0"/>
                <a:cs typeface="Calibri" panose="020F0502020204030204" pitchFamily="34" charset="0"/>
              </a:rPr>
              <a:t>Delivery</a:t>
            </a:r>
            <a:r>
              <a:rPr lang="zh-CN" altLang="en-US" sz="1600" b="1" dirty="0">
                <a:latin typeface="Calibri" panose="020F0502020204030204" pitchFamily="34" charset="0"/>
                <a:ea typeface="等线"/>
                <a:cs typeface="Calibri" panose="020F0502020204030204" pitchFamily="34" charset="0"/>
              </a:rPr>
              <a:t> </a:t>
            </a:r>
            <a:r>
              <a:rPr lang="en-US" altLang="zh-CN" sz="1600" b="1" dirty="0">
                <a:latin typeface="Calibri" panose="020F0502020204030204" pitchFamily="34" charset="0"/>
                <a:ea typeface="Calibri" panose="020F0502020204030204" pitchFamily="34" charset="0"/>
                <a:cs typeface="Calibri" panose="020F0502020204030204" pitchFamily="34" charset="0"/>
              </a:rPr>
              <a:t>Processes</a:t>
            </a:r>
            <a:r>
              <a:rPr lang="en-US" altLang="zh-CN" sz="1600" dirty="0">
                <a:latin typeface="Calibri" panose="020F0502020204030204" pitchFamily="34" charset="0"/>
                <a:ea typeface="Calibri" panose="020F0502020204030204" pitchFamily="34" charset="0"/>
                <a:cs typeface="Calibri" panose="020F0502020204030204" pitchFamily="34" charset="0"/>
              </a:rPr>
              <a:t>: </a:t>
            </a:r>
          </a:p>
          <a:p>
            <a:pPr marL="742950" lvl="1" indent="-285750">
              <a:buFont typeface="Courier New"/>
              <a:buChar char="o"/>
            </a:pPr>
            <a:r>
              <a:rPr lang="en-US" altLang="zh-CN" sz="1600" dirty="0">
                <a:latin typeface="Calibri" panose="020F0502020204030204" pitchFamily="34" charset="0"/>
                <a:ea typeface="Calibri" panose="020F0502020204030204" pitchFamily="34" charset="0"/>
                <a:cs typeface="Calibri" panose="020F0502020204030204" pitchFamily="34" charset="0"/>
              </a:rPr>
              <a:t>Assess</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the</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supply</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chain</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and</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logistics</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to</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identify</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bottlenecks that</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contribute</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to</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delays.</a:t>
            </a:r>
            <a:r>
              <a:rPr lang="zh-CN" altLang="en-US" sz="1600" dirty="0">
                <a:latin typeface="Calibri" panose="020F0502020204030204" pitchFamily="34" charset="0"/>
                <a:ea typeface="等线"/>
                <a:cs typeface="Calibri" panose="020F0502020204030204" pitchFamily="34" charset="0"/>
              </a:rPr>
              <a:t>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Courier New"/>
              <a:buChar char="o"/>
            </a:pPr>
            <a:r>
              <a:rPr lang="en-US" altLang="zh-CN" sz="1600" dirty="0">
                <a:latin typeface="Calibri" panose="020F0502020204030204" pitchFamily="34" charset="0"/>
                <a:ea typeface="Calibri" panose="020F0502020204030204" pitchFamily="34" charset="0"/>
                <a:cs typeface="Calibri" panose="020F0502020204030204" pitchFamily="34" charset="0"/>
              </a:rPr>
              <a:t>Implementing</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more</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efficient</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processes</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could</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help</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reduce</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delivery</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times</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and</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improve</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customer</a:t>
            </a:r>
            <a:r>
              <a:rPr lang="zh-CN" altLang="en-US" sz="1600" dirty="0">
                <a:latin typeface="Calibri" panose="020F0502020204030204" pitchFamily="34" charset="0"/>
                <a:ea typeface="等线"/>
                <a:cs typeface="Calibri" panose="020F0502020204030204" pitchFamily="34" charset="0"/>
              </a:rPr>
              <a:t> </a:t>
            </a:r>
            <a:r>
              <a:rPr lang="en-US" altLang="zh-CN" sz="1600" dirty="0">
                <a:latin typeface="Calibri" panose="020F0502020204030204" pitchFamily="34" charset="0"/>
                <a:ea typeface="Calibri" panose="020F0502020204030204" pitchFamily="34" charset="0"/>
                <a:cs typeface="Calibri" panose="020F0502020204030204" pitchFamily="34" charset="0"/>
              </a:rPr>
              <a:t>satisfaction.</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a:buChar char="•"/>
            </a:pPr>
            <a:r>
              <a:rPr lang="en-US" sz="1600" b="1" dirty="0">
                <a:latin typeface="Calibri" panose="020F0502020204030204" pitchFamily="34" charset="0"/>
                <a:ea typeface="Calibri" panose="020F0502020204030204" pitchFamily="34" charset="0"/>
                <a:cs typeface="Calibri" panose="020F0502020204030204" pitchFamily="34" charset="0"/>
              </a:rPr>
              <a:t>Transparent Communication</a:t>
            </a:r>
            <a:r>
              <a:rPr lang="en-US" sz="1600" dirty="0">
                <a:latin typeface="Calibri" panose="020F0502020204030204" pitchFamily="34" charset="0"/>
                <a:ea typeface="Calibri" panose="020F0502020204030204" pitchFamily="34" charset="0"/>
                <a:cs typeface="Calibri" panose="020F0502020204030204" pitchFamily="34" charset="0"/>
              </a:rPr>
              <a:t>:  </a:t>
            </a:r>
          </a:p>
          <a:p>
            <a:pPr marL="742950" lvl="1" indent="-285750">
              <a:buFont typeface="Courier New"/>
              <a:buChar char="o"/>
            </a:pPr>
            <a:r>
              <a:rPr lang="en-US" sz="1600" dirty="0">
                <a:latin typeface="Calibri" panose="020F0502020204030204" pitchFamily="34" charset="0"/>
                <a:ea typeface="Calibri" panose="020F0502020204030204" pitchFamily="34" charset="0"/>
                <a:cs typeface="Calibri" panose="020F0502020204030204" pitchFamily="34" charset="0"/>
              </a:rPr>
              <a:t>Keep customers informed about their order status, especially if delays are anticipated. </a:t>
            </a:r>
          </a:p>
          <a:p>
            <a:pPr marL="742950" lvl="1" indent="-285750">
              <a:buFont typeface="Courier New"/>
              <a:buChar char="o"/>
            </a:pPr>
            <a:r>
              <a:rPr lang="en-US" sz="1600" dirty="0">
                <a:latin typeface="Calibri" panose="020F0502020204030204" pitchFamily="34" charset="0"/>
                <a:ea typeface="Calibri" panose="020F0502020204030204" pitchFamily="34" charset="0"/>
                <a:cs typeface="Calibri" panose="020F0502020204030204" pitchFamily="34" charset="0"/>
              </a:rPr>
              <a:t>Proactive communication can mitigate frustration and enhance customer trust.</a:t>
            </a:r>
          </a:p>
        </p:txBody>
      </p:sp>
    </p:spTree>
    <p:extLst>
      <p:ext uri="{BB962C8B-B14F-4D97-AF65-F5344CB8AC3E}">
        <p14:creationId xmlns:p14="http://schemas.microsoft.com/office/powerpoint/2010/main" val="287758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DE79-B664-3E43-DFC7-20F1BAC0CFE6}"/>
              </a:ext>
            </a:extLst>
          </p:cNvPr>
          <p:cNvSpPr>
            <a:spLocks noGrp="1"/>
          </p:cNvSpPr>
          <p:nvPr>
            <p:ph type="title"/>
          </p:nvPr>
        </p:nvSpPr>
        <p:spPr>
          <a:xfrm>
            <a:off x="423010" y="273017"/>
            <a:ext cx="10712876" cy="845786"/>
          </a:xfrm>
        </p:spPr>
        <p:txBody>
          <a:bodyPr>
            <a:normAutofit fontScale="90000"/>
          </a:bodyPr>
          <a:lstStyle/>
          <a:p>
            <a:r>
              <a:rPr lang="en-US" sz="4000" dirty="0">
                <a:latin typeface="Calibri" panose="020F0502020204030204" pitchFamily="34" charset="0"/>
                <a:ea typeface="Calibri" panose="020F0502020204030204" pitchFamily="34" charset="0"/>
                <a:cs typeface="Calibri" panose="020F0502020204030204" pitchFamily="34" charset="0"/>
              </a:rPr>
              <a:t>Background of the </a:t>
            </a:r>
            <a:r>
              <a:rPr lang="en-US" sz="4000" dirty="0">
                <a:solidFill>
                  <a:srgbClr val="000000"/>
                </a:solidFill>
                <a:latin typeface="Calibri" panose="020F0502020204030204" pitchFamily="34" charset="0"/>
                <a:ea typeface="Calibri" panose="020F0502020204030204" pitchFamily="34" charset="0"/>
                <a:cs typeface="Calibri" panose="020F0502020204030204" pitchFamily="34" charset="0"/>
              </a:rPr>
              <a:t>Brazilian E-Commerce Public Dataset by </a:t>
            </a:r>
            <a:r>
              <a:rPr lang="en-US" sz="4000" dirty="0" err="1">
                <a:solidFill>
                  <a:srgbClr val="000000"/>
                </a:solidFill>
                <a:latin typeface="Calibri" panose="020F0502020204030204" pitchFamily="34" charset="0"/>
                <a:ea typeface="Calibri" panose="020F0502020204030204" pitchFamily="34" charset="0"/>
                <a:cs typeface="Calibri" panose="020F0502020204030204" pitchFamily="34" charset="0"/>
              </a:rPr>
              <a:t>Olist</a:t>
            </a:r>
            <a:r>
              <a:rPr lang="en-US" sz="4000" dirty="0">
                <a:latin typeface="Calibri" panose="020F0502020204030204" pitchFamily="34" charset="0"/>
                <a:ea typeface="Calibri" panose="020F0502020204030204" pitchFamily="34" charset="0"/>
                <a:cs typeface="Calibri" panose="020F0502020204030204" pitchFamily="34" charset="0"/>
              </a:rPr>
              <a:t> </a:t>
            </a:r>
          </a:p>
        </p:txBody>
      </p:sp>
      <p:sp>
        <p:nvSpPr>
          <p:cNvPr id="3" name="Content Placeholder 2">
            <a:extLst>
              <a:ext uri="{FF2B5EF4-FFF2-40B4-BE49-F238E27FC236}">
                <a16:creationId xmlns:a16="http://schemas.microsoft.com/office/drawing/2014/main" id="{5C5B3598-EA44-761F-AF48-27A1604F9195}"/>
              </a:ext>
            </a:extLst>
          </p:cNvPr>
          <p:cNvSpPr>
            <a:spLocks noGrp="1"/>
          </p:cNvSpPr>
          <p:nvPr>
            <p:ph idx="1"/>
          </p:nvPr>
        </p:nvSpPr>
        <p:spPr>
          <a:xfrm>
            <a:off x="513207" y="1243234"/>
            <a:ext cx="11328023" cy="5341749"/>
          </a:xfrm>
        </p:spPr>
        <p:txBody>
          <a:bodyPr vert="horz" lIns="91440" tIns="45720" rIns="91440" bIns="45720" rtlCol="0" anchor="t">
            <a:normAutofit lnSpcReduction="10000"/>
          </a:bodyPr>
          <a:lstStyle/>
          <a:p>
            <a:pPr marL="0" indent="0">
              <a:buNone/>
            </a:pPr>
            <a:r>
              <a:rPr lang="en-US" sz="2400" b="1" u="sng" dirty="0">
                <a:solidFill>
                  <a:srgbClr val="202124"/>
                </a:solidFill>
                <a:latin typeface="Calibri" panose="020F0502020204030204" pitchFamily="34" charset="0"/>
                <a:ea typeface="Calibri" panose="020F0502020204030204" pitchFamily="34" charset="0"/>
                <a:cs typeface="Calibri" panose="020F0502020204030204" pitchFamily="34" charset="0"/>
              </a:rPr>
              <a:t>Context</a:t>
            </a:r>
          </a:p>
          <a:p>
            <a:r>
              <a:rPr lang="en-US" sz="1600" dirty="0" err="1">
                <a:solidFill>
                  <a:srgbClr val="3C4043"/>
                </a:solidFill>
                <a:latin typeface="Calibri" panose="020F0502020204030204" pitchFamily="34" charset="0"/>
                <a:ea typeface="Calibri" panose="020F0502020204030204" pitchFamily="34" charset="0"/>
                <a:cs typeface="Calibri" panose="020F0502020204030204" pitchFamily="34" charset="0"/>
              </a:rPr>
              <a:t>Olist</a:t>
            </a:r>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 is the largest department store in Brazilian marketplaces. </a:t>
            </a:r>
          </a:p>
          <a:p>
            <a:pPr lvl="1">
              <a:buFont typeface="Courier New" panose="020B0604020202020204" pitchFamily="34" charset="0"/>
              <a:buChar char="o"/>
            </a:pPr>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Connects small businesses from all over Brazil to channels without hassle and with a single contract. </a:t>
            </a:r>
          </a:p>
          <a:p>
            <a:pPr lvl="1">
              <a:buFont typeface="Courier New" panose="020B0604020202020204" pitchFamily="34" charset="0"/>
              <a:buChar char="o"/>
            </a:pPr>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Merchants on their platform can sell their products through the </a:t>
            </a:r>
            <a:r>
              <a:rPr lang="en-US" sz="1600" dirty="0" err="1">
                <a:solidFill>
                  <a:srgbClr val="3C4043"/>
                </a:solidFill>
                <a:latin typeface="Calibri" panose="020F0502020204030204" pitchFamily="34" charset="0"/>
                <a:ea typeface="Calibri" panose="020F0502020204030204" pitchFamily="34" charset="0"/>
                <a:cs typeface="Calibri" panose="020F0502020204030204" pitchFamily="34" charset="0"/>
              </a:rPr>
              <a:t>Olist</a:t>
            </a:r>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 Store and ship them directly to the customers using </a:t>
            </a:r>
            <a:r>
              <a:rPr lang="en-US" sz="1600" dirty="0" err="1">
                <a:solidFill>
                  <a:srgbClr val="3C4043"/>
                </a:solidFill>
                <a:latin typeface="Calibri" panose="020F0502020204030204" pitchFamily="34" charset="0"/>
                <a:ea typeface="Calibri" panose="020F0502020204030204" pitchFamily="34" charset="0"/>
                <a:cs typeface="Calibri" panose="020F0502020204030204" pitchFamily="34" charset="0"/>
              </a:rPr>
              <a:t>Olist</a:t>
            </a:r>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 logistics partners. </a:t>
            </a:r>
          </a:p>
          <a:p>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How it works? </a:t>
            </a:r>
          </a:p>
          <a:p>
            <a:pPr lvl="1">
              <a:buFont typeface="Courier New" panose="020B0604020202020204" pitchFamily="34" charset="0"/>
              <a:buChar char="o"/>
            </a:pPr>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After a customer purchases the product from </a:t>
            </a:r>
            <a:r>
              <a:rPr lang="en-US" sz="1600" dirty="0" err="1">
                <a:solidFill>
                  <a:srgbClr val="3C4043"/>
                </a:solidFill>
                <a:latin typeface="Calibri" panose="020F0502020204030204" pitchFamily="34" charset="0"/>
                <a:ea typeface="Calibri" panose="020F0502020204030204" pitchFamily="34" charset="0"/>
                <a:cs typeface="Calibri" panose="020F0502020204030204" pitchFamily="34" charset="0"/>
              </a:rPr>
              <a:t>Olist</a:t>
            </a:r>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 Store -&gt;  Seller gets notified to fulfill that order. </a:t>
            </a: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lvl="1">
              <a:buFont typeface="Courier New" panose="020B0604020202020204" pitchFamily="34" charset="0"/>
              <a:buChar char="o"/>
            </a:pPr>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Once the customer receives the product or the estimated delivery date is due, the customer gets a satisfaction survey by email where he/she can give ratings and comments on his/her purchase experience.</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200" b="1" u="sng" dirty="0">
                <a:solidFill>
                  <a:srgbClr val="3C4043"/>
                </a:solidFill>
                <a:latin typeface="Calibri" panose="020F0502020204030204" pitchFamily="34" charset="0"/>
                <a:ea typeface="Calibri" panose="020F0502020204030204" pitchFamily="34" charset="0"/>
                <a:cs typeface="Calibri" panose="020F0502020204030204" pitchFamily="34" charset="0"/>
              </a:rPr>
              <a:t>Dataset</a:t>
            </a:r>
          </a:p>
          <a:p>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~100k+ of orders made at </a:t>
            </a:r>
            <a:r>
              <a:rPr lang="en-US" sz="1600" dirty="0" err="1">
                <a:solidFill>
                  <a:srgbClr val="202124"/>
                </a:solidFill>
                <a:latin typeface="Calibri" panose="020F0502020204030204" pitchFamily="34" charset="0"/>
                <a:ea typeface="Calibri" panose="020F0502020204030204" pitchFamily="34" charset="0"/>
                <a:cs typeface="Calibri" panose="020F0502020204030204" pitchFamily="34" charset="0"/>
              </a:rPr>
              <a:t>Olist</a:t>
            </a:r>
            <a:r>
              <a:rPr lang="en-US" sz="1600"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from 2016 to 2018 made at multiple marketplaces in Brazil. </a:t>
            </a: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Information of customers, order items, order payments, order reviews, orders, products, sellers, product category name translation and geolocation datasets can be found. </a:t>
            </a:r>
          </a:p>
          <a:p>
            <a:pPr marL="0" indent="0">
              <a:buNone/>
            </a:pPr>
            <a:r>
              <a:rPr lang="en-US" sz="2200" b="1" u="sng" dirty="0">
                <a:solidFill>
                  <a:srgbClr val="3C4043"/>
                </a:solidFill>
                <a:latin typeface="Calibri" panose="020F0502020204030204" pitchFamily="34" charset="0"/>
                <a:ea typeface="Calibri" panose="020F0502020204030204" pitchFamily="34" charset="0"/>
                <a:cs typeface="Calibri" panose="020F0502020204030204" pitchFamily="34" charset="0"/>
              </a:rPr>
              <a:t>Note:</a:t>
            </a:r>
          </a:p>
          <a:p>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An order might have multiple items.</a:t>
            </a: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Each item might be fulfilled by a distinct seller.</a:t>
            </a:r>
          </a:p>
          <a:p>
            <a:r>
              <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rPr>
              <a:t>Real commercial data where names &amp; references to the companies and partners in the review text are anonymized.</a:t>
            </a:r>
          </a:p>
          <a:p>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002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ADEDD-222C-EDA2-0E96-E4024D21D755}"/>
              </a:ext>
            </a:extLst>
          </p:cNvPr>
          <p:cNvSpPr>
            <a:spLocks noGrp="1"/>
          </p:cNvSpPr>
          <p:nvPr>
            <p:ph type="title"/>
          </p:nvPr>
        </p:nvSpPr>
        <p:spPr>
          <a:xfrm>
            <a:off x="251665" y="399554"/>
            <a:ext cx="11940335" cy="1026123"/>
          </a:xfrm>
        </p:spPr>
        <p:txBody>
          <a:bodyPr>
            <a:noAutofit/>
          </a:bodyPr>
          <a:lstStyle/>
          <a:p>
            <a:r>
              <a:rPr lang="en-US" altLang="zh-CN" sz="3600" dirty="0">
                <a:latin typeface="Calibri" panose="020F0502020204030204" pitchFamily="34" charset="0"/>
                <a:ea typeface="Calibri" panose="020F0502020204030204" pitchFamily="34" charset="0"/>
                <a:cs typeface="Calibri" panose="020F0502020204030204" pitchFamily="34" charset="0"/>
              </a:rPr>
              <a:t>What</a:t>
            </a:r>
            <a:r>
              <a:rPr lang="zh-CN" altLang="en-US" sz="3600" dirty="0">
                <a:latin typeface="Calibri" panose="020F0502020204030204" pitchFamily="34" charset="0"/>
                <a:ea typeface="+mj-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are</a:t>
            </a:r>
            <a:r>
              <a:rPr lang="zh-CN" altLang="en-US" sz="3600" dirty="0">
                <a:latin typeface="Calibri" panose="020F0502020204030204" pitchFamily="34" charset="0"/>
                <a:ea typeface="+mj-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the</a:t>
            </a:r>
            <a:r>
              <a:rPr lang="zh-CN" altLang="en-US" sz="3600" dirty="0">
                <a:latin typeface="Calibri" panose="020F0502020204030204" pitchFamily="34" charset="0"/>
                <a:ea typeface="+mj-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preferred</a:t>
            </a:r>
            <a:r>
              <a:rPr lang="zh-CN" altLang="en-US" sz="3600" dirty="0">
                <a:latin typeface="Calibri" panose="020F0502020204030204" pitchFamily="34" charset="0"/>
                <a:ea typeface="+mj-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payment</a:t>
            </a:r>
            <a:r>
              <a:rPr lang="zh-CN" altLang="en-US" sz="3600" dirty="0">
                <a:latin typeface="Calibri" panose="020F0502020204030204" pitchFamily="34" charset="0"/>
                <a:ea typeface="+mj-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methods</a:t>
            </a:r>
            <a:r>
              <a:rPr lang="zh-CN" altLang="en-US" sz="3600" dirty="0">
                <a:latin typeface="Calibri" panose="020F0502020204030204" pitchFamily="34" charset="0"/>
                <a:ea typeface="+mj-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in</a:t>
            </a:r>
            <a:r>
              <a:rPr lang="zh-CN" altLang="en-US" sz="3600" dirty="0">
                <a:latin typeface="Calibri" panose="020F0502020204030204" pitchFamily="34" charset="0"/>
                <a:ea typeface="+mj-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different</a:t>
            </a:r>
            <a:r>
              <a:rPr lang="zh-CN" altLang="en-US" sz="3600" dirty="0">
                <a:latin typeface="Calibri" panose="020F0502020204030204" pitchFamily="34" charset="0"/>
                <a:ea typeface="+mj-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states</a:t>
            </a:r>
            <a:r>
              <a:rPr lang="zh-CN" altLang="en-US" sz="3600" dirty="0">
                <a:latin typeface="Calibri" panose="020F0502020204030204" pitchFamily="34" charset="0"/>
                <a:ea typeface="+mj-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and</a:t>
            </a:r>
            <a:r>
              <a:rPr lang="zh-CN" altLang="en-US" sz="3600" dirty="0">
                <a:latin typeface="Calibri" panose="020F0502020204030204" pitchFamily="34" charset="0"/>
                <a:ea typeface="+mj-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how</a:t>
            </a:r>
            <a:r>
              <a:rPr lang="zh-CN" altLang="en-US" sz="3600" dirty="0">
                <a:latin typeface="Calibri" panose="020F0502020204030204" pitchFamily="34" charset="0"/>
                <a:ea typeface="+mj-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do</a:t>
            </a:r>
            <a:r>
              <a:rPr lang="zh-CN" altLang="en-US" sz="3600" dirty="0">
                <a:latin typeface="Calibri" panose="020F0502020204030204" pitchFamily="34" charset="0"/>
                <a:ea typeface="+mj-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they</a:t>
            </a:r>
            <a:r>
              <a:rPr lang="zh-CN" altLang="en-US" sz="3600" dirty="0">
                <a:latin typeface="Calibri" panose="020F0502020204030204" pitchFamily="34" charset="0"/>
                <a:ea typeface="+mj-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vary</a:t>
            </a:r>
            <a:r>
              <a:rPr lang="zh-CN" altLang="en-US" sz="3600" dirty="0">
                <a:latin typeface="Calibri" panose="020F0502020204030204" pitchFamily="34" charset="0"/>
                <a:ea typeface="+mj-lt"/>
                <a:cs typeface="Calibri" panose="020F0502020204030204" pitchFamily="34" charset="0"/>
              </a:rPr>
              <a:t> </a:t>
            </a:r>
            <a:r>
              <a:rPr lang="en-US" altLang="zh-CN" sz="3600" dirty="0">
                <a:latin typeface="Calibri" panose="020F0502020204030204" pitchFamily="34" charset="0"/>
                <a:ea typeface="Calibri" panose="020F0502020204030204" pitchFamily="34" charset="0"/>
                <a:cs typeface="Calibri" panose="020F0502020204030204" pitchFamily="34" charset="0"/>
              </a:rPr>
              <a:t>in</a:t>
            </a:r>
            <a:r>
              <a:rPr lang="zh-CN" altLang="en-US" sz="3600" dirty="0">
                <a:latin typeface="Calibri" panose="020F0502020204030204" pitchFamily="34" charset="0"/>
                <a:ea typeface="+mj-lt"/>
                <a:cs typeface="Calibri" panose="020F0502020204030204" pitchFamily="34" charset="0"/>
              </a:rPr>
              <a:t> </a:t>
            </a:r>
            <a:r>
              <a:rPr lang="en-US" altLang="zh-CN" sz="3600" dirty="0" err="1">
                <a:latin typeface="Calibri" panose="020F0502020204030204" pitchFamily="34" charset="0"/>
                <a:ea typeface="Calibri" panose="020F0502020204030204" pitchFamily="34" charset="0"/>
                <a:cs typeface="Calibri" panose="020F0502020204030204" pitchFamily="34" charset="0"/>
              </a:rPr>
              <a:t>usag</a:t>
            </a:r>
            <a:r>
              <a:rPr lang="zh-CN" sz="3600" dirty="0">
                <a:latin typeface="Calibri" panose="020F0502020204030204" pitchFamily="34" charset="0"/>
                <a:ea typeface="+mj-lt"/>
                <a:cs typeface="Calibri" panose="020F0502020204030204" pitchFamily="34" charset="0"/>
              </a:rPr>
              <a:t>e</a:t>
            </a:r>
            <a:r>
              <a:rPr lang="en-US" altLang="zh-CN" sz="3600" dirty="0">
                <a:latin typeface="Calibri" panose="020F0502020204030204" pitchFamily="34" charset="0"/>
                <a:ea typeface="Calibri" panose="020F0502020204030204" pitchFamily="34" charset="0"/>
                <a:cs typeface="Calibri" panose="020F0502020204030204" pitchFamily="34" charset="0"/>
              </a:rPr>
              <a:t>?</a:t>
            </a:r>
            <a:endParaRPr lang="zh-CN" sz="3600" dirty="0">
              <a:latin typeface="Calibri" panose="020F0502020204030204" pitchFamily="34" charset="0"/>
              <a:ea typeface="等线 Light"/>
              <a:cs typeface="Calibri" panose="020F0502020204030204" pitchFamily="34" charset="0"/>
            </a:endParaRPr>
          </a:p>
        </p:txBody>
      </p:sp>
      <p:sp>
        <p:nvSpPr>
          <p:cNvPr id="3" name="TextBox 2">
            <a:extLst>
              <a:ext uri="{FF2B5EF4-FFF2-40B4-BE49-F238E27FC236}">
                <a16:creationId xmlns:a16="http://schemas.microsoft.com/office/drawing/2014/main" id="{5FD3B7BC-AEE3-AEA8-F933-F50FC4AA361A}"/>
              </a:ext>
            </a:extLst>
          </p:cNvPr>
          <p:cNvSpPr txBox="1"/>
          <p:nvPr/>
        </p:nvSpPr>
        <p:spPr>
          <a:xfrm>
            <a:off x="7359454" y="3587343"/>
            <a:ext cx="4469085" cy="286232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Recommendations</a:t>
            </a:r>
            <a:endParaRPr lang="zh-CN" altLang="en-US" sz="2000" dirty="0">
              <a:latin typeface="Calibri" panose="020F0502020204030204" pitchFamily="34" charset="0"/>
              <a:cs typeface="Calibri" panose="020F0502020204030204" pitchFamily="34" charset="0"/>
            </a:endParaRPr>
          </a:p>
          <a:p>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Optimize Payment Options: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Credit card is the primary payment method. However, consider offering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Boleto</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as an alternative option, especially in states where they have significant usage.</a:t>
            </a:r>
          </a:p>
          <a:p>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Promote Voucher:</a:t>
            </a:r>
            <a:r>
              <a:rPr lang="en-US" dirty="0">
                <a:latin typeface="Calibri" panose="020F0502020204030204" pitchFamily="34" charset="0"/>
                <a:ea typeface="Calibri" panose="020F0502020204030204" pitchFamily="34" charset="0"/>
                <a:cs typeface="Calibri" panose="020F0502020204030204" pitchFamily="34" charset="0"/>
              </a:rPr>
              <a:t> If there's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a strategic reason to promote voucher usage, explore targeted campaigns or incentives in states where it's currently underutilized.</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标题 1">
            <a:extLst>
              <a:ext uri="{FF2B5EF4-FFF2-40B4-BE49-F238E27FC236}">
                <a16:creationId xmlns:a16="http://schemas.microsoft.com/office/drawing/2014/main" id="{9363E3DA-D07E-CDFC-30CA-D95531067213}"/>
              </a:ext>
            </a:extLst>
          </p:cNvPr>
          <p:cNvSpPr txBox="1">
            <a:spLocks/>
          </p:cNvSpPr>
          <p:nvPr/>
        </p:nvSpPr>
        <p:spPr>
          <a:xfrm>
            <a:off x="7359453" y="1220252"/>
            <a:ext cx="4469085" cy="23474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a:buChar char="Ø"/>
            </a:pPr>
            <a:r>
              <a:rPr lang="zh-CN" altLang="en-US" sz="1800" dirty="0">
                <a:latin typeface="Calibri" panose="020F0502020204030204" pitchFamily="34" charset="0"/>
                <a:ea typeface="+mj-lt"/>
                <a:cs typeface="Calibri" panose="020F0502020204030204" pitchFamily="34" charset="0"/>
              </a:rPr>
              <a:t>Credit card: </a:t>
            </a:r>
            <a:r>
              <a:rPr lang="zh-CN" sz="1800" dirty="0">
                <a:latin typeface="Calibri" panose="020F0502020204030204" pitchFamily="34" charset="0"/>
                <a:ea typeface="+mj-lt"/>
                <a:cs typeface="Calibri" panose="020F0502020204030204" pitchFamily="34" charset="0"/>
              </a:rPr>
              <a:t>the most popular across all states</a:t>
            </a:r>
            <a:endParaRPr lang="zh-CN" sz="1800" dirty="0">
              <a:latin typeface="Calibri" panose="020F0502020204030204" pitchFamily="34" charset="0"/>
              <a:ea typeface="等线 Light"/>
              <a:cs typeface="Calibri" panose="020F0502020204030204" pitchFamily="34" charset="0"/>
            </a:endParaRPr>
          </a:p>
          <a:p>
            <a:pPr marL="342900" indent="-342900">
              <a:buFont typeface="Wingdings"/>
              <a:buChar char="Ø"/>
            </a:pPr>
            <a:r>
              <a:rPr lang="zh-CN" altLang="en-US" sz="1800" dirty="0">
                <a:latin typeface="Calibri" panose="020F0502020204030204" pitchFamily="34" charset="0"/>
                <a:ea typeface="+mj-lt"/>
                <a:cs typeface="Calibri" panose="020F0502020204030204" pitchFamily="34" charset="0"/>
                <a:hlinkClick r:id="rId2"/>
              </a:rPr>
              <a:t>Boleto</a:t>
            </a:r>
            <a:r>
              <a:rPr lang="zh-CN" altLang="en-US" sz="1800" dirty="0">
                <a:latin typeface="Calibri" panose="020F0502020204030204" pitchFamily="34" charset="0"/>
                <a:ea typeface="+mj-lt"/>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a popular Brazilian cash-based payment method, particularly welcomed in SP</a:t>
            </a:r>
            <a:endParaRPr lang="zh-CN" sz="1800" dirty="0">
              <a:latin typeface="Calibri" panose="020F0502020204030204" pitchFamily="34" charset="0"/>
              <a:ea typeface="+mj-lt"/>
              <a:cs typeface="Calibri" panose="020F0502020204030204" pitchFamily="34" charset="0"/>
            </a:endParaRPr>
          </a:p>
          <a:p>
            <a:pPr marL="342900" indent="-342900">
              <a:buFont typeface="Wingdings"/>
              <a:buChar char="Ø"/>
            </a:pPr>
            <a:r>
              <a:rPr lang="zh-CN" altLang="en-US" sz="1800" dirty="0">
                <a:latin typeface="Calibri" panose="020F0502020204030204" pitchFamily="34" charset="0"/>
                <a:ea typeface="+mj-lt"/>
                <a:cs typeface="Calibri" panose="020F0502020204030204" pitchFamily="34" charset="0"/>
              </a:rPr>
              <a:t>Vouncher</a:t>
            </a:r>
            <a:r>
              <a:rPr lang="en-US" altLang="en-US" sz="1800" dirty="0">
                <a:latin typeface="Calibri" panose="020F0502020204030204" pitchFamily="34" charset="0"/>
                <a:ea typeface="Calibri" panose="020F0502020204030204" pitchFamily="34" charset="0"/>
                <a:cs typeface="Calibri" panose="020F0502020204030204" pitchFamily="34" charset="0"/>
              </a:rPr>
              <a:t>:</a:t>
            </a:r>
            <a:r>
              <a:rPr lang="zh-CN" altLang="en-US" sz="1800" dirty="0">
                <a:latin typeface="Calibri" panose="020F0502020204030204" pitchFamily="34" charset="0"/>
                <a:ea typeface="+mj-lt"/>
                <a:cs typeface="Calibri" panose="020F0502020204030204" pitchFamily="34" charset="0"/>
              </a:rPr>
              <a:t> </a:t>
            </a:r>
            <a:r>
              <a:rPr lang="zh-CN" sz="1800" dirty="0">
                <a:latin typeface="Calibri" panose="020F0502020204030204" pitchFamily="34" charset="0"/>
                <a:ea typeface="+mj-lt"/>
                <a:cs typeface="Calibri" panose="020F0502020204030204" pitchFamily="34" charset="0"/>
              </a:rPr>
              <a:t>more concentrated presence in states like SP </a:t>
            </a:r>
            <a:r>
              <a:rPr lang="en-US" altLang="zh-CN" sz="1800" dirty="0">
                <a:latin typeface="Calibri" panose="020F0502020204030204" pitchFamily="34" charset="0"/>
                <a:ea typeface="Calibri" panose="020F0502020204030204" pitchFamily="34" charset="0"/>
                <a:cs typeface="Calibri" panose="020F0502020204030204" pitchFamily="34" charset="0"/>
              </a:rPr>
              <a:t>&amp;</a:t>
            </a:r>
            <a:r>
              <a:rPr lang="zh-CN" sz="1800" dirty="0">
                <a:latin typeface="Calibri" panose="020F0502020204030204" pitchFamily="34" charset="0"/>
                <a:ea typeface="+mj-lt"/>
                <a:cs typeface="Calibri" panose="020F0502020204030204" pitchFamily="34" charset="0"/>
              </a:rPr>
              <a:t> R</a:t>
            </a:r>
            <a:r>
              <a:rPr lang="en-US" altLang="zh-CN" sz="1800" dirty="0">
                <a:latin typeface="Calibri" panose="020F0502020204030204" pitchFamily="34" charset="0"/>
                <a:ea typeface="Calibri" panose="020F0502020204030204" pitchFamily="34" charset="0"/>
                <a:cs typeface="Calibri" panose="020F0502020204030204" pitchFamily="34" charset="0"/>
              </a:rPr>
              <a:t>J</a:t>
            </a:r>
            <a:r>
              <a:rPr lang="zh-CN" sz="1800" dirty="0">
                <a:latin typeface="Calibri" panose="020F0502020204030204" pitchFamily="34" charset="0"/>
                <a:ea typeface="+mj-lt"/>
                <a:cs typeface="Calibri" panose="020F0502020204030204" pitchFamily="34" charset="0"/>
              </a:rPr>
              <a:t>.</a:t>
            </a:r>
            <a:endParaRPr lang="zh-CN" sz="1800" dirty="0">
              <a:latin typeface="Calibri" panose="020F0502020204030204" pitchFamily="34" charset="0"/>
              <a:ea typeface="宋体"/>
              <a:cs typeface="Calibri" panose="020F0502020204030204" pitchFamily="34" charset="0"/>
            </a:endParaRPr>
          </a:p>
          <a:p>
            <a:pPr marL="342900" indent="-342900">
              <a:buFont typeface="Wingdings"/>
              <a:buChar char="Ø"/>
            </a:pPr>
            <a:r>
              <a:rPr lang="zh-CN" altLang="en-US" sz="1800" dirty="0">
                <a:latin typeface="Calibri" panose="020F0502020204030204" pitchFamily="34" charset="0"/>
                <a:ea typeface="宋体"/>
                <a:cs typeface="Calibri" panose="020F0502020204030204" pitchFamily="34" charset="0"/>
              </a:rPr>
              <a:t>Debit card: </a:t>
            </a:r>
            <a:r>
              <a:rPr lang="en-US" altLang="en-US" sz="1800" dirty="0">
                <a:latin typeface="Calibri" panose="020F0502020204030204" pitchFamily="34" charset="0"/>
                <a:ea typeface="Calibri" panose="020F0502020204030204" pitchFamily="34" charset="0"/>
                <a:cs typeface="Calibri" panose="020F0502020204030204" pitchFamily="34" charset="0"/>
              </a:rPr>
              <a:t>seems to be </a:t>
            </a:r>
            <a:r>
              <a:rPr lang="zh-CN" sz="1800" dirty="0">
                <a:latin typeface="Calibri" panose="020F0502020204030204" pitchFamily="34" charset="0"/>
                <a:ea typeface="+mj-lt"/>
                <a:cs typeface="Calibri" panose="020F0502020204030204" pitchFamily="34" charset="0"/>
              </a:rPr>
              <a:t>minimal u</a:t>
            </a:r>
            <a:r>
              <a:rPr lang="en-US" altLang="zh-CN" sz="1800" dirty="0">
                <a:latin typeface="Calibri" panose="020F0502020204030204" pitchFamily="34" charset="0"/>
                <a:ea typeface="Calibri" panose="020F0502020204030204" pitchFamily="34" charset="0"/>
                <a:cs typeface="Calibri" panose="020F0502020204030204" pitchFamily="34" charset="0"/>
              </a:rPr>
              <a:t>sage</a:t>
            </a:r>
            <a:endParaRPr lang="zh-CN" altLang="en-US" sz="1800" dirty="0">
              <a:latin typeface="Calibri" panose="020F0502020204030204" pitchFamily="34" charset="0"/>
              <a:ea typeface="宋体"/>
              <a:cs typeface="Calibri" panose="020F0502020204030204" pitchFamily="34" charset="0"/>
            </a:endParaRPr>
          </a:p>
        </p:txBody>
      </p:sp>
      <p:pic>
        <p:nvPicPr>
          <p:cNvPr id="13" name="图片 12" descr="图表, 条形图&#10;&#10;已自动生成说明">
            <a:extLst>
              <a:ext uri="{FF2B5EF4-FFF2-40B4-BE49-F238E27FC236}">
                <a16:creationId xmlns:a16="http://schemas.microsoft.com/office/drawing/2014/main" id="{05DC629A-57A8-8E6C-5385-A6E25A670F00}"/>
              </a:ext>
            </a:extLst>
          </p:cNvPr>
          <p:cNvPicPr>
            <a:picLocks noChangeAspect="1"/>
          </p:cNvPicPr>
          <p:nvPr/>
        </p:nvPicPr>
        <p:blipFill>
          <a:blip r:embed="rId3"/>
          <a:srcRect r="1213" b="-93"/>
          <a:stretch/>
        </p:blipFill>
        <p:spPr>
          <a:xfrm>
            <a:off x="363462" y="1558635"/>
            <a:ext cx="6224152" cy="5058839"/>
          </a:xfrm>
          <a:prstGeom prst="rect">
            <a:avLst/>
          </a:prstGeom>
        </p:spPr>
      </p:pic>
    </p:spTree>
    <p:extLst>
      <p:ext uri="{BB962C8B-B14F-4D97-AF65-F5344CB8AC3E}">
        <p14:creationId xmlns:p14="http://schemas.microsoft.com/office/powerpoint/2010/main" val="2043670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表, 条形图&#10;&#10;已自动生成说明">
            <a:extLst>
              <a:ext uri="{FF2B5EF4-FFF2-40B4-BE49-F238E27FC236}">
                <a16:creationId xmlns:a16="http://schemas.microsoft.com/office/drawing/2014/main" id="{2FE85494-1112-0D21-C156-5BF4F550D155}"/>
              </a:ext>
            </a:extLst>
          </p:cNvPr>
          <p:cNvPicPr>
            <a:picLocks noChangeAspect="1"/>
          </p:cNvPicPr>
          <p:nvPr/>
        </p:nvPicPr>
        <p:blipFill>
          <a:blip r:embed="rId2"/>
          <a:stretch>
            <a:fillRect/>
          </a:stretch>
        </p:blipFill>
        <p:spPr>
          <a:xfrm>
            <a:off x="5016099" y="1714460"/>
            <a:ext cx="7012397" cy="4352043"/>
          </a:xfrm>
          <a:prstGeom prst="rect">
            <a:avLst/>
          </a:prstGeom>
        </p:spPr>
      </p:pic>
      <p:sp>
        <p:nvSpPr>
          <p:cNvPr id="4" name="文本框 3">
            <a:extLst>
              <a:ext uri="{FF2B5EF4-FFF2-40B4-BE49-F238E27FC236}">
                <a16:creationId xmlns:a16="http://schemas.microsoft.com/office/drawing/2014/main" id="{FBCD0B2B-25B0-94A3-93B1-E23B3B38B845}"/>
              </a:ext>
            </a:extLst>
          </p:cNvPr>
          <p:cNvSpPr txBox="1"/>
          <p:nvPr/>
        </p:nvSpPr>
        <p:spPr>
          <a:xfrm>
            <a:off x="458551" y="357906"/>
            <a:ext cx="1156994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3600">
                <a:latin typeface="Calibri" panose="020F0502020204030204" pitchFamily="34" charset="0"/>
                <a:ea typeface="+mn-lt"/>
                <a:cs typeface="Calibri" panose="020F0502020204030204" pitchFamily="34" charset="0"/>
              </a:rPr>
              <a:t>What is the average payment value for each payment type and how do they compare to each other?</a:t>
            </a:r>
            <a:endParaRPr lang="zh-CN" sz="3600">
              <a:latin typeface="Calibri" panose="020F0502020204030204" pitchFamily="34" charset="0"/>
              <a:ea typeface="等线"/>
              <a:cs typeface="Calibri" panose="020F0502020204030204" pitchFamily="34" charset="0"/>
            </a:endParaRPr>
          </a:p>
        </p:txBody>
      </p:sp>
      <p:sp>
        <p:nvSpPr>
          <p:cNvPr id="5" name="文本框 4">
            <a:extLst>
              <a:ext uri="{FF2B5EF4-FFF2-40B4-BE49-F238E27FC236}">
                <a16:creationId xmlns:a16="http://schemas.microsoft.com/office/drawing/2014/main" id="{4D0ED732-4811-6480-9DD2-C8AF0812EDCC}"/>
              </a:ext>
            </a:extLst>
          </p:cNvPr>
          <p:cNvSpPr txBox="1"/>
          <p:nvPr/>
        </p:nvSpPr>
        <p:spPr>
          <a:xfrm>
            <a:off x="190599" y="1793550"/>
            <a:ext cx="48255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600" dirty="0">
                <a:latin typeface="Calibri" panose="020F0502020204030204" pitchFamily="34" charset="0"/>
                <a:ea typeface="Calibri" panose="020F0502020204030204" pitchFamily="34" charset="0"/>
                <a:cs typeface="Calibri" panose="020F0502020204030204" pitchFamily="34" charset="0"/>
              </a:rPr>
              <a:t>Number of payments is mostly positively-correlated with the average payment value.</a:t>
            </a:r>
            <a:endParaRPr lang="en-US" altLang="zh-C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a:buChar char="Ø"/>
            </a:pPr>
            <a:r>
              <a:rPr lang="en-US" sz="1600" dirty="0">
                <a:latin typeface="Calibri" panose="020F0502020204030204" pitchFamily="34" charset="0"/>
                <a:ea typeface="Calibri" panose="020F0502020204030204" pitchFamily="34" charset="0"/>
                <a:cs typeface="Calibri" panose="020F0502020204030204" pitchFamily="34" charset="0"/>
              </a:rPr>
              <a:t>The higher average value for credit card payments might indicate that customers are more likely to make larger purchases or have impulse buys when using this method.</a:t>
            </a:r>
            <a:endParaRPr lang="en-US" altLang="zh-C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a:buChar char="Ø"/>
            </a:pPr>
            <a:r>
              <a:rPr lang="en-US" sz="1600" dirty="0">
                <a:latin typeface="Calibri" panose="020F0502020204030204" pitchFamily="34" charset="0"/>
                <a:ea typeface="Calibri" panose="020F0502020204030204" pitchFamily="34" charset="0"/>
                <a:cs typeface="Calibri" panose="020F0502020204030204" pitchFamily="34" charset="0"/>
              </a:rPr>
              <a:t>The lower average value for voucher payments could be due to restrictions on the types of products or services purchased with vouchers.</a:t>
            </a:r>
            <a:endParaRPr lang="zh-CN" dirty="0">
              <a:latin typeface="Calibri" panose="020F0502020204030204" pitchFamily="34" charset="0"/>
              <a:cs typeface="Calibri" panose="020F0502020204030204" pitchFamily="34" charset="0"/>
            </a:endParaRPr>
          </a:p>
        </p:txBody>
      </p:sp>
      <p:sp>
        <p:nvSpPr>
          <p:cNvPr id="10" name="TextBox 2">
            <a:extLst>
              <a:ext uri="{FF2B5EF4-FFF2-40B4-BE49-F238E27FC236}">
                <a16:creationId xmlns:a16="http://schemas.microsoft.com/office/drawing/2014/main" id="{70A23EFB-8C8B-11D6-AA23-5EE84963DCB8}"/>
              </a:ext>
            </a:extLst>
          </p:cNvPr>
          <p:cNvSpPr txBox="1"/>
          <p:nvPr/>
        </p:nvSpPr>
        <p:spPr>
          <a:xfrm>
            <a:off x="401203" y="4337190"/>
            <a:ext cx="4614896" cy="206210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i="1" dirty="0">
                <a:latin typeface="Calibri" panose="020F0502020204030204" pitchFamily="34" charset="0"/>
                <a:ea typeface="Calibri" panose="020F0502020204030204" pitchFamily="34" charset="0"/>
                <a:cs typeface="Calibri" panose="020F0502020204030204" pitchFamily="34" charset="0"/>
              </a:rPr>
              <a:t>Recommendations</a:t>
            </a:r>
            <a:endParaRPr lang="zh-CN" altLang="en-US" dirty="0">
              <a:latin typeface="Calibri" panose="020F0502020204030204" pitchFamily="34" charset="0"/>
              <a:cs typeface="Calibri" panose="020F0502020204030204" pitchFamily="34" charset="0"/>
            </a:endParaRP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Pricing Strategies:</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Consider adjusting pricing strategies based on the payment method used. For example, you might offer discounts or promotions for customers using </a:t>
            </a:r>
            <a:r>
              <a:rPr 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Boleto</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or debit card.</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Customer Segmentation:</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Segment customers based on their preferred payment methods and tailor marketing and product offerings accordingly.</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984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7263-1FE6-A2D1-9024-2C52F2929627}"/>
              </a:ext>
            </a:extLst>
          </p:cNvPr>
          <p:cNvSpPr>
            <a:spLocks noGrp="1"/>
          </p:cNvSpPr>
          <p:nvPr>
            <p:ph type="title"/>
          </p:nvPr>
        </p:nvSpPr>
        <p:spPr>
          <a:xfrm>
            <a:off x="309033" y="108155"/>
            <a:ext cx="10515600" cy="902230"/>
          </a:xfrm>
        </p:spPr>
        <p:txBody>
          <a:bodyPr>
            <a:norm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Recommendations</a:t>
            </a:r>
          </a:p>
        </p:txBody>
      </p:sp>
      <p:sp>
        <p:nvSpPr>
          <p:cNvPr id="3" name="Content Placeholder 2">
            <a:extLst>
              <a:ext uri="{FF2B5EF4-FFF2-40B4-BE49-F238E27FC236}">
                <a16:creationId xmlns:a16="http://schemas.microsoft.com/office/drawing/2014/main" id="{B25AAFF8-BD12-7E0B-20AD-7BFB9CD16FE2}"/>
              </a:ext>
            </a:extLst>
          </p:cNvPr>
          <p:cNvSpPr>
            <a:spLocks noGrp="1"/>
          </p:cNvSpPr>
          <p:nvPr>
            <p:ph idx="1"/>
          </p:nvPr>
        </p:nvSpPr>
        <p:spPr>
          <a:xfrm>
            <a:off x="220543" y="902230"/>
            <a:ext cx="11662424" cy="5874774"/>
          </a:xfrm>
        </p:spPr>
        <p:txBody>
          <a:bodyPr vert="horz" lIns="91440" tIns="45720" rIns="91440" bIns="45720" rtlCol="0" anchor="t">
            <a:normAutofit lnSpcReduction="10000"/>
          </a:bodyPr>
          <a:lstStyle/>
          <a:p>
            <a:r>
              <a:rPr lang="en-US" sz="1700" dirty="0">
                <a:latin typeface="Calibri" panose="020F0502020204030204" pitchFamily="34" charset="0"/>
                <a:ea typeface="Calibri" panose="020F0502020204030204" pitchFamily="34" charset="0"/>
                <a:cs typeface="Calibri" panose="020F0502020204030204" pitchFamily="34" charset="0"/>
              </a:rPr>
              <a:t>Based on </a:t>
            </a:r>
            <a:r>
              <a:rPr lang="en-US" sz="1700" b="1" dirty="0">
                <a:latin typeface="Calibri" panose="020F0502020204030204" pitchFamily="34" charset="0"/>
                <a:ea typeface="Calibri" panose="020F0502020204030204" pitchFamily="34" charset="0"/>
                <a:cs typeface="Calibri" panose="020F0502020204030204" pitchFamily="34" charset="0"/>
              </a:rPr>
              <a:t>customer segmentation</a:t>
            </a:r>
            <a:r>
              <a:rPr lang="en-US" sz="1700" dirty="0">
                <a:latin typeface="Calibri" panose="020F0502020204030204" pitchFamily="34" charset="0"/>
                <a:ea typeface="Calibri" panose="020F0502020204030204" pitchFamily="34" charset="0"/>
                <a:cs typeface="Calibri" panose="020F0502020204030204" pitchFamily="34" charset="0"/>
              </a:rPr>
              <a:t> insights,</a:t>
            </a:r>
          </a:p>
          <a:p>
            <a:pPr lvl="1">
              <a:buFont typeface="Courier New" panose="02070309020205020404" pitchFamily="49" charset="0"/>
              <a:buChar char="o"/>
            </a:pPr>
            <a:r>
              <a:rPr lang="en-US" sz="1700" dirty="0" err="1">
                <a:latin typeface="Calibri" panose="020F0502020204030204" pitchFamily="34" charset="0"/>
                <a:ea typeface="Calibri" panose="020F0502020204030204" pitchFamily="34" charset="0"/>
                <a:cs typeface="Calibri" panose="020F0502020204030204" pitchFamily="34" charset="0"/>
              </a:rPr>
              <a:t>Olist</a:t>
            </a:r>
            <a:r>
              <a:rPr lang="en-US" sz="1700" dirty="0">
                <a:latin typeface="Calibri" panose="020F0502020204030204" pitchFamily="34" charset="0"/>
                <a:ea typeface="Calibri" panose="020F0502020204030204" pitchFamily="34" charset="0"/>
                <a:cs typeface="Calibri" panose="020F0502020204030204" pitchFamily="34" charset="0"/>
              </a:rPr>
              <a:t> can implement </a:t>
            </a:r>
            <a:r>
              <a:rPr lang="en-US" sz="1700" b="1" dirty="0">
                <a:latin typeface="Calibri" panose="020F0502020204030204" pitchFamily="34" charset="0"/>
                <a:ea typeface="Calibri" panose="020F0502020204030204" pitchFamily="34" charset="0"/>
                <a:cs typeface="Calibri" panose="020F0502020204030204" pitchFamily="34" charset="0"/>
              </a:rPr>
              <a:t>exclusive loyalty programs for top customers </a:t>
            </a:r>
            <a:r>
              <a:rPr lang="en-US" sz="1700" dirty="0">
                <a:latin typeface="Calibri" panose="020F0502020204030204" pitchFamily="34" charset="0"/>
                <a:ea typeface="Calibri" panose="020F0502020204030204" pitchFamily="34" charset="0"/>
                <a:cs typeface="Calibri" panose="020F0502020204030204" pitchFamily="34" charset="0"/>
              </a:rPr>
              <a:t>and high value customers by offering store points, early access to new products, free delivery or exclusive discounts to retain them and encourage them to make more purchases.</a:t>
            </a:r>
          </a:p>
          <a:p>
            <a:pPr lvl="1">
              <a:buFont typeface="Courier New" panose="02070309020205020404" pitchFamily="49" charset="0"/>
              <a:buChar char="o"/>
            </a:pPr>
            <a:r>
              <a:rPr lang="en-US" sz="1700" dirty="0">
                <a:latin typeface="Calibri" panose="020F0502020204030204" pitchFamily="34" charset="0"/>
                <a:ea typeface="Calibri" panose="020F0502020204030204" pitchFamily="34" charset="0"/>
                <a:cs typeface="Calibri" panose="020F0502020204030204" pitchFamily="34" charset="0"/>
              </a:rPr>
              <a:t>As for medium, low value and those customers who the platform is at risk of losing them, </a:t>
            </a:r>
            <a:r>
              <a:rPr lang="en-US" sz="1700" dirty="0" err="1">
                <a:latin typeface="Calibri" panose="020F0502020204030204" pitchFamily="34" charset="0"/>
                <a:ea typeface="Calibri" panose="020F0502020204030204" pitchFamily="34" charset="0"/>
                <a:cs typeface="Calibri" panose="020F0502020204030204" pitchFamily="34" charset="0"/>
              </a:rPr>
              <a:t>Olist</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b="1" dirty="0">
                <a:latin typeface="Calibri" panose="020F0502020204030204" pitchFamily="34" charset="0"/>
                <a:ea typeface="Calibri" panose="020F0502020204030204" pitchFamily="34" charset="0"/>
                <a:cs typeface="Calibri" panose="020F0502020204030204" pitchFamily="34" charset="0"/>
              </a:rPr>
              <a:t>can increase customer engagement </a:t>
            </a:r>
            <a:r>
              <a:rPr lang="en-US" sz="1700" dirty="0">
                <a:latin typeface="Calibri" panose="020F0502020204030204" pitchFamily="34" charset="0"/>
                <a:ea typeface="Calibri" panose="020F0502020204030204" pitchFamily="34" charset="0"/>
                <a:cs typeface="Calibri" panose="020F0502020204030204" pitchFamily="34" charset="0"/>
              </a:rPr>
              <a:t>through personalized emails or SMS, conduct survey for feedback or provide bundle deals based on their last purchases.</a:t>
            </a:r>
          </a:p>
          <a:p>
            <a:pPr>
              <a:spcBef>
                <a:spcPts val="500"/>
              </a:spcBef>
            </a:pPr>
            <a:r>
              <a:rPr lang="en-US" sz="1700" dirty="0">
                <a:latin typeface="Calibri" panose="020F0502020204030204" pitchFamily="34" charset="0"/>
                <a:ea typeface="Calibri" panose="020F0502020204030204" pitchFamily="34" charset="0"/>
                <a:cs typeface="Calibri" panose="020F0502020204030204" pitchFamily="34" charset="0"/>
              </a:rPr>
              <a:t>Based on product categories below and have target marketing strategies to boast sales:</a:t>
            </a:r>
          </a:p>
          <a:p>
            <a:pPr lvl="1">
              <a:buFont typeface="Courier New" panose="02070309020205020404" pitchFamily="49" charset="0"/>
              <a:buChar char="o"/>
            </a:pPr>
            <a:r>
              <a:rPr lang="en-US" sz="1700" dirty="0">
                <a:latin typeface="Calibri" panose="020F0502020204030204" pitchFamily="34" charset="0"/>
                <a:ea typeface="Calibri" panose="020F0502020204030204" pitchFamily="34" charset="0"/>
                <a:cs typeface="Calibri" panose="020F0502020204030204" pitchFamily="34" charset="0"/>
              </a:rPr>
              <a:t>High sales but low profit margin: Big bath table, sports leisure</a:t>
            </a:r>
          </a:p>
          <a:p>
            <a:pPr lvl="1">
              <a:buFont typeface="Courier New" panose="02070309020205020404" pitchFamily="49" charset="0"/>
              <a:buChar char="o"/>
            </a:pPr>
            <a:r>
              <a:rPr lang="en-US" sz="1700" dirty="0">
                <a:latin typeface="Calibri" panose="020F0502020204030204" pitchFamily="34" charset="0"/>
                <a:ea typeface="Calibri" panose="020F0502020204030204" pitchFamily="34" charset="0"/>
                <a:cs typeface="Calibri" panose="020F0502020204030204" pitchFamily="34" charset="0"/>
              </a:rPr>
              <a:t>Low sales but high profit margin: Home appliances</a:t>
            </a:r>
          </a:p>
          <a:p>
            <a:pPr lvl="1">
              <a:buFont typeface="Courier New" panose="02070309020205020404" pitchFamily="49" charset="0"/>
              <a:buChar char="o"/>
            </a:pPr>
            <a:r>
              <a:rPr lang="en-US" sz="1700" dirty="0">
                <a:latin typeface="Calibri" panose="020F0502020204030204" pitchFamily="34" charset="0"/>
                <a:ea typeface="Calibri" panose="020F0502020204030204" pitchFamily="34" charset="0"/>
                <a:cs typeface="Calibri" panose="020F0502020204030204" pitchFamily="34" charset="0"/>
              </a:rPr>
              <a:t>High sales and high profit margin: Computers, small appliances, musical instrument</a:t>
            </a:r>
          </a:p>
          <a:p>
            <a:pPr>
              <a:spcBef>
                <a:spcPts val="500"/>
              </a:spcBef>
            </a:pPr>
            <a:r>
              <a:rPr lang="en-US" sz="1700" dirty="0">
                <a:latin typeface="Calibri" panose="020F0502020204030204" pitchFamily="34" charset="0"/>
                <a:ea typeface="Calibri" panose="020F0502020204030204" pitchFamily="34" charset="0"/>
                <a:cs typeface="Calibri" panose="020F0502020204030204" pitchFamily="34" charset="0"/>
              </a:rPr>
              <a:t>Cities: </a:t>
            </a:r>
          </a:p>
          <a:p>
            <a:pPr lvl="1">
              <a:buFont typeface="Courier New" panose="02070309020205020404" pitchFamily="49" charset="0"/>
              <a:buChar char="o"/>
            </a:pP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Cities like São Paulo and Rio de Janeiro perform exceptionally well in both the number of orders and revenue generation, and they have shorter delivery times. Based on top cites (mainly the metropolitan ones such as Sao Paulo and Rio De Janeiro), the platform should</a:t>
            </a:r>
            <a:r>
              <a:rPr lang="zh-CN" altLang="en-US" sz="1700" dirty="0">
                <a:solidFill>
                  <a:srgbClr val="000000"/>
                </a:solidFill>
                <a:latin typeface="Calibri" panose="020F0502020204030204" pitchFamily="34" charset="0"/>
                <a:ea typeface="+mn-lt"/>
                <a:cs typeface="Calibri" panose="020F0502020204030204" pitchFamily="34" charset="0"/>
              </a:rPr>
              <a:t>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allocate</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more</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marketing</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resources</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altLang="zh-CN" sz="1700" b="1" dirty="0">
                <a:solidFill>
                  <a:srgbClr val="000000"/>
                </a:solidFill>
                <a:latin typeface="Calibri" panose="020F0502020204030204" pitchFamily="34" charset="0"/>
                <a:ea typeface="Calibri" panose="020F0502020204030204" pitchFamily="34" charset="0"/>
                <a:cs typeface="Calibri" panose="020F0502020204030204" pitchFamily="34" charset="0"/>
              </a:rPr>
              <a:t>to</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altLang="zh-CN" sz="1700" b="1" dirty="0">
                <a:solidFill>
                  <a:srgbClr val="000000"/>
                </a:solidFill>
                <a:latin typeface="Calibri" panose="020F0502020204030204" pitchFamily="34" charset="0"/>
                <a:ea typeface="Calibri" panose="020F0502020204030204" pitchFamily="34" charset="0"/>
                <a:cs typeface="Calibri" panose="020F0502020204030204" pitchFamily="34" charset="0"/>
              </a:rPr>
              <a:t>cities</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altLang="zh-CN" sz="1700" b="1" dirty="0">
                <a:solidFill>
                  <a:srgbClr val="000000"/>
                </a:solidFill>
                <a:latin typeface="Calibri" panose="020F0502020204030204" pitchFamily="34" charset="0"/>
                <a:ea typeface="Calibri" panose="020F0502020204030204" pitchFamily="34" charset="0"/>
                <a:cs typeface="Calibri" panose="020F0502020204030204" pitchFamily="34" charset="0"/>
              </a:rPr>
              <a:t>if</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they</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have</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already</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sold</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a</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significant</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number</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of</a:t>
            </a:r>
            <a:r>
              <a:rPr lang="zh-CN" altLang="en-US" sz="1700" b="1" dirty="0">
                <a:solidFill>
                  <a:srgbClr val="000000"/>
                </a:solidFill>
                <a:latin typeface="Calibri" panose="020F0502020204030204" pitchFamily="34" charset="0"/>
                <a:ea typeface="+mn-lt"/>
                <a:cs typeface="Calibri" panose="020F0502020204030204" pitchFamily="34" charset="0"/>
              </a:rPr>
              <a:t>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product</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lvl="1">
              <a:buFont typeface="Courier New" panose="02070309020205020404" pitchFamily="49" charset="0"/>
              <a:buChar char="o"/>
            </a:pP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When customers are more satisfied with when the order is delivered on time with no delays, this would encourage customers to buy more things from the platform again. It will be helpful to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implement more efficient processes to reduce delivery times and improve customer satisfaction</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lvl="1">
              <a:buFont typeface="Courier New" panose="02070309020205020404" pitchFamily="49" charset="0"/>
              <a:buChar char="o"/>
            </a:pP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However, cities with higher average delivery times (e.g., Boa Vista,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Macapá</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are not appearing in the top revenue or order counts, possibly due to the poor delivery experience. </a:t>
            </a:r>
            <a:r>
              <a:rPr lang="en-US" sz="1700" b="1" dirty="0">
                <a:solidFill>
                  <a:srgbClr val="000000"/>
                </a:solidFill>
                <a:latin typeface="Calibri" panose="020F0502020204030204" pitchFamily="34" charset="0"/>
                <a:ea typeface="Calibri" panose="020F0502020204030204" pitchFamily="34" charset="0"/>
                <a:cs typeface="Calibri" panose="020F0502020204030204" pitchFamily="34" charset="0"/>
              </a:rPr>
              <a:t>Improve on the delivery processes and to prevent delivery delays </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so that customers can have greater satisfaction.</a:t>
            </a:r>
            <a:endParaRPr lang="en-US" sz="1700" dirty="0">
              <a:latin typeface="Calibri" panose="020F0502020204030204" pitchFamily="34" charset="0"/>
              <a:ea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700" b="1" dirty="0">
                <a:latin typeface="Calibri" panose="020F0502020204030204" pitchFamily="34" charset="0"/>
                <a:ea typeface="Calibri" panose="020F0502020204030204" pitchFamily="34" charset="0"/>
                <a:cs typeface="Calibri" panose="020F0502020204030204" pitchFamily="34" charset="0"/>
              </a:rPr>
              <a:t>Giving incentives to the consumers to use credit card as well as </a:t>
            </a:r>
            <a:r>
              <a:rPr lang="en-US" sz="1700" b="1" dirty="0" err="1">
                <a:latin typeface="Calibri" panose="020F0502020204030204" pitchFamily="34" charset="0"/>
                <a:ea typeface="Calibri" panose="020F0502020204030204" pitchFamily="34" charset="0"/>
                <a:cs typeface="Calibri" panose="020F0502020204030204" pitchFamily="34" charset="0"/>
              </a:rPr>
              <a:t>Boleto</a:t>
            </a:r>
            <a:r>
              <a:rPr lang="en-US" sz="1700" dirty="0">
                <a:latin typeface="Calibri" panose="020F0502020204030204" pitchFamily="34" charset="0"/>
                <a:ea typeface="Calibri" panose="020F0502020204030204" pitchFamily="34" charset="0"/>
                <a:cs typeface="Calibri" panose="020F0502020204030204" pitchFamily="34" charset="0"/>
              </a:rPr>
              <a:t> since both payment methods are the top choices for consumers.</a:t>
            </a:r>
            <a:endPar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lvl="1">
              <a:buFont typeface="Wingdings" pitchFamily="2" charset="2"/>
              <a:buChar char="Ø"/>
            </a:pPr>
            <a:endParaRPr lang="en-US" sz="1600" dirty="0">
              <a:solidFill>
                <a:srgbClr val="000000"/>
              </a:solidFill>
              <a:ea typeface="+mn-lt"/>
              <a:cs typeface="+mn-lt"/>
            </a:endParaRPr>
          </a:p>
        </p:txBody>
      </p:sp>
    </p:spTree>
    <p:extLst>
      <p:ext uri="{BB962C8B-B14F-4D97-AF65-F5344CB8AC3E}">
        <p14:creationId xmlns:p14="http://schemas.microsoft.com/office/powerpoint/2010/main" val="492623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1671-1C95-E259-0DD4-F12703BE2A18}"/>
              </a:ext>
            </a:extLst>
          </p:cNvPr>
          <p:cNvSpPr>
            <a:spLocks noGrp="1"/>
          </p:cNvSpPr>
          <p:nvPr>
            <p:ph type="title"/>
          </p:nvPr>
        </p:nvSpPr>
        <p:spPr>
          <a:xfrm>
            <a:off x="573617" y="280458"/>
            <a:ext cx="10515600" cy="912813"/>
          </a:xfrm>
        </p:spPr>
        <p:txBody>
          <a:bodyPr>
            <a:norm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Future work</a:t>
            </a:r>
          </a:p>
        </p:txBody>
      </p:sp>
      <p:sp>
        <p:nvSpPr>
          <p:cNvPr id="3" name="Content Placeholder 2">
            <a:extLst>
              <a:ext uri="{FF2B5EF4-FFF2-40B4-BE49-F238E27FC236}">
                <a16:creationId xmlns:a16="http://schemas.microsoft.com/office/drawing/2014/main" id="{5ADC55F1-1B30-D08E-CD69-F81374E24A68}"/>
              </a:ext>
            </a:extLst>
          </p:cNvPr>
          <p:cNvSpPr>
            <a:spLocks noGrp="1"/>
          </p:cNvSpPr>
          <p:nvPr>
            <p:ph idx="1"/>
          </p:nvPr>
        </p:nvSpPr>
        <p:spPr>
          <a:xfrm>
            <a:off x="467783" y="1243542"/>
            <a:ext cx="10515600" cy="5068768"/>
          </a:xfrm>
        </p:spPr>
        <p:txBody>
          <a:bodyPr vert="horz" lIns="91440" tIns="45720" rIns="91440" bIns="45720" rtlCol="0" anchor="t">
            <a:normAutofit fontScale="92500"/>
          </a:bodyPr>
          <a:lstStyle/>
          <a:p>
            <a:pPr>
              <a:buFont typeface="Wingdings" panose="05000000000000000000" pitchFamily="2" charset="2"/>
              <a:buChar char="q"/>
            </a:pPr>
            <a:r>
              <a:rPr lang="en-US" sz="2200" dirty="0">
                <a:latin typeface="Calibri" panose="020F0502020204030204" pitchFamily="34" charset="0"/>
                <a:ea typeface="Calibri" panose="020F0502020204030204" pitchFamily="34" charset="0"/>
                <a:cs typeface="Calibri" panose="020F0502020204030204" pitchFamily="34" charset="0"/>
              </a:rPr>
              <a:t>Analyzing product categories and their contributions to sales can enhance predictive analytics, such as Market Basket Analysis (MBA), by allowing us to concentrate on high-performing categories and uncover valuable product relationships for further investigation.</a:t>
            </a:r>
          </a:p>
          <a:p>
            <a:pPr marL="0" indent="0">
              <a:buNone/>
            </a:pPr>
            <a:endParaRPr lang="en-US" sz="22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a:latin typeface="Calibri" panose="020F0502020204030204" pitchFamily="34" charset="0"/>
                <a:ea typeface="Calibri" panose="020F0502020204030204" pitchFamily="34" charset="0"/>
                <a:cs typeface="Calibri" panose="020F0502020204030204" pitchFamily="34" charset="0"/>
              </a:rPr>
              <a:t>Explore the growth potential in terms of sales for some of the low sales cities. </a:t>
            </a:r>
          </a:p>
          <a:p>
            <a:pPr lvl="1">
              <a:buFont typeface="Courier New" panose="02070309020205020404" pitchFamily="49" charset="0"/>
              <a:buChar char="o"/>
            </a:pPr>
            <a:r>
              <a:rPr lang="en-US" sz="2200" dirty="0">
                <a:latin typeface="Calibri" panose="020F0502020204030204" pitchFamily="34" charset="0"/>
                <a:ea typeface="Calibri" panose="020F0502020204030204" pitchFamily="34" charset="0"/>
                <a:cs typeface="Calibri" panose="020F0502020204030204" pitchFamily="34" charset="0"/>
              </a:rPr>
              <a:t>Create targeted marketing campaigns that resonate with the community’s culture and values.</a:t>
            </a:r>
          </a:p>
          <a:p>
            <a:pPr lvl="1">
              <a:buFont typeface="Courier New" panose="02070309020205020404" pitchFamily="49" charset="0"/>
              <a:buChar char="o"/>
            </a:pPr>
            <a:r>
              <a:rPr lang="en-US" sz="2200" dirty="0">
                <a:latin typeface="Calibri" panose="020F0502020204030204" pitchFamily="34" charset="0"/>
                <a:ea typeface="Calibri" panose="020F0502020204030204" pitchFamily="34" charset="0"/>
                <a:cs typeface="Calibri" panose="020F0502020204030204" pitchFamily="34" charset="0"/>
              </a:rPr>
              <a:t>Leverage local media channels and social media platforms to increase awareness of the platform, positioning it as a top choice for consumers when they’re looking to make purchases.</a:t>
            </a:r>
          </a:p>
          <a:p>
            <a:pPr lvl="1">
              <a:buFont typeface="Courier New" panose="02070309020205020404" pitchFamily="49" charset="0"/>
              <a:buChar char="o"/>
            </a:pPr>
            <a:r>
              <a:rPr lang="en-US" sz="2200" dirty="0">
                <a:latin typeface="Calibri" panose="020F0502020204030204" pitchFamily="34" charset="0"/>
                <a:ea typeface="Calibri" panose="020F0502020204030204" pitchFamily="34" charset="0"/>
                <a:cs typeface="Calibri" panose="020F0502020204030204" pitchFamily="34" charset="0"/>
              </a:rPr>
              <a:t>Introduce singles day promotion like 10.10 and 11.11 to have massive discounts and thereby encourage a lot of spending and can increase the sales volume significantly.</a:t>
            </a:r>
          </a:p>
          <a:p>
            <a:pPr>
              <a:buFont typeface="Wingdings" panose="05000000000000000000" pitchFamily="2" charset="2"/>
              <a:buChar char="q"/>
            </a:pPr>
            <a:endParaRPr lang="en-US" sz="22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a:latin typeface="Calibri" panose="020F0502020204030204" pitchFamily="34" charset="0"/>
                <a:ea typeface="Calibri" panose="020F0502020204030204" pitchFamily="34" charset="0"/>
                <a:cs typeface="Calibri" panose="020F0502020204030204" pitchFamily="34" charset="0"/>
              </a:rPr>
              <a:t>Look at the seller's dataset to see where are most sellers situated</a:t>
            </a:r>
          </a:p>
          <a:p>
            <a:pPr lvl="1">
              <a:buFont typeface="Courier New" panose="02070309020205020404" pitchFamily="49" charset="0"/>
              <a:buChar char="o"/>
            </a:pPr>
            <a:r>
              <a:rPr lang="en-US" sz="2200" dirty="0">
                <a:latin typeface="Calibri" panose="020F0502020204030204" pitchFamily="34" charset="0"/>
                <a:ea typeface="Calibri" panose="020F0502020204030204" pitchFamily="34" charset="0"/>
                <a:cs typeface="Calibri" panose="020F0502020204030204" pitchFamily="34" charset="0"/>
              </a:rPr>
              <a:t>Sales contributed by several big sellers or by many small sellers =&gt; to gauge the risk that the platform may take in case 1 big seller is removed from the platform   </a:t>
            </a:r>
          </a:p>
          <a:p>
            <a:pPr>
              <a:buAutoNum type="arabicPeriod"/>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676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CA96-819F-743B-5787-23CCE03AE62A}"/>
              </a:ext>
            </a:extLst>
          </p:cNvPr>
          <p:cNvSpPr>
            <a:spLocks noGrp="1"/>
          </p:cNvSpPr>
          <p:nvPr>
            <p:ph type="title"/>
          </p:nvPr>
        </p:nvSpPr>
        <p:spPr>
          <a:xfrm>
            <a:off x="838200" y="365126"/>
            <a:ext cx="10515600" cy="736088"/>
          </a:xfrm>
        </p:spPr>
        <p:txBody>
          <a:bodyPr>
            <a:norm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Appendix – DB Setup and Connection</a:t>
            </a:r>
          </a:p>
        </p:txBody>
      </p:sp>
      <p:sp>
        <p:nvSpPr>
          <p:cNvPr id="3" name="Content Placeholder 2">
            <a:extLst>
              <a:ext uri="{FF2B5EF4-FFF2-40B4-BE49-F238E27FC236}">
                <a16:creationId xmlns:a16="http://schemas.microsoft.com/office/drawing/2014/main" id="{CCF0AE7B-E7D6-6A0C-2F69-2BAEC669761D}"/>
              </a:ext>
            </a:extLst>
          </p:cNvPr>
          <p:cNvSpPr>
            <a:spLocks noGrp="1"/>
          </p:cNvSpPr>
          <p:nvPr>
            <p:ph idx="1"/>
          </p:nvPr>
        </p:nvSpPr>
        <p:spPr>
          <a:xfrm>
            <a:off x="749710" y="1198449"/>
            <a:ext cx="10515600" cy="5029601"/>
          </a:xfrm>
        </p:spPr>
        <p:txBody>
          <a:bodyPr vert="horz" lIns="91440" tIns="45720" rIns="91440" bIns="45720" rtlCol="0" anchor="t">
            <a:normAutofit/>
          </a:bodyPr>
          <a:lstStyle/>
          <a:p>
            <a:r>
              <a:rPr lang="en-US" dirty="0">
                <a:latin typeface="Calibri" panose="020F0502020204030204" pitchFamily="34" charset="0"/>
                <a:ea typeface="Calibri" panose="020F0502020204030204" pitchFamily="34" charset="0"/>
                <a:cs typeface="Calibri" panose="020F0502020204030204" pitchFamily="34" charset="0"/>
              </a:rPr>
              <a:t>From the SQLite3 console, run the </a:t>
            </a:r>
            <a:r>
              <a:rPr lang="en-US" dirty="0" err="1">
                <a:latin typeface="Calibri" panose="020F0502020204030204" pitchFamily="34" charset="0"/>
                <a:ea typeface="Calibri" panose="020F0502020204030204" pitchFamily="34" charset="0"/>
                <a:cs typeface="Calibri" panose="020F0502020204030204" pitchFamily="34" charset="0"/>
                <a:hlinkClick r:id="rId2"/>
              </a:rPr>
              <a:t>create.sql</a:t>
            </a:r>
            <a:r>
              <a:rPr lang="en-US" dirty="0">
                <a:latin typeface="Calibri" panose="020F0502020204030204" pitchFamily="34" charset="0"/>
                <a:ea typeface="Calibri" panose="020F0502020204030204" pitchFamily="34" charset="0"/>
                <a:cs typeface="Calibri" panose="020F0502020204030204" pitchFamily="34" charset="0"/>
              </a:rPr>
              <a:t> script:</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Connect to the created database via Python sqlite3:</a:t>
            </a:r>
          </a:p>
          <a:p>
            <a:endParaRPr lang="en-US" dirty="0"/>
          </a:p>
          <a:p>
            <a:endParaRPr lang="en-US" dirty="0"/>
          </a:p>
          <a:p>
            <a:endParaRPr lang="en-US" dirty="0"/>
          </a:p>
          <a:p>
            <a:endParaRPr lang="en-US" dirty="0"/>
          </a:p>
        </p:txBody>
      </p:sp>
      <p:pic>
        <p:nvPicPr>
          <p:cNvPr id="5" name="Picture 4" descr="A black screen with white numbers&#10;&#10;Description automatically generated">
            <a:extLst>
              <a:ext uri="{FF2B5EF4-FFF2-40B4-BE49-F238E27FC236}">
                <a16:creationId xmlns:a16="http://schemas.microsoft.com/office/drawing/2014/main" id="{3EC5A273-5AA6-2F0E-99E0-EB986E1598A8}"/>
              </a:ext>
            </a:extLst>
          </p:cNvPr>
          <p:cNvPicPr>
            <a:picLocks noChangeAspect="1"/>
          </p:cNvPicPr>
          <p:nvPr/>
        </p:nvPicPr>
        <p:blipFill>
          <a:blip r:embed="rId3"/>
          <a:stretch>
            <a:fillRect/>
          </a:stretch>
        </p:blipFill>
        <p:spPr>
          <a:xfrm>
            <a:off x="1075235" y="1722824"/>
            <a:ext cx="8039100" cy="1295400"/>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BC23FE41-1952-03BF-E75C-203B8A1179BB}"/>
              </a:ext>
            </a:extLst>
          </p:cNvPr>
          <p:cNvPicPr>
            <a:picLocks noChangeAspect="1"/>
          </p:cNvPicPr>
          <p:nvPr/>
        </p:nvPicPr>
        <p:blipFill>
          <a:blip r:embed="rId4"/>
          <a:stretch>
            <a:fillRect/>
          </a:stretch>
        </p:blipFill>
        <p:spPr>
          <a:xfrm>
            <a:off x="1069164" y="3839777"/>
            <a:ext cx="8045171" cy="2607848"/>
          </a:xfrm>
          <a:prstGeom prst="rect">
            <a:avLst/>
          </a:prstGeom>
        </p:spPr>
      </p:pic>
    </p:spTree>
    <p:extLst>
      <p:ext uri="{BB962C8B-B14F-4D97-AF65-F5344CB8AC3E}">
        <p14:creationId xmlns:p14="http://schemas.microsoft.com/office/powerpoint/2010/main" val="3001466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CA96-819F-743B-5787-23CCE03AE62A}"/>
              </a:ext>
            </a:extLst>
          </p:cNvPr>
          <p:cNvSpPr>
            <a:spLocks noGrp="1"/>
          </p:cNvSpPr>
          <p:nvPr>
            <p:ph type="title"/>
          </p:nvPr>
        </p:nvSpPr>
        <p:spPr/>
        <p:txBody>
          <a:bodyPr>
            <a:norm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Appendix</a:t>
            </a:r>
          </a:p>
        </p:txBody>
      </p:sp>
      <p:sp>
        <p:nvSpPr>
          <p:cNvPr id="3" name="Content Placeholder 2">
            <a:extLst>
              <a:ext uri="{FF2B5EF4-FFF2-40B4-BE49-F238E27FC236}">
                <a16:creationId xmlns:a16="http://schemas.microsoft.com/office/drawing/2014/main" id="{CCF0AE7B-E7D6-6A0C-2F69-2BAEC669761D}"/>
              </a:ext>
            </a:extLst>
          </p:cNvPr>
          <p:cNvSpPr>
            <a:spLocks noGrp="1"/>
          </p:cNvSpPr>
          <p:nvPr>
            <p:ph idx="1"/>
          </p:nvPr>
        </p:nvSpPr>
        <p:spPr>
          <a:xfrm>
            <a:off x="838200" y="1582208"/>
            <a:ext cx="10843683" cy="3544143"/>
          </a:xfrm>
        </p:spPr>
        <p:txBody>
          <a:bodyPr vert="horz" lIns="91440" tIns="45720" rIns="91440" bIns="45720" rtlCol="0" anchor="t">
            <a:no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Please find the following files via the links:</a:t>
            </a:r>
          </a:p>
          <a:p>
            <a:r>
              <a:rPr lang="en-US" dirty="0">
                <a:latin typeface="Calibri" panose="020F0502020204030204" pitchFamily="34" charset="0"/>
                <a:ea typeface="Calibri" panose="020F0502020204030204" pitchFamily="34" charset="0"/>
                <a:cs typeface="Calibri" panose="020F0502020204030204" pitchFamily="34" charset="0"/>
              </a:rPr>
              <a:t>SQLite csv files for the database </a:t>
            </a:r>
            <a:r>
              <a:rPr lang="en-US" dirty="0">
                <a:latin typeface="Calibri" panose="020F0502020204030204" pitchFamily="34" charset="0"/>
                <a:ea typeface="Calibri" panose="020F0502020204030204" pitchFamily="34" charset="0"/>
                <a:cs typeface="Calibri" panose="020F0502020204030204" pitchFamily="34" charset="0"/>
                <a:hlinkClick r:id="rId2"/>
              </a:rPr>
              <a:t>'csv-20240925T144055Z-001.zip'</a:t>
            </a:r>
          </a:p>
          <a:p>
            <a:r>
              <a:rPr lang="en-US" dirty="0">
                <a:latin typeface="Calibri" panose="020F0502020204030204" pitchFamily="34" charset="0"/>
                <a:ea typeface="Calibri" panose="020F0502020204030204" pitchFamily="34" charset="0"/>
                <a:cs typeface="Calibri" panose="020F0502020204030204" pitchFamily="34" charset="0"/>
              </a:rPr>
              <a:t>DB file </a:t>
            </a:r>
            <a:r>
              <a:rPr lang="en-US" dirty="0">
                <a:latin typeface="Calibri" panose="020F0502020204030204" pitchFamily="34" charset="0"/>
                <a:ea typeface="Calibri" panose="020F0502020204030204" pitchFamily="34" charset="0"/>
                <a:cs typeface="Calibri" panose="020F0502020204030204" pitchFamily="34" charset="0"/>
                <a:hlinkClick r:id="rId3"/>
              </a:rPr>
              <a:t>'ecommerce.db'</a:t>
            </a:r>
          </a:p>
          <a:p>
            <a:r>
              <a:rPr lang="en-US" dirty="0">
                <a:latin typeface="Calibri" panose="020F0502020204030204" pitchFamily="34" charset="0"/>
                <a:ea typeface="Calibri" panose="020F0502020204030204" pitchFamily="34" charset="0"/>
                <a:cs typeface="Calibri" panose="020F0502020204030204" pitchFamily="34" charset="0"/>
              </a:rPr>
              <a:t>Python codes </a:t>
            </a:r>
            <a:r>
              <a:rPr lang="en-US" dirty="0">
                <a:latin typeface="Calibri" panose="020F0502020204030204" pitchFamily="34" charset="0"/>
                <a:ea typeface="Calibri" panose="020F0502020204030204" pitchFamily="34" charset="0"/>
                <a:cs typeface="Calibri" panose="020F0502020204030204" pitchFamily="34" charset="0"/>
                <a:hlinkClick r:id="rId4"/>
              </a:rPr>
              <a:t>'Project.ipynb'</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Information on </a:t>
            </a:r>
            <a:r>
              <a:rPr lang="en-US" dirty="0">
                <a:solidFill>
                  <a:srgbClr val="1155CC"/>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Brazilian E-Commerce Public Dataset by Olist (kaggle.com)</a:t>
            </a:r>
            <a:r>
              <a:rPr lang="en-US" dirty="0">
                <a:latin typeface="Calibri" panose="020F0502020204030204" pitchFamily="34" charset="0"/>
                <a:ea typeface="Calibri" panose="020F0502020204030204" pitchFamily="34" charset="0"/>
                <a:cs typeface="Calibri" panose="020F0502020204030204" pitchFamily="34" charset="0"/>
              </a:rPr>
              <a:t>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6810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38AE3-F04D-7691-EDA0-B9CB00CC68D5}"/>
              </a:ext>
            </a:extLst>
          </p:cNvPr>
          <p:cNvSpPr>
            <a:spLocks noGrp="1"/>
          </p:cNvSpPr>
          <p:nvPr>
            <p:ph type="title"/>
          </p:nvPr>
        </p:nvSpPr>
        <p:spPr>
          <a:xfrm>
            <a:off x="429504" y="404222"/>
            <a:ext cx="10585981" cy="573723"/>
          </a:xfrm>
        </p:spPr>
        <p:txBody>
          <a:bodyPr>
            <a:normAutofit fontScale="90000"/>
          </a:bodyPr>
          <a:lstStyle/>
          <a:p>
            <a:r>
              <a:rPr lang="en-US" dirty="0">
                <a:latin typeface="Calibri" panose="020F0502020204030204" pitchFamily="34" charset="0"/>
                <a:ea typeface="Calibri" panose="020F0502020204030204" pitchFamily="34" charset="0"/>
                <a:cs typeface="Calibri" panose="020F0502020204030204" pitchFamily="34" charset="0"/>
              </a:rPr>
              <a:t>Before creating the ERD diagram</a:t>
            </a:r>
          </a:p>
        </p:txBody>
      </p:sp>
      <p:pic>
        <p:nvPicPr>
          <p:cNvPr id="7" name="Content Placeholder 6" descr="A screenshot of a computer&#10;&#10;Description automatically generated">
            <a:extLst>
              <a:ext uri="{FF2B5EF4-FFF2-40B4-BE49-F238E27FC236}">
                <a16:creationId xmlns:a16="http://schemas.microsoft.com/office/drawing/2014/main" id="{421E2AA1-58E2-EBE6-3F54-E7C9C2A69D76}"/>
              </a:ext>
            </a:extLst>
          </p:cNvPr>
          <p:cNvPicPr>
            <a:picLocks noGrp="1" noChangeAspect="1"/>
          </p:cNvPicPr>
          <p:nvPr>
            <p:ph idx="1"/>
          </p:nvPr>
        </p:nvPicPr>
        <p:blipFill>
          <a:blip r:embed="rId2"/>
          <a:stretch>
            <a:fillRect/>
          </a:stretch>
        </p:blipFill>
        <p:spPr>
          <a:xfrm>
            <a:off x="429504" y="1449705"/>
            <a:ext cx="2920512" cy="3386138"/>
          </a:xfrm>
        </p:spPr>
      </p:pic>
      <p:pic>
        <p:nvPicPr>
          <p:cNvPr id="8" name="Picture 7" descr="A screenshot of a computer&#10;&#10;Description automatically generated">
            <a:extLst>
              <a:ext uri="{FF2B5EF4-FFF2-40B4-BE49-F238E27FC236}">
                <a16:creationId xmlns:a16="http://schemas.microsoft.com/office/drawing/2014/main" id="{D24EC479-BA54-DA95-6397-BA5954B5D7D1}"/>
              </a:ext>
            </a:extLst>
          </p:cNvPr>
          <p:cNvPicPr>
            <a:picLocks noChangeAspect="1"/>
          </p:cNvPicPr>
          <p:nvPr/>
        </p:nvPicPr>
        <p:blipFill>
          <a:blip r:embed="rId3"/>
          <a:stretch>
            <a:fillRect/>
          </a:stretch>
        </p:blipFill>
        <p:spPr>
          <a:xfrm>
            <a:off x="3354341" y="1452880"/>
            <a:ext cx="2994118" cy="3383280"/>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5E59E6AA-8DE0-3C20-81D0-D3FCC09F2A0B}"/>
              </a:ext>
            </a:extLst>
          </p:cNvPr>
          <p:cNvPicPr>
            <a:picLocks noChangeAspect="1"/>
          </p:cNvPicPr>
          <p:nvPr/>
        </p:nvPicPr>
        <p:blipFill>
          <a:blip r:embed="rId4"/>
          <a:stretch>
            <a:fillRect/>
          </a:stretch>
        </p:blipFill>
        <p:spPr>
          <a:xfrm>
            <a:off x="6233571" y="1452880"/>
            <a:ext cx="2945578" cy="32512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EDADA82D-6AF2-DAF8-CA07-A680EF7CB467}"/>
              </a:ext>
            </a:extLst>
          </p:cNvPr>
          <p:cNvPicPr>
            <a:picLocks noChangeAspect="1"/>
          </p:cNvPicPr>
          <p:nvPr/>
        </p:nvPicPr>
        <p:blipFill>
          <a:blip r:embed="rId5"/>
          <a:stretch>
            <a:fillRect/>
          </a:stretch>
        </p:blipFill>
        <p:spPr>
          <a:xfrm>
            <a:off x="9164889" y="1452880"/>
            <a:ext cx="2731902" cy="3251200"/>
          </a:xfrm>
          <a:prstGeom prst="rect">
            <a:avLst/>
          </a:prstGeom>
        </p:spPr>
      </p:pic>
      <p:sp>
        <p:nvSpPr>
          <p:cNvPr id="11" name="TextBox 10">
            <a:extLst>
              <a:ext uri="{FF2B5EF4-FFF2-40B4-BE49-F238E27FC236}">
                <a16:creationId xmlns:a16="http://schemas.microsoft.com/office/drawing/2014/main" id="{B8E31FC4-54AC-CF9C-171D-61EB9CEE57D5}"/>
              </a:ext>
            </a:extLst>
          </p:cNvPr>
          <p:cNvSpPr txBox="1"/>
          <p:nvPr/>
        </p:nvSpPr>
        <p:spPr>
          <a:xfrm>
            <a:off x="6233901" y="3472436"/>
            <a:ext cx="291215" cy="369332"/>
          </a:xfrm>
          <a:prstGeom prst="rect">
            <a:avLst/>
          </a:prstGeom>
          <a:solidFill>
            <a:srgbClr val="FFFF00"/>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panose="020F0502020204030204" pitchFamily="34" charset="0"/>
                <a:ea typeface="Calibri" panose="020F0502020204030204" pitchFamily="34" charset="0"/>
                <a:cs typeface="Calibri" panose="020F0502020204030204" pitchFamily="34" charset="0"/>
              </a:rPr>
              <a:t>7</a:t>
            </a:r>
          </a:p>
        </p:txBody>
      </p:sp>
      <p:sp>
        <p:nvSpPr>
          <p:cNvPr id="13" name="TextBox 12">
            <a:extLst>
              <a:ext uri="{FF2B5EF4-FFF2-40B4-BE49-F238E27FC236}">
                <a16:creationId xmlns:a16="http://schemas.microsoft.com/office/drawing/2014/main" id="{60FDA3BF-1A27-6D41-0511-3EF7D1BF17F7}"/>
              </a:ext>
            </a:extLst>
          </p:cNvPr>
          <p:cNvSpPr txBox="1"/>
          <p:nvPr/>
        </p:nvSpPr>
        <p:spPr>
          <a:xfrm>
            <a:off x="249660" y="2273556"/>
            <a:ext cx="291215" cy="369332"/>
          </a:xfrm>
          <a:prstGeom prst="rect">
            <a:avLst/>
          </a:prstGeom>
          <a:solidFill>
            <a:srgbClr val="FFFF00"/>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panose="020F0502020204030204" pitchFamily="34" charset="0"/>
                <a:ea typeface="Calibri" panose="020F0502020204030204" pitchFamily="34" charset="0"/>
                <a:cs typeface="Calibri" panose="020F0502020204030204" pitchFamily="34" charset="0"/>
              </a:rPr>
              <a:t>2</a:t>
            </a:r>
          </a:p>
        </p:txBody>
      </p:sp>
      <p:sp>
        <p:nvSpPr>
          <p:cNvPr id="14" name="TextBox 13">
            <a:extLst>
              <a:ext uri="{FF2B5EF4-FFF2-40B4-BE49-F238E27FC236}">
                <a16:creationId xmlns:a16="http://schemas.microsoft.com/office/drawing/2014/main" id="{212FE310-6BA0-7555-4C42-69ABABF6E81C}"/>
              </a:ext>
            </a:extLst>
          </p:cNvPr>
          <p:cNvSpPr txBox="1"/>
          <p:nvPr/>
        </p:nvSpPr>
        <p:spPr>
          <a:xfrm>
            <a:off x="249660" y="1531876"/>
            <a:ext cx="291215" cy="369332"/>
          </a:xfrm>
          <a:prstGeom prst="rect">
            <a:avLst/>
          </a:prstGeom>
          <a:solidFill>
            <a:srgbClr val="FFFF00"/>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panose="020F0502020204030204" pitchFamily="34" charset="0"/>
                <a:ea typeface="Calibri" panose="020F0502020204030204" pitchFamily="34" charset="0"/>
                <a:cs typeface="Calibri" panose="020F0502020204030204" pitchFamily="34" charset="0"/>
              </a:rPr>
              <a:t>1</a:t>
            </a:r>
          </a:p>
        </p:txBody>
      </p:sp>
      <p:sp>
        <p:nvSpPr>
          <p:cNvPr id="15" name="TextBox 14">
            <a:extLst>
              <a:ext uri="{FF2B5EF4-FFF2-40B4-BE49-F238E27FC236}">
                <a16:creationId xmlns:a16="http://schemas.microsoft.com/office/drawing/2014/main" id="{DDCA0B03-4BE8-C03C-0EBD-4EC0A0855503}"/>
              </a:ext>
            </a:extLst>
          </p:cNvPr>
          <p:cNvSpPr txBox="1"/>
          <p:nvPr/>
        </p:nvSpPr>
        <p:spPr>
          <a:xfrm>
            <a:off x="3358620" y="1846836"/>
            <a:ext cx="291215" cy="369332"/>
          </a:xfrm>
          <a:prstGeom prst="rect">
            <a:avLst/>
          </a:prstGeom>
          <a:solidFill>
            <a:srgbClr val="FFFF00"/>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panose="020F0502020204030204" pitchFamily="34" charset="0"/>
                <a:ea typeface="Calibri" panose="020F0502020204030204" pitchFamily="34" charset="0"/>
                <a:cs typeface="Calibri" panose="020F0502020204030204" pitchFamily="34" charset="0"/>
              </a:rPr>
              <a:t>4</a:t>
            </a:r>
          </a:p>
        </p:txBody>
      </p:sp>
      <p:sp>
        <p:nvSpPr>
          <p:cNvPr id="16" name="TextBox 15">
            <a:extLst>
              <a:ext uri="{FF2B5EF4-FFF2-40B4-BE49-F238E27FC236}">
                <a16:creationId xmlns:a16="http://schemas.microsoft.com/office/drawing/2014/main" id="{DC680692-B4AF-3306-4B64-A31CFDB8B851}"/>
              </a:ext>
            </a:extLst>
          </p:cNvPr>
          <p:cNvSpPr txBox="1"/>
          <p:nvPr/>
        </p:nvSpPr>
        <p:spPr>
          <a:xfrm>
            <a:off x="3358620" y="3614676"/>
            <a:ext cx="291215" cy="369332"/>
          </a:xfrm>
          <a:prstGeom prst="rect">
            <a:avLst/>
          </a:prstGeom>
          <a:solidFill>
            <a:srgbClr val="FFFF00"/>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panose="020F0502020204030204" pitchFamily="34" charset="0"/>
                <a:ea typeface="Calibri" panose="020F0502020204030204" pitchFamily="34" charset="0"/>
                <a:cs typeface="Calibri" panose="020F0502020204030204" pitchFamily="34" charset="0"/>
              </a:rPr>
              <a:t>5</a:t>
            </a:r>
          </a:p>
        </p:txBody>
      </p:sp>
      <p:sp>
        <p:nvSpPr>
          <p:cNvPr id="17" name="TextBox 16">
            <a:extLst>
              <a:ext uri="{FF2B5EF4-FFF2-40B4-BE49-F238E27FC236}">
                <a16:creationId xmlns:a16="http://schemas.microsoft.com/office/drawing/2014/main" id="{F69EE794-0B4D-D10A-62E1-75C5D46947D3}"/>
              </a:ext>
            </a:extLst>
          </p:cNvPr>
          <p:cNvSpPr txBox="1"/>
          <p:nvPr/>
        </p:nvSpPr>
        <p:spPr>
          <a:xfrm>
            <a:off x="6233899" y="1846836"/>
            <a:ext cx="291215" cy="369332"/>
          </a:xfrm>
          <a:prstGeom prst="rect">
            <a:avLst/>
          </a:prstGeom>
          <a:solidFill>
            <a:srgbClr val="FFFF00"/>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panose="020F0502020204030204" pitchFamily="34" charset="0"/>
                <a:ea typeface="Calibri" panose="020F0502020204030204" pitchFamily="34" charset="0"/>
                <a:cs typeface="Calibri" panose="020F0502020204030204" pitchFamily="34" charset="0"/>
              </a:rPr>
              <a:t>6</a:t>
            </a:r>
          </a:p>
        </p:txBody>
      </p:sp>
      <p:sp>
        <p:nvSpPr>
          <p:cNvPr id="18" name="TextBox 17">
            <a:extLst>
              <a:ext uri="{FF2B5EF4-FFF2-40B4-BE49-F238E27FC236}">
                <a16:creationId xmlns:a16="http://schemas.microsoft.com/office/drawing/2014/main" id="{AC4398B9-4897-B4D2-4CEE-28722246E6B3}"/>
              </a:ext>
            </a:extLst>
          </p:cNvPr>
          <p:cNvSpPr txBox="1"/>
          <p:nvPr/>
        </p:nvSpPr>
        <p:spPr>
          <a:xfrm>
            <a:off x="249659" y="3655316"/>
            <a:ext cx="291215" cy="369332"/>
          </a:xfrm>
          <a:prstGeom prst="rect">
            <a:avLst/>
          </a:prstGeom>
          <a:solidFill>
            <a:srgbClr val="FFFF00"/>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panose="020F0502020204030204" pitchFamily="34" charset="0"/>
                <a:ea typeface="Calibri" panose="020F0502020204030204" pitchFamily="34" charset="0"/>
                <a:cs typeface="Calibri" panose="020F0502020204030204" pitchFamily="34" charset="0"/>
              </a:rPr>
              <a:t>3</a:t>
            </a:r>
          </a:p>
        </p:txBody>
      </p:sp>
      <p:sp>
        <p:nvSpPr>
          <p:cNvPr id="19" name="TextBox 18">
            <a:extLst>
              <a:ext uri="{FF2B5EF4-FFF2-40B4-BE49-F238E27FC236}">
                <a16:creationId xmlns:a16="http://schemas.microsoft.com/office/drawing/2014/main" id="{16865B3A-D7A1-F5DC-1C79-3939A907FF9F}"/>
              </a:ext>
            </a:extLst>
          </p:cNvPr>
          <p:cNvSpPr txBox="1"/>
          <p:nvPr/>
        </p:nvSpPr>
        <p:spPr>
          <a:xfrm>
            <a:off x="9180300" y="1846836"/>
            <a:ext cx="281055" cy="369332"/>
          </a:xfrm>
          <a:prstGeom prst="rect">
            <a:avLst/>
          </a:prstGeom>
          <a:solidFill>
            <a:srgbClr val="FFFF00"/>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panose="020F0502020204030204" pitchFamily="34" charset="0"/>
                <a:ea typeface="Calibri" panose="020F0502020204030204" pitchFamily="34" charset="0"/>
                <a:cs typeface="Calibri" panose="020F0502020204030204" pitchFamily="34" charset="0"/>
              </a:rPr>
              <a:t>8</a:t>
            </a:r>
          </a:p>
        </p:txBody>
      </p:sp>
      <p:sp>
        <p:nvSpPr>
          <p:cNvPr id="20" name="TextBox 19">
            <a:extLst>
              <a:ext uri="{FF2B5EF4-FFF2-40B4-BE49-F238E27FC236}">
                <a16:creationId xmlns:a16="http://schemas.microsoft.com/office/drawing/2014/main" id="{87A95984-0BEC-3C41-87BC-5E9442B3F500}"/>
              </a:ext>
            </a:extLst>
          </p:cNvPr>
          <p:cNvSpPr txBox="1"/>
          <p:nvPr/>
        </p:nvSpPr>
        <p:spPr>
          <a:xfrm>
            <a:off x="9180300" y="3248916"/>
            <a:ext cx="291215" cy="369332"/>
          </a:xfrm>
          <a:prstGeom prst="rect">
            <a:avLst/>
          </a:prstGeom>
          <a:solidFill>
            <a:srgbClr val="FFFF00"/>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panose="020F0502020204030204" pitchFamily="34" charset="0"/>
                <a:ea typeface="Calibri" panose="020F0502020204030204" pitchFamily="34" charset="0"/>
                <a:cs typeface="Calibri" panose="020F0502020204030204" pitchFamily="34" charset="0"/>
              </a:rPr>
              <a:t>9</a:t>
            </a:r>
          </a:p>
        </p:txBody>
      </p:sp>
      <p:sp>
        <p:nvSpPr>
          <p:cNvPr id="21" name="TextBox 20">
            <a:extLst>
              <a:ext uri="{FF2B5EF4-FFF2-40B4-BE49-F238E27FC236}">
                <a16:creationId xmlns:a16="http://schemas.microsoft.com/office/drawing/2014/main" id="{F193D08C-A9CE-0F57-5EB9-6E17F470FFA6}"/>
              </a:ext>
            </a:extLst>
          </p:cNvPr>
          <p:cNvSpPr txBox="1"/>
          <p:nvPr/>
        </p:nvSpPr>
        <p:spPr>
          <a:xfrm>
            <a:off x="320039" y="4980452"/>
            <a:ext cx="1150334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Have run checks on datasets:</a:t>
            </a:r>
          </a:p>
          <a:p>
            <a:pPr marL="1200150" lvl="1"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How many the null values (if any)? and </a:t>
            </a:r>
          </a:p>
          <a:p>
            <a:pPr marL="1200150" lvl="1"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Whether the columns contain unique values or not</a:t>
            </a:r>
          </a:p>
          <a:p>
            <a:pPr marL="28575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For the geolocation dataset -&gt; Since there are no unique values, and this table does not add much value as we are not using the geolocation latitude and geolocation longitude =&gt; Thus we will be </a:t>
            </a:r>
            <a:r>
              <a:rPr lang="en-US" b="1" dirty="0">
                <a:latin typeface="Calibri" panose="020F0502020204030204" pitchFamily="34" charset="0"/>
                <a:ea typeface="Calibri" panose="020F0502020204030204" pitchFamily="34" charset="0"/>
                <a:cs typeface="Calibri" panose="020F0502020204030204" pitchFamily="34" charset="0"/>
              </a:rPr>
              <a:t>dropping this table</a:t>
            </a:r>
            <a:r>
              <a:rPr lang="en-US" dirty="0">
                <a:latin typeface="Calibri" panose="020F0502020204030204" pitchFamily="34" charset="0"/>
                <a:ea typeface="Calibri" panose="020F0502020204030204" pitchFamily="34" charset="0"/>
                <a:cs typeface="Calibri" panose="020F0502020204030204" pitchFamily="34" charset="0"/>
              </a:rPr>
              <a:t>.</a:t>
            </a:r>
          </a:p>
        </p:txBody>
      </p:sp>
      <p:sp>
        <p:nvSpPr>
          <p:cNvPr id="22" name="Rectangle 21">
            <a:extLst>
              <a:ext uri="{FF2B5EF4-FFF2-40B4-BE49-F238E27FC236}">
                <a16:creationId xmlns:a16="http://schemas.microsoft.com/office/drawing/2014/main" id="{F6C82615-9B28-6441-B6D5-653238B9025C}"/>
              </a:ext>
            </a:extLst>
          </p:cNvPr>
          <p:cNvSpPr/>
          <p:nvPr/>
        </p:nvSpPr>
        <p:spPr>
          <a:xfrm>
            <a:off x="2636119" y="4069820"/>
            <a:ext cx="430715" cy="65925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2185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66D8FB-6EC3-614F-601C-F6ACB5979C54}"/>
              </a:ext>
            </a:extLst>
          </p:cNvPr>
          <p:cNvSpPr>
            <a:spLocks noGrp="1"/>
          </p:cNvSpPr>
          <p:nvPr>
            <p:ph type="title"/>
          </p:nvPr>
        </p:nvSpPr>
        <p:spPr>
          <a:xfrm>
            <a:off x="320040" y="415925"/>
            <a:ext cx="10515600" cy="573723"/>
          </a:xfrm>
        </p:spPr>
        <p:txBody>
          <a:bodyPr>
            <a:no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ER diagram</a:t>
            </a:r>
          </a:p>
        </p:txBody>
      </p:sp>
      <p:pic>
        <p:nvPicPr>
          <p:cNvPr id="6" name="内容占位符 5" descr="图形用户界面, 图示&#10;&#10;已自动生成说明">
            <a:extLst>
              <a:ext uri="{FF2B5EF4-FFF2-40B4-BE49-F238E27FC236}">
                <a16:creationId xmlns:a16="http://schemas.microsoft.com/office/drawing/2014/main" id="{932B2BF2-E67B-7FA3-C683-1E5D6F691463}"/>
              </a:ext>
            </a:extLst>
          </p:cNvPr>
          <p:cNvPicPr>
            <a:picLocks noGrp="1" noChangeAspect="1"/>
          </p:cNvPicPr>
          <p:nvPr>
            <p:ph idx="1"/>
          </p:nvPr>
        </p:nvPicPr>
        <p:blipFill>
          <a:blip r:embed="rId2"/>
          <a:srcRect r="365" b="641"/>
          <a:stretch/>
        </p:blipFill>
        <p:spPr>
          <a:xfrm>
            <a:off x="3049411" y="2841"/>
            <a:ext cx="9138258" cy="6854210"/>
          </a:xfrm>
        </p:spPr>
      </p:pic>
    </p:spTree>
    <p:extLst>
      <p:ext uri="{BB962C8B-B14F-4D97-AF65-F5344CB8AC3E}">
        <p14:creationId xmlns:p14="http://schemas.microsoft.com/office/powerpoint/2010/main" val="338570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F265CC9-A785-F5E6-B84C-BCD8628184BE}"/>
              </a:ext>
            </a:extLst>
          </p:cNvPr>
          <p:cNvSpPr>
            <a:spLocks noGrp="1"/>
          </p:cNvSpPr>
          <p:nvPr>
            <p:ph type="title"/>
          </p:nvPr>
        </p:nvSpPr>
        <p:spPr>
          <a:xfrm>
            <a:off x="733995" y="247894"/>
            <a:ext cx="10474411" cy="578897"/>
          </a:xfrm>
        </p:spPr>
        <p:txBody>
          <a:bodyPr>
            <a:no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Table Description </a:t>
            </a:r>
          </a:p>
        </p:txBody>
      </p:sp>
      <p:sp>
        <p:nvSpPr>
          <p:cNvPr id="8" name="文本框 7">
            <a:extLst>
              <a:ext uri="{FF2B5EF4-FFF2-40B4-BE49-F238E27FC236}">
                <a16:creationId xmlns:a16="http://schemas.microsoft.com/office/drawing/2014/main" id="{F0E12C3E-58C8-AA9F-4006-F76B92D6D8FD}"/>
              </a:ext>
            </a:extLst>
          </p:cNvPr>
          <p:cNvSpPr txBox="1"/>
          <p:nvPr/>
        </p:nvSpPr>
        <p:spPr>
          <a:xfrm>
            <a:off x="943897" y="759142"/>
            <a:ext cx="17296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ltLang="zh-CN" dirty="0">
                <a:latin typeface="Calibri" panose="020F0502020204030204" pitchFamily="34" charset="0"/>
                <a:ea typeface="Calibri" panose="020F0502020204030204" pitchFamily="34" charset="0"/>
                <a:cs typeface="Calibri" panose="020F0502020204030204" pitchFamily="34" charset="0"/>
              </a:rPr>
              <a:t>customers</a:t>
            </a:r>
            <a:endParaRPr lang="zh-CN" altLang="en-US" dirty="0">
              <a:latin typeface="Calibri" panose="020F0502020204030204" pitchFamily="34" charset="0"/>
              <a:ea typeface="宋体"/>
              <a:cs typeface="Calibri" panose="020F0502020204030204" pitchFamily="34" charset="0"/>
            </a:endParaRPr>
          </a:p>
        </p:txBody>
      </p:sp>
      <p:graphicFrame>
        <p:nvGraphicFramePr>
          <p:cNvPr id="10" name="表格 9">
            <a:extLst>
              <a:ext uri="{FF2B5EF4-FFF2-40B4-BE49-F238E27FC236}">
                <a16:creationId xmlns:a16="http://schemas.microsoft.com/office/drawing/2014/main" id="{8611BD69-613E-64E7-6974-BE69A7918626}"/>
              </a:ext>
            </a:extLst>
          </p:cNvPr>
          <p:cNvGraphicFramePr>
            <a:graphicFrameLocks noGrp="1"/>
          </p:cNvGraphicFramePr>
          <p:nvPr>
            <p:extLst>
              <p:ext uri="{D42A27DB-BD31-4B8C-83A1-F6EECF244321}">
                <p14:modId xmlns:p14="http://schemas.microsoft.com/office/powerpoint/2010/main" val="2405363751"/>
              </p:ext>
            </p:extLst>
          </p:nvPr>
        </p:nvGraphicFramePr>
        <p:xfrm>
          <a:off x="943897" y="1141172"/>
          <a:ext cx="10262057" cy="1249680"/>
        </p:xfrm>
        <a:graphic>
          <a:graphicData uri="http://schemas.openxmlformats.org/drawingml/2006/table">
            <a:tbl>
              <a:tblPr bandRow="1">
                <a:tableStyleId>{5C22544A-7EE6-4342-B048-85BDC9FD1C3A}</a:tableStyleId>
              </a:tblPr>
              <a:tblGrid>
                <a:gridCol w="2389238">
                  <a:extLst>
                    <a:ext uri="{9D8B030D-6E8A-4147-A177-3AD203B41FA5}">
                      <a16:colId xmlns:a16="http://schemas.microsoft.com/office/drawing/2014/main" val="807235136"/>
                    </a:ext>
                  </a:extLst>
                </a:gridCol>
                <a:gridCol w="1652344">
                  <a:extLst>
                    <a:ext uri="{9D8B030D-6E8A-4147-A177-3AD203B41FA5}">
                      <a16:colId xmlns:a16="http://schemas.microsoft.com/office/drawing/2014/main" val="161213376"/>
                    </a:ext>
                  </a:extLst>
                </a:gridCol>
                <a:gridCol w="1375992">
                  <a:extLst>
                    <a:ext uri="{9D8B030D-6E8A-4147-A177-3AD203B41FA5}">
                      <a16:colId xmlns:a16="http://schemas.microsoft.com/office/drawing/2014/main" val="1775369888"/>
                    </a:ext>
                  </a:extLst>
                </a:gridCol>
                <a:gridCol w="1425960">
                  <a:extLst>
                    <a:ext uri="{9D8B030D-6E8A-4147-A177-3AD203B41FA5}">
                      <a16:colId xmlns:a16="http://schemas.microsoft.com/office/drawing/2014/main" val="125708364"/>
                    </a:ext>
                  </a:extLst>
                </a:gridCol>
                <a:gridCol w="3418523">
                  <a:extLst>
                    <a:ext uri="{9D8B030D-6E8A-4147-A177-3AD203B41FA5}">
                      <a16:colId xmlns:a16="http://schemas.microsoft.com/office/drawing/2014/main" val="1697574012"/>
                    </a:ext>
                  </a:extLst>
                </a:gridCol>
              </a:tblGrid>
              <a:tr h="179126">
                <a:tc>
                  <a:txBody>
                    <a:bodyPr/>
                    <a:lstStyle/>
                    <a:p>
                      <a:r>
                        <a:rPr lang="af-ZA" sz="12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COLUMN_NAME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2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COLUMN_TYPE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200" b="1">
                          <a:solidFill>
                            <a:srgbClr val="FFFFFF"/>
                          </a:solidFill>
                          <a:effectLst/>
                          <a:latin typeface="Calibri" panose="020F0502020204030204" pitchFamily="34" charset="0"/>
                          <a:ea typeface="Calibri" panose="020F0502020204030204" pitchFamily="34" charset="0"/>
                          <a:cs typeface="Calibri" panose="020F0502020204030204" pitchFamily="34" charset="0"/>
                        </a:rPr>
                        <a:t>IS_NULLABLE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2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COLUMN_KEY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2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COLUMN_COMMENT</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134268754"/>
                  </a:ext>
                </a:extLst>
              </a:tr>
              <a:tr h="190500">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customer_city</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varchar(255)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City of </a:t>
                      </a:r>
                      <a:r>
                        <a:rPr lang="af-ZA" sz="1400" err="1">
                          <a:effectLst/>
                          <a:latin typeface="Calibri" panose="020F0502020204030204" pitchFamily="34" charset="0"/>
                          <a:ea typeface="Calibri" panose="020F0502020204030204" pitchFamily="34" charset="0"/>
                          <a:cs typeface="Calibri" panose="020F0502020204030204" pitchFamily="34" charset="0"/>
                        </a:rPr>
                        <a:t>the</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customer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927680742"/>
                  </a:ext>
                </a:extLst>
              </a:tr>
              <a:tr h="190500">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customer_id</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varchar(255)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NO</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PRIMARY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af-ZA" sz="1400" b="0" i="0" u="none" strike="noStrike" noProof="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Unique</a:t>
                      </a:r>
                      <a:r>
                        <a:rPr lang="af-ZA" sz="1400" b="0" i="0" u="none" strike="noStrike" noProof="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af-ZA" sz="1400" b="0" i="0" u="none" strike="noStrike" noProof="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identifier</a:t>
                      </a:r>
                      <a:r>
                        <a:rPr lang="af-ZA" sz="1400" b="0" i="0" u="none" strike="noStrike" noProof="0">
                          <a:solidFill>
                            <a:srgbClr val="000000"/>
                          </a:solidFill>
                          <a:effectLst/>
                          <a:latin typeface="Calibri" panose="020F0502020204030204" pitchFamily="34" charset="0"/>
                          <a:ea typeface="Calibri" panose="020F0502020204030204" pitchFamily="34" charset="0"/>
                          <a:cs typeface="Calibri" panose="020F0502020204030204" pitchFamily="34" charset="0"/>
                        </a:rPr>
                        <a:t> per </a:t>
                      </a:r>
                      <a:r>
                        <a:rPr lang="af-ZA" sz="1400" b="0" i="0" u="none" strike="noStrike" noProof="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a:t>
                      </a:r>
                      <a:r>
                        <a:rPr lang="af-ZA" sz="1400" b="0" i="0" u="none" strike="noStrike" noProof="0">
                          <a:solidFill>
                            <a:srgbClr val="000000"/>
                          </a:solidFill>
                          <a:effectLst/>
                          <a:latin typeface="Calibri" panose="020F0502020204030204" pitchFamily="34" charset="0"/>
                          <a:ea typeface="Calibri" panose="020F0502020204030204" pitchFamily="34" charset="0"/>
                          <a:cs typeface="Calibri" panose="020F0502020204030204" pitchFamily="34" charset="0"/>
                        </a:rPr>
                        <a:t> of </a:t>
                      </a:r>
                      <a:r>
                        <a:rPr lang="af-ZA" sz="1400" b="0" i="0" u="none" strike="noStrike" noProof="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each</a:t>
                      </a:r>
                      <a:r>
                        <a:rPr lang="af-ZA" sz="1400" b="0" i="0" u="none" strike="noStrike" noProof="0">
                          <a:solidFill>
                            <a:srgbClr val="000000"/>
                          </a:solidFill>
                          <a:effectLst/>
                          <a:latin typeface="Calibri" panose="020F0502020204030204" pitchFamily="34" charset="0"/>
                          <a:ea typeface="Calibri" panose="020F0502020204030204" pitchFamily="34" charset="0"/>
                          <a:cs typeface="Calibri" panose="020F0502020204030204" pitchFamily="34" charset="0"/>
                        </a:rPr>
                        <a:t> order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908029760"/>
                  </a:ext>
                </a:extLst>
              </a:tr>
              <a:tr h="190500">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customer_state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varchar(2)</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dirty="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State of the customer</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711824278"/>
                  </a:ext>
                </a:extLst>
              </a:tr>
              <a:tr h="190500">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customer_unique_id</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varchar</a:t>
                      </a:r>
                      <a:r>
                        <a:rPr lang="af-ZA" sz="1400">
                          <a:effectLst/>
                          <a:latin typeface="Calibri" panose="020F0502020204030204" pitchFamily="34" charset="0"/>
                          <a:ea typeface="Calibri" panose="020F0502020204030204" pitchFamily="34" charset="0"/>
                          <a:cs typeface="Calibri" panose="020F0502020204030204" pitchFamily="34" charset="0"/>
                        </a:rPr>
                        <a:t>(255)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NO</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dirty="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af-ZA" sz="1400" b="0" i="0" u="none" strike="noStrike" noProof="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Unique identifier for each customer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629368304"/>
                  </a:ext>
                </a:extLst>
              </a:tr>
              <a:tr h="190500">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customer_zip_code_prefix</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varchar</a:t>
                      </a:r>
                      <a:r>
                        <a:rPr lang="af-ZA" sz="1400">
                          <a:effectLst/>
                          <a:latin typeface="Calibri" panose="020F0502020204030204" pitchFamily="34" charset="0"/>
                          <a:ea typeface="Calibri" panose="020F0502020204030204" pitchFamily="34" charset="0"/>
                          <a:cs typeface="Calibri" panose="020F0502020204030204" pitchFamily="34" charset="0"/>
                        </a:rPr>
                        <a:t>(10)</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dirty="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Prefix of zip code for customer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984626190"/>
                  </a:ext>
                </a:extLst>
              </a:tr>
            </a:tbl>
          </a:graphicData>
        </a:graphic>
      </p:graphicFrame>
      <p:sp>
        <p:nvSpPr>
          <p:cNvPr id="13" name="文本框 12">
            <a:extLst>
              <a:ext uri="{FF2B5EF4-FFF2-40B4-BE49-F238E27FC236}">
                <a16:creationId xmlns:a16="http://schemas.microsoft.com/office/drawing/2014/main" id="{96D6F9F5-1BD2-8259-954A-E2C8D78CEAAF}"/>
              </a:ext>
            </a:extLst>
          </p:cNvPr>
          <p:cNvSpPr txBox="1"/>
          <p:nvPr/>
        </p:nvSpPr>
        <p:spPr>
          <a:xfrm>
            <a:off x="894735" y="2385231"/>
            <a:ext cx="325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2. sellers</a:t>
            </a:r>
            <a:endParaRPr lang="zh-CN" altLang="en-US" dirty="0">
              <a:latin typeface="Calibri" panose="020F0502020204030204" pitchFamily="34" charset="0"/>
              <a:ea typeface="宋体"/>
              <a:cs typeface="Calibri" panose="020F0502020204030204" pitchFamily="34" charset="0"/>
            </a:endParaRPr>
          </a:p>
        </p:txBody>
      </p:sp>
      <p:graphicFrame>
        <p:nvGraphicFramePr>
          <p:cNvPr id="15" name="表格 14">
            <a:extLst>
              <a:ext uri="{FF2B5EF4-FFF2-40B4-BE49-F238E27FC236}">
                <a16:creationId xmlns:a16="http://schemas.microsoft.com/office/drawing/2014/main" id="{C6649B5D-8926-A7F8-4FE7-F22BBFAD97C3}"/>
              </a:ext>
            </a:extLst>
          </p:cNvPr>
          <p:cNvGraphicFramePr>
            <a:graphicFrameLocks noGrp="1"/>
          </p:cNvGraphicFramePr>
          <p:nvPr>
            <p:extLst>
              <p:ext uri="{D42A27DB-BD31-4B8C-83A1-F6EECF244321}">
                <p14:modId xmlns:p14="http://schemas.microsoft.com/office/powerpoint/2010/main" val="4104134219"/>
              </p:ext>
            </p:extLst>
          </p:nvPr>
        </p:nvGraphicFramePr>
        <p:xfrm>
          <a:off x="894735" y="2755361"/>
          <a:ext cx="10311219" cy="1066800"/>
        </p:xfrm>
        <a:graphic>
          <a:graphicData uri="http://schemas.openxmlformats.org/drawingml/2006/table">
            <a:tbl>
              <a:tblPr bandRow="1">
                <a:tableStyleId>{5C22544A-7EE6-4342-B048-85BDC9FD1C3A}</a:tableStyleId>
              </a:tblPr>
              <a:tblGrid>
                <a:gridCol w="2418736">
                  <a:extLst>
                    <a:ext uri="{9D8B030D-6E8A-4147-A177-3AD203B41FA5}">
                      <a16:colId xmlns:a16="http://schemas.microsoft.com/office/drawing/2014/main" val="4267002773"/>
                    </a:ext>
                  </a:extLst>
                </a:gridCol>
                <a:gridCol w="1663151">
                  <a:extLst>
                    <a:ext uri="{9D8B030D-6E8A-4147-A177-3AD203B41FA5}">
                      <a16:colId xmlns:a16="http://schemas.microsoft.com/office/drawing/2014/main" val="3420610027"/>
                    </a:ext>
                  </a:extLst>
                </a:gridCol>
                <a:gridCol w="1355352">
                  <a:extLst>
                    <a:ext uri="{9D8B030D-6E8A-4147-A177-3AD203B41FA5}">
                      <a16:colId xmlns:a16="http://schemas.microsoft.com/office/drawing/2014/main" val="2978361910"/>
                    </a:ext>
                  </a:extLst>
                </a:gridCol>
                <a:gridCol w="1415845">
                  <a:extLst>
                    <a:ext uri="{9D8B030D-6E8A-4147-A177-3AD203B41FA5}">
                      <a16:colId xmlns:a16="http://schemas.microsoft.com/office/drawing/2014/main" val="1637396964"/>
                    </a:ext>
                  </a:extLst>
                </a:gridCol>
                <a:gridCol w="3458135">
                  <a:extLst>
                    <a:ext uri="{9D8B030D-6E8A-4147-A177-3AD203B41FA5}">
                      <a16:colId xmlns:a16="http://schemas.microsoft.com/office/drawing/2014/main" val="4024728172"/>
                    </a:ext>
                  </a:extLst>
                </a:gridCol>
              </a:tblGrid>
              <a:tr h="190500">
                <a:tc>
                  <a:txBody>
                    <a:bodyPr/>
                    <a:lstStyle/>
                    <a:p>
                      <a:r>
                        <a:rPr lang="af-ZA" sz="1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COLUMN_NAME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COLUMN_TYPE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IS_NULLABLE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COLUMN_KEY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COLUMN_COMMENT</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4205286219"/>
                  </a:ext>
                </a:extLst>
              </a:tr>
              <a:tr h="190500">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seller_city</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varchar(255)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City of </a:t>
                      </a:r>
                      <a:r>
                        <a:rPr lang="af-ZA" sz="1400" err="1">
                          <a:effectLst/>
                          <a:latin typeface="Calibri" panose="020F0502020204030204" pitchFamily="34" charset="0"/>
                          <a:ea typeface="Calibri" panose="020F0502020204030204" pitchFamily="34" charset="0"/>
                          <a:cs typeface="Calibri" panose="020F0502020204030204" pitchFamily="34" charset="0"/>
                        </a:rPr>
                        <a:t>the</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seller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4196347706"/>
                  </a:ext>
                </a:extLst>
              </a:tr>
              <a:tr h="190500">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seller_id</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varchar</a:t>
                      </a:r>
                      <a:r>
                        <a:rPr lang="af-ZA" sz="1400">
                          <a:effectLst/>
                          <a:latin typeface="Calibri" panose="020F0502020204030204" pitchFamily="34" charset="0"/>
                          <a:ea typeface="Calibri" panose="020F0502020204030204" pitchFamily="34" charset="0"/>
                          <a:cs typeface="Calibri" panose="020F0502020204030204" pitchFamily="34" charset="0"/>
                        </a:rPr>
                        <a:t>(255)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NO</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PRIMARY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Unique</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identifier</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for</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each</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seller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770277552"/>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seller_state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varchar(2)</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State of the seller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836436445"/>
                  </a:ext>
                </a:extLst>
              </a:tr>
              <a:tr h="190500">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seller_zip_code_prefix</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varchar</a:t>
                      </a:r>
                      <a:r>
                        <a:rPr lang="af-ZA" sz="1400">
                          <a:effectLst/>
                          <a:latin typeface="Calibri" panose="020F0502020204030204" pitchFamily="34" charset="0"/>
                          <a:ea typeface="Calibri" panose="020F0502020204030204" pitchFamily="34" charset="0"/>
                          <a:cs typeface="Calibri" panose="020F0502020204030204" pitchFamily="34" charset="0"/>
                        </a:rPr>
                        <a:t>(10)</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dirty="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Prefix of zip code for seller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955956950"/>
                  </a:ext>
                </a:extLst>
              </a:tr>
            </a:tbl>
          </a:graphicData>
        </a:graphic>
      </p:graphicFrame>
      <p:sp>
        <p:nvSpPr>
          <p:cNvPr id="3" name="文本框 7">
            <a:extLst>
              <a:ext uri="{FF2B5EF4-FFF2-40B4-BE49-F238E27FC236}">
                <a16:creationId xmlns:a16="http://schemas.microsoft.com/office/drawing/2014/main" id="{9E7DEA41-8884-2B9D-7915-98AD13939A63}"/>
              </a:ext>
            </a:extLst>
          </p:cNvPr>
          <p:cNvSpPr txBox="1"/>
          <p:nvPr/>
        </p:nvSpPr>
        <p:spPr>
          <a:xfrm>
            <a:off x="868990" y="3826654"/>
            <a:ext cx="32717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3. orders</a:t>
            </a:r>
            <a:endParaRPr lang="zh-CN" altLang="en-US" dirty="0">
              <a:latin typeface="Calibri" panose="020F0502020204030204" pitchFamily="34" charset="0"/>
              <a:ea typeface="宋体"/>
              <a:cs typeface="Calibri" panose="020F0502020204030204" pitchFamily="34" charset="0"/>
            </a:endParaRPr>
          </a:p>
        </p:txBody>
      </p:sp>
      <p:graphicFrame>
        <p:nvGraphicFramePr>
          <p:cNvPr id="6" name="表格 2">
            <a:extLst>
              <a:ext uri="{FF2B5EF4-FFF2-40B4-BE49-F238E27FC236}">
                <a16:creationId xmlns:a16="http://schemas.microsoft.com/office/drawing/2014/main" id="{A1985A69-3152-6F62-CDED-C4C0B599E03B}"/>
              </a:ext>
            </a:extLst>
          </p:cNvPr>
          <p:cNvGraphicFramePr>
            <a:graphicFrameLocks noGrp="1"/>
          </p:cNvGraphicFramePr>
          <p:nvPr>
            <p:extLst>
              <p:ext uri="{D42A27DB-BD31-4B8C-83A1-F6EECF244321}">
                <p14:modId xmlns:p14="http://schemas.microsoft.com/office/powerpoint/2010/main" val="430604016"/>
              </p:ext>
            </p:extLst>
          </p:nvPr>
        </p:nvGraphicFramePr>
        <p:xfrm>
          <a:off x="868990" y="4262967"/>
          <a:ext cx="10336964" cy="2346960"/>
        </p:xfrm>
        <a:graphic>
          <a:graphicData uri="http://schemas.openxmlformats.org/drawingml/2006/table">
            <a:tbl>
              <a:tblPr bandRow="1">
                <a:tableStyleId>{5C22544A-7EE6-4342-B048-85BDC9FD1C3A}</a:tableStyleId>
              </a:tblPr>
              <a:tblGrid>
                <a:gridCol w="2434650">
                  <a:extLst>
                    <a:ext uri="{9D8B030D-6E8A-4147-A177-3AD203B41FA5}">
                      <a16:colId xmlns:a16="http://schemas.microsoft.com/office/drawing/2014/main" val="237650848"/>
                    </a:ext>
                  </a:extLst>
                </a:gridCol>
                <a:gridCol w="1681841">
                  <a:extLst>
                    <a:ext uri="{9D8B030D-6E8A-4147-A177-3AD203B41FA5}">
                      <a16:colId xmlns:a16="http://schemas.microsoft.com/office/drawing/2014/main" val="4119885954"/>
                    </a:ext>
                  </a:extLst>
                </a:gridCol>
                <a:gridCol w="1275749">
                  <a:extLst>
                    <a:ext uri="{9D8B030D-6E8A-4147-A177-3AD203B41FA5}">
                      <a16:colId xmlns:a16="http://schemas.microsoft.com/office/drawing/2014/main" val="264308164"/>
                    </a:ext>
                  </a:extLst>
                </a:gridCol>
                <a:gridCol w="1413553">
                  <a:extLst>
                    <a:ext uri="{9D8B030D-6E8A-4147-A177-3AD203B41FA5}">
                      <a16:colId xmlns:a16="http://schemas.microsoft.com/office/drawing/2014/main" val="3394002734"/>
                    </a:ext>
                  </a:extLst>
                </a:gridCol>
                <a:gridCol w="3531171">
                  <a:extLst>
                    <a:ext uri="{9D8B030D-6E8A-4147-A177-3AD203B41FA5}">
                      <a16:colId xmlns:a16="http://schemas.microsoft.com/office/drawing/2014/main" val="2572179268"/>
                    </a:ext>
                  </a:extLst>
                </a:gridCol>
              </a:tblGrid>
              <a:tr h="188455">
                <a:tc>
                  <a:txBody>
                    <a:bodyPr/>
                    <a:lstStyle/>
                    <a:p>
                      <a:r>
                        <a:rPr lang="af-ZA" sz="1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COLUMN_NAME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COLUMN_TYPE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IS_NULLABLE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COLUMN_KEY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COLUMN_COMMENT</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625675518"/>
                  </a:ext>
                </a:extLst>
              </a:tr>
              <a:tr h="188455">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customer_id</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varchar</a:t>
                      </a:r>
                      <a:r>
                        <a:rPr lang="af-ZA" sz="1400">
                          <a:effectLst/>
                          <a:latin typeface="Calibri" panose="020F0502020204030204" pitchFamily="34" charset="0"/>
                          <a:ea typeface="Calibri" panose="020F0502020204030204" pitchFamily="34" charset="0"/>
                          <a:cs typeface="Calibri" panose="020F0502020204030204" pitchFamily="34" charset="0"/>
                        </a:rPr>
                        <a:t>(255)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FOREIGN</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Foreign</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key</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to</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customers</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table</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897117627"/>
                  </a:ext>
                </a:extLst>
              </a:tr>
              <a:tr h="188455">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order_approved_at</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timestamp</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Timestamp</a:t>
                      </a:r>
                      <a:r>
                        <a:rPr lang="af-ZA" sz="1400">
                          <a:effectLst/>
                          <a:latin typeface="Calibri" panose="020F0502020204030204" pitchFamily="34" charset="0"/>
                          <a:ea typeface="Calibri" panose="020F0502020204030204" pitchFamily="34" charset="0"/>
                          <a:cs typeface="Calibri" panose="020F0502020204030204" pitchFamily="34" charset="0"/>
                        </a:rPr>
                        <a:t> of </a:t>
                      </a:r>
                      <a:r>
                        <a:rPr lang="af-ZA" sz="1400" err="1">
                          <a:effectLst/>
                          <a:latin typeface="Calibri" panose="020F0502020204030204" pitchFamily="34" charset="0"/>
                          <a:ea typeface="Calibri" panose="020F0502020204030204" pitchFamily="34" charset="0"/>
                          <a:cs typeface="Calibri" panose="020F0502020204030204" pitchFamily="34" charset="0"/>
                        </a:rPr>
                        <a:t>when</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the</a:t>
                      </a:r>
                      <a:r>
                        <a:rPr lang="af-ZA" sz="1400">
                          <a:effectLst/>
                          <a:latin typeface="Calibri" panose="020F0502020204030204" pitchFamily="34" charset="0"/>
                          <a:ea typeface="Calibri" panose="020F0502020204030204" pitchFamily="34" charset="0"/>
                          <a:cs typeface="Calibri" panose="020F0502020204030204" pitchFamily="34" charset="0"/>
                        </a:rPr>
                        <a:t> order was </a:t>
                      </a:r>
                      <a:r>
                        <a:rPr lang="af-ZA" sz="1400" err="1">
                          <a:effectLst/>
                          <a:latin typeface="Calibri" panose="020F0502020204030204" pitchFamily="34" charset="0"/>
                          <a:ea typeface="Calibri" panose="020F0502020204030204" pitchFamily="34" charset="0"/>
                          <a:cs typeface="Calibri" panose="020F0502020204030204" pitchFamily="34" charset="0"/>
                        </a:rPr>
                        <a:t>approved</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087734947"/>
                  </a:ext>
                </a:extLst>
              </a:tr>
              <a:tr h="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order_delivered_carrier_date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timestamp</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dirty="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Timestamp</a:t>
                      </a:r>
                      <a:r>
                        <a:rPr lang="af-ZA" sz="1400">
                          <a:effectLst/>
                          <a:latin typeface="Calibri" panose="020F0502020204030204" pitchFamily="34" charset="0"/>
                          <a:ea typeface="Calibri" panose="020F0502020204030204" pitchFamily="34" charset="0"/>
                          <a:cs typeface="Calibri" panose="020F0502020204030204" pitchFamily="34" charset="0"/>
                        </a:rPr>
                        <a:t> of </a:t>
                      </a:r>
                      <a:r>
                        <a:rPr lang="af-ZA" sz="1400" err="1">
                          <a:effectLst/>
                          <a:latin typeface="Calibri" panose="020F0502020204030204" pitchFamily="34" charset="0"/>
                          <a:ea typeface="Calibri" panose="020F0502020204030204" pitchFamily="34" charset="0"/>
                          <a:cs typeface="Calibri" panose="020F0502020204030204" pitchFamily="34" charset="0"/>
                        </a:rPr>
                        <a:t>when</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the</a:t>
                      </a:r>
                      <a:r>
                        <a:rPr lang="af-ZA" sz="1400">
                          <a:effectLst/>
                          <a:latin typeface="Calibri" panose="020F0502020204030204" pitchFamily="34" charset="0"/>
                          <a:ea typeface="Calibri" panose="020F0502020204030204" pitchFamily="34" charset="0"/>
                          <a:cs typeface="Calibri" panose="020F0502020204030204" pitchFamily="34" charset="0"/>
                        </a:rPr>
                        <a:t> order was </a:t>
                      </a:r>
                      <a:r>
                        <a:rPr lang="af-ZA" sz="1400" err="1">
                          <a:effectLst/>
                          <a:latin typeface="Calibri" panose="020F0502020204030204" pitchFamily="34" charset="0"/>
                          <a:ea typeface="Calibri" panose="020F0502020204030204" pitchFamily="34" charset="0"/>
                          <a:cs typeface="Calibri" panose="020F0502020204030204" pitchFamily="34" charset="0"/>
                        </a:rPr>
                        <a:t>delivered</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to</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the</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carrier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509202678"/>
                  </a:ext>
                </a:extLst>
              </a:tr>
              <a:tr h="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order_delivered_customer_date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timestamp</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dirty="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Timestamp of when the order was delivered to the customer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204609504"/>
                  </a:ext>
                </a:extLst>
              </a:tr>
              <a:tr h="188455">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order_estimated_delivery_date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timestamp</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dirty="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Estimated delivery date for the order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500817193"/>
                  </a:ext>
                </a:extLst>
              </a:tr>
              <a:tr h="188455">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order_id</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varchar</a:t>
                      </a:r>
                      <a:r>
                        <a:rPr lang="af-ZA" sz="1400">
                          <a:effectLst/>
                          <a:latin typeface="Calibri" panose="020F0502020204030204" pitchFamily="34" charset="0"/>
                          <a:ea typeface="Calibri" panose="020F0502020204030204" pitchFamily="34" charset="0"/>
                          <a:cs typeface="Calibri" panose="020F0502020204030204" pitchFamily="34" charset="0"/>
                        </a:rPr>
                        <a:t>(255)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NO</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PRIMARY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Unique identifier for each order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495909264"/>
                  </a:ext>
                </a:extLst>
              </a:tr>
              <a:tr h="188455">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order_purchase_timestamp</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timestamp</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Timestamp of when the order was purchased</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4160612311"/>
                  </a:ext>
                </a:extLst>
              </a:tr>
              <a:tr h="188455">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order_status</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varchar</a:t>
                      </a:r>
                      <a:r>
                        <a:rPr lang="af-ZA" sz="1400">
                          <a:effectLst/>
                          <a:latin typeface="Calibri" panose="020F0502020204030204" pitchFamily="34" charset="0"/>
                          <a:ea typeface="Calibri" panose="020F0502020204030204" pitchFamily="34" charset="0"/>
                          <a:cs typeface="Calibri" panose="020F0502020204030204" pitchFamily="34" charset="0"/>
                        </a:rPr>
                        <a:t>(255)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dirty="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Current status of the order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4133591381"/>
                  </a:ext>
                </a:extLst>
              </a:tr>
            </a:tbl>
          </a:graphicData>
        </a:graphic>
      </p:graphicFrame>
    </p:spTree>
    <p:extLst>
      <p:ext uri="{BB962C8B-B14F-4D97-AF65-F5344CB8AC3E}">
        <p14:creationId xmlns:p14="http://schemas.microsoft.com/office/powerpoint/2010/main" val="10459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F265CC9-A785-F5E6-B84C-BCD8628184BE}"/>
              </a:ext>
            </a:extLst>
          </p:cNvPr>
          <p:cNvSpPr>
            <a:spLocks noGrp="1"/>
          </p:cNvSpPr>
          <p:nvPr>
            <p:ph type="title"/>
          </p:nvPr>
        </p:nvSpPr>
        <p:spPr>
          <a:xfrm>
            <a:off x="631022" y="134624"/>
            <a:ext cx="10515600" cy="824519"/>
          </a:xfrm>
        </p:spPr>
        <p:txBody>
          <a:bodyPr>
            <a:normAutofit/>
          </a:bodyPr>
          <a:lstStyle/>
          <a:p>
            <a:r>
              <a:rPr lang="en-US" sz="3600" dirty="0">
                <a:latin typeface="Aptos Display"/>
              </a:rPr>
              <a:t>Table Description </a:t>
            </a:r>
            <a:endParaRPr lang="en-US" sz="3600" dirty="0">
              <a:ea typeface="宋体"/>
            </a:endParaRPr>
          </a:p>
        </p:txBody>
      </p:sp>
      <p:graphicFrame>
        <p:nvGraphicFramePr>
          <p:cNvPr id="12" name="表格 11">
            <a:extLst>
              <a:ext uri="{FF2B5EF4-FFF2-40B4-BE49-F238E27FC236}">
                <a16:creationId xmlns:a16="http://schemas.microsoft.com/office/drawing/2014/main" id="{14B0BD0A-3DEA-06C1-D743-4F69D69F7CFE}"/>
              </a:ext>
            </a:extLst>
          </p:cNvPr>
          <p:cNvGraphicFramePr>
            <a:graphicFrameLocks noGrp="1"/>
          </p:cNvGraphicFramePr>
          <p:nvPr>
            <p:extLst>
              <p:ext uri="{D42A27DB-BD31-4B8C-83A1-F6EECF244321}">
                <p14:modId xmlns:p14="http://schemas.microsoft.com/office/powerpoint/2010/main" val="2866706865"/>
              </p:ext>
            </p:extLst>
          </p:nvPr>
        </p:nvGraphicFramePr>
        <p:xfrm>
          <a:off x="742481" y="1284915"/>
          <a:ext cx="10299581" cy="1706880"/>
        </p:xfrm>
        <a:graphic>
          <a:graphicData uri="http://schemas.openxmlformats.org/drawingml/2006/table">
            <a:tbl>
              <a:tblPr bandRow="1">
                <a:tableStyleId>{5C22544A-7EE6-4342-B048-85BDC9FD1C3A}</a:tableStyleId>
              </a:tblPr>
              <a:tblGrid>
                <a:gridCol w="2453003">
                  <a:extLst>
                    <a:ext uri="{9D8B030D-6E8A-4147-A177-3AD203B41FA5}">
                      <a16:colId xmlns:a16="http://schemas.microsoft.com/office/drawing/2014/main" val="3152334937"/>
                    </a:ext>
                  </a:extLst>
                </a:gridCol>
                <a:gridCol w="1648601">
                  <a:extLst>
                    <a:ext uri="{9D8B030D-6E8A-4147-A177-3AD203B41FA5}">
                      <a16:colId xmlns:a16="http://schemas.microsoft.com/office/drawing/2014/main" val="932155640"/>
                    </a:ext>
                  </a:extLst>
                </a:gridCol>
                <a:gridCol w="1709001">
                  <a:extLst>
                    <a:ext uri="{9D8B030D-6E8A-4147-A177-3AD203B41FA5}">
                      <a16:colId xmlns:a16="http://schemas.microsoft.com/office/drawing/2014/main" val="4031529638"/>
                    </a:ext>
                  </a:extLst>
                </a:gridCol>
                <a:gridCol w="1393743">
                  <a:extLst>
                    <a:ext uri="{9D8B030D-6E8A-4147-A177-3AD203B41FA5}">
                      <a16:colId xmlns:a16="http://schemas.microsoft.com/office/drawing/2014/main" val="731510340"/>
                    </a:ext>
                  </a:extLst>
                </a:gridCol>
                <a:gridCol w="3095233">
                  <a:extLst>
                    <a:ext uri="{9D8B030D-6E8A-4147-A177-3AD203B41FA5}">
                      <a16:colId xmlns:a16="http://schemas.microsoft.com/office/drawing/2014/main" val="3596367799"/>
                    </a:ext>
                  </a:extLst>
                </a:gridCol>
              </a:tblGrid>
              <a:tr h="190500">
                <a:tc>
                  <a:txBody>
                    <a:bodyPr/>
                    <a:lstStyle/>
                    <a:p>
                      <a:r>
                        <a:rPr lang="af-ZA" sz="1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COLUMN_NAME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COLUMN_TYPE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IS_NULLABLE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COLUMN_KEY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COLUMN_COMMENT</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197644839"/>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freight_value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decimal(10,2)</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Freight</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value</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for</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the</a:t>
                      </a:r>
                      <a:r>
                        <a:rPr lang="af-ZA" sz="1400">
                          <a:effectLst/>
                          <a:latin typeface="Calibri" panose="020F0502020204030204" pitchFamily="34" charset="0"/>
                          <a:ea typeface="Calibri" panose="020F0502020204030204" pitchFamily="34" charset="0"/>
                          <a:cs typeface="Calibri" panose="020F0502020204030204" pitchFamily="34" charset="0"/>
                        </a:rPr>
                        <a:t> item</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505146624"/>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order_id</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varchar(255)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NO</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PRIMARY </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Foreign</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key</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to</a:t>
                      </a:r>
                      <a:r>
                        <a:rPr lang="af-ZA" sz="1400">
                          <a:effectLst/>
                          <a:latin typeface="Calibri" panose="020F0502020204030204" pitchFamily="34" charset="0"/>
                          <a:ea typeface="Calibri" panose="020F0502020204030204" pitchFamily="34" charset="0"/>
                          <a:cs typeface="Calibri" panose="020F0502020204030204" pitchFamily="34" charset="0"/>
                        </a:rPr>
                        <a:t> orders </a:t>
                      </a:r>
                      <a:r>
                        <a:rPr lang="af-ZA" sz="1400" err="1">
                          <a:effectLst/>
                          <a:latin typeface="Calibri" panose="020F0502020204030204" pitchFamily="34" charset="0"/>
                          <a:ea typeface="Calibri" panose="020F0502020204030204" pitchFamily="34" charset="0"/>
                          <a:cs typeface="Calibri" panose="020F0502020204030204" pitchFamily="34" charset="0"/>
                        </a:rPr>
                        <a:t>table</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273614232"/>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order_item_id</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int</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NO</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PRIMARY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Unique</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identifier</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for</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each</a:t>
                      </a:r>
                      <a:r>
                        <a:rPr lang="af-ZA" sz="1400">
                          <a:effectLst/>
                          <a:latin typeface="Calibri" panose="020F0502020204030204" pitchFamily="34" charset="0"/>
                          <a:ea typeface="Calibri" panose="020F0502020204030204" pitchFamily="34" charset="0"/>
                          <a:cs typeface="Calibri" panose="020F0502020204030204" pitchFamily="34" charset="0"/>
                        </a:rPr>
                        <a:t> item in </a:t>
                      </a:r>
                      <a:r>
                        <a:rPr lang="af-ZA" sz="1400" err="1">
                          <a:effectLst/>
                          <a:latin typeface="Calibri" panose="020F0502020204030204" pitchFamily="34" charset="0"/>
                          <a:ea typeface="Calibri" panose="020F0502020204030204" pitchFamily="34" charset="0"/>
                          <a:cs typeface="Calibri" panose="020F0502020204030204" pitchFamily="34" charset="0"/>
                        </a:rPr>
                        <a:t>an</a:t>
                      </a:r>
                      <a:r>
                        <a:rPr lang="af-ZA" sz="1400">
                          <a:effectLst/>
                          <a:latin typeface="Calibri" panose="020F0502020204030204" pitchFamily="34" charset="0"/>
                          <a:ea typeface="Calibri" panose="020F0502020204030204" pitchFamily="34" charset="0"/>
                          <a:cs typeface="Calibri" panose="020F0502020204030204" pitchFamily="34" charset="0"/>
                        </a:rPr>
                        <a:t> order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080369341"/>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price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decimal</a:t>
                      </a:r>
                      <a:r>
                        <a:rPr lang="af-ZA" sz="1400">
                          <a:effectLst/>
                          <a:latin typeface="Calibri" panose="020F0502020204030204" pitchFamily="34" charset="0"/>
                          <a:ea typeface="Calibri" panose="020F0502020204030204" pitchFamily="34" charset="0"/>
                          <a:cs typeface="Calibri" panose="020F0502020204030204" pitchFamily="34" charset="0"/>
                        </a:rPr>
                        <a:t>(10,2)</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Price of </a:t>
                      </a:r>
                      <a:r>
                        <a:rPr lang="af-ZA" sz="1400" err="1">
                          <a:effectLst/>
                          <a:latin typeface="Calibri" panose="020F0502020204030204" pitchFamily="34" charset="0"/>
                          <a:ea typeface="Calibri" panose="020F0502020204030204" pitchFamily="34" charset="0"/>
                          <a:cs typeface="Calibri" panose="020F0502020204030204" pitchFamily="34" charset="0"/>
                        </a:rPr>
                        <a:t>the</a:t>
                      </a:r>
                      <a:r>
                        <a:rPr lang="af-ZA" sz="1400">
                          <a:effectLst/>
                          <a:latin typeface="Calibri" panose="020F0502020204030204" pitchFamily="34" charset="0"/>
                          <a:ea typeface="Calibri" panose="020F0502020204030204" pitchFamily="34" charset="0"/>
                          <a:cs typeface="Calibri" panose="020F0502020204030204" pitchFamily="34" charset="0"/>
                        </a:rPr>
                        <a:t> item</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280145702"/>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product_id</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varchar</a:t>
                      </a:r>
                      <a:r>
                        <a:rPr lang="af-ZA" sz="1400">
                          <a:effectLst/>
                          <a:latin typeface="Calibri" panose="020F0502020204030204" pitchFamily="34" charset="0"/>
                          <a:ea typeface="Calibri" panose="020F0502020204030204" pitchFamily="34" charset="0"/>
                          <a:cs typeface="Calibri" panose="020F0502020204030204" pitchFamily="34" charset="0"/>
                        </a:rPr>
                        <a:t>(255)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FOREIGN</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Foreign</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key</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to</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products</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table</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354952507"/>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seller_id</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varchar</a:t>
                      </a:r>
                      <a:r>
                        <a:rPr lang="af-ZA" sz="1400">
                          <a:effectLst/>
                          <a:latin typeface="Calibri" panose="020F0502020204030204" pitchFamily="34" charset="0"/>
                          <a:ea typeface="Calibri" panose="020F0502020204030204" pitchFamily="34" charset="0"/>
                          <a:cs typeface="Calibri" panose="020F0502020204030204" pitchFamily="34" charset="0"/>
                        </a:rPr>
                        <a:t>(255)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FOREIGN</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Foreign</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key</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to</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sellers</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table</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521653786"/>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shipping_limit_date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timestamp</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dirty="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Deadline for shipping the item</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591244668"/>
                  </a:ext>
                </a:extLst>
              </a:tr>
            </a:tbl>
          </a:graphicData>
        </a:graphic>
      </p:graphicFrame>
      <p:sp>
        <p:nvSpPr>
          <p:cNvPr id="13" name="文本框 12">
            <a:extLst>
              <a:ext uri="{FF2B5EF4-FFF2-40B4-BE49-F238E27FC236}">
                <a16:creationId xmlns:a16="http://schemas.microsoft.com/office/drawing/2014/main" id="{96D6F9F5-1BD2-8259-954A-E2C8D78CEAAF}"/>
              </a:ext>
            </a:extLst>
          </p:cNvPr>
          <p:cNvSpPr txBox="1"/>
          <p:nvPr/>
        </p:nvSpPr>
        <p:spPr>
          <a:xfrm>
            <a:off x="677351" y="859367"/>
            <a:ext cx="325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4. </a:t>
            </a:r>
            <a:r>
              <a:rPr lang="en-US" altLang="zh-CN" dirty="0" err="1">
                <a:latin typeface="Calibri" panose="020F0502020204030204" pitchFamily="34" charset="0"/>
                <a:ea typeface="Calibri" panose="020F0502020204030204" pitchFamily="34" charset="0"/>
                <a:cs typeface="Calibri" panose="020F0502020204030204" pitchFamily="34" charset="0"/>
              </a:rPr>
              <a:t>order_items</a:t>
            </a:r>
            <a:endParaRPr lang="zh-CN" altLang="en-US" dirty="0">
              <a:latin typeface="Calibri" panose="020F0502020204030204" pitchFamily="34" charset="0"/>
              <a:ea typeface="宋体"/>
              <a:cs typeface="Calibri" panose="020F0502020204030204" pitchFamily="34" charset="0"/>
            </a:endParaRPr>
          </a:p>
        </p:txBody>
      </p:sp>
      <p:sp>
        <p:nvSpPr>
          <p:cNvPr id="4" name="文本框 7">
            <a:extLst>
              <a:ext uri="{FF2B5EF4-FFF2-40B4-BE49-F238E27FC236}">
                <a16:creationId xmlns:a16="http://schemas.microsoft.com/office/drawing/2014/main" id="{A11CB0C2-9C7A-1120-5039-D67D522248CD}"/>
              </a:ext>
            </a:extLst>
          </p:cNvPr>
          <p:cNvSpPr txBox="1"/>
          <p:nvPr/>
        </p:nvSpPr>
        <p:spPr>
          <a:xfrm>
            <a:off x="725650" y="2948634"/>
            <a:ext cx="325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5. products</a:t>
            </a:r>
            <a:endParaRPr lang="zh-CN" altLang="en-US" dirty="0">
              <a:latin typeface="Calibri" panose="020F0502020204030204" pitchFamily="34" charset="0"/>
              <a:ea typeface="宋体"/>
              <a:cs typeface="Calibri" panose="020F0502020204030204" pitchFamily="34" charset="0"/>
            </a:endParaRPr>
          </a:p>
        </p:txBody>
      </p:sp>
      <p:sp>
        <p:nvSpPr>
          <p:cNvPr id="7" name="文本框 12">
            <a:extLst>
              <a:ext uri="{FF2B5EF4-FFF2-40B4-BE49-F238E27FC236}">
                <a16:creationId xmlns:a16="http://schemas.microsoft.com/office/drawing/2014/main" id="{DB9142EB-9E9A-EEDC-EB07-53FC32F9AFB1}"/>
              </a:ext>
            </a:extLst>
          </p:cNvPr>
          <p:cNvSpPr txBox="1"/>
          <p:nvPr/>
        </p:nvSpPr>
        <p:spPr>
          <a:xfrm>
            <a:off x="725650" y="5487796"/>
            <a:ext cx="325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6.product_category</a:t>
            </a:r>
          </a:p>
        </p:txBody>
      </p:sp>
      <p:graphicFrame>
        <p:nvGraphicFramePr>
          <p:cNvPr id="10" name="表格 3">
            <a:extLst>
              <a:ext uri="{FF2B5EF4-FFF2-40B4-BE49-F238E27FC236}">
                <a16:creationId xmlns:a16="http://schemas.microsoft.com/office/drawing/2014/main" id="{24D87DA3-00E9-0339-0A8D-03E9C4FD80B8}"/>
              </a:ext>
            </a:extLst>
          </p:cNvPr>
          <p:cNvGraphicFramePr>
            <a:graphicFrameLocks noGrp="1"/>
          </p:cNvGraphicFramePr>
          <p:nvPr>
            <p:extLst>
              <p:ext uri="{D42A27DB-BD31-4B8C-83A1-F6EECF244321}">
                <p14:modId xmlns:p14="http://schemas.microsoft.com/office/powerpoint/2010/main" val="2249201925"/>
              </p:ext>
            </p:extLst>
          </p:nvPr>
        </p:nvGraphicFramePr>
        <p:xfrm>
          <a:off x="728837" y="3317567"/>
          <a:ext cx="10364709" cy="2133600"/>
        </p:xfrm>
        <a:graphic>
          <a:graphicData uri="http://schemas.openxmlformats.org/drawingml/2006/table">
            <a:tbl>
              <a:tblPr bandRow="1">
                <a:tableStyleId>{5C22544A-7EE6-4342-B048-85BDC9FD1C3A}</a:tableStyleId>
              </a:tblPr>
              <a:tblGrid>
                <a:gridCol w="2486311">
                  <a:extLst>
                    <a:ext uri="{9D8B030D-6E8A-4147-A177-3AD203B41FA5}">
                      <a16:colId xmlns:a16="http://schemas.microsoft.com/office/drawing/2014/main" val="1310623966"/>
                    </a:ext>
                  </a:extLst>
                </a:gridCol>
                <a:gridCol w="1641228">
                  <a:extLst>
                    <a:ext uri="{9D8B030D-6E8A-4147-A177-3AD203B41FA5}">
                      <a16:colId xmlns:a16="http://schemas.microsoft.com/office/drawing/2014/main" val="130659167"/>
                    </a:ext>
                  </a:extLst>
                </a:gridCol>
                <a:gridCol w="1719808">
                  <a:extLst>
                    <a:ext uri="{9D8B030D-6E8A-4147-A177-3AD203B41FA5}">
                      <a16:colId xmlns:a16="http://schemas.microsoft.com/office/drawing/2014/main" val="3398896104"/>
                    </a:ext>
                  </a:extLst>
                </a:gridCol>
                <a:gridCol w="1404332">
                  <a:extLst>
                    <a:ext uri="{9D8B030D-6E8A-4147-A177-3AD203B41FA5}">
                      <a16:colId xmlns:a16="http://schemas.microsoft.com/office/drawing/2014/main" val="1771814755"/>
                    </a:ext>
                  </a:extLst>
                </a:gridCol>
                <a:gridCol w="3113030">
                  <a:extLst>
                    <a:ext uri="{9D8B030D-6E8A-4147-A177-3AD203B41FA5}">
                      <a16:colId xmlns:a16="http://schemas.microsoft.com/office/drawing/2014/main" val="3371910574"/>
                    </a:ext>
                  </a:extLst>
                </a:gridCol>
              </a:tblGrid>
              <a:tr h="190500">
                <a:tc>
                  <a:txBody>
                    <a:bodyPr/>
                    <a:lstStyle/>
                    <a:p>
                      <a:r>
                        <a:rPr lang="af-ZA" sz="1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COLUMN_NAME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COLUMN_TYPE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IS_NULLABLE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COLUMN_KEY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COLUMN_COMMENT</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316836419"/>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product_category_name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varchar(255)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FOREIGN</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Foreign</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key</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to</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product_category</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table</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742610054"/>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product_description_lenght</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int</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Length</a:t>
                      </a:r>
                      <a:r>
                        <a:rPr lang="af-ZA" sz="1400">
                          <a:effectLst/>
                          <a:latin typeface="Calibri" panose="020F0502020204030204" pitchFamily="34" charset="0"/>
                          <a:ea typeface="Calibri" panose="020F0502020204030204" pitchFamily="34" charset="0"/>
                          <a:cs typeface="Calibri" panose="020F0502020204030204" pitchFamily="34" charset="0"/>
                        </a:rPr>
                        <a:t> of </a:t>
                      </a:r>
                      <a:r>
                        <a:rPr lang="af-ZA" sz="1400" err="1">
                          <a:effectLst/>
                          <a:latin typeface="Calibri" panose="020F0502020204030204" pitchFamily="34" charset="0"/>
                          <a:ea typeface="Calibri" panose="020F0502020204030204" pitchFamily="34" charset="0"/>
                          <a:cs typeface="Calibri" panose="020F0502020204030204" pitchFamily="34" charset="0"/>
                        </a:rPr>
                        <a:t>product</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description</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766366191"/>
                  </a:ext>
                </a:extLst>
              </a:tr>
              <a:tr h="190500">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product_height_cm</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float</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Height</a:t>
                      </a:r>
                      <a:r>
                        <a:rPr lang="af-ZA" sz="1400">
                          <a:effectLst/>
                          <a:latin typeface="Calibri" panose="020F0502020204030204" pitchFamily="34" charset="0"/>
                          <a:ea typeface="Calibri" panose="020F0502020204030204" pitchFamily="34" charset="0"/>
                          <a:cs typeface="Calibri" panose="020F0502020204030204" pitchFamily="34" charset="0"/>
                        </a:rPr>
                        <a:t> of </a:t>
                      </a:r>
                      <a:r>
                        <a:rPr lang="af-ZA" sz="1400" err="1">
                          <a:effectLst/>
                          <a:latin typeface="Calibri" panose="020F0502020204030204" pitchFamily="34" charset="0"/>
                          <a:ea typeface="Calibri" panose="020F0502020204030204" pitchFamily="34" charset="0"/>
                          <a:cs typeface="Calibri" panose="020F0502020204030204" pitchFamily="34" charset="0"/>
                        </a:rPr>
                        <a:t>the</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product</a:t>
                      </a:r>
                      <a:r>
                        <a:rPr lang="af-ZA" sz="1400">
                          <a:effectLst/>
                          <a:latin typeface="Calibri" panose="020F0502020204030204" pitchFamily="34" charset="0"/>
                          <a:ea typeface="Calibri" panose="020F0502020204030204" pitchFamily="34" charset="0"/>
                          <a:cs typeface="Calibri" panose="020F0502020204030204" pitchFamily="34" charset="0"/>
                        </a:rPr>
                        <a:t> in </a:t>
                      </a:r>
                      <a:r>
                        <a:rPr lang="af-ZA" sz="1400" err="1">
                          <a:effectLst/>
                          <a:latin typeface="Calibri" panose="020F0502020204030204" pitchFamily="34" charset="0"/>
                          <a:ea typeface="Calibri" panose="020F0502020204030204" pitchFamily="34" charset="0"/>
                          <a:cs typeface="Calibri" panose="020F0502020204030204" pitchFamily="34" charset="0"/>
                        </a:rPr>
                        <a:t>centimeters</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84425256"/>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product_id</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varchar</a:t>
                      </a:r>
                      <a:r>
                        <a:rPr lang="af-ZA" sz="1400">
                          <a:effectLst/>
                          <a:latin typeface="Calibri" panose="020F0502020204030204" pitchFamily="34" charset="0"/>
                          <a:ea typeface="Calibri" panose="020F0502020204030204" pitchFamily="34" charset="0"/>
                          <a:cs typeface="Calibri" panose="020F0502020204030204" pitchFamily="34" charset="0"/>
                        </a:rPr>
                        <a:t>(255)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NO</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PRIMARY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Unique</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identifier</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for</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each</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product</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4000037529"/>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product_length_cm</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float</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dirty="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Length</a:t>
                      </a:r>
                      <a:r>
                        <a:rPr lang="af-ZA" sz="1400">
                          <a:effectLst/>
                          <a:latin typeface="Calibri" panose="020F0502020204030204" pitchFamily="34" charset="0"/>
                          <a:ea typeface="Calibri" panose="020F0502020204030204" pitchFamily="34" charset="0"/>
                          <a:cs typeface="Calibri" panose="020F0502020204030204" pitchFamily="34" charset="0"/>
                        </a:rPr>
                        <a:t> of </a:t>
                      </a:r>
                      <a:r>
                        <a:rPr lang="af-ZA" sz="1400" err="1">
                          <a:effectLst/>
                          <a:latin typeface="Calibri" panose="020F0502020204030204" pitchFamily="34" charset="0"/>
                          <a:ea typeface="Calibri" panose="020F0502020204030204" pitchFamily="34" charset="0"/>
                          <a:cs typeface="Calibri" panose="020F0502020204030204" pitchFamily="34" charset="0"/>
                        </a:rPr>
                        <a:t>the</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product</a:t>
                      </a:r>
                      <a:r>
                        <a:rPr lang="af-ZA" sz="1400">
                          <a:effectLst/>
                          <a:latin typeface="Calibri" panose="020F0502020204030204" pitchFamily="34" charset="0"/>
                          <a:ea typeface="Calibri" panose="020F0502020204030204" pitchFamily="34" charset="0"/>
                          <a:cs typeface="Calibri" panose="020F0502020204030204" pitchFamily="34" charset="0"/>
                        </a:rPr>
                        <a:t> in </a:t>
                      </a:r>
                      <a:r>
                        <a:rPr lang="af-ZA" sz="1400" err="1">
                          <a:effectLst/>
                          <a:latin typeface="Calibri" panose="020F0502020204030204" pitchFamily="34" charset="0"/>
                          <a:ea typeface="Calibri" panose="020F0502020204030204" pitchFamily="34" charset="0"/>
                          <a:cs typeface="Calibri" panose="020F0502020204030204" pitchFamily="34" charset="0"/>
                        </a:rPr>
                        <a:t>centimeters</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306077530"/>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product_name_lenght</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int</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Length of product name</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007221972"/>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product_photos_qty</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int</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Quantity of product photos</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15117424"/>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product_weight_g</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int</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Weight of the product in grams</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140431326"/>
                  </a:ext>
                </a:extLst>
              </a:tr>
              <a:tr h="190500">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product_width_cm</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float</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Width of the product in centimeters</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479742272"/>
                  </a:ext>
                </a:extLst>
              </a:tr>
            </a:tbl>
          </a:graphicData>
        </a:graphic>
      </p:graphicFrame>
      <p:graphicFrame>
        <p:nvGraphicFramePr>
          <p:cNvPr id="14" name="表格 6">
            <a:extLst>
              <a:ext uri="{FF2B5EF4-FFF2-40B4-BE49-F238E27FC236}">
                <a16:creationId xmlns:a16="http://schemas.microsoft.com/office/drawing/2014/main" id="{778FE813-0EA9-B68E-CC55-89A9D3E04290}"/>
              </a:ext>
            </a:extLst>
          </p:cNvPr>
          <p:cNvGraphicFramePr>
            <a:graphicFrameLocks noGrp="1"/>
          </p:cNvGraphicFramePr>
          <p:nvPr>
            <p:extLst>
              <p:ext uri="{D42A27DB-BD31-4B8C-83A1-F6EECF244321}">
                <p14:modId xmlns:p14="http://schemas.microsoft.com/office/powerpoint/2010/main" val="1002829714"/>
              </p:ext>
            </p:extLst>
          </p:nvPr>
        </p:nvGraphicFramePr>
        <p:xfrm>
          <a:off x="706466" y="5877748"/>
          <a:ext cx="10364711" cy="640080"/>
        </p:xfrm>
        <a:graphic>
          <a:graphicData uri="http://schemas.openxmlformats.org/drawingml/2006/table">
            <a:tbl>
              <a:tblPr bandRow="1">
                <a:tableStyleId>{5C22544A-7EE6-4342-B048-85BDC9FD1C3A}</a:tableStyleId>
              </a:tblPr>
              <a:tblGrid>
                <a:gridCol w="2459521">
                  <a:extLst>
                    <a:ext uri="{9D8B030D-6E8A-4147-A177-3AD203B41FA5}">
                      <a16:colId xmlns:a16="http://schemas.microsoft.com/office/drawing/2014/main" val="2414916535"/>
                    </a:ext>
                  </a:extLst>
                </a:gridCol>
                <a:gridCol w="1668020">
                  <a:extLst>
                    <a:ext uri="{9D8B030D-6E8A-4147-A177-3AD203B41FA5}">
                      <a16:colId xmlns:a16="http://schemas.microsoft.com/office/drawing/2014/main" val="718213075"/>
                    </a:ext>
                  </a:extLst>
                </a:gridCol>
                <a:gridCol w="1719807">
                  <a:extLst>
                    <a:ext uri="{9D8B030D-6E8A-4147-A177-3AD203B41FA5}">
                      <a16:colId xmlns:a16="http://schemas.microsoft.com/office/drawing/2014/main" val="3376291757"/>
                    </a:ext>
                  </a:extLst>
                </a:gridCol>
                <a:gridCol w="1497948">
                  <a:extLst>
                    <a:ext uri="{9D8B030D-6E8A-4147-A177-3AD203B41FA5}">
                      <a16:colId xmlns:a16="http://schemas.microsoft.com/office/drawing/2014/main" val="650451773"/>
                    </a:ext>
                  </a:extLst>
                </a:gridCol>
                <a:gridCol w="3019415">
                  <a:extLst>
                    <a:ext uri="{9D8B030D-6E8A-4147-A177-3AD203B41FA5}">
                      <a16:colId xmlns:a16="http://schemas.microsoft.com/office/drawing/2014/main" val="815698871"/>
                    </a:ext>
                  </a:extLst>
                </a:gridCol>
              </a:tblGrid>
              <a:tr h="190500">
                <a:tc>
                  <a:txBody>
                    <a:bodyPr/>
                    <a:lstStyle/>
                    <a:p>
                      <a:r>
                        <a:rPr lang="af-ZA" sz="1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COLUMN_NAME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COLUMN_TYPE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IS_NULLABLE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COLUMN_KEY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COLUMN_COMMENT</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380150894"/>
                  </a:ext>
                </a:extLst>
              </a:tr>
              <a:tr h="179126">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product_category_name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varchar(255)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NO</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PRIMARY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Category name in </a:t>
                      </a:r>
                      <a:r>
                        <a:rPr lang="af-ZA" sz="1400" err="1">
                          <a:effectLst/>
                          <a:latin typeface="Calibri" panose="020F0502020204030204" pitchFamily="34" charset="0"/>
                          <a:ea typeface="Calibri" panose="020F0502020204030204" pitchFamily="34" charset="0"/>
                          <a:cs typeface="Calibri" panose="020F0502020204030204" pitchFamily="34" charset="0"/>
                        </a:rPr>
                        <a:t>Portuguese</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133877526"/>
                  </a:ext>
                </a:extLst>
              </a:tr>
              <a:tr h="190500">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product_category_name_english</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varchar(255)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dirty="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Category name in English</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837368119"/>
                  </a:ext>
                </a:extLst>
              </a:tr>
            </a:tbl>
          </a:graphicData>
        </a:graphic>
      </p:graphicFrame>
    </p:spTree>
    <p:extLst>
      <p:ext uri="{BB962C8B-B14F-4D97-AF65-F5344CB8AC3E}">
        <p14:creationId xmlns:p14="http://schemas.microsoft.com/office/powerpoint/2010/main" val="213696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F265CC9-A785-F5E6-B84C-BCD8628184BE}"/>
              </a:ext>
            </a:extLst>
          </p:cNvPr>
          <p:cNvSpPr>
            <a:spLocks noGrp="1"/>
          </p:cNvSpPr>
          <p:nvPr>
            <p:ph type="title"/>
          </p:nvPr>
        </p:nvSpPr>
        <p:spPr>
          <a:xfrm>
            <a:off x="733995" y="247895"/>
            <a:ext cx="10515600" cy="769539"/>
          </a:xfrm>
        </p:spPr>
        <p:txBody>
          <a:bodyPr>
            <a:normAutofit/>
          </a:bodyPr>
          <a:lstStyle/>
          <a:p>
            <a:r>
              <a:rPr lang="en-US" sz="3600" dirty="0">
                <a:latin typeface="Aptos Display"/>
              </a:rPr>
              <a:t>Table Description </a:t>
            </a:r>
            <a:endParaRPr lang="en-US" sz="3600" dirty="0">
              <a:ea typeface="宋体"/>
            </a:endParaRPr>
          </a:p>
        </p:txBody>
      </p:sp>
      <p:sp>
        <p:nvSpPr>
          <p:cNvPr id="8" name="文本框 7">
            <a:extLst>
              <a:ext uri="{FF2B5EF4-FFF2-40B4-BE49-F238E27FC236}">
                <a16:creationId xmlns:a16="http://schemas.microsoft.com/office/drawing/2014/main" id="{F0E12C3E-58C8-AA9F-4006-F76B92D6D8FD}"/>
              </a:ext>
            </a:extLst>
          </p:cNvPr>
          <p:cNvSpPr txBox="1"/>
          <p:nvPr/>
        </p:nvSpPr>
        <p:spPr>
          <a:xfrm>
            <a:off x="836225" y="1017434"/>
            <a:ext cx="325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7. </a:t>
            </a:r>
            <a:r>
              <a:rPr lang="en-US" altLang="zh-CN" dirty="0" err="1">
                <a:latin typeface="Calibri" panose="020F0502020204030204" pitchFamily="34" charset="0"/>
                <a:ea typeface="Calibri" panose="020F0502020204030204" pitchFamily="34" charset="0"/>
                <a:cs typeface="Calibri" panose="020F0502020204030204" pitchFamily="34" charset="0"/>
              </a:rPr>
              <a:t>order_payments</a:t>
            </a:r>
            <a:endParaRPr lang="zh-CN" altLang="en-US" dirty="0">
              <a:latin typeface="Calibri" panose="020F0502020204030204" pitchFamily="34" charset="0"/>
              <a:ea typeface="宋体"/>
              <a:cs typeface="Calibri" panose="020F0502020204030204" pitchFamily="34" charset="0"/>
            </a:endParaRPr>
          </a:p>
        </p:txBody>
      </p:sp>
      <p:sp>
        <p:nvSpPr>
          <p:cNvPr id="13" name="文本框 12">
            <a:extLst>
              <a:ext uri="{FF2B5EF4-FFF2-40B4-BE49-F238E27FC236}">
                <a16:creationId xmlns:a16="http://schemas.microsoft.com/office/drawing/2014/main" id="{96D6F9F5-1BD2-8259-954A-E2C8D78CEAAF}"/>
              </a:ext>
            </a:extLst>
          </p:cNvPr>
          <p:cNvSpPr txBox="1"/>
          <p:nvPr/>
        </p:nvSpPr>
        <p:spPr>
          <a:xfrm>
            <a:off x="836225" y="3183112"/>
            <a:ext cx="325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8. </a:t>
            </a:r>
            <a:r>
              <a:rPr lang="en-US" altLang="zh-CN" dirty="0" err="1">
                <a:latin typeface="Calibri" panose="020F0502020204030204" pitchFamily="34" charset="0"/>
                <a:ea typeface="Calibri" panose="020F0502020204030204" pitchFamily="34" charset="0"/>
                <a:cs typeface="Calibri" panose="020F0502020204030204" pitchFamily="34" charset="0"/>
              </a:rPr>
              <a:t>order_reviews</a:t>
            </a:r>
            <a:endParaRPr lang="zh-CN" altLang="en-US" dirty="0">
              <a:latin typeface="Calibri" panose="020F0502020204030204" pitchFamily="34" charset="0"/>
              <a:ea typeface="宋体"/>
              <a:cs typeface="Calibri" panose="020F0502020204030204" pitchFamily="34" charset="0"/>
            </a:endParaRPr>
          </a:p>
        </p:txBody>
      </p:sp>
      <p:graphicFrame>
        <p:nvGraphicFramePr>
          <p:cNvPr id="4" name="表格 3">
            <a:extLst>
              <a:ext uri="{FF2B5EF4-FFF2-40B4-BE49-F238E27FC236}">
                <a16:creationId xmlns:a16="http://schemas.microsoft.com/office/drawing/2014/main" id="{089C4067-00E8-3BDE-5D78-F160B2C2C76A}"/>
              </a:ext>
            </a:extLst>
          </p:cNvPr>
          <p:cNvGraphicFramePr>
            <a:graphicFrameLocks noGrp="1"/>
          </p:cNvGraphicFramePr>
          <p:nvPr>
            <p:extLst>
              <p:ext uri="{D42A27DB-BD31-4B8C-83A1-F6EECF244321}">
                <p14:modId xmlns:p14="http://schemas.microsoft.com/office/powerpoint/2010/main" val="3747652737"/>
              </p:ext>
            </p:extLst>
          </p:nvPr>
        </p:nvGraphicFramePr>
        <p:xfrm>
          <a:off x="836225" y="1521749"/>
          <a:ext cx="10117214" cy="1493520"/>
        </p:xfrm>
        <a:graphic>
          <a:graphicData uri="http://schemas.openxmlformats.org/drawingml/2006/table">
            <a:tbl>
              <a:tblPr bandRow="1">
                <a:tableStyleId>{5C22544A-7EE6-4342-B048-85BDC9FD1C3A}</a:tableStyleId>
              </a:tblPr>
              <a:tblGrid>
                <a:gridCol w="2081639">
                  <a:extLst>
                    <a:ext uri="{9D8B030D-6E8A-4147-A177-3AD203B41FA5}">
                      <a16:colId xmlns:a16="http://schemas.microsoft.com/office/drawing/2014/main" val="2933334564"/>
                    </a:ext>
                  </a:extLst>
                </a:gridCol>
                <a:gridCol w="1947340">
                  <a:extLst>
                    <a:ext uri="{9D8B030D-6E8A-4147-A177-3AD203B41FA5}">
                      <a16:colId xmlns:a16="http://schemas.microsoft.com/office/drawing/2014/main" val="3523336315"/>
                    </a:ext>
                  </a:extLst>
                </a:gridCol>
                <a:gridCol w="1289790">
                  <a:extLst>
                    <a:ext uri="{9D8B030D-6E8A-4147-A177-3AD203B41FA5}">
                      <a16:colId xmlns:a16="http://schemas.microsoft.com/office/drawing/2014/main" val="849337890"/>
                    </a:ext>
                  </a:extLst>
                </a:gridCol>
                <a:gridCol w="1465006">
                  <a:extLst>
                    <a:ext uri="{9D8B030D-6E8A-4147-A177-3AD203B41FA5}">
                      <a16:colId xmlns:a16="http://schemas.microsoft.com/office/drawing/2014/main" val="3775023814"/>
                    </a:ext>
                  </a:extLst>
                </a:gridCol>
                <a:gridCol w="3333439">
                  <a:extLst>
                    <a:ext uri="{9D8B030D-6E8A-4147-A177-3AD203B41FA5}">
                      <a16:colId xmlns:a16="http://schemas.microsoft.com/office/drawing/2014/main" val="980781946"/>
                    </a:ext>
                  </a:extLst>
                </a:gridCol>
              </a:tblGrid>
              <a:tr h="179126">
                <a:tc>
                  <a:txBody>
                    <a:bodyPr/>
                    <a:lstStyle/>
                    <a:p>
                      <a:r>
                        <a:rPr lang="af-ZA" sz="1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COLUMN_NAME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COLUMN_TYPE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IS_NULLABLE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COLUMN_KEY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COLUMN_COMMENT</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4038717238"/>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order_id</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varchar(255)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NO</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lvl="0">
                        <a:buNone/>
                      </a:pPr>
                      <a:r>
                        <a:rPr lang="af-ZA" sz="1400" b="0" i="0" u="none" strike="noStrike" noProof="0">
                          <a:solidFill>
                            <a:srgbClr val="000000"/>
                          </a:solidFill>
                          <a:effectLst/>
                          <a:latin typeface="Calibri" panose="020F0502020204030204" pitchFamily="34" charset="0"/>
                          <a:ea typeface="Calibri" panose="020F0502020204030204" pitchFamily="34" charset="0"/>
                          <a:cs typeface="Calibri" panose="020F0502020204030204" pitchFamily="34" charset="0"/>
                        </a:rPr>
                        <a:t>PRIMARY</a:t>
                      </a:r>
                      <a:endParaRPr lang="en-US" sz="200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Foreign</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key</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to</a:t>
                      </a:r>
                      <a:r>
                        <a:rPr lang="af-ZA" sz="1400">
                          <a:effectLst/>
                          <a:latin typeface="Calibri" panose="020F0502020204030204" pitchFamily="34" charset="0"/>
                          <a:ea typeface="Calibri" panose="020F0502020204030204" pitchFamily="34" charset="0"/>
                          <a:cs typeface="Calibri" panose="020F0502020204030204" pitchFamily="34" charset="0"/>
                        </a:rPr>
                        <a:t> orders </a:t>
                      </a:r>
                      <a:r>
                        <a:rPr lang="af-ZA" sz="1400" err="1">
                          <a:effectLst/>
                          <a:latin typeface="Calibri" panose="020F0502020204030204" pitchFamily="34" charset="0"/>
                          <a:ea typeface="Calibri" panose="020F0502020204030204" pitchFamily="34" charset="0"/>
                          <a:cs typeface="Calibri" panose="020F0502020204030204" pitchFamily="34" charset="0"/>
                        </a:rPr>
                        <a:t>table</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144526451"/>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payment_installments</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int</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Number</a:t>
                      </a:r>
                      <a:r>
                        <a:rPr lang="af-ZA" sz="1400">
                          <a:effectLst/>
                          <a:latin typeface="Calibri" panose="020F0502020204030204" pitchFamily="34" charset="0"/>
                          <a:ea typeface="Calibri" panose="020F0502020204030204" pitchFamily="34" charset="0"/>
                          <a:cs typeface="Calibri" panose="020F0502020204030204" pitchFamily="34" charset="0"/>
                        </a:rPr>
                        <a:t> of </a:t>
                      </a:r>
                      <a:r>
                        <a:rPr lang="af-ZA" sz="1400" err="1">
                          <a:effectLst/>
                          <a:latin typeface="Calibri" panose="020F0502020204030204" pitchFamily="34" charset="0"/>
                          <a:ea typeface="Calibri" panose="020F0502020204030204" pitchFamily="34" charset="0"/>
                          <a:cs typeface="Calibri" panose="020F0502020204030204" pitchFamily="34" charset="0"/>
                        </a:rPr>
                        <a:t>payment</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installments</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864926665"/>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payment_sequential</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int</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NO</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PRIMARY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Sequential identifier for each payment in an order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687232282"/>
                  </a:ext>
                </a:extLst>
              </a:tr>
              <a:tr h="190500">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payment_type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varchar</a:t>
                      </a:r>
                      <a:r>
                        <a:rPr lang="af-ZA" sz="1400">
                          <a:effectLst/>
                          <a:latin typeface="Calibri" panose="020F0502020204030204" pitchFamily="34" charset="0"/>
                          <a:ea typeface="Calibri" panose="020F0502020204030204" pitchFamily="34" charset="0"/>
                          <a:cs typeface="Calibri" panose="020F0502020204030204" pitchFamily="34" charset="0"/>
                        </a:rPr>
                        <a:t>(255)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Type of payment (e.g., credit card, voucher)</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4185002232"/>
                  </a:ext>
                </a:extLst>
              </a:tr>
              <a:tr h="190500">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payment_value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decimal</a:t>
                      </a:r>
                      <a:r>
                        <a:rPr lang="af-ZA" sz="1400">
                          <a:effectLst/>
                          <a:latin typeface="Calibri" panose="020F0502020204030204" pitchFamily="34" charset="0"/>
                          <a:ea typeface="Calibri" panose="020F0502020204030204" pitchFamily="34" charset="0"/>
                          <a:cs typeface="Calibri" panose="020F0502020204030204" pitchFamily="34" charset="0"/>
                        </a:rPr>
                        <a:t>(10,2)</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Total value of the payment</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769062957"/>
                  </a:ext>
                </a:extLst>
              </a:tr>
            </a:tbl>
          </a:graphicData>
        </a:graphic>
      </p:graphicFrame>
      <p:graphicFrame>
        <p:nvGraphicFramePr>
          <p:cNvPr id="7" name="表格 6">
            <a:extLst>
              <a:ext uri="{FF2B5EF4-FFF2-40B4-BE49-F238E27FC236}">
                <a16:creationId xmlns:a16="http://schemas.microsoft.com/office/drawing/2014/main" id="{BEA6498E-436D-D453-75B8-1365F78CED64}"/>
              </a:ext>
            </a:extLst>
          </p:cNvPr>
          <p:cNvGraphicFramePr>
            <a:graphicFrameLocks noGrp="1"/>
          </p:cNvGraphicFramePr>
          <p:nvPr>
            <p:extLst>
              <p:ext uri="{D42A27DB-BD31-4B8C-83A1-F6EECF244321}">
                <p14:modId xmlns:p14="http://schemas.microsoft.com/office/powerpoint/2010/main" val="3069050062"/>
              </p:ext>
            </p:extLst>
          </p:nvPr>
        </p:nvGraphicFramePr>
        <p:xfrm>
          <a:off x="836225" y="3619541"/>
          <a:ext cx="10117214" cy="1863831"/>
        </p:xfrm>
        <a:graphic>
          <a:graphicData uri="http://schemas.openxmlformats.org/drawingml/2006/table">
            <a:tbl>
              <a:tblPr bandRow="1">
                <a:tableStyleId>{5C22544A-7EE6-4342-B048-85BDC9FD1C3A}</a:tableStyleId>
              </a:tblPr>
              <a:tblGrid>
                <a:gridCol w="2081639">
                  <a:extLst>
                    <a:ext uri="{9D8B030D-6E8A-4147-A177-3AD203B41FA5}">
                      <a16:colId xmlns:a16="http://schemas.microsoft.com/office/drawing/2014/main" val="623854664"/>
                    </a:ext>
                  </a:extLst>
                </a:gridCol>
                <a:gridCol w="1947340">
                  <a:extLst>
                    <a:ext uri="{9D8B030D-6E8A-4147-A177-3AD203B41FA5}">
                      <a16:colId xmlns:a16="http://schemas.microsoft.com/office/drawing/2014/main" val="3041202948"/>
                    </a:ext>
                  </a:extLst>
                </a:gridCol>
                <a:gridCol w="1319286">
                  <a:extLst>
                    <a:ext uri="{9D8B030D-6E8A-4147-A177-3AD203B41FA5}">
                      <a16:colId xmlns:a16="http://schemas.microsoft.com/office/drawing/2014/main" val="2667270358"/>
                    </a:ext>
                  </a:extLst>
                </a:gridCol>
                <a:gridCol w="1465007">
                  <a:extLst>
                    <a:ext uri="{9D8B030D-6E8A-4147-A177-3AD203B41FA5}">
                      <a16:colId xmlns:a16="http://schemas.microsoft.com/office/drawing/2014/main" val="3834300746"/>
                    </a:ext>
                  </a:extLst>
                </a:gridCol>
                <a:gridCol w="3303942">
                  <a:extLst>
                    <a:ext uri="{9D8B030D-6E8A-4147-A177-3AD203B41FA5}">
                      <a16:colId xmlns:a16="http://schemas.microsoft.com/office/drawing/2014/main" val="4139376921"/>
                    </a:ext>
                  </a:extLst>
                </a:gridCol>
              </a:tblGrid>
              <a:tr h="219274">
                <a:tc>
                  <a:txBody>
                    <a:bodyPr/>
                    <a:lstStyle/>
                    <a:p>
                      <a:r>
                        <a:rPr lang="af-ZA" sz="1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COLUMN_NAME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COLUMN_TYPE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IS_NULLABLE</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COLUMN_KEY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r>
                        <a:rPr lang="af-ZA" sz="1400" b="1">
                          <a:solidFill>
                            <a:srgbClr val="FFFFFF"/>
                          </a:solidFill>
                          <a:effectLst/>
                          <a:latin typeface="Calibri" panose="020F0502020204030204" pitchFamily="34" charset="0"/>
                          <a:ea typeface="Calibri" panose="020F0502020204030204" pitchFamily="34" charset="0"/>
                          <a:cs typeface="Calibri" panose="020F0502020204030204" pitchFamily="34" charset="0"/>
                        </a:rPr>
                        <a:t>COLUMN_COMMENT</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42323635"/>
                  </a:ext>
                </a:extLst>
              </a:tr>
              <a:tr h="219274">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order_id</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varchar</a:t>
                      </a:r>
                      <a:r>
                        <a:rPr lang="af-ZA" sz="1400">
                          <a:effectLst/>
                          <a:latin typeface="Calibri" panose="020F0502020204030204" pitchFamily="34" charset="0"/>
                          <a:ea typeface="Calibri" panose="020F0502020204030204" pitchFamily="34" charset="0"/>
                          <a:cs typeface="Calibri" panose="020F0502020204030204" pitchFamily="34" charset="0"/>
                        </a:rPr>
                        <a:t>(255)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NO</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PRIMARY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Foreign</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key</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to</a:t>
                      </a:r>
                      <a:r>
                        <a:rPr lang="af-ZA" sz="1400">
                          <a:effectLst/>
                          <a:latin typeface="Calibri" panose="020F0502020204030204" pitchFamily="34" charset="0"/>
                          <a:ea typeface="Calibri" panose="020F0502020204030204" pitchFamily="34" charset="0"/>
                          <a:cs typeface="Calibri" panose="020F0502020204030204" pitchFamily="34" charset="0"/>
                        </a:rPr>
                        <a:t> orders </a:t>
                      </a:r>
                      <a:r>
                        <a:rPr lang="af-ZA" sz="1400" err="1">
                          <a:effectLst/>
                          <a:latin typeface="Calibri" panose="020F0502020204030204" pitchFamily="34" charset="0"/>
                          <a:ea typeface="Calibri" panose="020F0502020204030204" pitchFamily="34" charset="0"/>
                          <a:cs typeface="Calibri" panose="020F0502020204030204" pitchFamily="34" charset="0"/>
                        </a:rPr>
                        <a:t>table</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88275537"/>
                  </a:ext>
                </a:extLst>
              </a:tr>
              <a:tr h="219274">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review_answer_timestamp</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timestamp</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Timestamp</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when</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the</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review</a:t>
                      </a:r>
                      <a:r>
                        <a:rPr lang="af-ZA" sz="1400">
                          <a:effectLst/>
                          <a:latin typeface="Calibri" panose="020F0502020204030204" pitchFamily="34" charset="0"/>
                          <a:ea typeface="Calibri" panose="020F0502020204030204" pitchFamily="34" charset="0"/>
                          <a:cs typeface="Calibri" panose="020F0502020204030204" pitchFamily="34" charset="0"/>
                        </a:rPr>
                        <a:t> was </a:t>
                      </a:r>
                      <a:r>
                        <a:rPr lang="af-ZA" sz="1400" err="1">
                          <a:effectLst/>
                          <a:latin typeface="Calibri" panose="020F0502020204030204" pitchFamily="34" charset="0"/>
                          <a:ea typeface="Calibri" panose="020F0502020204030204" pitchFamily="34" charset="0"/>
                          <a:cs typeface="Calibri" panose="020F0502020204030204" pitchFamily="34" charset="0"/>
                        </a:rPr>
                        <a:t>answered</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447603093"/>
                  </a:ext>
                </a:extLst>
              </a:tr>
              <a:tr h="219274">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review_comment_message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text</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Full</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review</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comment</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4175712743"/>
                  </a:ext>
                </a:extLst>
              </a:tr>
              <a:tr h="219274">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review_comment_title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text</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dirty="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Title</a:t>
                      </a:r>
                      <a:r>
                        <a:rPr lang="af-ZA" sz="1400">
                          <a:effectLst/>
                          <a:latin typeface="Calibri" panose="020F0502020204030204" pitchFamily="34" charset="0"/>
                          <a:ea typeface="Calibri" panose="020F0502020204030204" pitchFamily="34" charset="0"/>
                          <a:cs typeface="Calibri" panose="020F0502020204030204" pitchFamily="34" charset="0"/>
                        </a:rPr>
                        <a:t> of </a:t>
                      </a:r>
                      <a:r>
                        <a:rPr lang="af-ZA" sz="1400" err="1">
                          <a:effectLst/>
                          <a:latin typeface="Calibri" panose="020F0502020204030204" pitchFamily="34" charset="0"/>
                          <a:ea typeface="Calibri" panose="020F0502020204030204" pitchFamily="34" charset="0"/>
                          <a:cs typeface="Calibri" panose="020F0502020204030204" pitchFamily="34" charset="0"/>
                        </a:rPr>
                        <a:t>the</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review</a:t>
                      </a:r>
                      <a:r>
                        <a:rPr lang="af-ZA" sz="1400">
                          <a:effectLst/>
                          <a:latin typeface="Calibri" panose="020F0502020204030204" pitchFamily="34" charset="0"/>
                          <a:ea typeface="Calibri" panose="020F0502020204030204" pitchFamily="34" charset="0"/>
                          <a:cs typeface="Calibri" panose="020F0502020204030204" pitchFamily="34" charset="0"/>
                        </a:rPr>
                        <a:t> </a:t>
                      </a:r>
                      <a:r>
                        <a:rPr lang="af-ZA" sz="1400" err="1">
                          <a:effectLst/>
                          <a:latin typeface="Calibri" panose="020F0502020204030204" pitchFamily="34" charset="0"/>
                          <a:ea typeface="Calibri" panose="020F0502020204030204" pitchFamily="34" charset="0"/>
                          <a:cs typeface="Calibri" panose="020F0502020204030204" pitchFamily="34" charset="0"/>
                        </a:rPr>
                        <a:t>comment</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988339304"/>
                  </a:ext>
                </a:extLst>
              </a:tr>
              <a:tr h="219274">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review_creation_date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timestamp</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dirty="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Timestamp when the review was created</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315710482"/>
                  </a:ext>
                </a:extLst>
              </a:tr>
              <a:tr h="328913">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review_id</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varchar</a:t>
                      </a:r>
                      <a:r>
                        <a:rPr lang="af-ZA" sz="1400">
                          <a:effectLst/>
                          <a:latin typeface="Calibri" panose="020F0502020204030204" pitchFamily="34" charset="0"/>
                          <a:ea typeface="Calibri" panose="020F0502020204030204" pitchFamily="34" charset="0"/>
                          <a:cs typeface="Calibri" panose="020F0502020204030204" pitchFamily="34" charset="0"/>
                        </a:rPr>
                        <a:t>(255)</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NO</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PRIMARY</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Unique identifier for each review</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129925489"/>
                  </a:ext>
                </a:extLst>
              </a:tr>
              <a:tr h="219274">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review_score</a:t>
                      </a:r>
                    </a:p>
                  </a:txBody>
                  <a:tcPr marL="0" marR="0" marT="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err="1">
                          <a:effectLst/>
                          <a:latin typeface="Calibri" panose="020F0502020204030204" pitchFamily="34" charset="0"/>
                          <a:ea typeface="Calibri" panose="020F0502020204030204" pitchFamily="34" charset="0"/>
                          <a:cs typeface="Calibri" panose="020F0502020204030204" pitchFamily="34" charset="0"/>
                        </a:rPr>
                        <a:t>int</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a:effectLst/>
                          <a:latin typeface="Calibri" panose="020F0502020204030204" pitchFamily="34" charset="0"/>
                          <a:ea typeface="Calibri" panose="020F0502020204030204" pitchFamily="34" charset="0"/>
                          <a:cs typeface="Calibri" panose="020F0502020204030204" pitchFamily="34" charset="0"/>
                        </a:rPr>
                        <a:t>YES</a:t>
                      </a: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endParaRPr lang="zh-CN" altLang="en-US" sz="1400">
                        <a:effectLst/>
                        <a:latin typeface="Calibri" panose="020F0502020204030204" pitchFamily="34" charset="0"/>
                        <a:ea typeface="等线" panose="02010600030101010101" pitchFamily="2" charset="-122"/>
                        <a:cs typeface="Calibri" panose="020F0502020204030204" pitchFamily="34" charset="0"/>
                      </a:endParaRPr>
                    </a:p>
                  </a:txBody>
                  <a:tcPr marL="0" marR="0" marT="0"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r>
                        <a:rPr lang="af-ZA" sz="1400" dirty="0">
                          <a:effectLst/>
                          <a:latin typeface="Calibri" panose="020F0502020204030204" pitchFamily="34" charset="0"/>
                          <a:ea typeface="Calibri" panose="020F0502020204030204" pitchFamily="34" charset="0"/>
                          <a:cs typeface="Calibri" panose="020F0502020204030204" pitchFamily="34" charset="0"/>
                        </a:rPr>
                        <a:t>Rating score of the review</a:t>
                      </a:r>
                    </a:p>
                  </a:txBody>
                  <a:tcPr marL="0" marR="0" marT="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461395294"/>
                  </a:ext>
                </a:extLst>
              </a:tr>
            </a:tbl>
          </a:graphicData>
        </a:graphic>
      </p:graphicFrame>
    </p:spTree>
    <p:extLst>
      <p:ext uri="{BB962C8B-B14F-4D97-AF65-F5344CB8AC3E}">
        <p14:creationId xmlns:p14="http://schemas.microsoft.com/office/powerpoint/2010/main" val="345409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6FB8-B7F7-C8EC-BBF3-357C7FFD66CF}"/>
              </a:ext>
            </a:extLst>
          </p:cNvPr>
          <p:cNvSpPr>
            <a:spLocks noGrp="1"/>
          </p:cNvSpPr>
          <p:nvPr>
            <p:ph type="title"/>
          </p:nvPr>
        </p:nvSpPr>
        <p:spPr>
          <a:xfrm>
            <a:off x="838200" y="365126"/>
            <a:ext cx="10515600" cy="834410"/>
          </a:xfrm>
        </p:spPr>
        <p:txBody>
          <a:bodyPr>
            <a:norm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Why we use Database Set-up (SQLite3)?</a:t>
            </a:r>
          </a:p>
        </p:txBody>
      </p:sp>
      <p:graphicFrame>
        <p:nvGraphicFramePr>
          <p:cNvPr id="4" name="Table 3">
            <a:extLst>
              <a:ext uri="{FF2B5EF4-FFF2-40B4-BE49-F238E27FC236}">
                <a16:creationId xmlns:a16="http://schemas.microsoft.com/office/drawing/2014/main" id="{DCF90F34-1DFD-93B6-4467-E17FE85C3C20}"/>
              </a:ext>
            </a:extLst>
          </p:cNvPr>
          <p:cNvGraphicFramePr>
            <a:graphicFrameLocks noGrp="1"/>
          </p:cNvGraphicFramePr>
          <p:nvPr>
            <p:extLst>
              <p:ext uri="{D42A27DB-BD31-4B8C-83A1-F6EECF244321}">
                <p14:modId xmlns:p14="http://schemas.microsoft.com/office/powerpoint/2010/main" val="2047967481"/>
              </p:ext>
            </p:extLst>
          </p:nvPr>
        </p:nvGraphicFramePr>
        <p:xfrm>
          <a:off x="838200" y="1418323"/>
          <a:ext cx="9556584" cy="2804160"/>
        </p:xfrm>
        <a:graphic>
          <a:graphicData uri="http://schemas.openxmlformats.org/drawingml/2006/table">
            <a:tbl>
              <a:tblPr firstRow="1" bandRow="1">
                <a:tableStyleId>{5C22544A-7EE6-4342-B048-85BDC9FD1C3A}</a:tableStyleId>
              </a:tblPr>
              <a:tblGrid>
                <a:gridCol w="4778292">
                  <a:extLst>
                    <a:ext uri="{9D8B030D-6E8A-4147-A177-3AD203B41FA5}">
                      <a16:colId xmlns:a16="http://schemas.microsoft.com/office/drawing/2014/main" val="1705703196"/>
                    </a:ext>
                  </a:extLst>
                </a:gridCol>
                <a:gridCol w="4778292">
                  <a:extLst>
                    <a:ext uri="{9D8B030D-6E8A-4147-A177-3AD203B41FA5}">
                      <a16:colId xmlns:a16="http://schemas.microsoft.com/office/drawing/2014/main" val="3357306979"/>
                    </a:ext>
                  </a:extLst>
                </a:gridCol>
              </a:tblGrid>
              <a:tr h="233435">
                <a:tc>
                  <a:txBody>
                    <a:bodyPr/>
                    <a:lstStyle/>
                    <a:p>
                      <a:r>
                        <a:rPr lang="en-US" sz="2800" dirty="0">
                          <a:latin typeface="Calibri" panose="020F0502020204030204" pitchFamily="34" charset="0"/>
                          <a:ea typeface="Calibri" panose="020F0502020204030204" pitchFamily="34" charset="0"/>
                          <a:cs typeface="Calibri" panose="020F0502020204030204" pitchFamily="34" charset="0"/>
                        </a:rPr>
                        <a:t>Pros</a:t>
                      </a:r>
                    </a:p>
                  </a:txBody>
                  <a:tcPr>
                    <a:solidFill>
                      <a:schemeClr val="accent2"/>
                    </a:solidFill>
                  </a:tcPr>
                </a:tc>
                <a:tc>
                  <a:txBody>
                    <a:bodyPr/>
                    <a:lstStyle/>
                    <a:p>
                      <a:r>
                        <a:rPr lang="en-US" sz="2800" dirty="0">
                          <a:latin typeface="Calibri" panose="020F0502020204030204" pitchFamily="34" charset="0"/>
                          <a:ea typeface="Calibri" panose="020F0502020204030204" pitchFamily="34" charset="0"/>
                          <a:cs typeface="Calibri" panose="020F0502020204030204" pitchFamily="34" charset="0"/>
                        </a:rPr>
                        <a:t>Cons</a:t>
                      </a:r>
                    </a:p>
                  </a:txBody>
                  <a:tcPr>
                    <a:solidFill>
                      <a:srgbClr val="FF0000"/>
                    </a:solidFill>
                  </a:tcPr>
                </a:tc>
                <a:extLst>
                  <a:ext uri="{0D108BD9-81ED-4DB2-BD59-A6C34878D82A}">
                    <a16:rowId xmlns:a16="http://schemas.microsoft.com/office/drawing/2014/main" val="2869255663"/>
                  </a:ext>
                </a:extLst>
              </a:tr>
              <a:tr h="1713073">
                <a:tc>
                  <a:txBody>
                    <a:bodyPr/>
                    <a:lstStyle/>
                    <a:p>
                      <a:pPr marL="28575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Easy to set up.</a:t>
                      </a:r>
                    </a:p>
                    <a:p>
                      <a:pPr marL="285750" lvl="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Light weight and fast query speed.</a:t>
                      </a:r>
                    </a:p>
                    <a:p>
                      <a:pPr marL="285750" lvl="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Portable. Which means there is no need to set up DBMS server. </a:t>
                      </a:r>
                    </a:p>
                    <a:p>
                      <a:pPr marL="285750" lvl="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Easily accessible via third party tools (DB Browser, sqlite3 library in Python, </a:t>
                      </a:r>
                      <a:r>
                        <a:rPr lang="en-US" dirty="0" err="1">
                          <a:latin typeface="Calibri" panose="020F0502020204030204" pitchFamily="34" charset="0"/>
                          <a:ea typeface="Calibri" panose="020F0502020204030204" pitchFamily="34" charset="0"/>
                          <a:cs typeface="Calibri" panose="020F0502020204030204" pitchFamily="34" charset="0"/>
                        </a:rPr>
                        <a:t>etc</a:t>
                      </a:r>
                      <a:r>
                        <a:rPr lang="en-US" dirty="0">
                          <a:latin typeface="Calibri" panose="020F0502020204030204" pitchFamily="34" charset="0"/>
                          <a:ea typeface="Calibri" panose="020F0502020204030204" pitchFamily="34" charset="0"/>
                          <a:cs typeface="Calibri" panose="020F0502020204030204" pitchFamily="34" charset="0"/>
                        </a:rPr>
                        <a:t>).</a:t>
                      </a:r>
                    </a:p>
                    <a:p>
                      <a:pPr marL="285750" lvl="0" indent="-285750">
                        <a:buFont typeface="Arial"/>
                        <a:buChar char="•"/>
                      </a:pPr>
                      <a:r>
                        <a:rPr lang="en-US" sz="1800" b="0" i="0" u="none" strike="noStrike" noProof="0" dirty="0">
                          <a:solidFill>
                            <a:srgbClr val="000000"/>
                          </a:solidFill>
                          <a:latin typeface="Calibri" panose="020F0502020204030204" pitchFamily="34" charset="0"/>
                          <a:ea typeface="Calibri" panose="020F0502020204030204" pitchFamily="34" charset="0"/>
                          <a:cs typeface="Calibri" panose="020F0502020204030204" pitchFamily="34" charset="0"/>
                        </a:rPr>
                        <a:t>Mostly suitable for use cases where data volume is small.</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Challenging for multiple users to execute queries at the same time -&gt; Difficult to run data operations in parallel.</a:t>
                      </a:r>
                    </a:p>
                    <a:p>
                      <a:pPr marL="285750" lvl="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Not suitable for use cases where data volume is huge.</a:t>
                      </a:r>
                    </a:p>
                    <a:p>
                      <a:pPr marL="285750" lvl="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Not so feature-rich like other DBMS like MySQL or PostgreSQL.</a:t>
                      </a:r>
                    </a:p>
                  </a:txBody>
                  <a:tcPr/>
                </a:tc>
                <a:extLst>
                  <a:ext uri="{0D108BD9-81ED-4DB2-BD59-A6C34878D82A}">
                    <a16:rowId xmlns:a16="http://schemas.microsoft.com/office/drawing/2014/main" val="2806087036"/>
                  </a:ext>
                </a:extLst>
              </a:tr>
            </a:tbl>
          </a:graphicData>
        </a:graphic>
      </p:graphicFrame>
      <p:sp>
        <p:nvSpPr>
          <p:cNvPr id="5" name="Footer Placeholder 4">
            <a:extLst>
              <a:ext uri="{FF2B5EF4-FFF2-40B4-BE49-F238E27FC236}">
                <a16:creationId xmlns:a16="http://schemas.microsoft.com/office/drawing/2014/main" id="{D63DE5BA-1C22-A3B5-1808-01EB4FB70D6C}"/>
              </a:ext>
            </a:extLst>
          </p:cNvPr>
          <p:cNvSpPr>
            <a:spLocks noGrp="1"/>
          </p:cNvSpPr>
          <p:nvPr>
            <p:ph type="ftr" sz="quarter" idx="11"/>
          </p:nvPr>
        </p:nvSpPr>
        <p:spPr>
          <a:xfrm>
            <a:off x="838200" y="4258707"/>
            <a:ext cx="5562600" cy="365125"/>
          </a:xfrm>
        </p:spPr>
        <p:txBody>
          <a:bodyPr/>
          <a:lstStyle/>
          <a:p>
            <a:pPr algn="l"/>
            <a:r>
              <a:rPr lang="en-US" sz="1400" i="1" dirty="0">
                <a:solidFill>
                  <a:schemeClr val="tx1"/>
                </a:solidFill>
                <a:latin typeface="Calibri" panose="020F0502020204030204" pitchFamily="34" charset="0"/>
                <a:ea typeface="Calibri" panose="020F0502020204030204" pitchFamily="34" charset="0"/>
                <a:cs typeface="Calibri" panose="020F0502020204030204" pitchFamily="34" charset="0"/>
              </a:rPr>
              <a:t>*Details for DBMS setup with SQLite3 is included in the Appendix</a:t>
            </a:r>
          </a:p>
        </p:txBody>
      </p:sp>
    </p:spTree>
    <p:extLst>
      <p:ext uri="{BB962C8B-B14F-4D97-AF65-F5344CB8AC3E}">
        <p14:creationId xmlns:p14="http://schemas.microsoft.com/office/powerpoint/2010/main" val="70774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C5A8-4B23-128F-01E4-763EEF44F401}"/>
              </a:ext>
            </a:extLst>
          </p:cNvPr>
          <p:cNvSpPr>
            <a:spLocks noGrp="1"/>
          </p:cNvSpPr>
          <p:nvPr>
            <p:ph type="title"/>
          </p:nvPr>
        </p:nvSpPr>
        <p:spPr/>
        <p:txBody>
          <a:bodyPr/>
          <a:lstStyle/>
          <a:p>
            <a:r>
              <a:rPr lang="en-US" dirty="0"/>
              <a:t>Data Analysis and Visualization</a:t>
            </a:r>
          </a:p>
        </p:txBody>
      </p:sp>
      <p:sp>
        <p:nvSpPr>
          <p:cNvPr id="3" name="Content Placeholder 2">
            <a:extLst>
              <a:ext uri="{FF2B5EF4-FFF2-40B4-BE49-F238E27FC236}">
                <a16:creationId xmlns:a16="http://schemas.microsoft.com/office/drawing/2014/main" id="{678EE3DC-E24D-4F62-2B96-F83486A77286}"/>
              </a:ext>
            </a:extLst>
          </p:cNvPr>
          <p:cNvSpPr>
            <a:spLocks noGrp="1"/>
          </p:cNvSpPr>
          <p:nvPr>
            <p:ph idx="1"/>
          </p:nvPr>
        </p:nvSpPr>
        <p:spPr>
          <a:xfrm>
            <a:off x="838200" y="1561040"/>
            <a:ext cx="10515600" cy="4637089"/>
          </a:xfrm>
        </p:spPr>
        <p:txBody>
          <a:bodyPr vert="horz" lIns="91440" tIns="45720" rIns="91440" bIns="45720" rtlCol="0" anchor="t">
            <a:normAutofit/>
          </a:bodyPr>
          <a:lstStyle/>
          <a:p>
            <a:r>
              <a:rPr lang="en-US"/>
              <a:t>Using Python and Tableau for analysis and visualization.</a:t>
            </a:r>
          </a:p>
          <a:p>
            <a:endParaRPr lang="en-US"/>
          </a:p>
          <a:p>
            <a:r>
              <a:rPr lang="en-US"/>
              <a:t>To look at the profit, sales, and quantity we deep dive into:</a:t>
            </a:r>
          </a:p>
          <a:p>
            <a:pPr lvl="1">
              <a:buFont typeface="Courier New" panose="020B0604020202020204" pitchFamily="34" charset="0"/>
              <a:buChar char="o"/>
            </a:pPr>
            <a:r>
              <a:rPr lang="en-US"/>
              <a:t>Customer segmentation</a:t>
            </a:r>
          </a:p>
          <a:p>
            <a:pPr lvl="1">
              <a:buFont typeface="Courier New" panose="020B0604020202020204" pitchFamily="34" charset="0"/>
              <a:buChar char="o"/>
            </a:pPr>
            <a:r>
              <a:rPr lang="en-US"/>
              <a:t>Product categories</a:t>
            </a:r>
          </a:p>
          <a:p>
            <a:pPr lvl="1">
              <a:buFont typeface="Courier New" panose="020B0604020202020204" pitchFamily="34" charset="0"/>
              <a:buChar char="o"/>
            </a:pPr>
            <a:r>
              <a:rPr lang="en-US"/>
              <a:t>Cities </a:t>
            </a:r>
          </a:p>
          <a:p>
            <a:pPr lvl="2">
              <a:buFont typeface="Wingdings" panose="020B0604020202020204" pitchFamily="34" charset="0"/>
              <a:buChar char="§"/>
            </a:pPr>
            <a:r>
              <a:rPr lang="en-US" sz="2400"/>
              <a:t>Customer reviews based on delivery</a:t>
            </a:r>
          </a:p>
          <a:p>
            <a:pPr lvl="2">
              <a:buFont typeface="Wingdings" panose="020B0604020202020204" pitchFamily="34" charset="0"/>
              <a:buChar char="§"/>
            </a:pPr>
            <a:r>
              <a:rPr lang="en-US" sz="2400"/>
              <a:t>Delivery time</a:t>
            </a:r>
            <a:endParaRPr lang="en-US"/>
          </a:p>
          <a:p>
            <a:pPr lvl="2">
              <a:buFont typeface="Wingdings" panose="020B0604020202020204" pitchFamily="34" charset="0"/>
              <a:buChar char="§"/>
            </a:pPr>
            <a:r>
              <a:rPr lang="en-US" sz="2400"/>
              <a:t>Methods of payments</a:t>
            </a:r>
          </a:p>
          <a:p>
            <a:pPr lvl="1">
              <a:buFont typeface="Courier New" panose="020B0604020202020204" pitchFamily="34" charset="0"/>
              <a:buChar char="o"/>
            </a:pPr>
            <a:endParaRPr lang="en-US"/>
          </a:p>
          <a:p>
            <a:endParaRPr lang="en-US"/>
          </a:p>
          <a:p>
            <a:endParaRPr lang="en-US"/>
          </a:p>
          <a:p>
            <a:endParaRPr lang="en-US"/>
          </a:p>
        </p:txBody>
      </p:sp>
    </p:spTree>
    <p:extLst>
      <p:ext uri="{BB962C8B-B14F-4D97-AF65-F5344CB8AC3E}">
        <p14:creationId xmlns:p14="http://schemas.microsoft.com/office/powerpoint/2010/main" val="1817293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192877193E02140B6C7235F945A6782" ma:contentTypeVersion="10" ma:contentTypeDescription="Create a new document." ma:contentTypeScope="" ma:versionID="162db479bd37403242cda666fda40d04">
  <xsd:schema xmlns:xsd="http://www.w3.org/2001/XMLSchema" xmlns:xs="http://www.w3.org/2001/XMLSchema" xmlns:p="http://schemas.microsoft.com/office/2006/metadata/properties" xmlns:ns2="4aaf4f74-3ce9-4dc2-a1b9-75b33bbff4da" targetNamespace="http://schemas.microsoft.com/office/2006/metadata/properties" ma:root="true" ma:fieldsID="e1b0ad545bafc6794d9292ddd964cfc0" ns2:_="">
    <xsd:import namespace="4aaf4f74-3ce9-4dc2-a1b9-75b33bbff4d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af4f74-3ce9-4dc2-a1b9-75b33bbff4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bc49540-5c35-4aa1-8e74-ce7972271726"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3C20DA-3E15-446A-855E-9D2C090487DD}">
  <ds:schemaRefs>
    <ds:schemaRef ds:uri="http://schemas.microsoft.com/sharepoint/v3/contenttype/forms"/>
  </ds:schemaRefs>
</ds:datastoreItem>
</file>

<file path=customXml/itemProps2.xml><?xml version="1.0" encoding="utf-8"?>
<ds:datastoreItem xmlns:ds="http://schemas.openxmlformats.org/officeDocument/2006/customXml" ds:itemID="{EF009AE1-FCD6-49F1-A679-5BA33E217718}">
  <ds:schemaRefs>
    <ds:schemaRef ds:uri="4aaf4f74-3ce9-4dc2-a1b9-75b33bbff4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3927</Words>
  <Application>Microsoft Office PowerPoint</Application>
  <PresentationFormat>Widescreen</PresentationFormat>
  <Paragraphs>482</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宋体</vt:lpstr>
      <vt:lpstr>Aptos</vt:lpstr>
      <vt:lpstr>Aptos Display</vt:lpstr>
      <vt:lpstr>Arial</vt:lpstr>
      <vt:lpstr>Calibri</vt:lpstr>
      <vt:lpstr>Courier New</vt:lpstr>
      <vt:lpstr>Wingdings</vt:lpstr>
      <vt:lpstr>Office Theme</vt:lpstr>
      <vt:lpstr>E-commerce</vt:lpstr>
      <vt:lpstr>Background of the Brazilian E-Commerce Public Dataset by Olist </vt:lpstr>
      <vt:lpstr>Before creating the ERD diagram</vt:lpstr>
      <vt:lpstr>ER diagram</vt:lpstr>
      <vt:lpstr>Table Description </vt:lpstr>
      <vt:lpstr>Table Description </vt:lpstr>
      <vt:lpstr>Table Description </vt:lpstr>
      <vt:lpstr>Why we use Database Set-up (SQLite3)?</vt:lpstr>
      <vt:lpstr>Data Analysis and Visualization</vt:lpstr>
      <vt:lpstr>PowerPoint Presentation</vt:lpstr>
      <vt:lpstr>Highest and Lowest Sales by Product Category</vt:lpstr>
      <vt:lpstr>Top 5 quantity sales in the product category</vt:lpstr>
      <vt:lpstr>Trends for the Top 5 quantity sales</vt:lpstr>
      <vt:lpstr>Relationship between total sales, total qty and average unit price of product in each category   </vt:lpstr>
      <vt:lpstr>Correlation between price and sales quantity</vt:lpstr>
      <vt:lpstr>Which product is most profitable？</vt:lpstr>
      <vt:lpstr>PowerPoint Presentation</vt:lpstr>
      <vt:lpstr>How does delivery time vary based on customer location? </vt:lpstr>
      <vt:lpstr>How does the delivery delay affect customer review? </vt:lpstr>
      <vt:lpstr>What are the preferred payment methods in different states and how do they vary in usage?</vt:lpstr>
      <vt:lpstr>PowerPoint Presentation</vt:lpstr>
      <vt:lpstr>Recommendations</vt:lpstr>
      <vt:lpstr>Future work</vt:lpstr>
      <vt:lpstr>Appendix – DB Setup and Connection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Shu Wei Ang</dc:creator>
  <cp:lastModifiedBy>Shu Wei Ang</cp:lastModifiedBy>
  <cp:revision>60</cp:revision>
  <dcterms:created xsi:type="dcterms:W3CDTF">2024-09-21T06:04:33Z</dcterms:created>
  <dcterms:modified xsi:type="dcterms:W3CDTF">2024-10-13T11:28:26Z</dcterms:modified>
</cp:coreProperties>
</file>