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5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CDB4-461D-4228-BFF6-6C133BCC3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DDCD4-BDC5-41D5-B846-53E3EFDC8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DCC69-9523-4C8F-AF04-D72BE957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812B-A5A5-4EFA-92D0-4DC411369DBE}" type="datetimeFigureOut">
              <a:rPr lang="en-US" smtClean="0"/>
              <a:t>16/12/2020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9EDD2-7DB5-4322-BE41-C3E9A170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53520-B591-455F-A2E1-8B3A351C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C3B3-5939-460F-A83E-D698277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5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663B-C6CD-40F2-B354-6A976A44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2ADFF-39B9-4CA9-A388-017A325A5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0440-03FC-4E22-8DE7-7138DE4D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812B-A5A5-4EFA-92D0-4DC411369DBE}" type="datetimeFigureOut">
              <a:rPr lang="en-US" smtClean="0"/>
              <a:t>16/12/2020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56F70-BF4C-4C5A-A77C-FD3A264A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664ED-BB70-4EB0-9AAF-9271042F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C3B3-5939-460F-A83E-D698277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9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862B1A-AE72-47E9-9BFC-B3364FEB9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DA989-9D29-435A-B238-D0B73D86C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91A04-981B-4ED9-9692-51696C16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812B-A5A5-4EFA-92D0-4DC411369DBE}" type="datetimeFigureOut">
              <a:rPr lang="en-US" smtClean="0"/>
              <a:t>16/12/2020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99252-35C5-4B6F-BFD5-2FBBCB3F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37D67-A612-45C8-81E7-741F622E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C3B3-5939-460F-A83E-D698277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7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CCB3-9A7E-4BB5-AAD5-F6E2D6FC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6FEE-E1BD-41E9-8D61-78ADEC507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95E9B-9C11-4B34-ACE4-58BEFDD9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812B-A5A5-4EFA-92D0-4DC411369DBE}" type="datetimeFigureOut">
              <a:rPr lang="en-US" smtClean="0"/>
              <a:t>16/12/2020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D9DA3-AFD2-4E06-82F7-2F2F0FBD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01620-1F45-4C70-9B6E-20D527C1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C3B3-5939-460F-A83E-D698277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7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197F3-00C9-4126-9EFB-BC55217CC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00D50-AF95-4729-B811-1ECD0F479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02365-062E-4708-85B9-C6E04AC6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812B-A5A5-4EFA-92D0-4DC411369DBE}" type="datetimeFigureOut">
              <a:rPr lang="en-US" smtClean="0"/>
              <a:t>16/12/2020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DD4BB-70C0-479F-8B8B-F3DFA29E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16A7F-FD53-4B33-AFCF-FD8ED614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C3B3-5939-460F-A83E-D698277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C699-0496-4B55-8794-931A95BD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C0154-FCF6-4438-A2F6-7916C9087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CCBBA-5FE1-425E-968D-B6AE46382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E2938-9B94-4918-B19B-CCFAF425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812B-A5A5-4EFA-92D0-4DC411369DBE}" type="datetimeFigureOut">
              <a:rPr lang="en-US" smtClean="0"/>
              <a:t>16/12/2020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F41B3-2E84-4F0E-A1B7-C73B70E4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06DA-8827-4EB5-8C3F-F4FD3C89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C3B3-5939-460F-A83E-D698277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2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0246-BA09-40CF-8DCE-17EB1172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892D0-093B-4C6C-8204-E80B73E22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4A65F-0AC7-4467-928D-9F232FB33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9476A-A16F-48A9-8B70-A517003B0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D7A32-7BEE-4BD2-BB43-285A69AA5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4ED27-C15A-4D85-9102-3C0EC8A1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812B-A5A5-4EFA-92D0-4DC411369DBE}" type="datetimeFigureOut">
              <a:rPr lang="en-US" smtClean="0"/>
              <a:t>16/12/2020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FDAD5-0CD8-4420-B61E-937414B2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0C311-871B-4F16-9055-1B578F90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C3B3-5939-460F-A83E-D698277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3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E84A-F4C8-49BE-9987-2CB810F6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9FE8E-60AC-400D-94F5-8249E054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812B-A5A5-4EFA-92D0-4DC411369DBE}" type="datetimeFigureOut">
              <a:rPr lang="en-US" smtClean="0"/>
              <a:t>16/12/2020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5CAB6-EA40-4218-BD93-F13E34B0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50A9E-8E21-4612-A7D1-4450A8E8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C3B3-5939-460F-A83E-D698277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9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41ABE-97BB-4DB6-90E1-922455E2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812B-A5A5-4EFA-92D0-4DC411369DBE}" type="datetimeFigureOut">
              <a:rPr lang="en-US" smtClean="0"/>
              <a:t>16/12/2020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888D9-2F4A-4641-8811-4A251653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7A6AC-C0B4-49B4-B466-123367B2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C3B3-5939-460F-A83E-D698277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6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3089-5E74-44A2-A973-774BCF8B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0E2E8-CDD6-4033-8DFB-392ADB9CF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94ACA-3554-45A9-BBC3-CB27A912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8F040-C216-46B6-BB22-4A805F78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812B-A5A5-4EFA-92D0-4DC411369DBE}" type="datetimeFigureOut">
              <a:rPr lang="en-US" smtClean="0"/>
              <a:t>16/12/2020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96741-BDCC-4BE7-B1E7-B44DE274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93B1F-8C8F-4A2D-A545-1245BA4D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C3B3-5939-460F-A83E-D698277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0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15D6-ED89-4B99-8629-F9843CFA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01DBF-DF1A-4AC0-A8D2-54207D776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86B28-461D-4658-BC04-01EB7976B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FCCD-C036-45F1-8E5A-43EE3C3B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812B-A5A5-4EFA-92D0-4DC411369DBE}" type="datetimeFigureOut">
              <a:rPr lang="en-US" smtClean="0"/>
              <a:t>16/12/2020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3E358-7375-4034-8DEF-AA42C361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29308-9604-4111-A4A1-8B00A078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C3B3-5939-460F-A83E-D698277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6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AB3280-8920-4ABF-B057-873B20867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A2621-2456-4D41-9677-7091E6C14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21B8E-0DA5-4BC6-9D94-FCDB69A73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3812B-A5A5-4EFA-92D0-4DC411369DBE}" type="datetimeFigureOut">
              <a:rPr lang="en-US" smtClean="0"/>
              <a:t>16/12/2020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F6B11-0FE0-485F-822D-1F3B61157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8BA7F-2899-4BA7-9265-192935CB1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BC3B3-5939-460F-A83E-D698277C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2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255B-3040-47BF-9DA8-0BB1CE455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 Ward Only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1A8F8-722A-4917-9F1C-78297F116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/>
              <a:t>UI Design</a:t>
            </a:r>
          </a:p>
        </p:txBody>
      </p:sp>
    </p:spTree>
    <p:extLst>
      <p:ext uri="{BB962C8B-B14F-4D97-AF65-F5344CB8AC3E}">
        <p14:creationId xmlns:p14="http://schemas.microsoft.com/office/powerpoint/2010/main" val="185245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E35B-8735-474D-B5FB-1E4BBE69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62BCC-2BCB-4241-BCA8-EB66FDE02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Nurse (day, night, outcome met) will login and data select after checking patient</a:t>
            </a:r>
          </a:p>
          <a:p>
            <a:r>
              <a:rPr lang="en-US" dirty="0"/>
              <a:t>Nasal / mask combo can choose one item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7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A69C4C-08B4-418A-B4D6-45D1BB5C56B5}"/>
              </a:ext>
            </a:extLst>
          </p:cNvPr>
          <p:cNvSpPr txBox="1"/>
          <p:nvPr/>
        </p:nvSpPr>
        <p:spPr>
          <a:xfrm>
            <a:off x="648691" y="2284145"/>
            <a:ext cx="1636295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BREATHING 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EEFACA-49DA-45A8-85A0-454CA6309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462748"/>
              </p:ext>
            </p:extLst>
          </p:nvPr>
        </p:nvGraphicFramePr>
        <p:xfrm>
          <a:off x="679117" y="2622785"/>
          <a:ext cx="4051300" cy="1201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1300">
                  <a:extLst>
                    <a:ext uri="{9D8B030D-6E8A-4147-A177-3AD203B41FA5}">
                      <a16:colId xmlns:a16="http://schemas.microsoft.com/office/drawing/2014/main" val="32314277"/>
                    </a:ext>
                  </a:extLst>
                </a:gridCol>
              </a:tblGrid>
              <a:tr h="300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O2 Therapy- Nasal/ Facemask/ </a:t>
                      </a:r>
                      <a:r>
                        <a:rPr lang="en-US" sz="1100" u="none" strike="noStrike" dirty="0" err="1">
                          <a:effectLst/>
                        </a:rPr>
                        <a:t>Trachy</a:t>
                      </a:r>
                      <a:r>
                        <a:rPr lang="en-US" sz="1100" u="none" strike="noStrike" dirty="0">
                          <a:effectLst/>
                        </a:rPr>
                        <a:t> Mask/ Ventilator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0575333"/>
                  </a:ext>
                </a:extLst>
              </a:tr>
              <a:tr h="300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Perform O2 </a:t>
                      </a:r>
                      <a:r>
                        <a:rPr lang="en-US" sz="1100" u="none" strike="noStrike" dirty="0" err="1">
                          <a:effectLst/>
                        </a:rPr>
                        <a:t>Administrtion</a:t>
                      </a:r>
                      <a:r>
                        <a:rPr lang="en-US" sz="1100" u="none" strike="noStrike" dirty="0">
                          <a:effectLst/>
                        </a:rPr>
                        <a:t> Care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7159648"/>
                  </a:ext>
                </a:extLst>
              </a:tr>
              <a:tr h="300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Monitor O2 Saturation Level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0472742"/>
                  </a:ext>
                </a:extLst>
              </a:tr>
              <a:tr h="300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Oral/ Laryngeal Suctioning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05299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718A45F-6639-4458-A54F-CDDE1428B8AF}"/>
              </a:ext>
            </a:extLst>
          </p:cNvPr>
          <p:cNvSpPr txBox="1"/>
          <p:nvPr/>
        </p:nvSpPr>
        <p:spPr>
          <a:xfrm>
            <a:off x="691157" y="4300059"/>
            <a:ext cx="1636295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CIRCULATION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10868-54B1-428F-8BE2-31E8DCE46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63688"/>
              </p:ext>
            </p:extLst>
          </p:nvPr>
        </p:nvGraphicFramePr>
        <p:xfrm>
          <a:off x="725591" y="4615632"/>
          <a:ext cx="4051300" cy="1568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1300">
                  <a:extLst>
                    <a:ext uri="{9D8B030D-6E8A-4147-A177-3AD203B41FA5}">
                      <a16:colId xmlns:a16="http://schemas.microsoft.com/office/drawing/2014/main" val="1686704912"/>
                    </a:ext>
                  </a:extLst>
                </a:gridCol>
              </a:tblGrid>
              <a:tr h="261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Circulation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1163005"/>
                  </a:ext>
                </a:extLst>
              </a:tr>
              <a:tr h="261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Monitor Blood Pressure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6901633"/>
                  </a:ext>
                </a:extLst>
              </a:tr>
              <a:tr h="261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Perform Neurovascular Assessment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5207507"/>
                  </a:ext>
                </a:extLst>
              </a:tr>
              <a:tr h="261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Assess for Bleeding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8252152"/>
                  </a:ext>
                </a:extLst>
              </a:tr>
              <a:tr h="261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Assess for Redness/ Swelling of Limbs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733155"/>
                  </a:ext>
                </a:extLst>
              </a:tr>
              <a:tr h="261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Observe </a:t>
                      </a:r>
                      <a:r>
                        <a:rPr lang="en-US" sz="1100" u="none" strike="noStrike" dirty="0" err="1">
                          <a:effectLst/>
                        </a:rPr>
                        <a:t>Diabeties</a:t>
                      </a:r>
                      <a:r>
                        <a:rPr lang="en-US" sz="1100" u="none" strike="noStrike" dirty="0">
                          <a:effectLst/>
                        </a:rPr>
                        <a:t> Right foot (last digit)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779024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31BF674-85EA-4EFF-A5A2-55C00E4D414C}"/>
              </a:ext>
            </a:extLst>
          </p:cNvPr>
          <p:cNvSpPr/>
          <p:nvPr/>
        </p:nvSpPr>
        <p:spPr>
          <a:xfrm>
            <a:off x="7595435" y="2713464"/>
            <a:ext cx="216567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85490-CBBD-4FE4-A978-49349FDB1544}"/>
              </a:ext>
            </a:extLst>
          </p:cNvPr>
          <p:cNvSpPr txBox="1"/>
          <p:nvPr/>
        </p:nvSpPr>
        <p:spPr>
          <a:xfrm>
            <a:off x="7345263" y="2232114"/>
            <a:ext cx="1151025" cy="287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Day Nurse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EB8E73-4C72-40B7-B00A-7F08143C6074}"/>
              </a:ext>
            </a:extLst>
          </p:cNvPr>
          <p:cNvSpPr txBox="1"/>
          <p:nvPr/>
        </p:nvSpPr>
        <p:spPr>
          <a:xfrm>
            <a:off x="8496288" y="2250250"/>
            <a:ext cx="103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Night Nurse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C0B68E-9CE0-4423-8AE8-E84744585E28}"/>
              </a:ext>
            </a:extLst>
          </p:cNvPr>
          <p:cNvSpPr/>
          <p:nvPr/>
        </p:nvSpPr>
        <p:spPr>
          <a:xfrm>
            <a:off x="7595435" y="3012074"/>
            <a:ext cx="216566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F8E5B5-F802-4402-97D5-E302D90D22D0}"/>
              </a:ext>
            </a:extLst>
          </p:cNvPr>
          <p:cNvSpPr/>
          <p:nvPr/>
        </p:nvSpPr>
        <p:spPr>
          <a:xfrm>
            <a:off x="7603450" y="3360952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BA04DB-80AE-4C7D-B3BC-92546D055961}"/>
              </a:ext>
            </a:extLst>
          </p:cNvPr>
          <p:cNvSpPr/>
          <p:nvPr/>
        </p:nvSpPr>
        <p:spPr>
          <a:xfrm>
            <a:off x="7603450" y="3681881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F44C8A-E486-405D-83BD-9E0442F1427C}"/>
              </a:ext>
            </a:extLst>
          </p:cNvPr>
          <p:cNvSpPr/>
          <p:nvPr/>
        </p:nvSpPr>
        <p:spPr>
          <a:xfrm>
            <a:off x="7581042" y="4653432"/>
            <a:ext cx="216567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024314-BC72-475F-9336-65DAFDB7A06E}"/>
              </a:ext>
            </a:extLst>
          </p:cNvPr>
          <p:cNvSpPr/>
          <p:nvPr/>
        </p:nvSpPr>
        <p:spPr>
          <a:xfrm>
            <a:off x="7595435" y="4904700"/>
            <a:ext cx="216566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129187-7984-4847-A868-26C908470529}"/>
              </a:ext>
            </a:extLst>
          </p:cNvPr>
          <p:cNvSpPr/>
          <p:nvPr/>
        </p:nvSpPr>
        <p:spPr>
          <a:xfrm>
            <a:off x="7595435" y="5156024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68E423-816A-456C-9D69-F2A7C812D601}"/>
              </a:ext>
            </a:extLst>
          </p:cNvPr>
          <p:cNvSpPr/>
          <p:nvPr/>
        </p:nvSpPr>
        <p:spPr>
          <a:xfrm>
            <a:off x="7595435" y="5429998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3CE6BA-7C4C-433F-9996-67660716DB4B}"/>
              </a:ext>
            </a:extLst>
          </p:cNvPr>
          <p:cNvSpPr/>
          <p:nvPr/>
        </p:nvSpPr>
        <p:spPr>
          <a:xfrm>
            <a:off x="8863963" y="2701384"/>
            <a:ext cx="216567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60CC50-C139-4FAE-9C88-970029E27FD3}"/>
              </a:ext>
            </a:extLst>
          </p:cNvPr>
          <p:cNvSpPr/>
          <p:nvPr/>
        </p:nvSpPr>
        <p:spPr>
          <a:xfrm>
            <a:off x="8853686" y="2981990"/>
            <a:ext cx="216566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F52FBC-DF7D-4704-BF1B-408E8600D4C1}"/>
              </a:ext>
            </a:extLst>
          </p:cNvPr>
          <p:cNvSpPr/>
          <p:nvPr/>
        </p:nvSpPr>
        <p:spPr>
          <a:xfrm>
            <a:off x="8867970" y="3342701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A07D93-7D87-4214-8B14-594BE233A66B}"/>
              </a:ext>
            </a:extLst>
          </p:cNvPr>
          <p:cNvSpPr/>
          <p:nvPr/>
        </p:nvSpPr>
        <p:spPr>
          <a:xfrm>
            <a:off x="8860046" y="3679353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BF2D0C-C307-436D-AD14-63F562B30F71}"/>
              </a:ext>
            </a:extLst>
          </p:cNvPr>
          <p:cNvSpPr/>
          <p:nvPr/>
        </p:nvSpPr>
        <p:spPr>
          <a:xfrm>
            <a:off x="7595435" y="5707516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1EBE9BD-C06F-4750-AC1C-2ED6D6309275}"/>
              </a:ext>
            </a:extLst>
          </p:cNvPr>
          <p:cNvSpPr/>
          <p:nvPr/>
        </p:nvSpPr>
        <p:spPr>
          <a:xfrm>
            <a:off x="7595435" y="5993047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14C11D-B00F-4C4A-B340-184AD7BA9B9C}"/>
              </a:ext>
            </a:extLst>
          </p:cNvPr>
          <p:cNvSpPr/>
          <p:nvPr/>
        </p:nvSpPr>
        <p:spPr>
          <a:xfrm>
            <a:off x="8799085" y="4653432"/>
            <a:ext cx="216567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E6BBB5-3F64-4E18-ACFC-ACAF339041FB}"/>
              </a:ext>
            </a:extLst>
          </p:cNvPr>
          <p:cNvSpPr/>
          <p:nvPr/>
        </p:nvSpPr>
        <p:spPr>
          <a:xfrm>
            <a:off x="8813478" y="4904700"/>
            <a:ext cx="216566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EA1EBD-4CE4-4AF6-8134-3B1D28931A77}"/>
              </a:ext>
            </a:extLst>
          </p:cNvPr>
          <p:cNvSpPr/>
          <p:nvPr/>
        </p:nvSpPr>
        <p:spPr>
          <a:xfrm>
            <a:off x="8813478" y="5156024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21D5FB-E73A-4A38-A61C-FBAC6FEDD6D0}"/>
              </a:ext>
            </a:extLst>
          </p:cNvPr>
          <p:cNvSpPr/>
          <p:nvPr/>
        </p:nvSpPr>
        <p:spPr>
          <a:xfrm>
            <a:off x="8813478" y="5429998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CE41E4-2B3E-43E0-9E2E-95A1CE5FDABA}"/>
              </a:ext>
            </a:extLst>
          </p:cNvPr>
          <p:cNvSpPr/>
          <p:nvPr/>
        </p:nvSpPr>
        <p:spPr>
          <a:xfrm>
            <a:off x="8813478" y="5707516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8B77E80-7D4D-48AE-8CC3-B4944AC67C68}"/>
              </a:ext>
            </a:extLst>
          </p:cNvPr>
          <p:cNvSpPr/>
          <p:nvPr/>
        </p:nvSpPr>
        <p:spPr>
          <a:xfrm>
            <a:off x="8813478" y="5993047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5FE49C3-B72A-458A-B4C6-3F6FB8C88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55" y="503191"/>
            <a:ext cx="10267950" cy="1057275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9EDB353-0730-40E4-ABA5-07B8C86FC540}"/>
              </a:ext>
            </a:extLst>
          </p:cNvPr>
          <p:cNvSpPr txBox="1"/>
          <p:nvPr/>
        </p:nvSpPr>
        <p:spPr>
          <a:xfrm>
            <a:off x="970551" y="921251"/>
            <a:ext cx="1110917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General Ward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F8B8AA-3A91-457B-A54C-6CDC988C2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290" y="2590030"/>
            <a:ext cx="828675" cy="7620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27981F6B-0A34-490E-874B-BAC1CCD1E008}"/>
              </a:ext>
            </a:extLst>
          </p:cNvPr>
          <p:cNvSpPr txBox="1"/>
          <p:nvPr/>
        </p:nvSpPr>
        <p:spPr>
          <a:xfrm>
            <a:off x="9831787" y="2252253"/>
            <a:ext cx="1268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Outcome Met</a:t>
            </a:r>
            <a:endParaRPr lang="en-US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A1769871-ADA3-485C-820C-DB596B8C6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756" y="2620343"/>
            <a:ext cx="1352550" cy="28575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C44FE0B-67A5-403D-AC13-A3B09EBD88DE}"/>
              </a:ext>
            </a:extLst>
          </p:cNvPr>
          <p:cNvSpPr txBox="1"/>
          <p:nvPr/>
        </p:nvSpPr>
        <p:spPr>
          <a:xfrm>
            <a:off x="5631617" y="2284145"/>
            <a:ext cx="1151026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Initial Date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BC3959-B511-40D5-880A-77355732E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0992" y="2609313"/>
            <a:ext cx="714375" cy="20002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6678607-65C2-4C88-9D8C-DE8CC03C9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0991" y="2988036"/>
            <a:ext cx="714375" cy="20002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833E41B-814F-4325-B2DD-550959F5A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0990" y="3296888"/>
            <a:ext cx="714375" cy="20002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83FF44E-A6C8-454B-898C-E694AD7AE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4641" y="3605740"/>
            <a:ext cx="714375" cy="2000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80F973A-91F2-48E9-A77C-CED46B2A2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644" y="2945174"/>
            <a:ext cx="1352550" cy="28575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0C29803-BA8E-4B8B-84AE-12E35F652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644" y="3267720"/>
            <a:ext cx="1352550" cy="28575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15228D6-CC3A-485F-B4F9-3F3ABB9E0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644" y="3601628"/>
            <a:ext cx="1352550" cy="28575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E09D1E7-E7C4-4489-9881-A8E191D61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362" y="4615632"/>
            <a:ext cx="1352550" cy="28575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AC3194E5-B0A2-448F-8662-62FF65651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858" y="4900806"/>
            <a:ext cx="1352550" cy="2857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CF3606D-2083-4B2D-AF67-94D662110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724" y="5166646"/>
            <a:ext cx="1352550" cy="28575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81CCF58-3435-4615-BD00-B12A30F9C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724" y="5431910"/>
            <a:ext cx="1352550" cy="28575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C077FF6-7370-41FF-B5BD-F38C17257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093" y="5692268"/>
            <a:ext cx="1352550" cy="28575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769B125-592C-4DB9-9913-C5A78D04B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724" y="5976866"/>
            <a:ext cx="1352550" cy="28575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D66A05E9-7DEB-43F7-8F09-CDB4CCAC2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1787" y="4658494"/>
            <a:ext cx="714375" cy="20002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1327BF62-6638-4697-9F28-67A01F5E3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7797" y="4955999"/>
            <a:ext cx="714375" cy="20002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48AC674-0904-41C7-8FDA-EDE3F5F7B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5839" y="5179136"/>
            <a:ext cx="714375" cy="20002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F0FCA1FB-5A57-4A9D-BEA7-3664412E9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7944" y="5452396"/>
            <a:ext cx="714375" cy="20002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5C30E55C-23C5-4A98-8CD0-1108D392B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4370" y="5675533"/>
            <a:ext cx="714375" cy="20002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90ABD12-7D09-4F62-A095-C1E748157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4369" y="5947897"/>
            <a:ext cx="7143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5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A61632-5317-45A1-AA07-8A0492FE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55" y="503191"/>
            <a:ext cx="10267950" cy="1057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0BCB76-A796-49FF-B571-603316B31482}"/>
              </a:ext>
            </a:extLst>
          </p:cNvPr>
          <p:cNvSpPr txBox="1"/>
          <p:nvPr/>
        </p:nvSpPr>
        <p:spPr>
          <a:xfrm>
            <a:off x="517355" y="1708606"/>
            <a:ext cx="1636295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COMMUNICATION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7D5E67-2A3E-459A-AF7B-C6DB8CFCF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278549"/>
              </p:ext>
            </p:extLst>
          </p:nvPr>
        </p:nvGraphicFramePr>
        <p:xfrm>
          <a:off x="517355" y="2266403"/>
          <a:ext cx="4032585" cy="10572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32585">
                  <a:extLst>
                    <a:ext uri="{9D8B030D-6E8A-4147-A177-3AD203B41FA5}">
                      <a16:colId xmlns:a16="http://schemas.microsoft.com/office/drawing/2014/main" val="2363479036"/>
                    </a:ext>
                  </a:extLst>
                </a:gridCol>
              </a:tblGrid>
              <a:tr h="264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4272134"/>
                  </a:ext>
                </a:extLst>
              </a:tr>
              <a:tr h="264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Monitor Conscious Level/ Mental 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4934131"/>
                  </a:ext>
                </a:extLst>
              </a:tr>
              <a:tr h="264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Provide </a:t>
                      </a:r>
                      <a:r>
                        <a:rPr lang="en-US" sz="1100" u="none" strike="noStrike" dirty="0" err="1">
                          <a:effectLst/>
                        </a:rPr>
                        <a:t>Atternative</a:t>
                      </a:r>
                      <a:r>
                        <a:rPr lang="en-US" sz="1100" u="none" strike="noStrike" dirty="0">
                          <a:effectLst/>
                        </a:rPr>
                        <a:t> Means of Communication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3501706"/>
                  </a:ext>
                </a:extLst>
              </a:tr>
              <a:tr h="264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Update Patient/ Family on Progress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868441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01C91D0-41E0-48B8-AAC9-B563B5F8B991}"/>
              </a:ext>
            </a:extLst>
          </p:cNvPr>
          <p:cNvSpPr/>
          <p:nvPr/>
        </p:nvSpPr>
        <p:spPr>
          <a:xfrm>
            <a:off x="7065437" y="2227974"/>
            <a:ext cx="216567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AAEAA6-23B8-4CC8-8F39-C98EC4DFCBA4}"/>
              </a:ext>
            </a:extLst>
          </p:cNvPr>
          <p:cNvSpPr/>
          <p:nvPr/>
        </p:nvSpPr>
        <p:spPr>
          <a:xfrm>
            <a:off x="7067565" y="2552607"/>
            <a:ext cx="216566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30B79B-6CC0-4D67-9CFC-AC3397AB79E7}"/>
              </a:ext>
            </a:extLst>
          </p:cNvPr>
          <p:cNvSpPr/>
          <p:nvPr/>
        </p:nvSpPr>
        <p:spPr>
          <a:xfrm>
            <a:off x="7057532" y="2873870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05455F-4D51-4E65-818C-8CBC63AC112E}"/>
              </a:ext>
            </a:extLst>
          </p:cNvPr>
          <p:cNvSpPr/>
          <p:nvPr/>
        </p:nvSpPr>
        <p:spPr>
          <a:xfrm>
            <a:off x="7065437" y="3221710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5A847-2DED-41B9-8555-CA90A4DF1708}"/>
              </a:ext>
            </a:extLst>
          </p:cNvPr>
          <p:cNvSpPr/>
          <p:nvPr/>
        </p:nvSpPr>
        <p:spPr>
          <a:xfrm>
            <a:off x="8627545" y="2223669"/>
            <a:ext cx="216567" cy="140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A8F610-BE5D-4E81-A97E-CA05FE451B8B}"/>
              </a:ext>
            </a:extLst>
          </p:cNvPr>
          <p:cNvSpPr/>
          <p:nvPr/>
        </p:nvSpPr>
        <p:spPr>
          <a:xfrm>
            <a:off x="8629673" y="2548302"/>
            <a:ext cx="216566" cy="140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35994C-1896-4C48-A13A-A61C37D5A083}"/>
              </a:ext>
            </a:extLst>
          </p:cNvPr>
          <p:cNvSpPr/>
          <p:nvPr/>
        </p:nvSpPr>
        <p:spPr>
          <a:xfrm>
            <a:off x="8619640" y="2869565"/>
            <a:ext cx="208552" cy="140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8CA5C7-B359-45C2-8993-784A231D2AF0}"/>
              </a:ext>
            </a:extLst>
          </p:cNvPr>
          <p:cNvSpPr/>
          <p:nvPr/>
        </p:nvSpPr>
        <p:spPr>
          <a:xfrm>
            <a:off x="8619674" y="3226183"/>
            <a:ext cx="208552" cy="140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D8B94B-FA31-45EE-82CB-CC3B23FBA5B4}"/>
              </a:ext>
            </a:extLst>
          </p:cNvPr>
          <p:cNvSpPr txBox="1"/>
          <p:nvPr/>
        </p:nvSpPr>
        <p:spPr>
          <a:xfrm>
            <a:off x="517355" y="3852903"/>
            <a:ext cx="1636295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COMFORT</a:t>
            </a:r>
            <a:endParaRPr lang="en-US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CFA6B78-5ABF-4F9B-BB70-7D21A8926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326114"/>
              </p:ext>
            </p:extLst>
          </p:nvPr>
        </p:nvGraphicFramePr>
        <p:xfrm>
          <a:off x="517357" y="4270825"/>
          <a:ext cx="4051300" cy="9339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1300">
                  <a:extLst>
                    <a:ext uri="{9D8B030D-6E8A-4147-A177-3AD203B41FA5}">
                      <a16:colId xmlns:a16="http://schemas.microsoft.com/office/drawing/2014/main" val="2866152785"/>
                    </a:ext>
                  </a:extLst>
                </a:gridCol>
              </a:tblGrid>
              <a:tr h="3113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Confort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4683859"/>
                  </a:ext>
                </a:extLst>
              </a:tr>
              <a:tr h="3113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Pharmacological Pain Relief Provided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4878343"/>
                  </a:ext>
                </a:extLst>
              </a:tr>
              <a:tr h="3113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Non-Pharmacological Pain Relief Provided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5593168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93572D98-1A9E-49F9-A4DB-A00F428EFE1D}"/>
              </a:ext>
            </a:extLst>
          </p:cNvPr>
          <p:cNvSpPr/>
          <p:nvPr/>
        </p:nvSpPr>
        <p:spPr>
          <a:xfrm>
            <a:off x="7100519" y="4257700"/>
            <a:ext cx="216567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5E79FD-397A-4924-9BEC-7AC316DA0CE1}"/>
              </a:ext>
            </a:extLst>
          </p:cNvPr>
          <p:cNvSpPr/>
          <p:nvPr/>
        </p:nvSpPr>
        <p:spPr>
          <a:xfrm>
            <a:off x="7076479" y="4648296"/>
            <a:ext cx="216566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221D9E-7C88-4CD4-B131-40E175FB9B13}"/>
              </a:ext>
            </a:extLst>
          </p:cNvPr>
          <p:cNvSpPr/>
          <p:nvPr/>
        </p:nvSpPr>
        <p:spPr>
          <a:xfrm>
            <a:off x="7129492" y="5022999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B167EC-4CA9-48E5-A4F7-0D386A465B36}"/>
              </a:ext>
            </a:extLst>
          </p:cNvPr>
          <p:cNvSpPr/>
          <p:nvPr/>
        </p:nvSpPr>
        <p:spPr>
          <a:xfrm>
            <a:off x="8708767" y="4264158"/>
            <a:ext cx="216567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3FF411-C97B-498A-AAC4-E4E750363CDD}"/>
              </a:ext>
            </a:extLst>
          </p:cNvPr>
          <p:cNvSpPr/>
          <p:nvPr/>
        </p:nvSpPr>
        <p:spPr>
          <a:xfrm>
            <a:off x="8670694" y="4660170"/>
            <a:ext cx="216566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366543-B4AF-4C36-A8D6-8BD1115BEE78}"/>
              </a:ext>
            </a:extLst>
          </p:cNvPr>
          <p:cNvSpPr/>
          <p:nvPr/>
        </p:nvSpPr>
        <p:spPr>
          <a:xfrm>
            <a:off x="8682792" y="5006208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42FC36-C93C-4D34-9E5D-07CC68959064}"/>
              </a:ext>
            </a:extLst>
          </p:cNvPr>
          <p:cNvSpPr txBox="1"/>
          <p:nvPr/>
        </p:nvSpPr>
        <p:spPr>
          <a:xfrm>
            <a:off x="9710902" y="1686783"/>
            <a:ext cx="1268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Outcome Met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6F1797-BF40-4C2C-AE9D-D13E1C3E0DE2}"/>
              </a:ext>
            </a:extLst>
          </p:cNvPr>
          <p:cNvSpPr txBox="1"/>
          <p:nvPr/>
        </p:nvSpPr>
        <p:spPr>
          <a:xfrm>
            <a:off x="6922175" y="1658704"/>
            <a:ext cx="1151025" cy="287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Day Nurse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488884-049D-4C17-A443-749E1F49FA88}"/>
              </a:ext>
            </a:extLst>
          </p:cNvPr>
          <p:cNvSpPr txBox="1"/>
          <p:nvPr/>
        </p:nvSpPr>
        <p:spPr>
          <a:xfrm>
            <a:off x="8163428" y="1631307"/>
            <a:ext cx="1038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Night Nurse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BAA26ED-8E62-4561-9368-486FF95BC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487" y="2193385"/>
            <a:ext cx="1352550" cy="2857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F53B119-3F29-426A-83AD-822A264B9C55}"/>
              </a:ext>
            </a:extLst>
          </p:cNvPr>
          <p:cNvSpPr txBox="1"/>
          <p:nvPr/>
        </p:nvSpPr>
        <p:spPr>
          <a:xfrm>
            <a:off x="5520487" y="1696377"/>
            <a:ext cx="1151026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Initial Date</a:t>
            </a:r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9596EF4-396C-4A14-A2D6-FF0B8A955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513" y="2075437"/>
            <a:ext cx="714375" cy="2000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1D88C0F-466E-4681-A5A3-39D436FEE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487" y="2520214"/>
            <a:ext cx="1352550" cy="2857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EEEF532-BE09-486F-ADD7-0D710C2E6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457" y="2850850"/>
            <a:ext cx="1352550" cy="2857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57943D1-D223-4748-BE04-854BCD963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421" y="3148387"/>
            <a:ext cx="1352550" cy="2857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04EEE82-7E5E-4BEC-8BC9-C1D5CB6D8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488" y="2444022"/>
            <a:ext cx="714375" cy="20002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2AD1A0D-0F45-4924-8ACE-8487EFA64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487" y="2831967"/>
            <a:ext cx="714375" cy="2000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4292D4E-772E-4DAE-A505-721E3DD23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486" y="3140325"/>
            <a:ext cx="714375" cy="2000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4005AF9-68CC-4DEE-8252-CC09EFBAE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457" y="4216597"/>
            <a:ext cx="1352550" cy="28575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D2A41D2-6F45-437D-BAB4-01D3FA908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22" y="4208535"/>
            <a:ext cx="714375" cy="20002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219C7F5-67D3-4C40-BFDC-9247DD583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421" y="4573564"/>
            <a:ext cx="1352550" cy="2857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E74537D-8EEA-4096-A700-9BCF77AA7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486" y="4565502"/>
            <a:ext cx="714375" cy="2000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B4B1559-5152-4FA6-A512-980163D82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421" y="4928271"/>
            <a:ext cx="1352550" cy="28575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74AC44D-EDA7-47F6-8F07-EC3B0A789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486" y="4920209"/>
            <a:ext cx="7143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0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9F8488-D466-4F31-8142-309C154CFC59}"/>
              </a:ext>
            </a:extLst>
          </p:cNvPr>
          <p:cNvSpPr txBox="1"/>
          <p:nvPr/>
        </p:nvSpPr>
        <p:spPr>
          <a:xfrm>
            <a:off x="582524" y="2086656"/>
            <a:ext cx="1636295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TEMPERATURE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80D02A-5A0A-4469-AA91-1F15A524A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446562"/>
              </p:ext>
            </p:extLst>
          </p:nvPr>
        </p:nvGraphicFramePr>
        <p:xfrm>
          <a:off x="553445" y="2763483"/>
          <a:ext cx="4051300" cy="8201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1300">
                  <a:extLst>
                    <a:ext uri="{9D8B030D-6E8A-4147-A177-3AD203B41FA5}">
                      <a16:colId xmlns:a16="http://schemas.microsoft.com/office/drawing/2014/main" val="1004918271"/>
                    </a:ext>
                  </a:extLst>
                </a:gridCol>
              </a:tblGrid>
              <a:tr h="259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Temperature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3641167"/>
                  </a:ext>
                </a:extLst>
              </a:tr>
              <a:tr h="30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Assess Effect of Anti-</a:t>
                      </a:r>
                      <a:r>
                        <a:rPr lang="en-US" sz="1100" u="none" strike="noStrike" dirty="0" err="1">
                          <a:effectLst/>
                        </a:rPr>
                        <a:t>Pyretics</a:t>
                      </a:r>
                      <a:r>
                        <a:rPr lang="en-US" sz="1100" u="none" strike="noStrike" dirty="0">
                          <a:effectLst/>
                        </a:rPr>
                        <a:t> Served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7202519"/>
                  </a:ext>
                </a:extLst>
              </a:tr>
              <a:tr h="259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Warmer/ Cooling Mat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05722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A7CBF11-FDFF-493C-8819-AF58AA3BF58B}"/>
              </a:ext>
            </a:extLst>
          </p:cNvPr>
          <p:cNvSpPr txBox="1"/>
          <p:nvPr/>
        </p:nvSpPr>
        <p:spPr>
          <a:xfrm>
            <a:off x="553445" y="4123429"/>
            <a:ext cx="1636295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NUTRITION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4FBC3A1-1FF4-44D6-9CE2-754C34963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747102"/>
              </p:ext>
            </p:extLst>
          </p:nvPr>
        </p:nvGraphicFramePr>
        <p:xfrm>
          <a:off x="582524" y="4627264"/>
          <a:ext cx="4051300" cy="19273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1300">
                  <a:extLst>
                    <a:ext uri="{9D8B030D-6E8A-4147-A177-3AD203B41FA5}">
                      <a16:colId xmlns:a16="http://schemas.microsoft.com/office/drawing/2014/main" val="1310626078"/>
                    </a:ext>
                  </a:extLst>
                </a:gridCol>
              </a:tblGrid>
              <a:tr h="2836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Nutrition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5385613"/>
                  </a:ext>
                </a:extLst>
              </a:tr>
              <a:tr h="27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Maintain NBM / IV Fluid / Tube Feeding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8367594"/>
                  </a:ext>
                </a:extLst>
              </a:tr>
              <a:tr h="27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Check Exposed Length and Correct Tube Placement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2785306"/>
                  </a:ext>
                </a:extLst>
              </a:tr>
              <a:tr h="27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Feeds - Sips of Water  / Clear Feeds / Full Feeds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2200276"/>
                  </a:ext>
                </a:extLst>
              </a:tr>
              <a:tr h="27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Diet Texture - Nectar / Honey / Pudding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3954954"/>
                  </a:ext>
                </a:extLst>
              </a:tr>
              <a:tr h="27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Diet Texture - Soft / Full  / Finely Minced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9704070"/>
                  </a:ext>
                </a:extLst>
              </a:tr>
              <a:tr h="273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Assess Feeding Tolerance - Full/ Half / Quarter / Poor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994725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096B2C0-A053-42D3-A172-93E2DEEA18BA}"/>
              </a:ext>
            </a:extLst>
          </p:cNvPr>
          <p:cNvSpPr/>
          <p:nvPr/>
        </p:nvSpPr>
        <p:spPr>
          <a:xfrm>
            <a:off x="7178832" y="2799579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D58948-746E-4AEC-8AD8-AD4F9C5DF2B0}"/>
              </a:ext>
            </a:extLst>
          </p:cNvPr>
          <p:cNvSpPr/>
          <p:nvPr/>
        </p:nvSpPr>
        <p:spPr>
          <a:xfrm>
            <a:off x="7186847" y="3086424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621FD3-DC1A-41CD-8A63-3C515161476E}"/>
              </a:ext>
            </a:extLst>
          </p:cNvPr>
          <p:cNvSpPr/>
          <p:nvPr/>
        </p:nvSpPr>
        <p:spPr>
          <a:xfrm>
            <a:off x="7170817" y="3455288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9EE699-142F-4ED8-AE2A-A95765FCC26B}"/>
              </a:ext>
            </a:extLst>
          </p:cNvPr>
          <p:cNvSpPr txBox="1"/>
          <p:nvPr/>
        </p:nvSpPr>
        <p:spPr>
          <a:xfrm>
            <a:off x="8453847" y="2116572"/>
            <a:ext cx="119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Night Nurse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7C2D1E-4591-4103-ADDF-7B0B7A791ADE}"/>
              </a:ext>
            </a:extLst>
          </p:cNvPr>
          <p:cNvSpPr txBox="1"/>
          <p:nvPr/>
        </p:nvSpPr>
        <p:spPr>
          <a:xfrm>
            <a:off x="6935526" y="2098473"/>
            <a:ext cx="119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Day Nurse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D50D3B-C6A7-4C29-ADE2-BD0D55051D47}"/>
              </a:ext>
            </a:extLst>
          </p:cNvPr>
          <p:cNvSpPr/>
          <p:nvPr/>
        </p:nvSpPr>
        <p:spPr>
          <a:xfrm>
            <a:off x="7156786" y="4672202"/>
            <a:ext cx="216567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EE2EE7-5D19-4992-BBA7-A10621720F9B}"/>
              </a:ext>
            </a:extLst>
          </p:cNvPr>
          <p:cNvSpPr/>
          <p:nvPr/>
        </p:nvSpPr>
        <p:spPr>
          <a:xfrm>
            <a:off x="7156787" y="4988281"/>
            <a:ext cx="216566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0BF47F-574A-451B-84D5-53DEBE071B8E}"/>
              </a:ext>
            </a:extLst>
          </p:cNvPr>
          <p:cNvSpPr/>
          <p:nvPr/>
        </p:nvSpPr>
        <p:spPr>
          <a:xfrm>
            <a:off x="7164802" y="5180181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894F4D-32B9-46C5-AC1D-1B54A8053CA5}"/>
              </a:ext>
            </a:extLst>
          </p:cNvPr>
          <p:cNvSpPr/>
          <p:nvPr/>
        </p:nvSpPr>
        <p:spPr>
          <a:xfrm>
            <a:off x="7156786" y="5382224"/>
            <a:ext cx="216567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099F8E-9466-4438-9E26-B2358B0CA365}"/>
              </a:ext>
            </a:extLst>
          </p:cNvPr>
          <p:cNvSpPr/>
          <p:nvPr/>
        </p:nvSpPr>
        <p:spPr>
          <a:xfrm>
            <a:off x="7156786" y="5644133"/>
            <a:ext cx="216566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BD34EE-3DD2-4A75-94A6-CBF3FEF702E6}"/>
              </a:ext>
            </a:extLst>
          </p:cNvPr>
          <p:cNvSpPr/>
          <p:nvPr/>
        </p:nvSpPr>
        <p:spPr>
          <a:xfrm>
            <a:off x="7156786" y="5962371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C6DBEB-B26D-4089-88EC-AAC14725CF21}"/>
              </a:ext>
            </a:extLst>
          </p:cNvPr>
          <p:cNvSpPr/>
          <p:nvPr/>
        </p:nvSpPr>
        <p:spPr>
          <a:xfrm>
            <a:off x="7156786" y="6345844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47B613-4A46-45B2-ADA2-1CC8F46210A2}"/>
              </a:ext>
            </a:extLst>
          </p:cNvPr>
          <p:cNvSpPr/>
          <p:nvPr/>
        </p:nvSpPr>
        <p:spPr>
          <a:xfrm>
            <a:off x="8762004" y="2780300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F7FF2A-EBB8-45F5-8B02-49C9CDF74C1A}"/>
              </a:ext>
            </a:extLst>
          </p:cNvPr>
          <p:cNvSpPr/>
          <p:nvPr/>
        </p:nvSpPr>
        <p:spPr>
          <a:xfrm>
            <a:off x="8770019" y="3103124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642097-B0BE-40C1-9CDB-A6D51E6E17DA}"/>
              </a:ext>
            </a:extLst>
          </p:cNvPr>
          <p:cNvSpPr/>
          <p:nvPr/>
        </p:nvSpPr>
        <p:spPr>
          <a:xfrm>
            <a:off x="8770019" y="3455288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DA5078-7433-41DD-BEC4-1AB2760C42BA}"/>
              </a:ext>
            </a:extLst>
          </p:cNvPr>
          <p:cNvSpPr/>
          <p:nvPr/>
        </p:nvSpPr>
        <p:spPr>
          <a:xfrm>
            <a:off x="8739958" y="4707093"/>
            <a:ext cx="216567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87EEB5-F593-4E8A-9BEB-E5366F17998F}"/>
              </a:ext>
            </a:extLst>
          </p:cNvPr>
          <p:cNvSpPr/>
          <p:nvPr/>
        </p:nvSpPr>
        <p:spPr>
          <a:xfrm>
            <a:off x="8739959" y="4969002"/>
            <a:ext cx="216566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D9E718-10D5-422F-B264-0B87D3B13719}"/>
              </a:ext>
            </a:extLst>
          </p:cNvPr>
          <p:cNvSpPr/>
          <p:nvPr/>
        </p:nvSpPr>
        <p:spPr>
          <a:xfrm>
            <a:off x="8747974" y="5160902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B94BEA-5690-4963-9DCF-81F4DAD60326}"/>
              </a:ext>
            </a:extLst>
          </p:cNvPr>
          <p:cNvSpPr/>
          <p:nvPr/>
        </p:nvSpPr>
        <p:spPr>
          <a:xfrm>
            <a:off x="8739958" y="5362945"/>
            <a:ext cx="216567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488081-B33C-4EDA-A20B-DC8D01A59C2E}"/>
              </a:ext>
            </a:extLst>
          </p:cNvPr>
          <p:cNvSpPr/>
          <p:nvPr/>
        </p:nvSpPr>
        <p:spPr>
          <a:xfrm>
            <a:off x="8739958" y="5624854"/>
            <a:ext cx="216566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FB53BE-267D-42D5-98C6-477F2B28A45E}"/>
              </a:ext>
            </a:extLst>
          </p:cNvPr>
          <p:cNvSpPr/>
          <p:nvPr/>
        </p:nvSpPr>
        <p:spPr>
          <a:xfrm>
            <a:off x="8739958" y="5943092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8F6E73-09A9-462E-8AC3-096E45EBFA87}"/>
              </a:ext>
            </a:extLst>
          </p:cNvPr>
          <p:cNvSpPr/>
          <p:nvPr/>
        </p:nvSpPr>
        <p:spPr>
          <a:xfrm>
            <a:off x="8739958" y="6326565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4233B57-1488-4FDE-8F3B-EA02DE0B7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45" y="312276"/>
            <a:ext cx="10267950" cy="105727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7BCB82C-A027-46A7-B030-99E1A6305F29}"/>
              </a:ext>
            </a:extLst>
          </p:cNvPr>
          <p:cNvSpPr txBox="1"/>
          <p:nvPr/>
        </p:nvSpPr>
        <p:spPr>
          <a:xfrm>
            <a:off x="1006641" y="730336"/>
            <a:ext cx="1110917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General Ward</a:t>
            </a:r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E0DFBB2-A1AE-4188-8ABA-609C3152A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771" y="2759583"/>
            <a:ext cx="1352550" cy="28575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FCCC7C9-CA6A-45F5-A0B6-680480CF6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8836" y="2751521"/>
            <a:ext cx="714375" cy="20002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E7E282F-375B-4120-8563-FEF266632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976" y="4623608"/>
            <a:ext cx="1352550" cy="2857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BBCCC17-AEEC-4D59-AED5-5F27EC5F8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974" y="4594384"/>
            <a:ext cx="714375" cy="2000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BF6B515-54D6-4556-9AB4-7CF22879C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976" y="4950437"/>
            <a:ext cx="1352550" cy="28575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078ED80-62AF-4B86-93A9-39C4562B5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46" y="5281073"/>
            <a:ext cx="1352550" cy="28575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41B9CF3-8991-4657-8DEE-7C5D1ED00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910" y="5578610"/>
            <a:ext cx="1352550" cy="2857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1F4E017-71EA-4AD2-B6DF-B7F28E0A6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977" y="4874245"/>
            <a:ext cx="714375" cy="20002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57DD07B-FA4E-4E39-B89A-BEAFC2126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976" y="5262190"/>
            <a:ext cx="714375" cy="20002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EA334F4-6DBA-4046-B4BF-73FDE81A6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975" y="5592474"/>
            <a:ext cx="714375" cy="20002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8377BDA-F2A3-4458-8BD2-190873BEF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771" y="3071666"/>
            <a:ext cx="1352550" cy="2857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C31B419-DE13-4D5E-8E35-970578CCB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525" y="3375345"/>
            <a:ext cx="1352550" cy="28575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A8C4A81-D9F0-4D48-91E8-393781BBC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8835" y="3068048"/>
            <a:ext cx="714375" cy="2000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6CBDEB2-7458-4D1C-986F-BD1775BFD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7330" y="3400467"/>
            <a:ext cx="714375" cy="20002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6553042-B07C-439A-8C8D-68EC92E1E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117" y="5874239"/>
            <a:ext cx="1352550" cy="31247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6E29DB4-213E-4DC7-80CA-ED3CAFA56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117" y="6242130"/>
            <a:ext cx="1352550" cy="31247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0B58D73-DA8A-43B3-9156-DDE8A8588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4436" y="6275694"/>
            <a:ext cx="714375" cy="20002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A44C42D-D2BE-4F6D-B1D7-1DBA81B99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2365" y="5943275"/>
            <a:ext cx="714375" cy="20002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51DDB1C-DEF1-4A0A-AD3D-2DEAE30BACE5}"/>
              </a:ext>
            </a:extLst>
          </p:cNvPr>
          <p:cNvSpPr txBox="1"/>
          <p:nvPr/>
        </p:nvSpPr>
        <p:spPr>
          <a:xfrm>
            <a:off x="9716789" y="2133764"/>
            <a:ext cx="1268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Outcome Met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F66FD5-7881-4FFA-BC68-94ECC9ABF153}"/>
              </a:ext>
            </a:extLst>
          </p:cNvPr>
          <p:cNvSpPr txBox="1"/>
          <p:nvPr/>
        </p:nvSpPr>
        <p:spPr>
          <a:xfrm>
            <a:off x="5419725" y="2110259"/>
            <a:ext cx="1151026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Initial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0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F0C91D-1AC2-4E7F-B151-1F4B71950824}"/>
              </a:ext>
            </a:extLst>
          </p:cNvPr>
          <p:cNvSpPr/>
          <p:nvPr/>
        </p:nvSpPr>
        <p:spPr>
          <a:xfrm>
            <a:off x="7150025" y="2622893"/>
            <a:ext cx="216567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34E4E9-AF9E-498D-A75D-505E6E7F4B07}"/>
              </a:ext>
            </a:extLst>
          </p:cNvPr>
          <p:cNvSpPr/>
          <p:nvPr/>
        </p:nvSpPr>
        <p:spPr>
          <a:xfrm>
            <a:off x="7162057" y="3009455"/>
            <a:ext cx="216566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1E352D-F852-46F3-AB8C-2F3AC4494DB3}"/>
              </a:ext>
            </a:extLst>
          </p:cNvPr>
          <p:cNvSpPr/>
          <p:nvPr/>
        </p:nvSpPr>
        <p:spPr>
          <a:xfrm>
            <a:off x="7158050" y="3342863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F99792-C8D6-4DC9-9BF2-BF1D17F66494}"/>
              </a:ext>
            </a:extLst>
          </p:cNvPr>
          <p:cNvSpPr/>
          <p:nvPr/>
        </p:nvSpPr>
        <p:spPr>
          <a:xfrm>
            <a:off x="7196457" y="4976920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0B1850-0CFE-4C2D-A835-F3F98483FCA9}"/>
              </a:ext>
            </a:extLst>
          </p:cNvPr>
          <p:cNvSpPr/>
          <p:nvPr/>
        </p:nvSpPr>
        <p:spPr>
          <a:xfrm>
            <a:off x="7192463" y="5380465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D2FDE4-53D5-4EB5-9D6A-470B868C283A}"/>
              </a:ext>
            </a:extLst>
          </p:cNvPr>
          <p:cNvSpPr txBox="1"/>
          <p:nvPr/>
        </p:nvSpPr>
        <p:spPr>
          <a:xfrm>
            <a:off x="739687" y="2076412"/>
            <a:ext cx="1636295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ELIMINATION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51AD4D-86A0-4AFB-AE11-41531D94269B}"/>
              </a:ext>
            </a:extLst>
          </p:cNvPr>
          <p:cNvSpPr txBox="1"/>
          <p:nvPr/>
        </p:nvSpPr>
        <p:spPr>
          <a:xfrm>
            <a:off x="739687" y="4531157"/>
            <a:ext cx="1900992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RESTING AND SLEEPING</a:t>
            </a:r>
            <a:endParaRPr lang="en-US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02159E0-873B-4055-A782-2AC940DA4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671111"/>
              </p:ext>
            </p:extLst>
          </p:nvPr>
        </p:nvGraphicFramePr>
        <p:xfrm>
          <a:off x="739687" y="4940849"/>
          <a:ext cx="4051300" cy="6262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1300">
                  <a:extLst>
                    <a:ext uri="{9D8B030D-6E8A-4147-A177-3AD203B41FA5}">
                      <a16:colId xmlns:a16="http://schemas.microsoft.com/office/drawing/2014/main" val="2642335280"/>
                    </a:ext>
                  </a:extLst>
                </a:gridCol>
              </a:tblGrid>
              <a:tr h="323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Resting &amp; Sleeping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4350438"/>
                  </a:ext>
                </a:extLst>
              </a:tr>
              <a:tr h="302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Asses | Ability to Sleep - Well/ Fair/ Poor/ Sedated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659068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6A6BEC1-4787-42ED-B1A6-A563A1A51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204942"/>
              </p:ext>
            </p:extLst>
          </p:nvPr>
        </p:nvGraphicFramePr>
        <p:xfrm>
          <a:off x="723645" y="2644617"/>
          <a:ext cx="4051300" cy="1472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1300">
                  <a:extLst>
                    <a:ext uri="{9D8B030D-6E8A-4147-A177-3AD203B41FA5}">
                      <a16:colId xmlns:a16="http://schemas.microsoft.com/office/drawing/2014/main" val="2278732538"/>
                    </a:ext>
                  </a:extLst>
                </a:gridCol>
              </a:tblGrid>
              <a:tr h="294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Eliminating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1336836"/>
                  </a:ext>
                </a:extLst>
              </a:tr>
              <a:tr h="294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Monitor Micturition -Self/ Catheter/ Lleal-Conduit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7675906"/>
                  </a:ext>
                </a:extLst>
              </a:tr>
              <a:tr h="294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Monitor Bowel Movement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95257"/>
                  </a:ext>
                </a:extLst>
              </a:tr>
              <a:tr h="294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Perform Meatal / Diaper/ Stoma Care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6348205"/>
                  </a:ext>
                </a:extLst>
              </a:tr>
              <a:tr h="294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Perform Catheter Care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0740184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9E105752-7C46-4A77-B5C4-41274E436DC5}"/>
              </a:ext>
            </a:extLst>
          </p:cNvPr>
          <p:cNvSpPr/>
          <p:nvPr/>
        </p:nvSpPr>
        <p:spPr>
          <a:xfrm>
            <a:off x="7158050" y="3599065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C2AD68-865D-44B7-B6F7-3ACE111EBAEF}"/>
              </a:ext>
            </a:extLst>
          </p:cNvPr>
          <p:cNvSpPr txBox="1"/>
          <p:nvPr/>
        </p:nvSpPr>
        <p:spPr>
          <a:xfrm>
            <a:off x="8228783" y="2114734"/>
            <a:ext cx="119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Night Nurse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AEFB6B-1027-4007-880C-F728FECC0486}"/>
              </a:ext>
            </a:extLst>
          </p:cNvPr>
          <p:cNvSpPr txBox="1"/>
          <p:nvPr/>
        </p:nvSpPr>
        <p:spPr>
          <a:xfrm>
            <a:off x="6862037" y="2076413"/>
            <a:ext cx="119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Day Nurse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FF0FCC-FE1D-4E26-9AEB-6210103150A9}"/>
              </a:ext>
            </a:extLst>
          </p:cNvPr>
          <p:cNvSpPr/>
          <p:nvPr/>
        </p:nvSpPr>
        <p:spPr>
          <a:xfrm>
            <a:off x="8489216" y="3025366"/>
            <a:ext cx="216567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EB570B-7ED3-4951-B03F-06E6D3D8C257}"/>
              </a:ext>
            </a:extLst>
          </p:cNvPr>
          <p:cNvSpPr/>
          <p:nvPr/>
        </p:nvSpPr>
        <p:spPr>
          <a:xfrm>
            <a:off x="8489364" y="2697376"/>
            <a:ext cx="216566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CC2106-63AD-4E9A-8D9E-415128EFF05A}"/>
              </a:ext>
            </a:extLst>
          </p:cNvPr>
          <p:cNvSpPr/>
          <p:nvPr/>
        </p:nvSpPr>
        <p:spPr>
          <a:xfrm>
            <a:off x="8489216" y="3353535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63AA75-E844-42B9-A072-4BCA8E29BE4A}"/>
              </a:ext>
            </a:extLst>
          </p:cNvPr>
          <p:cNvSpPr/>
          <p:nvPr/>
        </p:nvSpPr>
        <p:spPr>
          <a:xfrm>
            <a:off x="8537847" y="4948603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2CDD95-6E17-45AA-A8DA-D35F7A4128BB}"/>
              </a:ext>
            </a:extLst>
          </p:cNvPr>
          <p:cNvSpPr/>
          <p:nvPr/>
        </p:nvSpPr>
        <p:spPr>
          <a:xfrm>
            <a:off x="8537847" y="5400667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112880-70DC-446D-BEAB-94C2A71B1269}"/>
              </a:ext>
            </a:extLst>
          </p:cNvPr>
          <p:cNvSpPr/>
          <p:nvPr/>
        </p:nvSpPr>
        <p:spPr>
          <a:xfrm>
            <a:off x="8489216" y="3615334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4569CC6-48E6-4F8E-9D7A-592589A00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45" y="312276"/>
            <a:ext cx="10267950" cy="105727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4AA8C11-AA29-48C1-A5E5-E40A44A75D73}"/>
              </a:ext>
            </a:extLst>
          </p:cNvPr>
          <p:cNvSpPr txBox="1"/>
          <p:nvPr/>
        </p:nvSpPr>
        <p:spPr>
          <a:xfrm>
            <a:off x="1006641" y="730336"/>
            <a:ext cx="1110917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General Ward</a:t>
            </a:r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568C5D4-A66B-4C19-99A6-ACEB6B370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031" y="2607461"/>
            <a:ext cx="1352550" cy="28575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F4BA1CE-FB3C-4FBF-8768-1530F3A32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513" y="2615520"/>
            <a:ext cx="714375" cy="20002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7EF1988-43DB-4EB0-86E4-D864E2A3C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031" y="2934290"/>
            <a:ext cx="1352550" cy="2857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65C0C9-6CE9-45D9-9E80-794E289E8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001" y="3264926"/>
            <a:ext cx="1352550" cy="28575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7C92C2-9E9C-4CC5-BACC-602057C35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965" y="3562463"/>
            <a:ext cx="1352550" cy="28575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9C8269A-9C86-4F4D-8613-F49836249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446" y="2809010"/>
            <a:ext cx="714375" cy="20002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7341073-3BD7-40EE-A1FE-074CAE318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445" y="3196955"/>
            <a:ext cx="714375" cy="2000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49033E9-AFAE-448F-84C6-75D99BC2D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444" y="3505313"/>
            <a:ext cx="714375" cy="2000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CA19808-8005-4AAD-B7D8-0D0B7727A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688" y="3860000"/>
            <a:ext cx="1352550" cy="2857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E47CB48-8052-4802-9B5D-639ADFA48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524" y="4940849"/>
            <a:ext cx="1352550" cy="2857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B2450FE-F7A5-4A88-B042-DE959D103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524" y="5322730"/>
            <a:ext cx="1352550" cy="28575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9019F84-FA5C-4DB9-9277-85E9F475F079}"/>
              </a:ext>
            </a:extLst>
          </p:cNvPr>
          <p:cNvSpPr/>
          <p:nvPr/>
        </p:nvSpPr>
        <p:spPr>
          <a:xfrm>
            <a:off x="7162056" y="3894160"/>
            <a:ext cx="216567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B1D37A8-59C6-4558-9573-FACA09EE4053}"/>
              </a:ext>
            </a:extLst>
          </p:cNvPr>
          <p:cNvSpPr/>
          <p:nvPr/>
        </p:nvSpPr>
        <p:spPr>
          <a:xfrm>
            <a:off x="8489217" y="3932622"/>
            <a:ext cx="216566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560E746-5361-4198-96F4-5487151DA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443" y="3848213"/>
            <a:ext cx="714375" cy="20002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4940330-F507-4270-8913-45625E9CF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512" y="4876907"/>
            <a:ext cx="714375" cy="20002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038800A-A0C3-45FB-ACF6-8A3063817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512" y="5300654"/>
            <a:ext cx="714375" cy="20002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48161D7-FA22-435C-9B92-E55A33B7E175}"/>
              </a:ext>
            </a:extLst>
          </p:cNvPr>
          <p:cNvSpPr txBox="1"/>
          <p:nvPr/>
        </p:nvSpPr>
        <p:spPr>
          <a:xfrm>
            <a:off x="9596619" y="2025787"/>
            <a:ext cx="1268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Outcome Met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F21C4A-748C-4E4D-8C02-C840DD804FA3}"/>
              </a:ext>
            </a:extLst>
          </p:cNvPr>
          <p:cNvSpPr txBox="1"/>
          <p:nvPr/>
        </p:nvSpPr>
        <p:spPr>
          <a:xfrm>
            <a:off x="5419725" y="2110259"/>
            <a:ext cx="1151026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Initial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1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083C2F-C914-49A0-AC43-07EA1184B296}"/>
              </a:ext>
            </a:extLst>
          </p:cNvPr>
          <p:cNvSpPr/>
          <p:nvPr/>
        </p:nvSpPr>
        <p:spPr>
          <a:xfrm>
            <a:off x="7201654" y="1874825"/>
            <a:ext cx="216567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B30520-A370-4D75-BADC-C995A0A2878F}"/>
              </a:ext>
            </a:extLst>
          </p:cNvPr>
          <p:cNvSpPr/>
          <p:nvPr/>
        </p:nvSpPr>
        <p:spPr>
          <a:xfrm>
            <a:off x="7224980" y="2151431"/>
            <a:ext cx="216566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D0C481-02E0-4C59-822A-1EFD90601EF8}"/>
              </a:ext>
            </a:extLst>
          </p:cNvPr>
          <p:cNvSpPr/>
          <p:nvPr/>
        </p:nvSpPr>
        <p:spPr>
          <a:xfrm>
            <a:off x="7191673" y="2533908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AADE1F-D562-4CFA-9638-1F1775EAA0C6}"/>
              </a:ext>
            </a:extLst>
          </p:cNvPr>
          <p:cNvSpPr/>
          <p:nvPr/>
        </p:nvSpPr>
        <p:spPr>
          <a:xfrm>
            <a:off x="7206577" y="2792916"/>
            <a:ext cx="216567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ACD97E-AF17-41C5-869D-BCBE95B07446}"/>
              </a:ext>
            </a:extLst>
          </p:cNvPr>
          <p:cNvSpPr/>
          <p:nvPr/>
        </p:nvSpPr>
        <p:spPr>
          <a:xfrm>
            <a:off x="7226402" y="3060793"/>
            <a:ext cx="216566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B35C78-3FDE-4A6E-B8F7-EB9F3EA672D6}"/>
              </a:ext>
            </a:extLst>
          </p:cNvPr>
          <p:cNvSpPr/>
          <p:nvPr/>
        </p:nvSpPr>
        <p:spPr>
          <a:xfrm>
            <a:off x="7244954" y="3406600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110472-2EC1-4810-A8DC-2765EBBD86FF}"/>
              </a:ext>
            </a:extLst>
          </p:cNvPr>
          <p:cNvSpPr/>
          <p:nvPr/>
        </p:nvSpPr>
        <p:spPr>
          <a:xfrm>
            <a:off x="7249255" y="3660376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974263-E5DE-499F-8D08-3240731554A9}"/>
              </a:ext>
            </a:extLst>
          </p:cNvPr>
          <p:cNvSpPr txBox="1"/>
          <p:nvPr/>
        </p:nvSpPr>
        <p:spPr>
          <a:xfrm>
            <a:off x="510116" y="1318594"/>
            <a:ext cx="1636295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RISK FOR FALL/ INJURY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6689379-116D-4906-9906-A378EAC42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714314"/>
              </p:ext>
            </p:extLst>
          </p:nvPr>
        </p:nvGraphicFramePr>
        <p:xfrm>
          <a:off x="510116" y="1830296"/>
          <a:ext cx="4051300" cy="2105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1300">
                  <a:extLst>
                    <a:ext uri="{9D8B030D-6E8A-4147-A177-3AD203B41FA5}">
                      <a16:colId xmlns:a16="http://schemas.microsoft.com/office/drawing/2014/main" val="2772948419"/>
                    </a:ext>
                  </a:extLst>
                </a:gridCol>
              </a:tblGrid>
              <a:tr h="289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Risk for Fall/ Injury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6037129"/>
                  </a:ext>
                </a:extLst>
              </a:tr>
              <a:tr h="289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Assist in Patient's Elimination Needs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7177675"/>
                  </a:ext>
                </a:extLst>
              </a:tr>
              <a:tr h="3706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Encourange One Family  / Caregiver to Stay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7641254"/>
                  </a:ext>
                </a:extLst>
              </a:tr>
              <a:tr h="289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Explain Crib, Observe Compliance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8427959"/>
                  </a:ext>
                </a:extLst>
              </a:tr>
              <a:tr h="289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Initiate Restraint : Bed Rails / Limb/ Body Vest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7212466"/>
                  </a:ext>
                </a:extLst>
              </a:tr>
              <a:tr h="289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Review Restaint Used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173393"/>
                  </a:ext>
                </a:extLst>
              </a:tr>
              <a:tr h="289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Fail Precaution Measures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0426908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C99834F3-92AB-4998-9C93-9085F17BC74B}"/>
              </a:ext>
            </a:extLst>
          </p:cNvPr>
          <p:cNvSpPr/>
          <p:nvPr/>
        </p:nvSpPr>
        <p:spPr>
          <a:xfrm>
            <a:off x="8276673" y="1848085"/>
            <a:ext cx="216567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F21819-300A-4DB4-98C7-31E43FB56CFF}"/>
              </a:ext>
            </a:extLst>
          </p:cNvPr>
          <p:cNvSpPr/>
          <p:nvPr/>
        </p:nvSpPr>
        <p:spPr>
          <a:xfrm>
            <a:off x="8276674" y="2179186"/>
            <a:ext cx="216566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875F16-0DA9-43AB-BE09-5C062F4B3E14}"/>
              </a:ext>
            </a:extLst>
          </p:cNvPr>
          <p:cNvSpPr/>
          <p:nvPr/>
        </p:nvSpPr>
        <p:spPr>
          <a:xfrm>
            <a:off x="8265693" y="2507168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C67C61-E545-45F1-9078-52824E37D786}"/>
              </a:ext>
            </a:extLst>
          </p:cNvPr>
          <p:cNvSpPr/>
          <p:nvPr/>
        </p:nvSpPr>
        <p:spPr>
          <a:xfrm>
            <a:off x="8276673" y="2784166"/>
            <a:ext cx="216567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346E9F-CAF5-4FC3-B032-AB957B70152A}"/>
              </a:ext>
            </a:extLst>
          </p:cNvPr>
          <p:cNvSpPr/>
          <p:nvPr/>
        </p:nvSpPr>
        <p:spPr>
          <a:xfrm>
            <a:off x="8284942" y="3052840"/>
            <a:ext cx="216566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C1AF65-1087-46C7-A4F6-6D97A7AAA1EB}"/>
              </a:ext>
            </a:extLst>
          </p:cNvPr>
          <p:cNvSpPr/>
          <p:nvPr/>
        </p:nvSpPr>
        <p:spPr>
          <a:xfrm>
            <a:off x="8276673" y="3417916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9DD19D-49E5-4EF6-AB6F-DF3894A8A48C}"/>
              </a:ext>
            </a:extLst>
          </p:cNvPr>
          <p:cNvSpPr/>
          <p:nvPr/>
        </p:nvSpPr>
        <p:spPr>
          <a:xfrm>
            <a:off x="8285368" y="3692956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236085-6EC6-4114-977E-19A9B84B0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26783"/>
            <a:ext cx="10267950" cy="10572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B7ECBD2-B036-438F-9F46-CF1816F00D0F}"/>
              </a:ext>
            </a:extLst>
          </p:cNvPr>
          <p:cNvSpPr txBox="1"/>
          <p:nvPr/>
        </p:nvSpPr>
        <p:spPr>
          <a:xfrm>
            <a:off x="553217" y="4395104"/>
            <a:ext cx="1097496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MOBILISING</a:t>
            </a:r>
            <a:endParaRPr lang="en-US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D0E6A18-D626-498B-8CCE-90C46A1DB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897156"/>
              </p:ext>
            </p:extLst>
          </p:nvPr>
        </p:nvGraphicFramePr>
        <p:xfrm>
          <a:off x="527146" y="4758732"/>
          <a:ext cx="4051300" cy="1272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1300">
                  <a:extLst>
                    <a:ext uri="{9D8B030D-6E8A-4147-A177-3AD203B41FA5}">
                      <a16:colId xmlns:a16="http://schemas.microsoft.com/office/drawing/2014/main" val="1943186056"/>
                    </a:ext>
                  </a:extLst>
                </a:gridCol>
              </a:tblGrid>
              <a:tr h="258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Mobilising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9801805"/>
                  </a:ext>
                </a:extLst>
              </a:tr>
              <a:tr h="240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Mobilise Patient - Sit up in Bed/ Chair/ Walking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841399"/>
                  </a:ext>
                </a:extLst>
              </a:tr>
              <a:tr h="258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5289312"/>
                  </a:ext>
                </a:extLst>
              </a:tr>
              <a:tr h="258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Perform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8817175"/>
                  </a:ext>
                </a:extLst>
              </a:tr>
              <a:tr h="258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Assess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848079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7F820AEC-8ED9-476A-985D-AD9DA8A41510}"/>
              </a:ext>
            </a:extLst>
          </p:cNvPr>
          <p:cNvSpPr/>
          <p:nvPr/>
        </p:nvSpPr>
        <p:spPr>
          <a:xfrm>
            <a:off x="7200612" y="4746718"/>
            <a:ext cx="234563" cy="162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545349-1161-4FC8-B351-22CD79529E31}"/>
              </a:ext>
            </a:extLst>
          </p:cNvPr>
          <p:cNvSpPr/>
          <p:nvPr/>
        </p:nvSpPr>
        <p:spPr>
          <a:xfrm>
            <a:off x="7200613" y="4946809"/>
            <a:ext cx="234562" cy="162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129C86-8280-4D2A-AE40-0FDFEBE68812}"/>
              </a:ext>
            </a:extLst>
          </p:cNvPr>
          <p:cNvSpPr/>
          <p:nvPr/>
        </p:nvSpPr>
        <p:spPr>
          <a:xfrm>
            <a:off x="7208627" y="5222813"/>
            <a:ext cx="225882" cy="162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F78DEF-386F-4CA9-B096-35AB3A3ABF72}"/>
              </a:ext>
            </a:extLst>
          </p:cNvPr>
          <p:cNvSpPr/>
          <p:nvPr/>
        </p:nvSpPr>
        <p:spPr>
          <a:xfrm>
            <a:off x="7196605" y="5535676"/>
            <a:ext cx="225882" cy="162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D9ED42-AFD1-4BA8-AE36-D208CBF07CA7}"/>
              </a:ext>
            </a:extLst>
          </p:cNvPr>
          <p:cNvSpPr/>
          <p:nvPr/>
        </p:nvSpPr>
        <p:spPr>
          <a:xfrm>
            <a:off x="7188325" y="5816008"/>
            <a:ext cx="225882" cy="162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B3DBA6-9B9B-4750-88D6-6D2D26B7830D}"/>
              </a:ext>
            </a:extLst>
          </p:cNvPr>
          <p:cNvSpPr/>
          <p:nvPr/>
        </p:nvSpPr>
        <p:spPr>
          <a:xfrm flipV="1">
            <a:off x="8384959" y="4746719"/>
            <a:ext cx="191592" cy="129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38BF2A-813A-4288-9F61-B6DFE00253C1}"/>
              </a:ext>
            </a:extLst>
          </p:cNvPr>
          <p:cNvSpPr/>
          <p:nvPr/>
        </p:nvSpPr>
        <p:spPr>
          <a:xfrm flipV="1">
            <a:off x="8384960" y="4946809"/>
            <a:ext cx="191591" cy="129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083713-0717-4EB8-9904-D9964F235C49}"/>
              </a:ext>
            </a:extLst>
          </p:cNvPr>
          <p:cNvSpPr/>
          <p:nvPr/>
        </p:nvSpPr>
        <p:spPr>
          <a:xfrm flipV="1">
            <a:off x="8392974" y="5222813"/>
            <a:ext cx="184501" cy="129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09159B-5022-496B-A7A7-07B0B0018642}"/>
              </a:ext>
            </a:extLst>
          </p:cNvPr>
          <p:cNvSpPr/>
          <p:nvPr/>
        </p:nvSpPr>
        <p:spPr>
          <a:xfrm flipV="1">
            <a:off x="8380952" y="5535676"/>
            <a:ext cx="184501" cy="129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FB691C-B5FB-4E6D-8057-DBD4C26B2FE7}"/>
              </a:ext>
            </a:extLst>
          </p:cNvPr>
          <p:cNvSpPr/>
          <p:nvPr/>
        </p:nvSpPr>
        <p:spPr>
          <a:xfrm flipV="1">
            <a:off x="8372672" y="5816008"/>
            <a:ext cx="184501" cy="129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22C11D0-C1DE-4558-BFC7-C496FDAC7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25" y="1808646"/>
            <a:ext cx="1352550" cy="2857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8FB8FD2-D24F-4307-A7C4-0D3ED1EEA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751" y="1690698"/>
            <a:ext cx="714375" cy="2000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0DE6760-FE1C-4F82-9509-A506723F2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25" y="2135475"/>
            <a:ext cx="1352550" cy="2857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2B630A6-E212-4F6C-9CF9-FCA3DEF1B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695" y="2466111"/>
            <a:ext cx="1352550" cy="2857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0B7D3C2-A737-4747-962C-E0722D215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659" y="2763648"/>
            <a:ext cx="1352550" cy="2857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945C809-F1E9-410C-9813-AD7995B52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8726" y="2059283"/>
            <a:ext cx="714375" cy="2000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C667215-024C-4352-A51B-700329ECC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8725" y="2447228"/>
            <a:ext cx="714375" cy="20002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814DFD4-38A3-4BC6-A196-9056C6BB6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8724" y="2755586"/>
            <a:ext cx="714375" cy="20002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2D98586-8EB4-42B7-81FC-C58D530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25" y="4758732"/>
            <a:ext cx="1352550" cy="2857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A708D3F-D016-4C3B-9917-4C6E25877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8724" y="4737090"/>
            <a:ext cx="714375" cy="2000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ECCA73F-0B68-47E2-B7B1-B5147CB6C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25" y="5085561"/>
            <a:ext cx="1352550" cy="28575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FE28528-DB9D-4C49-9593-E842AFC25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695" y="5416197"/>
            <a:ext cx="1352550" cy="28575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94F5A70-1C29-42C9-AB6F-7C6DF9313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659" y="5713734"/>
            <a:ext cx="1352550" cy="2857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3234724-9E9E-43F7-A3BD-144B4AC63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8724" y="5033729"/>
            <a:ext cx="714375" cy="20002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EBC62D3-B283-42CC-84E5-F7ADD4A30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751" y="5358500"/>
            <a:ext cx="714375" cy="20002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40818C2-8203-4EBF-A01D-3B6398CB5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751" y="5685920"/>
            <a:ext cx="714375" cy="20002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CDB7F03-09A9-4F75-AA3C-A9839E41F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693" y="3021741"/>
            <a:ext cx="1352550" cy="2857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493F35D-5D5C-4CB2-B811-C3653EE73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663" y="3352377"/>
            <a:ext cx="1352550" cy="28575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C0C9901-C4CD-4919-A433-62A7B5F23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627" y="3649914"/>
            <a:ext cx="1352550" cy="28575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6881881-8489-4A1C-9F9D-07DD0A12D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1694" y="2945549"/>
            <a:ext cx="714375" cy="20002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B7E2338-82A4-47E1-97EA-E06BF56C6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1693" y="3333494"/>
            <a:ext cx="714375" cy="20002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3A8F15E-7DF7-452A-8892-6CFAAE755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1692" y="3641852"/>
            <a:ext cx="714375" cy="20002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6FA81E9-6D74-46C5-807E-E55E6061E425}"/>
              </a:ext>
            </a:extLst>
          </p:cNvPr>
          <p:cNvSpPr txBox="1"/>
          <p:nvPr/>
        </p:nvSpPr>
        <p:spPr>
          <a:xfrm>
            <a:off x="9536147" y="1258345"/>
            <a:ext cx="1268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Outcome Met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1226AA-185D-41C8-AD4A-6F49D40CE95A}"/>
              </a:ext>
            </a:extLst>
          </p:cNvPr>
          <p:cNvSpPr txBox="1"/>
          <p:nvPr/>
        </p:nvSpPr>
        <p:spPr>
          <a:xfrm>
            <a:off x="8169401" y="1290709"/>
            <a:ext cx="119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Night Nurse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E18138-E736-4E65-9C58-0FF1442C6AF2}"/>
              </a:ext>
            </a:extLst>
          </p:cNvPr>
          <p:cNvSpPr txBox="1"/>
          <p:nvPr/>
        </p:nvSpPr>
        <p:spPr>
          <a:xfrm>
            <a:off x="6802655" y="1252388"/>
            <a:ext cx="119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Day Nurse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ECF8C4-33FE-4934-BEEE-8F13CF59D896}"/>
              </a:ext>
            </a:extLst>
          </p:cNvPr>
          <p:cNvSpPr txBox="1"/>
          <p:nvPr/>
        </p:nvSpPr>
        <p:spPr>
          <a:xfrm>
            <a:off x="5374627" y="1283211"/>
            <a:ext cx="1151026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Initial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5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3DC992-A0CB-471F-A3BB-8CCA1D9E0501}"/>
              </a:ext>
            </a:extLst>
          </p:cNvPr>
          <p:cNvSpPr txBox="1"/>
          <p:nvPr/>
        </p:nvSpPr>
        <p:spPr>
          <a:xfrm>
            <a:off x="789142" y="1755772"/>
            <a:ext cx="3711139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PERSONAL HYGIENE AND SKIN CARE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4C79B-5AA7-455A-B6EB-35544BB38518}"/>
              </a:ext>
            </a:extLst>
          </p:cNvPr>
          <p:cNvSpPr txBox="1"/>
          <p:nvPr/>
        </p:nvSpPr>
        <p:spPr>
          <a:xfrm>
            <a:off x="789143" y="4568309"/>
            <a:ext cx="1289732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WOUND CARE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B7627BF-7FAC-48ED-B287-1F8930D70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806721"/>
              </p:ext>
            </p:extLst>
          </p:nvPr>
        </p:nvGraphicFramePr>
        <p:xfrm>
          <a:off x="789142" y="2423740"/>
          <a:ext cx="4051300" cy="15255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1300">
                  <a:extLst>
                    <a:ext uri="{9D8B030D-6E8A-4147-A177-3AD203B41FA5}">
                      <a16:colId xmlns:a16="http://schemas.microsoft.com/office/drawing/2014/main" val="3350360313"/>
                    </a:ext>
                  </a:extLst>
                </a:gridCol>
              </a:tblGrid>
              <a:tr h="254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Personal Mygiene &amp; Skin Care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5547705"/>
                  </a:ext>
                </a:extLst>
              </a:tr>
              <a:tr h="254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Shower/ Bed Bath: Self / Assist / Total Depence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1124614"/>
                  </a:ext>
                </a:extLst>
              </a:tr>
              <a:tr h="254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Hand Hygiene: Self / Assist / Total Dependence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9569425"/>
                  </a:ext>
                </a:extLst>
              </a:tr>
              <a:tr h="254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Oral Care : Self / Assist / Total Dependence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8378487"/>
                  </a:ext>
                </a:extLst>
              </a:tr>
              <a:tr h="254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Eye / Ear care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8457038"/>
                  </a:ext>
                </a:extLst>
              </a:tr>
              <a:tr h="254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Body Care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087943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145F8D4-2E79-4030-A26F-60E0025F2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307255"/>
              </p:ext>
            </p:extLst>
          </p:nvPr>
        </p:nvGraphicFramePr>
        <p:xfrm>
          <a:off x="804107" y="5045579"/>
          <a:ext cx="4051300" cy="11173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1300">
                  <a:extLst>
                    <a:ext uri="{9D8B030D-6E8A-4147-A177-3AD203B41FA5}">
                      <a16:colId xmlns:a16="http://schemas.microsoft.com/office/drawing/2014/main" val="2758762494"/>
                    </a:ext>
                  </a:extLst>
                </a:gridCol>
              </a:tblGrid>
              <a:tr h="2644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Wound Care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5359053"/>
                  </a:ext>
                </a:extLst>
              </a:tr>
              <a:tr h="284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Check Wound Dressing - Dry / Stained / Soaked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4138573"/>
                  </a:ext>
                </a:extLst>
              </a:tr>
              <a:tr h="284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Wound - Clean / Sloughy / Infected / Necrotic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5172673"/>
                  </a:ext>
                </a:extLst>
              </a:tr>
              <a:tr h="284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Dressing Performed &amp; Documented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0242593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7E946FA5-1BED-4E7F-9B6B-68DCF0E045C2}"/>
              </a:ext>
            </a:extLst>
          </p:cNvPr>
          <p:cNvSpPr/>
          <p:nvPr/>
        </p:nvSpPr>
        <p:spPr>
          <a:xfrm>
            <a:off x="7141806" y="2473680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0E35E5-F2A6-400E-884F-D2C3D2DEC0DC}"/>
              </a:ext>
            </a:extLst>
          </p:cNvPr>
          <p:cNvSpPr/>
          <p:nvPr/>
        </p:nvSpPr>
        <p:spPr>
          <a:xfrm>
            <a:off x="7137812" y="2645527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C0DED-E81B-4A0A-9247-2B2274AD1B2F}"/>
              </a:ext>
            </a:extLst>
          </p:cNvPr>
          <p:cNvSpPr/>
          <p:nvPr/>
        </p:nvSpPr>
        <p:spPr>
          <a:xfrm>
            <a:off x="7129777" y="2851063"/>
            <a:ext cx="216567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3DA38F-1FF0-4688-97F0-F62610717454}"/>
              </a:ext>
            </a:extLst>
          </p:cNvPr>
          <p:cNvSpPr/>
          <p:nvPr/>
        </p:nvSpPr>
        <p:spPr>
          <a:xfrm>
            <a:off x="7129777" y="3113564"/>
            <a:ext cx="216566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7CA835-0A4E-4FAD-B874-D4A02884AC30}"/>
              </a:ext>
            </a:extLst>
          </p:cNvPr>
          <p:cNvSpPr/>
          <p:nvPr/>
        </p:nvSpPr>
        <p:spPr>
          <a:xfrm>
            <a:off x="7137791" y="3388953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179B67-BDD1-49B8-9C1F-D5A61FF77D46}"/>
              </a:ext>
            </a:extLst>
          </p:cNvPr>
          <p:cNvSpPr/>
          <p:nvPr/>
        </p:nvSpPr>
        <p:spPr>
          <a:xfrm>
            <a:off x="7129776" y="3685322"/>
            <a:ext cx="216567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366850-EEFD-4574-925D-C7C1A2E36B83}"/>
              </a:ext>
            </a:extLst>
          </p:cNvPr>
          <p:cNvSpPr/>
          <p:nvPr/>
        </p:nvSpPr>
        <p:spPr>
          <a:xfrm>
            <a:off x="7158771" y="5118857"/>
            <a:ext cx="216566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5CA666-08BA-4B22-AB1A-407288BA34E6}"/>
              </a:ext>
            </a:extLst>
          </p:cNvPr>
          <p:cNvSpPr/>
          <p:nvPr/>
        </p:nvSpPr>
        <p:spPr>
          <a:xfrm>
            <a:off x="7166785" y="5381358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A54B12-53E7-4C5E-9358-C8EF2D7A8C0D}"/>
              </a:ext>
            </a:extLst>
          </p:cNvPr>
          <p:cNvSpPr/>
          <p:nvPr/>
        </p:nvSpPr>
        <p:spPr>
          <a:xfrm>
            <a:off x="7158771" y="5618883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189136-D3BA-484D-84FF-EFB4ED3DE400}"/>
              </a:ext>
            </a:extLst>
          </p:cNvPr>
          <p:cNvSpPr txBox="1"/>
          <p:nvPr/>
        </p:nvSpPr>
        <p:spPr>
          <a:xfrm>
            <a:off x="6916483" y="1806194"/>
            <a:ext cx="119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Day Nurse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8F53F-9DA3-40A4-A1E9-DB1E227A728D}"/>
              </a:ext>
            </a:extLst>
          </p:cNvPr>
          <p:cNvSpPr/>
          <p:nvPr/>
        </p:nvSpPr>
        <p:spPr>
          <a:xfrm>
            <a:off x="8576826" y="2447137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8A503C-8160-4AE4-B946-65FC8296ED0D}"/>
              </a:ext>
            </a:extLst>
          </p:cNvPr>
          <p:cNvSpPr/>
          <p:nvPr/>
        </p:nvSpPr>
        <p:spPr>
          <a:xfrm>
            <a:off x="8572832" y="2618984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2C4786-F087-4377-8C33-5A0E126F6F33}"/>
              </a:ext>
            </a:extLst>
          </p:cNvPr>
          <p:cNvSpPr/>
          <p:nvPr/>
        </p:nvSpPr>
        <p:spPr>
          <a:xfrm>
            <a:off x="8564797" y="2824520"/>
            <a:ext cx="216567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12CF3F-0113-4341-A8B0-8D2F3FC0569A}"/>
              </a:ext>
            </a:extLst>
          </p:cNvPr>
          <p:cNvSpPr/>
          <p:nvPr/>
        </p:nvSpPr>
        <p:spPr>
          <a:xfrm>
            <a:off x="8564797" y="3087021"/>
            <a:ext cx="216566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0DCB92-6D36-4D9C-9CDA-A6F99AD4377F}"/>
              </a:ext>
            </a:extLst>
          </p:cNvPr>
          <p:cNvSpPr/>
          <p:nvPr/>
        </p:nvSpPr>
        <p:spPr>
          <a:xfrm>
            <a:off x="8572811" y="3362410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E2DE27-DC0F-41EC-B0CA-B768FC0AD1A5}"/>
              </a:ext>
            </a:extLst>
          </p:cNvPr>
          <p:cNvSpPr/>
          <p:nvPr/>
        </p:nvSpPr>
        <p:spPr>
          <a:xfrm>
            <a:off x="8564796" y="3658779"/>
            <a:ext cx="216567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EEEC96-31A3-43F9-BF32-310A280B8AE3}"/>
              </a:ext>
            </a:extLst>
          </p:cNvPr>
          <p:cNvSpPr/>
          <p:nvPr/>
        </p:nvSpPr>
        <p:spPr>
          <a:xfrm>
            <a:off x="8593791" y="5087551"/>
            <a:ext cx="216566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8C256C-1A3E-47FB-AA75-7E2726690DB1}"/>
              </a:ext>
            </a:extLst>
          </p:cNvPr>
          <p:cNvSpPr/>
          <p:nvPr/>
        </p:nvSpPr>
        <p:spPr>
          <a:xfrm>
            <a:off x="8601805" y="5354815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05F48D-1440-47E9-B5F4-A3BF21FECEEA}"/>
              </a:ext>
            </a:extLst>
          </p:cNvPr>
          <p:cNvSpPr/>
          <p:nvPr/>
        </p:nvSpPr>
        <p:spPr>
          <a:xfrm>
            <a:off x="8593791" y="5592340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8EBF0C-1F1D-48D6-8D17-D4E479423069}"/>
              </a:ext>
            </a:extLst>
          </p:cNvPr>
          <p:cNvSpPr txBox="1"/>
          <p:nvPr/>
        </p:nvSpPr>
        <p:spPr>
          <a:xfrm>
            <a:off x="8352775" y="1790192"/>
            <a:ext cx="119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Night Nurse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7BD8A1-82E6-487C-883A-D61BC519FA11}"/>
              </a:ext>
            </a:extLst>
          </p:cNvPr>
          <p:cNvSpPr/>
          <p:nvPr/>
        </p:nvSpPr>
        <p:spPr>
          <a:xfrm>
            <a:off x="7158771" y="5891041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282DB7-3338-4E48-AA06-4BD6E049968D}"/>
              </a:ext>
            </a:extLst>
          </p:cNvPr>
          <p:cNvSpPr/>
          <p:nvPr/>
        </p:nvSpPr>
        <p:spPr>
          <a:xfrm>
            <a:off x="8593791" y="5864498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E7B411F-0D84-4AA7-9C2A-6AF075821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07" y="179232"/>
            <a:ext cx="10267950" cy="105727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A2A1310-783C-41CA-935D-06010795931A}"/>
              </a:ext>
            </a:extLst>
          </p:cNvPr>
          <p:cNvSpPr txBox="1"/>
          <p:nvPr/>
        </p:nvSpPr>
        <p:spPr>
          <a:xfrm>
            <a:off x="974903" y="597292"/>
            <a:ext cx="1110917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General Ward</a:t>
            </a:r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14069F2-7DE7-4D53-B874-89C370B43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597" y="2391248"/>
            <a:ext cx="1352550" cy="28575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15A6A11-1182-40C9-916A-22DA820E2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7623" y="2273300"/>
            <a:ext cx="714375" cy="20002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9F9D2BA-5069-478B-A980-30FB0BC3F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597" y="2718077"/>
            <a:ext cx="1352550" cy="28575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C192AA3-58C6-43C7-A7C3-0709BEFDE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567" y="3048713"/>
            <a:ext cx="1352550" cy="28575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55E3F7C-CDD4-42B6-A054-FAD329F8B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31" y="3346250"/>
            <a:ext cx="1352550" cy="28575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7DB912F-FFBF-40F3-B133-40087F8A3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598" y="2641885"/>
            <a:ext cx="714375" cy="20002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32E12D3-2739-47F2-B04C-61CA2FC6B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597" y="3029830"/>
            <a:ext cx="714375" cy="2000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865FD08-F9D7-4E58-9156-1E55CF92D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596" y="3338188"/>
            <a:ext cx="714375" cy="20002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9A0A77A-1F6E-483C-8B6D-D417151EE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664" y="4970978"/>
            <a:ext cx="1352550" cy="28575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8B16F32-2A51-4E36-BED7-917E505D2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6415" y="5013840"/>
            <a:ext cx="714375" cy="20002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8931C06-D574-4CD5-8FF2-D6413FCF0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386" y="5273032"/>
            <a:ext cx="1352550" cy="28575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8B14F07-FCE0-4538-B0AB-30736F043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386" y="5579603"/>
            <a:ext cx="1352550" cy="2857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2BB5280-6806-417E-94BD-6C5D9C0F7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350" y="5877140"/>
            <a:ext cx="1352550" cy="28575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8ACAED5-7595-406B-B07A-A88A32CEE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6415" y="5269356"/>
            <a:ext cx="714375" cy="20002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A16552D-4AF8-44A3-9A17-84E407C0C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6416" y="5560720"/>
            <a:ext cx="714375" cy="20002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A4BAFF5-6E29-410A-994F-D6EFADFC9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6415" y="5869078"/>
            <a:ext cx="714375" cy="20002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E1B1A63-0826-4766-92B6-DF7693534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31" y="3677898"/>
            <a:ext cx="1352550" cy="28575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BE96357-1352-4B8F-9600-73177BB14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596" y="3669836"/>
            <a:ext cx="714375" cy="20002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A082D68-3CE3-4EEF-B846-90CE4C6A9E16}"/>
              </a:ext>
            </a:extLst>
          </p:cNvPr>
          <p:cNvSpPr txBox="1"/>
          <p:nvPr/>
        </p:nvSpPr>
        <p:spPr>
          <a:xfrm>
            <a:off x="9550308" y="1761014"/>
            <a:ext cx="1268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Outcome Met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1A1660-7A66-48CC-9F79-FCF3FD2C0DEA}"/>
              </a:ext>
            </a:extLst>
          </p:cNvPr>
          <p:cNvSpPr txBox="1"/>
          <p:nvPr/>
        </p:nvSpPr>
        <p:spPr>
          <a:xfrm>
            <a:off x="5373854" y="1823287"/>
            <a:ext cx="1151026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Initial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7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A28973-9002-44A0-B531-27698E20CB5C}"/>
              </a:ext>
            </a:extLst>
          </p:cNvPr>
          <p:cNvSpPr txBox="1"/>
          <p:nvPr/>
        </p:nvSpPr>
        <p:spPr>
          <a:xfrm>
            <a:off x="709859" y="1826169"/>
            <a:ext cx="1828802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Additional Care Activities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5CDFDF-7308-4C42-B168-468B0E5C7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99676"/>
              </p:ext>
            </p:extLst>
          </p:nvPr>
        </p:nvGraphicFramePr>
        <p:xfrm>
          <a:off x="784902" y="2255386"/>
          <a:ext cx="4051300" cy="14090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1300">
                  <a:extLst>
                    <a:ext uri="{9D8B030D-6E8A-4147-A177-3AD203B41FA5}">
                      <a16:colId xmlns:a16="http://schemas.microsoft.com/office/drawing/2014/main" val="1921905262"/>
                    </a:ext>
                  </a:extLst>
                </a:gridCol>
              </a:tblGrid>
              <a:tr h="2658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Additional Care Activities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7254583"/>
                  </a:ext>
                </a:extLst>
              </a:tr>
              <a:tr h="285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Care of IV Insertion Sites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6842098"/>
                  </a:ext>
                </a:extLst>
              </a:tr>
              <a:tr h="285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 BP / Blood Taking / </a:t>
                      </a:r>
                      <a:r>
                        <a:rPr lang="en-US" sz="1100" u="none" strike="noStrike" dirty="0" err="1">
                          <a:effectLst/>
                        </a:rPr>
                        <a:t>Venepuncture</a:t>
                      </a:r>
                      <a:r>
                        <a:rPr lang="en-US" sz="1100" u="none" strike="noStrike" dirty="0">
                          <a:effectLst/>
                        </a:rPr>
                        <a:t> (AVF / Dripline)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509486"/>
                  </a:ext>
                </a:extLst>
              </a:tr>
              <a:tr h="285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Rt Arm     /  Lt Arm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9344765"/>
                  </a:ext>
                </a:extLst>
              </a:tr>
              <a:tr h="285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Rt Leg      /  Lt Leg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077487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6464039-FB74-457E-AE98-4563124A9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01423"/>
              </p:ext>
            </p:extLst>
          </p:nvPr>
        </p:nvGraphicFramePr>
        <p:xfrm>
          <a:off x="709859" y="4231235"/>
          <a:ext cx="4051300" cy="1229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1300">
                  <a:extLst>
                    <a:ext uri="{9D8B030D-6E8A-4147-A177-3AD203B41FA5}">
                      <a16:colId xmlns:a16="http://schemas.microsoft.com/office/drawing/2014/main" val="3012245918"/>
                    </a:ext>
                  </a:extLst>
                </a:gridCol>
              </a:tblGrid>
              <a:tr h="307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Removal of IV Cannula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4456609"/>
                  </a:ext>
                </a:extLst>
              </a:tr>
              <a:tr h="307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Removal of Wrist Tag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911908"/>
                  </a:ext>
                </a:extLst>
              </a:tr>
              <a:tr h="307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Medical Feedback form (Patient Satisfaction Survey)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6501017"/>
                  </a:ext>
                </a:extLst>
              </a:tr>
              <a:tr h="307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Discharge Teaching/Instruction(HE)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09736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26E470D-41D1-4654-B6C1-48755CBA9030}"/>
              </a:ext>
            </a:extLst>
          </p:cNvPr>
          <p:cNvSpPr txBox="1"/>
          <p:nvPr/>
        </p:nvSpPr>
        <p:spPr>
          <a:xfrm>
            <a:off x="615960" y="3809327"/>
            <a:ext cx="1828802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Discharge Activities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E489E3-EB86-4BF6-AB96-A0CA266200AE}"/>
              </a:ext>
            </a:extLst>
          </p:cNvPr>
          <p:cNvSpPr/>
          <p:nvPr/>
        </p:nvSpPr>
        <p:spPr>
          <a:xfrm>
            <a:off x="7056442" y="2284574"/>
            <a:ext cx="216567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25B28B-B96D-451E-AA2F-FF060DD4A799}"/>
              </a:ext>
            </a:extLst>
          </p:cNvPr>
          <p:cNvSpPr/>
          <p:nvPr/>
        </p:nvSpPr>
        <p:spPr>
          <a:xfrm>
            <a:off x="7064457" y="2618344"/>
            <a:ext cx="216566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975E91-F838-4005-B7B5-B2B163121D66}"/>
              </a:ext>
            </a:extLst>
          </p:cNvPr>
          <p:cNvSpPr/>
          <p:nvPr/>
        </p:nvSpPr>
        <p:spPr>
          <a:xfrm>
            <a:off x="7064457" y="2870634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0F0925-F11A-4F9D-83A1-0D77265B73BA}"/>
              </a:ext>
            </a:extLst>
          </p:cNvPr>
          <p:cNvSpPr/>
          <p:nvPr/>
        </p:nvSpPr>
        <p:spPr>
          <a:xfrm>
            <a:off x="7064457" y="3167209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172BB6-84DB-4BFC-8B82-D801BD153BE3}"/>
              </a:ext>
            </a:extLst>
          </p:cNvPr>
          <p:cNvSpPr/>
          <p:nvPr/>
        </p:nvSpPr>
        <p:spPr>
          <a:xfrm>
            <a:off x="7064457" y="3496180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182C1B-0221-4730-852D-38A3BCA726D0}"/>
              </a:ext>
            </a:extLst>
          </p:cNvPr>
          <p:cNvSpPr/>
          <p:nvPr/>
        </p:nvSpPr>
        <p:spPr>
          <a:xfrm flipV="1">
            <a:off x="8244697" y="2235552"/>
            <a:ext cx="191592" cy="129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2230BD-F8BF-46A6-A2F2-7D8E218EE22D}"/>
              </a:ext>
            </a:extLst>
          </p:cNvPr>
          <p:cNvSpPr/>
          <p:nvPr/>
        </p:nvSpPr>
        <p:spPr>
          <a:xfrm flipV="1">
            <a:off x="8252711" y="2569322"/>
            <a:ext cx="191591" cy="129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97A6-488A-4F6C-A000-56FA66434061}"/>
              </a:ext>
            </a:extLst>
          </p:cNvPr>
          <p:cNvSpPr/>
          <p:nvPr/>
        </p:nvSpPr>
        <p:spPr>
          <a:xfrm flipV="1">
            <a:off x="8252711" y="2821612"/>
            <a:ext cx="184501" cy="129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EEA97-CC5C-4B5F-B51C-51B4B3F97E46}"/>
              </a:ext>
            </a:extLst>
          </p:cNvPr>
          <p:cNvSpPr/>
          <p:nvPr/>
        </p:nvSpPr>
        <p:spPr>
          <a:xfrm flipV="1">
            <a:off x="8252711" y="3118187"/>
            <a:ext cx="184501" cy="129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22C36B-44B5-4BAF-AE9C-C1CB1E8ECDC2}"/>
              </a:ext>
            </a:extLst>
          </p:cNvPr>
          <p:cNvSpPr/>
          <p:nvPr/>
        </p:nvSpPr>
        <p:spPr>
          <a:xfrm flipV="1">
            <a:off x="8252711" y="3447158"/>
            <a:ext cx="184501" cy="129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87D340-EAC3-427A-9097-E3EC25320951}"/>
              </a:ext>
            </a:extLst>
          </p:cNvPr>
          <p:cNvSpPr txBox="1"/>
          <p:nvPr/>
        </p:nvSpPr>
        <p:spPr>
          <a:xfrm>
            <a:off x="7968889" y="1823538"/>
            <a:ext cx="119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Night Nurse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81CC99-88A3-4E81-9C76-9C6BD507CAF6}"/>
              </a:ext>
            </a:extLst>
          </p:cNvPr>
          <p:cNvSpPr txBox="1"/>
          <p:nvPr/>
        </p:nvSpPr>
        <p:spPr>
          <a:xfrm>
            <a:off x="6773750" y="1779294"/>
            <a:ext cx="119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Day Nurse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E040C5-598A-41FB-BC89-C5F55D82B32F}"/>
              </a:ext>
            </a:extLst>
          </p:cNvPr>
          <p:cNvSpPr/>
          <p:nvPr/>
        </p:nvSpPr>
        <p:spPr>
          <a:xfrm>
            <a:off x="7024786" y="4320131"/>
            <a:ext cx="216566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7B7330-B67F-4436-8C8B-F6D1F74D80D0}"/>
              </a:ext>
            </a:extLst>
          </p:cNvPr>
          <p:cNvSpPr/>
          <p:nvPr/>
        </p:nvSpPr>
        <p:spPr>
          <a:xfrm>
            <a:off x="7032800" y="4656689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305BCB-7BB8-4873-961C-A9C0C646E4B9}"/>
              </a:ext>
            </a:extLst>
          </p:cNvPr>
          <p:cNvSpPr/>
          <p:nvPr/>
        </p:nvSpPr>
        <p:spPr>
          <a:xfrm>
            <a:off x="7032800" y="4963707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FBA41F-74D4-42BF-941F-1E3DF1A65675}"/>
              </a:ext>
            </a:extLst>
          </p:cNvPr>
          <p:cNvSpPr/>
          <p:nvPr/>
        </p:nvSpPr>
        <p:spPr>
          <a:xfrm>
            <a:off x="7032800" y="5261190"/>
            <a:ext cx="208552" cy="12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3AFEF5-7967-44BA-8FCE-BD17C304D1D3}"/>
              </a:ext>
            </a:extLst>
          </p:cNvPr>
          <p:cNvSpPr/>
          <p:nvPr/>
        </p:nvSpPr>
        <p:spPr>
          <a:xfrm flipV="1">
            <a:off x="8220646" y="4296489"/>
            <a:ext cx="216566" cy="126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4D6617-2CDD-4E8F-91D9-4489B680A8A4}"/>
              </a:ext>
            </a:extLst>
          </p:cNvPr>
          <p:cNvSpPr/>
          <p:nvPr/>
        </p:nvSpPr>
        <p:spPr>
          <a:xfrm flipV="1">
            <a:off x="8232161" y="4590502"/>
            <a:ext cx="184501" cy="129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551A2E-B21A-4DE1-B8ED-37B559890C79}"/>
              </a:ext>
            </a:extLst>
          </p:cNvPr>
          <p:cNvSpPr/>
          <p:nvPr/>
        </p:nvSpPr>
        <p:spPr>
          <a:xfrm flipV="1">
            <a:off x="8232171" y="4897519"/>
            <a:ext cx="184501" cy="129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B76223-2A79-426F-A676-E35EA46FCB6E}"/>
              </a:ext>
            </a:extLst>
          </p:cNvPr>
          <p:cNvSpPr/>
          <p:nvPr/>
        </p:nvSpPr>
        <p:spPr>
          <a:xfrm flipV="1">
            <a:off x="8232171" y="5195002"/>
            <a:ext cx="184501" cy="129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F40346D-6879-4AC8-B179-E03DE7601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07" y="179232"/>
            <a:ext cx="10267950" cy="10572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12F1503-7EA6-4725-9A80-7753D490DDD7}"/>
              </a:ext>
            </a:extLst>
          </p:cNvPr>
          <p:cNvSpPr txBox="1"/>
          <p:nvPr/>
        </p:nvSpPr>
        <p:spPr>
          <a:xfrm>
            <a:off x="974903" y="597292"/>
            <a:ext cx="1110917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General Ward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A7034AE-DFA0-471D-8445-570E6F091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87" y="2456585"/>
            <a:ext cx="1352550" cy="2857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D3D75F5-E332-4CE1-9E6A-F35E092F0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8213" y="2493634"/>
            <a:ext cx="714375" cy="2000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1F0DD50-9DE2-4B06-A0FB-40B1DF465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87" y="2783414"/>
            <a:ext cx="1352550" cy="2857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A806D94-4F97-4701-93E8-F532FFE84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157" y="3114050"/>
            <a:ext cx="1352550" cy="2857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AB2ABE2-76A8-463C-AEB9-136A93E9B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21" y="3411587"/>
            <a:ext cx="1352550" cy="285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FCDA377-540B-4012-9058-264619F9A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1186" y="2753959"/>
            <a:ext cx="714375" cy="20002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E550C10-7E08-4759-B392-363DDF3D0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1187" y="3095167"/>
            <a:ext cx="714375" cy="20002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B9AD2E3-D6DE-4773-AC45-9848E8A21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1186" y="3403525"/>
            <a:ext cx="714375" cy="20002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D5B1039-A67F-4A24-9A4D-9B700A371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034" y="4235715"/>
            <a:ext cx="1352550" cy="28575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7A92118-E404-48D3-B946-E3F8163C9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8213" y="4196302"/>
            <a:ext cx="714375" cy="20002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0659CB0-9F19-4B72-8CDD-14636A9F6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034" y="4562544"/>
            <a:ext cx="1352550" cy="28575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F54B99E-ECE1-461E-9AB8-10870B8E8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004" y="4893180"/>
            <a:ext cx="1352550" cy="2857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A8F19C5-2F20-452C-94CE-4C5B1F180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968" y="5190717"/>
            <a:ext cx="1352550" cy="2857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3901642-EA1B-4A0E-8CAE-5F01B1D35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1188" y="4564887"/>
            <a:ext cx="714375" cy="20002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D15C5F0-A632-49D4-84B0-DDC86B138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1187" y="4952832"/>
            <a:ext cx="714375" cy="20002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71305DE-D4CF-45ED-B929-8E1BE3235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1186" y="5261190"/>
            <a:ext cx="714375" cy="20002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79B4EDA-15FA-4F41-BEA8-2B9D3C527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87" y="2175604"/>
            <a:ext cx="1352550" cy="28575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3735B5B-C771-4DA8-BD31-45A243A2F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8213" y="2177986"/>
            <a:ext cx="714375" cy="20002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7F4EC60-8778-4CF3-9FC2-88C2601FD154}"/>
              </a:ext>
            </a:extLst>
          </p:cNvPr>
          <p:cNvSpPr txBox="1"/>
          <p:nvPr/>
        </p:nvSpPr>
        <p:spPr>
          <a:xfrm>
            <a:off x="9460777" y="1759780"/>
            <a:ext cx="1268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Outcome Met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636A90-8263-4FC5-9B6B-7945E6BA74F5}"/>
              </a:ext>
            </a:extLst>
          </p:cNvPr>
          <p:cNvSpPr txBox="1"/>
          <p:nvPr/>
        </p:nvSpPr>
        <p:spPr>
          <a:xfrm>
            <a:off x="5265157" y="1779294"/>
            <a:ext cx="1151026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Initial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5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B0A4-4774-45E9-9557-E77AAF6C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621"/>
            <a:ext cx="10515600" cy="762668"/>
          </a:xfrm>
        </p:spPr>
        <p:txBody>
          <a:bodyPr/>
          <a:lstStyle/>
          <a:p>
            <a:r>
              <a:rPr lang="en-US" dirty="0"/>
              <a:t>General ward List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F5CB23-1272-40D4-B0FA-AF32469CA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32" y="1072402"/>
            <a:ext cx="36957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C5F29B-4172-48B2-A91D-58C8E5E6E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132" y="1072402"/>
            <a:ext cx="3468780" cy="517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64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479</Words>
  <Application>Microsoft Office PowerPoint</Application>
  <PresentationFormat>Widescreen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General Ward Only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ward List Report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Ward Only</dc:title>
  <dc:creator>DELL</dc:creator>
  <cp:lastModifiedBy>DELL</cp:lastModifiedBy>
  <cp:revision>96</cp:revision>
  <dcterms:created xsi:type="dcterms:W3CDTF">2020-11-23T13:28:07Z</dcterms:created>
  <dcterms:modified xsi:type="dcterms:W3CDTF">2020-12-16T14:37:52Z</dcterms:modified>
</cp:coreProperties>
</file>