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1" r:id="rId4"/>
    <p:sldId id="267" r:id="rId5"/>
    <p:sldId id="262" r:id="rId6"/>
    <p:sldId id="263" r:id="rId7"/>
    <p:sldId id="264" r:id="rId8"/>
    <p:sldId id="265" r:id="rId9"/>
    <p:sldId id="266" r:id="rId10"/>
    <p:sldId id="258" r:id="rId11"/>
    <p:sldId id="259" r:id="rId12"/>
    <p:sldId id="260"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14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8/27/2018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extLst>
      <p:ext uri="{BB962C8B-B14F-4D97-AF65-F5344CB8AC3E}">
        <p14:creationId xmlns:p14="http://schemas.microsoft.com/office/powerpoint/2010/main" val="3622298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8/27/2018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extLst>
      <p:ext uri="{BB962C8B-B14F-4D97-AF65-F5344CB8AC3E}">
        <p14:creationId xmlns:p14="http://schemas.microsoft.com/office/powerpoint/2010/main" val="245865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8/27/2018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extLst>
      <p:ext uri="{BB962C8B-B14F-4D97-AF65-F5344CB8AC3E}">
        <p14:creationId xmlns:p14="http://schemas.microsoft.com/office/powerpoint/2010/main" val="773068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8/27/2018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extLst>
      <p:ext uri="{BB962C8B-B14F-4D97-AF65-F5344CB8AC3E}">
        <p14:creationId xmlns:p14="http://schemas.microsoft.com/office/powerpoint/2010/main" val="3904970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8/27/2018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extLst>
      <p:ext uri="{BB962C8B-B14F-4D97-AF65-F5344CB8AC3E}">
        <p14:creationId xmlns:p14="http://schemas.microsoft.com/office/powerpoint/2010/main" val="2075139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8/27/2018</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extLst>
      <p:ext uri="{BB962C8B-B14F-4D97-AF65-F5344CB8AC3E}">
        <p14:creationId xmlns:p14="http://schemas.microsoft.com/office/powerpoint/2010/main" val="1875139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8/27/2018</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extLst>
      <p:ext uri="{BB962C8B-B14F-4D97-AF65-F5344CB8AC3E}">
        <p14:creationId xmlns:p14="http://schemas.microsoft.com/office/powerpoint/2010/main" val="523740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8/27/2018</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extLst>
      <p:ext uri="{BB962C8B-B14F-4D97-AF65-F5344CB8AC3E}">
        <p14:creationId xmlns:p14="http://schemas.microsoft.com/office/powerpoint/2010/main" val="2116696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8/27/2018</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extLst>
      <p:ext uri="{BB962C8B-B14F-4D97-AF65-F5344CB8AC3E}">
        <p14:creationId xmlns:p14="http://schemas.microsoft.com/office/powerpoint/2010/main" val="684502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8/27/2018</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extLst>
      <p:ext uri="{BB962C8B-B14F-4D97-AF65-F5344CB8AC3E}">
        <p14:creationId xmlns:p14="http://schemas.microsoft.com/office/powerpoint/2010/main" val="2319632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8/27/2018</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extLst>
      <p:ext uri="{BB962C8B-B14F-4D97-AF65-F5344CB8AC3E}">
        <p14:creationId xmlns:p14="http://schemas.microsoft.com/office/powerpoint/2010/main" val="4057718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eaLnBrk="1" latinLnBrk="0" hangingPunct="1"/>
            <a:fld id="{7CB97365-EBCA-4027-87D5-99FC1D4DF0BB}" type="datetimeFigureOut">
              <a:rPr lang="en-US" smtClean="0"/>
              <a:pPr eaLnBrk="1" latinLnBrk="0" hangingPunct="1"/>
              <a:t>8/27/2018</a:t>
            </a:fld>
            <a:endParaRPr lang="en-US">
              <a:solidFill>
                <a:schemeClr val="tx1">
                  <a:shade val="50000"/>
                </a:scheme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0" lang="en-US">
              <a:solidFill>
                <a:schemeClr val="tx1">
                  <a:shade val="50000"/>
                </a:scheme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29E33-B620-47F9-BB04-8846C2A5AFCC}" type="slidenum">
              <a:rPr kumimoji="0" lang="en-US" smtClean="0"/>
              <a:pPr eaLnBrk="1" latinLnBrk="0" hangingPunct="1"/>
              <a:t>‹#›</a:t>
            </a:fld>
            <a:endParaRPr kumimoji="0" lang="en-US" dirty="0">
              <a:solidFill>
                <a:schemeClr val="tx1">
                  <a:shade val="50000"/>
                </a:schemeClr>
              </a:solidFill>
            </a:endParaRPr>
          </a:p>
        </p:txBody>
      </p:sp>
    </p:spTree>
    <p:extLst>
      <p:ext uri="{BB962C8B-B14F-4D97-AF65-F5344CB8AC3E}">
        <p14:creationId xmlns:p14="http://schemas.microsoft.com/office/powerpoint/2010/main" val="50444830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371600"/>
            <a:ext cx="7772400" cy="1470025"/>
          </a:xfrm>
        </p:spPr>
        <p:txBody>
          <a:bodyPr/>
          <a:lstStyle/>
          <a:p>
            <a:r>
              <a:rPr lang="en-US" dirty="0" smtClean="0"/>
              <a:t>Title</a:t>
            </a:r>
            <a:endParaRPr lang="en-US" dirty="0"/>
          </a:p>
        </p:txBody>
      </p:sp>
      <p:sp>
        <p:nvSpPr>
          <p:cNvPr id="3" name="Subtitle 2"/>
          <p:cNvSpPr>
            <a:spLocks noGrp="1"/>
          </p:cNvSpPr>
          <p:nvPr>
            <p:ph type="subTitle" idx="1"/>
          </p:nvPr>
        </p:nvSpPr>
        <p:spPr/>
        <p:txBody>
          <a:bodyPr/>
          <a:lstStyle/>
          <a:p>
            <a:endParaRPr lang="en-US"/>
          </a:p>
        </p:txBody>
      </p:sp>
      <p:sp>
        <p:nvSpPr>
          <p:cNvPr id="4" name="TextBox 3"/>
          <p:cNvSpPr txBox="1"/>
          <p:nvPr/>
        </p:nvSpPr>
        <p:spPr>
          <a:xfrm>
            <a:off x="2819400" y="468086"/>
            <a:ext cx="3962400" cy="369332"/>
          </a:xfrm>
          <a:prstGeom prst="rect">
            <a:avLst/>
          </a:prstGeom>
          <a:noFill/>
        </p:spPr>
        <p:txBody>
          <a:bodyPr wrap="square" rtlCol="0">
            <a:spAutoFit/>
          </a:bodyPr>
          <a:lstStyle/>
          <a:p>
            <a:r>
              <a:rPr lang="en-US" dirty="0" smtClean="0"/>
              <a:t>Department of computer science</a:t>
            </a:r>
            <a:endParaRPr lang="en-US" dirty="0"/>
          </a:p>
        </p:txBody>
      </p:sp>
    </p:spTree>
    <p:extLst>
      <p:ext uri="{BB962C8B-B14F-4D97-AF65-F5344CB8AC3E}">
        <p14:creationId xmlns:p14="http://schemas.microsoft.com/office/powerpoint/2010/main" val="11734376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 and Cons of </a:t>
            </a:r>
            <a:r>
              <a:rPr lang="en-US" dirty="0" err="1" smtClean="0"/>
              <a:t>Git</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42480802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of </a:t>
            </a:r>
            <a:r>
              <a:rPr lang="en-US" dirty="0" err="1" smtClean="0"/>
              <a:t>Git</a:t>
            </a:r>
            <a:endParaRPr lang="en-US" dirty="0"/>
          </a:p>
        </p:txBody>
      </p:sp>
      <p:sp>
        <p:nvSpPr>
          <p:cNvPr id="3" name="Content Placeholder 2"/>
          <p:cNvSpPr>
            <a:spLocks noGrp="1"/>
          </p:cNvSpPr>
          <p:nvPr>
            <p:ph idx="1"/>
          </p:nvPr>
        </p:nvSpPr>
        <p:spPr/>
        <p:txBody>
          <a:bodyPr>
            <a:normAutofit/>
          </a:bodyPr>
          <a:lstStyle/>
          <a:p>
            <a:r>
              <a:rPr lang="en-US" sz="1800" dirty="0" smtClean="0"/>
              <a:t>Advanced workspace environment</a:t>
            </a:r>
          </a:p>
          <a:p>
            <a:pPr marL="0" indent="0">
              <a:buNone/>
            </a:pPr>
            <a:r>
              <a:rPr lang="en-US" sz="1800" dirty="0"/>
              <a:t>	</a:t>
            </a:r>
            <a:r>
              <a:rPr lang="en-US" sz="1800" dirty="0" smtClean="0"/>
              <a:t>Nowadays many developments from </a:t>
            </a:r>
            <a:r>
              <a:rPr lang="en-US" sz="1800" dirty="0" err="1" smtClean="0"/>
              <a:t>opensource</a:t>
            </a:r>
            <a:r>
              <a:rPr lang="en-US" sz="1800" dirty="0" smtClean="0"/>
              <a:t> solo projects to </a:t>
            </a:r>
            <a:r>
              <a:rPr lang="en-US" sz="1800" dirty="0" err="1" smtClean="0"/>
              <a:t>enterprice</a:t>
            </a:r>
            <a:r>
              <a:rPr lang="en-US" sz="1800" dirty="0" smtClean="0"/>
              <a:t> level big and complex projects use </a:t>
            </a:r>
            <a:r>
              <a:rPr lang="en-US" sz="1800" dirty="0" err="1" smtClean="0"/>
              <a:t>Git</a:t>
            </a:r>
            <a:r>
              <a:rPr lang="en-US" sz="1800" dirty="0" smtClean="0"/>
              <a:t> for version control. Because it creates safe backup of the working project on all computers of the working </a:t>
            </a:r>
            <a:r>
              <a:rPr lang="en-US" sz="1800" dirty="0" err="1" smtClean="0"/>
              <a:t>compter</a:t>
            </a:r>
            <a:r>
              <a:rPr lang="en-US" sz="1800" dirty="0" smtClean="0"/>
              <a:t> and on master or main backup computer too. So that even if we accidently deleted or adding a new feature which causes error, we can </a:t>
            </a:r>
            <a:r>
              <a:rPr lang="en-US" sz="1800" dirty="0" err="1" smtClean="0"/>
              <a:t>alaways</a:t>
            </a:r>
            <a:r>
              <a:rPr lang="en-US" sz="1800" dirty="0" smtClean="0"/>
              <a:t> figure out the before and after the change of the new commit</a:t>
            </a:r>
          </a:p>
          <a:p>
            <a:pPr marL="0" indent="0">
              <a:buNone/>
            </a:pPr>
            <a:endParaRPr lang="en-US" sz="1800" dirty="0"/>
          </a:p>
          <a:p>
            <a:r>
              <a:rPr lang="en-US" sz="1800" dirty="0" smtClean="0"/>
              <a:t>Carrier advancement and convenience CV</a:t>
            </a:r>
          </a:p>
          <a:p>
            <a:pPr marL="0" indent="0">
              <a:buNone/>
            </a:pPr>
            <a:r>
              <a:rPr lang="en-US" sz="1800" dirty="0"/>
              <a:t>	</a:t>
            </a:r>
            <a:r>
              <a:rPr lang="en-US" sz="1800" dirty="0" smtClean="0"/>
              <a:t>When we work for solo projects or our educational projects such as school projects, they are mostly kept in CD and over time they are either lost or accidently deleted. Since most of the company hiring us programmers request one of our projects </a:t>
            </a:r>
            <a:r>
              <a:rPr lang="en-US" sz="1800" dirty="0" err="1" smtClean="0"/>
              <a:t>allong</a:t>
            </a:r>
            <a:r>
              <a:rPr lang="en-US" sz="1800" dirty="0" smtClean="0"/>
              <a:t> with CV in CV requirements. So </a:t>
            </a:r>
            <a:r>
              <a:rPr lang="en-US" sz="1800" dirty="0" err="1" smtClean="0"/>
              <a:t>Git</a:t>
            </a:r>
            <a:r>
              <a:rPr lang="en-US" sz="1800" dirty="0" smtClean="0"/>
              <a:t> became a portable cv which is </a:t>
            </a:r>
            <a:r>
              <a:rPr lang="en-US" sz="1800" dirty="0" err="1" smtClean="0"/>
              <a:t>accessable</a:t>
            </a:r>
            <a:r>
              <a:rPr lang="en-US" sz="1800" dirty="0" smtClean="0"/>
              <a:t> at </a:t>
            </a:r>
            <a:r>
              <a:rPr lang="en-US" sz="1800" dirty="0" err="1" smtClean="0"/>
              <a:t>anytime,anywhere</a:t>
            </a:r>
            <a:r>
              <a:rPr lang="en-US" sz="1800" dirty="0" smtClean="0"/>
              <a:t> , where internet connection is </a:t>
            </a:r>
            <a:r>
              <a:rPr lang="en-US" sz="1800" dirty="0" err="1" smtClean="0"/>
              <a:t>avaliable</a:t>
            </a:r>
            <a:endParaRPr lang="en-US" sz="1800" dirty="0" smtClean="0"/>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13593830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dirty="0" smtClean="0"/>
              <a:t>Work at home only</a:t>
            </a:r>
          </a:p>
          <a:p>
            <a:pPr marL="0" indent="0">
              <a:buNone/>
            </a:pPr>
            <a:r>
              <a:rPr lang="en-US" dirty="0"/>
              <a:t>	</a:t>
            </a:r>
            <a:r>
              <a:rPr lang="en-US" sz="1800" dirty="0" smtClean="0"/>
              <a:t>Many senior developers goes to work only a day in a week for project meetings. Why? Because they use </a:t>
            </a:r>
            <a:r>
              <a:rPr lang="en-US" sz="1800" dirty="0" err="1"/>
              <a:t>G</a:t>
            </a:r>
            <a:r>
              <a:rPr lang="en-US" sz="1800" dirty="0" err="1" smtClean="0"/>
              <a:t>it</a:t>
            </a:r>
            <a:r>
              <a:rPr lang="en-US" sz="1800" dirty="0" smtClean="0"/>
              <a:t> to work from home. We write codes from home and push it to the existing repository and test if there were any errors and at the same time keeping track of what changes were made in each commit. So it is like the working developer is actually at work.</a:t>
            </a:r>
          </a:p>
          <a:p>
            <a:r>
              <a:rPr lang="en-US" dirty="0" err="1" smtClean="0"/>
              <a:t>Git</a:t>
            </a:r>
            <a:r>
              <a:rPr lang="en-US" dirty="0" smtClean="0"/>
              <a:t> knowledge becomes a job requirement</a:t>
            </a:r>
          </a:p>
          <a:p>
            <a:pPr marL="0" indent="0">
              <a:buNone/>
            </a:pPr>
            <a:r>
              <a:rPr lang="en-US" dirty="0"/>
              <a:t>	</a:t>
            </a:r>
            <a:r>
              <a:rPr lang="en-US" sz="1800" dirty="0"/>
              <a:t>T</a:t>
            </a:r>
            <a:r>
              <a:rPr lang="en-US" sz="1800" dirty="0" smtClean="0"/>
              <a:t>ime is an important factor in development state. When we face errors such as forgetting what we did in which state that cause errors in final testing, </a:t>
            </a:r>
            <a:r>
              <a:rPr lang="en-US" sz="1800" dirty="0" err="1" smtClean="0"/>
              <a:t>Git</a:t>
            </a:r>
            <a:r>
              <a:rPr lang="en-US" sz="1800" dirty="0" smtClean="0"/>
              <a:t> makes it a lot easier to track down where to fix with it’s version control system. Even now most job interviews </a:t>
            </a:r>
            <a:r>
              <a:rPr lang="en-US" sz="1800" dirty="0" err="1" smtClean="0"/>
              <a:t>favours</a:t>
            </a:r>
            <a:r>
              <a:rPr lang="en-US" sz="1800" dirty="0" smtClean="0"/>
              <a:t> developers with basic </a:t>
            </a:r>
            <a:r>
              <a:rPr lang="en-US" sz="1800" dirty="0" err="1" smtClean="0"/>
              <a:t>Git</a:t>
            </a:r>
            <a:r>
              <a:rPr lang="en-US" sz="1800" dirty="0" smtClean="0"/>
              <a:t> knowledge. </a:t>
            </a:r>
            <a:r>
              <a:rPr lang="en-US" sz="1800" dirty="0" err="1" smtClean="0"/>
              <a:t>Eventough</a:t>
            </a:r>
            <a:r>
              <a:rPr lang="en-US" sz="1800" dirty="0" smtClean="0"/>
              <a:t> we are not pros we should at least have basic knowledge about </a:t>
            </a:r>
            <a:r>
              <a:rPr lang="en-US" sz="1800" dirty="0" err="1" smtClean="0"/>
              <a:t>Git</a:t>
            </a:r>
            <a:endParaRPr lang="en-US" dirty="0"/>
          </a:p>
        </p:txBody>
      </p:sp>
    </p:spTree>
    <p:extLst>
      <p:ext uri="{BB962C8B-B14F-4D97-AF65-F5344CB8AC3E}">
        <p14:creationId xmlns:p14="http://schemas.microsoft.com/office/powerpoint/2010/main" val="22345246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smtClean="0"/>
              <a:t>Introduction</a:t>
            </a:r>
          </a:p>
          <a:p>
            <a:r>
              <a:rPr lang="en-US" dirty="0" smtClean="0"/>
              <a:t>What is </a:t>
            </a:r>
            <a:r>
              <a:rPr lang="en-US" dirty="0" err="1"/>
              <a:t>G</a:t>
            </a:r>
            <a:r>
              <a:rPr lang="en-US" dirty="0" err="1" smtClean="0"/>
              <a:t>it</a:t>
            </a:r>
            <a:endParaRPr lang="en-US" dirty="0" smtClean="0"/>
          </a:p>
          <a:p>
            <a:r>
              <a:rPr lang="en-US" dirty="0" smtClean="0"/>
              <a:t>Features of </a:t>
            </a:r>
            <a:r>
              <a:rPr lang="en-US" dirty="0" err="1" smtClean="0"/>
              <a:t>Git</a:t>
            </a:r>
            <a:endParaRPr lang="en-US" dirty="0" smtClean="0"/>
          </a:p>
          <a:p>
            <a:r>
              <a:rPr lang="en-US" dirty="0" err="1" smtClean="0"/>
              <a:t>Potentil</a:t>
            </a:r>
            <a:r>
              <a:rPr lang="en-US" dirty="0" smtClean="0"/>
              <a:t> of </a:t>
            </a:r>
            <a:r>
              <a:rPr lang="en-US" dirty="0" err="1" smtClean="0"/>
              <a:t>Git</a:t>
            </a:r>
            <a:endParaRPr lang="en-US" dirty="0" smtClean="0"/>
          </a:p>
          <a:p>
            <a:r>
              <a:rPr lang="en-US" dirty="0" smtClean="0"/>
              <a:t>Pros and Cons of </a:t>
            </a:r>
            <a:r>
              <a:rPr lang="en-US" dirty="0" err="1" smtClean="0"/>
              <a:t>Git</a:t>
            </a:r>
            <a:endParaRPr lang="en-US" dirty="0" smtClean="0"/>
          </a:p>
          <a:p>
            <a:r>
              <a:rPr lang="en-US" dirty="0" err="1" smtClean="0"/>
              <a:t>Conclussion</a:t>
            </a:r>
            <a:endParaRPr lang="en-US" dirty="0" smtClean="0"/>
          </a:p>
          <a:p>
            <a:endParaRPr lang="en-US" dirty="0"/>
          </a:p>
        </p:txBody>
      </p:sp>
    </p:spTree>
    <p:extLst>
      <p:ext uri="{BB962C8B-B14F-4D97-AF65-F5344CB8AC3E}">
        <p14:creationId xmlns:p14="http://schemas.microsoft.com/office/powerpoint/2010/main" val="19778273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074"/>
            <a:ext cx="8229600" cy="790074"/>
          </a:xfrm>
        </p:spPr>
        <p:txBody>
          <a:bodyPr/>
          <a:lstStyle/>
          <a:p>
            <a:r>
              <a:rPr lang="en-US" dirty="0" smtClean="0"/>
              <a:t>Feature of </a:t>
            </a:r>
            <a:r>
              <a:rPr lang="en-US" dirty="0" err="1" smtClean="0"/>
              <a:t>Git</a:t>
            </a:r>
            <a:endParaRPr lang="en-US" dirty="0"/>
          </a:p>
        </p:txBody>
      </p:sp>
      <p:sp>
        <p:nvSpPr>
          <p:cNvPr id="3" name="Content Placeholder 2"/>
          <p:cNvSpPr>
            <a:spLocks noGrp="1"/>
          </p:cNvSpPr>
          <p:nvPr>
            <p:ph idx="1"/>
          </p:nvPr>
        </p:nvSpPr>
        <p:spPr>
          <a:xfrm>
            <a:off x="457200" y="762000"/>
            <a:ext cx="8229600" cy="4906963"/>
          </a:xfrm>
        </p:spPr>
        <p:txBody>
          <a:bodyPr/>
          <a:lstStyle/>
          <a:p>
            <a:r>
              <a:rPr lang="en-US" dirty="0" smtClean="0"/>
              <a:t>Version control</a:t>
            </a:r>
          </a:p>
          <a:p>
            <a:pPr marL="0" indent="0">
              <a:buNone/>
            </a:pPr>
            <a:r>
              <a:rPr lang="en-US" dirty="0"/>
              <a:t>	</a:t>
            </a:r>
            <a:r>
              <a:rPr lang="en-US" sz="1800" dirty="0"/>
              <a:t>A</a:t>
            </a:r>
            <a:r>
              <a:rPr lang="en-US" sz="1800" dirty="0" smtClean="0"/>
              <a:t>s we have stated above in </a:t>
            </a:r>
          </a:p>
          <a:p>
            <a:r>
              <a:rPr lang="en-US" dirty="0" smtClean="0"/>
              <a:t>Basic controls of </a:t>
            </a:r>
            <a:r>
              <a:rPr lang="en-US" dirty="0" err="1" smtClean="0"/>
              <a:t>Git</a:t>
            </a:r>
            <a:endParaRPr lang="en-US" dirty="0" smtClean="0"/>
          </a:p>
          <a:p>
            <a:pPr marL="0" indent="0">
              <a:buNone/>
            </a:pPr>
            <a:r>
              <a:rPr lang="en-US" dirty="0" smtClean="0"/>
              <a:t>	</a:t>
            </a:r>
            <a:r>
              <a:rPr lang="en-US" sz="1800" dirty="0" smtClean="0"/>
              <a:t>-Branching</a:t>
            </a:r>
          </a:p>
          <a:p>
            <a:pPr marL="0" indent="0">
              <a:buNone/>
            </a:pPr>
            <a:r>
              <a:rPr lang="en-US" sz="1800" dirty="0"/>
              <a:t>	</a:t>
            </a:r>
            <a:r>
              <a:rPr lang="en-US" sz="1800" dirty="0" smtClean="0"/>
              <a:t>-push</a:t>
            </a:r>
          </a:p>
          <a:p>
            <a:pPr marL="0" indent="0">
              <a:buNone/>
            </a:pPr>
            <a:r>
              <a:rPr lang="en-US" sz="1800" dirty="0"/>
              <a:t>	</a:t>
            </a:r>
            <a:r>
              <a:rPr lang="en-US" sz="1800" dirty="0" smtClean="0"/>
              <a:t>-pull</a:t>
            </a:r>
          </a:p>
          <a:p>
            <a:pPr marL="0" indent="0">
              <a:buNone/>
            </a:pPr>
            <a:r>
              <a:rPr lang="en-US" sz="1800" dirty="0"/>
              <a:t>	</a:t>
            </a:r>
            <a:r>
              <a:rPr lang="en-US" sz="1800" dirty="0" smtClean="0"/>
              <a:t>-commit</a:t>
            </a:r>
          </a:p>
          <a:p>
            <a:pPr marL="0" indent="0">
              <a:buNone/>
            </a:pPr>
            <a:r>
              <a:rPr lang="en-US" sz="1800" dirty="0"/>
              <a:t>	</a:t>
            </a:r>
            <a:r>
              <a:rPr lang="en-US" sz="1800" dirty="0" smtClean="0"/>
              <a:t>-merge</a:t>
            </a:r>
          </a:p>
          <a:p>
            <a:r>
              <a:rPr lang="en-US" dirty="0" smtClean="0"/>
              <a:t>Public </a:t>
            </a:r>
            <a:r>
              <a:rPr lang="en-US" dirty="0" err="1" smtClean="0"/>
              <a:t>opensource</a:t>
            </a:r>
            <a:r>
              <a:rPr lang="en-US" dirty="0" smtClean="0"/>
              <a:t> project</a:t>
            </a:r>
          </a:p>
          <a:p>
            <a:r>
              <a:rPr lang="en-US" dirty="0" smtClean="0"/>
              <a:t>Paid version for enterprise level development</a:t>
            </a:r>
          </a:p>
          <a:p>
            <a:pPr marL="0" indent="0">
              <a:buNone/>
            </a:pPr>
            <a:endParaRPr lang="en-US" dirty="0"/>
          </a:p>
        </p:txBody>
      </p:sp>
    </p:spTree>
    <p:extLst>
      <p:ext uri="{BB962C8B-B14F-4D97-AF65-F5344CB8AC3E}">
        <p14:creationId xmlns:p14="http://schemas.microsoft.com/office/powerpoint/2010/main" val="1779428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Version control</a:t>
            </a:r>
            <a:endParaRPr lang="en-US" dirty="0"/>
          </a:p>
        </p:txBody>
      </p:sp>
      <p:sp>
        <p:nvSpPr>
          <p:cNvPr id="3" name="Content Placeholder 2"/>
          <p:cNvSpPr>
            <a:spLocks noGrp="1"/>
          </p:cNvSpPr>
          <p:nvPr>
            <p:ph idx="1"/>
          </p:nvPr>
        </p:nvSpPr>
        <p:spPr/>
        <p:txBody>
          <a:bodyPr/>
          <a:lstStyle/>
          <a:p>
            <a:r>
              <a:rPr lang="en-US" dirty="0" smtClean="0"/>
              <a:t>Version control is a system that records changes to a file or a set of files over time so that you can recall specific versions later</a:t>
            </a:r>
            <a:r>
              <a:rPr lang="en-US" smtClean="0"/>
              <a:t>. </a:t>
            </a:r>
            <a:endParaRPr lang="en-US"/>
          </a:p>
        </p:txBody>
      </p:sp>
    </p:spTree>
    <p:extLst>
      <p:ext uri="{BB962C8B-B14F-4D97-AF65-F5344CB8AC3E}">
        <p14:creationId xmlns:p14="http://schemas.microsoft.com/office/powerpoint/2010/main" val="18651278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592763"/>
          </a:xfrm>
        </p:spPr>
        <p:txBody>
          <a:bodyPr/>
          <a:lstStyle/>
          <a:p>
            <a:pPr marL="0" indent="0">
              <a:buNone/>
            </a:pPr>
            <a:r>
              <a:rPr lang="en-US" sz="3000" dirty="0" smtClean="0"/>
              <a:t>Branching</a:t>
            </a:r>
          </a:p>
          <a:p>
            <a:pPr marL="0" indent="0">
              <a:buNone/>
            </a:pPr>
            <a:r>
              <a:rPr lang="en-US" dirty="0"/>
              <a:t>	</a:t>
            </a:r>
            <a:r>
              <a:rPr lang="en-US" sz="1800" dirty="0" smtClean="0"/>
              <a:t>Branches are used to create another line of development. By </a:t>
            </a:r>
            <a:r>
              <a:rPr lang="en-US" sz="1800" dirty="0" err="1" smtClean="0"/>
              <a:t>default,Git</a:t>
            </a:r>
            <a:r>
              <a:rPr lang="en-US" sz="1800" dirty="0" smtClean="0"/>
              <a:t> has a master branch, which is same as trunk in </a:t>
            </a:r>
            <a:r>
              <a:rPr lang="en-US" sz="1800" dirty="0" err="1" smtClean="0"/>
              <a:t>Subverson</a:t>
            </a:r>
            <a:r>
              <a:rPr lang="en-US" sz="1800" dirty="0" smtClean="0"/>
              <a:t>. </a:t>
            </a:r>
            <a:r>
              <a:rPr lang="en-US" sz="1800" dirty="0" err="1"/>
              <a:t>U</a:t>
            </a:r>
            <a:r>
              <a:rPr lang="en-US" sz="1800" dirty="0" err="1" smtClean="0"/>
              <a:t>suslly</a:t>
            </a:r>
            <a:r>
              <a:rPr lang="en-US" sz="1800" dirty="0" smtClean="0"/>
              <a:t>, a branch is created to work on a new feature . Once the feature is completed, it is merged back with the master branch and we delete the branch. Every branch is referenced by HEAD, which points to the latest commit in the branch. </a:t>
            </a:r>
            <a:r>
              <a:rPr lang="en-US" sz="1800" dirty="0" err="1" smtClean="0"/>
              <a:t>Whenecer</a:t>
            </a:r>
            <a:r>
              <a:rPr lang="en-US" sz="1800" dirty="0" smtClean="0"/>
              <a:t> you make a commit, HEAD is updated </a:t>
            </a:r>
            <a:r>
              <a:rPr lang="en-US" sz="1800" dirty="0" err="1" smtClean="0"/>
              <a:t>wth</a:t>
            </a:r>
            <a:r>
              <a:rPr lang="en-US" sz="1800" dirty="0" smtClean="0"/>
              <a:t> the latest commit</a:t>
            </a:r>
          </a:p>
          <a:p>
            <a:pPr marL="0" indent="0">
              <a:buNone/>
            </a:pPr>
            <a:endParaRPr lang="en-US" sz="1800" dirty="0"/>
          </a:p>
          <a:p>
            <a:pPr marL="0" indent="0">
              <a:buNone/>
            </a:pPr>
            <a:r>
              <a:rPr lang="en-US" sz="3000" dirty="0" smtClean="0"/>
              <a:t>Push</a:t>
            </a:r>
          </a:p>
          <a:p>
            <a:pPr marL="0" indent="0">
              <a:buNone/>
            </a:pPr>
            <a:r>
              <a:rPr lang="en-US" dirty="0"/>
              <a:t>	</a:t>
            </a:r>
            <a:r>
              <a:rPr lang="en-US" sz="1800" dirty="0" smtClean="0"/>
              <a:t>Push operation copies changes from a  local repository instance to a remote one. This is used to store the changes permanently into the </a:t>
            </a:r>
            <a:r>
              <a:rPr lang="en-US" sz="1800" dirty="0" err="1" smtClean="0"/>
              <a:t>Git</a:t>
            </a:r>
            <a:r>
              <a:rPr lang="en-US" sz="1800" dirty="0" smtClean="0"/>
              <a:t> repository. This is same as the commit operation in Subversion.</a:t>
            </a:r>
          </a:p>
          <a:p>
            <a:pPr marL="0" indent="0">
              <a:buNone/>
            </a:pPr>
            <a:endParaRPr lang="en-US" sz="1800" dirty="0"/>
          </a:p>
          <a:p>
            <a:pPr marL="0" indent="0">
              <a:buNone/>
            </a:pPr>
            <a:endParaRPr lang="en-US" dirty="0"/>
          </a:p>
        </p:txBody>
      </p:sp>
      <p:sp>
        <p:nvSpPr>
          <p:cNvPr id="4" name="TextBox 3"/>
          <p:cNvSpPr txBox="1"/>
          <p:nvPr/>
        </p:nvSpPr>
        <p:spPr>
          <a:xfrm>
            <a:off x="2514600" y="457200"/>
            <a:ext cx="4636334" cy="630942"/>
          </a:xfrm>
          <a:prstGeom prst="rect">
            <a:avLst/>
          </a:prstGeom>
          <a:noFill/>
        </p:spPr>
        <p:txBody>
          <a:bodyPr wrap="none" rtlCol="0">
            <a:spAutoFit/>
          </a:bodyPr>
          <a:lstStyle/>
          <a:p>
            <a:r>
              <a:rPr lang="en-US" sz="3500" dirty="0" smtClean="0"/>
              <a:t>BASIC CONTROLS OF GIT</a:t>
            </a:r>
          </a:p>
        </p:txBody>
      </p:sp>
    </p:spTree>
    <p:extLst>
      <p:ext uri="{BB962C8B-B14F-4D97-AF65-F5344CB8AC3E}">
        <p14:creationId xmlns:p14="http://schemas.microsoft.com/office/powerpoint/2010/main" val="16742651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marL="0" indent="0">
              <a:buNone/>
            </a:pPr>
            <a:r>
              <a:rPr lang="en-US" sz="3000" dirty="0" smtClean="0"/>
              <a:t>Pull</a:t>
            </a:r>
          </a:p>
          <a:p>
            <a:pPr marL="0" indent="0">
              <a:buNone/>
            </a:pPr>
            <a:r>
              <a:rPr lang="en-US" dirty="0"/>
              <a:t>	</a:t>
            </a:r>
            <a:r>
              <a:rPr lang="en-US" sz="1800" dirty="0" smtClean="0"/>
              <a:t>Pull operation copies the changes from a remote repository instance to a local one. The pull operation is used for </a:t>
            </a:r>
            <a:r>
              <a:rPr lang="en-US" sz="1800" dirty="0" err="1" smtClean="0"/>
              <a:t>sychronization</a:t>
            </a:r>
            <a:r>
              <a:rPr lang="en-US" sz="1800" dirty="0" smtClean="0"/>
              <a:t> between two repository instances. This is same as the update operation in </a:t>
            </a:r>
            <a:r>
              <a:rPr lang="en-US" sz="1800" dirty="0" err="1" smtClean="0"/>
              <a:t>SubVersion</a:t>
            </a:r>
            <a:r>
              <a:rPr lang="en-US" sz="1800" dirty="0" smtClean="0"/>
              <a:t>.</a:t>
            </a:r>
          </a:p>
          <a:p>
            <a:pPr marL="0" indent="0">
              <a:buNone/>
            </a:pPr>
            <a:endParaRPr lang="en-US" sz="1800" dirty="0"/>
          </a:p>
          <a:p>
            <a:pPr marL="0" indent="0">
              <a:buNone/>
            </a:pPr>
            <a:r>
              <a:rPr lang="en-US" sz="3000" dirty="0" smtClean="0"/>
              <a:t>Commit</a:t>
            </a:r>
          </a:p>
          <a:p>
            <a:pPr marL="0" indent="0">
              <a:buNone/>
            </a:pPr>
            <a:r>
              <a:rPr lang="en-US" dirty="0"/>
              <a:t>	</a:t>
            </a:r>
            <a:r>
              <a:rPr lang="en-US" sz="1800" dirty="0" smtClean="0"/>
              <a:t>Commit holds the current state of the repository. A commit is also named “#”  hash. You can consider a commit object as a node of the linked list.</a:t>
            </a:r>
          </a:p>
          <a:p>
            <a:pPr marL="0" indent="0">
              <a:buNone/>
            </a:pPr>
            <a:r>
              <a:rPr lang="en-US" sz="1800" dirty="0" smtClean="0"/>
              <a:t>Every commit object has a </a:t>
            </a:r>
            <a:r>
              <a:rPr lang="en-US" sz="1800" dirty="0" err="1" smtClean="0"/>
              <a:t>ponter</a:t>
            </a:r>
            <a:r>
              <a:rPr lang="en-US" sz="1800" dirty="0" smtClean="0"/>
              <a:t> to the parent commit object. From a given commit, you can traverse back by looking at the parent commit object. From a given commit, you can traverse back by looking at the parent pointer to view the history of the commit. If a commit has multiple parent commits, then that particular commit has been created by merging two branches</a:t>
            </a:r>
            <a:endParaRPr lang="en-US" dirty="0"/>
          </a:p>
        </p:txBody>
      </p:sp>
    </p:spTree>
    <p:extLst>
      <p:ext uri="{BB962C8B-B14F-4D97-AF65-F5344CB8AC3E}">
        <p14:creationId xmlns:p14="http://schemas.microsoft.com/office/powerpoint/2010/main" val="38309002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marL="0" indent="0">
              <a:buNone/>
            </a:pPr>
            <a:r>
              <a:rPr lang="en-US" dirty="0" smtClean="0"/>
              <a:t>Merge</a:t>
            </a:r>
          </a:p>
          <a:p>
            <a:pPr marL="0" indent="0">
              <a:buNone/>
            </a:pPr>
            <a:r>
              <a:rPr lang="en-US" dirty="0"/>
              <a:t>	</a:t>
            </a:r>
            <a:r>
              <a:rPr lang="en-US" sz="1800" dirty="0" smtClean="0"/>
              <a:t>Incorporates changes form the named </a:t>
            </a:r>
            <a:r>
              <a:rPr lang="en-US" sz="1800" dirty="0" err="1" smtClean="0"/>
              <a:t>commts</a:t>
            </a:r>
            <a:r>
              <a:rPr lang="en-US" sz="1800" dirty="0" smtClean="0"/>
              <a:t>(since the time their histories diverged from the current </a:t>
            </a:r>
            <a:r>
              <a:rPr lang="en-US" sz="1800" dirty="0"/>
              <a:t>b</a:t>
            </a:r>
            <a:r>
              <a:rPr lang="en-US" sz="1800" dirty="0" smtClean="0"/>
              <a:t>ranch) into the current branch. This command is used by </a:t>
            </a:r>
            <a:r>
              <a:rPr lang="en-US" sz="1800" dirty="0" err="1" smtClean="0"/>
              <a:t>git</a:t>
            </a:r>
            <a:r>
              <a:rPr lang="en-US" sz="1800" dirty="0" smtClean="0"/>
              <a:t> pull to </a:t>
            </a:r>
            <a:r>
              <a:rPr lang="en-US" sz="1800" dirty="0" err="1" smtClean="0"/>
              <a:t>incoporate</a:t>
            </a:r>
            <a:r>
              <a:rPr lang="en-US" sz="1800" dirty="0" smtClean="0"/>
              <a:t> changes from another repository and can be used by </a:t>
            </a:r>
            <a:r>
              <a:rPr lang="en-US" sz="1800" dirty="0" err="1" smtClean="0"/>
              <a:t>gand</a:t>
            </a:r>
            <a:r>
              <a:rPr lang="en-US" sz="1800" dirty="0" smtClean="0"/>
              <a:t> to merge changes from one branch into another.</a:t>
            </a:r>
            <a:endParaRPr lang="en-US" dirty="0"/>
          </a:p>
        </p:txBody>
      </p:sp>
    </p:spTree>
    <p:extLst>
      <p:ext uri="{BB962C8B-B14F-4D97-AF65-F5344CB8AC3E}">
        <p14:creationId xmlns:p14="http://schemas.microsoft.com/office/powerpoint/2010/main" val="17143453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PUBLIC OPENSOURCE PROJECTS </a:t>
            </a:r>
            <a:endParaRPr lang="en-US" sz="4000" dirty="0"/>
          </a:p>
        </p:txBody>
      </p:sp>
      <p:sp>
        <p:nvSpPr>
          <p:cNvPr id="3" name="Content Placeholder 2"/>
          <p:cNvSpPr>
            <a:spLocks noGrp="1"/>
          </p:cNvSpPr>
          <p:nvPr>
            <p:ph idx="1"/>
          </p:nvPr>
        </p:nvSpPr>
        <p:spPr/>
        <p:txBody>
          <a:bodyPr>
            <a:normAutofit/>
          </a:bodyPr>
          <a:lstStyle/>
          <a:p>
            <a:pPr marL="0" indent="0">
              <a:buNone/>
            </a:pPr>
            <a:r>
              <a:rPr lang="en-US" sz="2500" dirty="0" smtClean="0"/>
              <a:t>Some </a:t>
            </a:r>
            <a:r>
              <a:rPr lang="en-US" sz="2500" dirty="0" err="1" smtClean="0"/>
              <a:t>opensource</a:t>
            </a:r>
            <a:r>
              <a:rPr lang="en-US" sz="2500" dirty="0" smtClean="0"/>
              <a:t> projects we do for ourselves such as Daily </a:t>
            </a:r>
            <a:r>
              <a:rPr lang="en-US" sz="2500" dirty="0" err="1" smtClean="0"/>
              <a:t>Schdule</a:t>
            </a:r>
            <a:r>
              <a:rPr lang="en-US" sz="2500" dirty="0" smtClean="0"/>
              <a:t> note system can be made </a:t>
            </a:r>
            <a:r>
              <a:rPr lang="en-US" sz="2500" dirty="0" err="1" smtClean="0"/>
              <a:t>opensource</a:t>
            </a:r>
            <a:r>
              <a:rPr lang="en-US" sz="2500" dirty="0" smtClean="0"/>
              <a:t> and public as well so that some passionate developers can upgrade your system or some fellow programmer can learn what is it similar to create such programs.</a:t>
            </a:r>
          </a:p>
          <a:p>
            <a:pPr marL="0" indent="0">
              <a:buNone/>
            </a:pPr>
            <a:endParaRPr lang="en-US" sz="2500" dirty="0"/>
          </a:p>
          <a:p>
            <a:pPr marL="0" indent="0">
              <a:buNone/>
            </a:pPr>
            <a:endParaRPr lang="en-US" sz="2500" dirty="0"/>
          </a:p>
        </p:txBody>
      </p:sp>
    </p:spTree>
    <p:extLst>
      <p:ext uri="{BB962C8B-B14F-4D97-AF65-F5344CB8AC3E}">
        <p14:creationId xmlns:p14="http://schemas.microsoft.com/office/powerpoint/2010/main" val="22161644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Autofit/>
          </a:bodyPr>
          <a:lstStyle/>
          <a:p>
            <a:r>
              <a:rPr lang="en-US" sz="2800" dirty="0" smtClean="0"/>
              <a:t>Having paid extension for enterprise level development</a:t>
            </a:r>
            <a:endParaRPr lang="en-US" sz="2800" dirty="0"/>
          </a:p>
        </p:txBody>
      </p:sp>
      <p:sp>
        <p:nvSpPr>
          <p:cNvPr id="3" name="Content Placeholder 2"/>
          <p:cNvSpPr>
            <a:spLocks noGrp="1"/>
          </p:cNvSpPr>
          <p:nvPr>
            <p:ph idx="1"/>
          </p:nvPr>
        </p:nvSpPr>
        <p:spPr>
          <a:xfrm>
            <a:off x="457200" y="1066800"/>
            <a:ext cx="8229600" cy="4525963"/>
          </a:xfrm>
        </p:spPr>
        <p:txBody>
          <a:bodyPr>
            <a:normAutofit/>
          </a:bodyPr>
          <a:lstStyle/>
          <a:p>
            <a:pPr marL="0" indent="0">
              <a:buNone/>
            </a:pPr>
            <a:r>
              <a:rPr lang="en-US" sz="1800" dirty="0" err="1" smtClean="0"/>
              <a:t>Github</a:t>
            </a:r>
            <a:r>
              <a:rPr lang="en-US" sz="1800" dirty="0" smtClean="0"/>
              <a:t> also have enterprise level extension for security and other features such as</a:t>
            </a:r>
          </a:p>
          <a:p>
            <a:pPr marL="0" indent="0">
              <a:buNone/>
            </a:pPr>
            <a:r>
              <a:rPr lang="en-US" sz="1800" dirty="0" smtClean="0"/>
              <a:t>-Source code management</a:t>
            </a:r>
          </a:p>
          <a:p>
            <a:pPr marL="0" indent="0">
              <a:buNone/>
            </a:pPr>
            <a:r>
              <a:rPr lang="en-US" sz="1800" dirty="0" smtClean="0"/>
              <a:t>-Code </a:t>
            </a:r>
            <a:r>
              <a:rPr lang="en-US" sz="1800" dirty="0" err="1" smtClean="0"/>
              <a:t>reviiew</a:t>
            </a:r>
            <a:endParaRPr lang="en-US" sz="1800" dirty="0" smtClean="0"/>
          </a:p>
          <a:p>
            <a:pPr marL="0" indent="0">
              <a:buNone/>
            </a:pPr>
            <a:r>
              <a:rPr lang="en-US" sz="1800" dirty="0" smtClean="0"/>
              <a:t>-Issue tracking</a:t>
            </a:r>
          </a:p>
          <a:p>
            <a:pPr marL="0" indent="0">
              <a:buNone/>
            </a:pPr>
            <a:r>
              <a:rPr lang="en-US" sz="1800" dirty="0" smtClean="0"/>
              <a:t>-Admin dashboards</a:t>
            </a:r>
          </a:p>
          <a:p>
            <a:pPr marL="0" indent="0">
              <a:buNone/>
            </a:pPr>
            <a:r>
              <a:rPr lang="en-US" sz="1800" dirty="0" smtClean="0"/>
              <a:t>-Custom security</a:t>
            </a:r>
          </a:p>
          <a:p>
            <a:pPr marL="0" indent="0">
              <a:buNone/>
            </a:pPr>
            <a:r>
              <a:rPr lang="en-US" sz="1800" dirty="0" smtClean="0"/>
              <a:t>-Support</a:t>
            </a:r>
          </a:p>
          <a:p>
            <a:pPr marL="0" indent="0">
              <a:buNone/>
            </a:pPr>
            <a:endParaRPr lang="en-US" sz="1800" dirty="0" smtClean="0"/>
          </a:p>
        </p:txBody>
      </p:sp>
    </p:spTree>
    <p:extLst>
      <p:ext uri="{BB962C8B-B14F-4D97-AF65-F5344CB8AC3E}">
        <p14:creationId xmlns:p14="http://schemas.microsoft.com/office/powerpoint/2010/main" val="18561298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407</TotalTime>
  <Words>164</Words>
  <Application>Microsoft Office PowerPoint</Application>
  <PresentationFormat>On-screen Show (4:3)</PresentationFormat>
  <Paragraphs>57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Title</vt:lpstr>
      <vt:lpstr>contents</vt:lpstr>
      <vt:lpstr>Feature of Git</vt:lpstr>
      <vt:lpstr>Version control</vt:lpstr>
      <vt:lpstr>PowerPoint Presentation</vt:lpstr>
      <vt:lpstr>PowerPoint Presentation</vt:lpstr>
      <vt:lpstr>PowerPoint Presentation</vt:lpstr>
      <vt:lpstr>PUBLIC OPENSOURCE PROJECTS </vt:lpstr>
      <vt:lpstr>Having paid extension for enterprise level development</vt:lpstr>
      <vt:lpstr>Pros and Cons of Git</vt:lpstr>
      <vt:lpstr>Potential of Git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Htet Myat Aung</dc:creator>
  <cp:lastModifiedBy>Htet Myat Aung</cp:lastModifiedBy>
  <cp:revision>13</cp:revision>
  <dcterms:created xsi:type="dcterms:W3CDTF">2018-08-27T03:32:43Z</dcterms:created>
  <dcterms:modified xsi:type="dcterms:W3CDTF">2018-08-27T10:20:42Z</dcterms:modified>
</cp:coreProperties>
</file>