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0" r:id="rId4"/>
  </p:sldMasterIdLst>
  <p:notesMasterIdLst>
    <p:notesMasterId r:id="rId18"/>
  </p:notesMasterIdLst>
  <p:sldIdLst>
    <p:sldId id="284" r:id="rId5"/>
    <p:sldId id="274" r:id="rId6"/>
    <p:sldId id="304" r:id="rId7"/>
    <p:sldId id="305" r:id="rId8"/>
    <p:sldId id="300" r:id="rId9"/>
    <p:sldId id="308" r:id="rId10"/>
    <p:sldId id="314" r:id="rId11"/>
    <p:sldId id="306" r:id="rId12"/>
    <p:sldId id="312" r:id="rId13"/>
    <p:sldId id="315" r:id="rId14"/>
    <p:sldId id="310" r:id="rId15"/>
    <p:sldId id="313" r:id="rId16"/>
    <p:sldId id="31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 userDrawn="1">
          <p15:clr>
            <a:srgbClr val="A4A3A4"/>
          </p15:clr>
        </p15:guide>
        <p15:guide id="2" pos="216" userDrawn="1">
          <p15:clr>
            <a:srgbClr val="A4A3A4"/>
          </p15:clr>
        </p15:guide>
        <p15:guide id="3" orient="horz" pos="14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B7C1705-4771-BC42-9B4F-A0D731A723E9}" name="Ivo Havinga" initials="IH" userId="d80271a722ff6fd6"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C57"/>
    <a:srgbClr val="5F7682"/>
    <a:srgbClr val="3B7A9E"/>
    <a:srgbClr val="D32F2F"/>
    <a:srgbClr val="E9742C"/>
    <a:srgbClr val="A8BD3A"/>
    <a:srgbClr val="323132"/>
    <a:srgbClr val="37288B"/>
    <a:srgbClr val="6E2585"/>
    <a:srgbClr val="D2376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496"/>
    <p:restoredTop sz="94475"/>
  </p:normalViewPr>
  <p:slideViewPr>
    <p:cSldViewPr snapToGrid="0" snapToObjects="1">
      <p:cViewPr varScale="1">
        <p:scale>
          <a:sx n="59" d="100"/>
          <a:sy n="59" d="100"/>
        </p:scale>
        <p:origin x="1180" y="60"/>
      </p:cViewPr>
      <p:guideLst>
        <p:guide orient="horz" pos="216"/>
        <p:guide pos="216"/>
        <p:guide orient="horz" pos="1440"/>
      </p:guideLst>
    </p:cSldViewPr>
  </p:slideViewPr>
  <p:notesTextViewPr>
    <p:cViewPr>
      <p:scale>
        <a:sx n="1" d="1"/>
        <a:sy n="1" d="1"/>
      </p:scale>
      <p:origin x="0" y="0"/>
    </p:cViewPr>
  </p:notesTextViewPr>
  <p:notesViewPr>
    <p:cSldViewPr snapToGrid="0" snapToObjects="1" showGuides="1">
      <p:cViewPr varScale="1">
        <p:scale>
          <a:sx n="155" d="100"/>
          <a:sy n="155" d="100"/>
        </p:scale>
        <p:origin x="4504"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ys, Richard" userId="8014b4b1-4fba-463f-b913-c0628d802925" providerId="ADAL" clId="{66399586-8D2E-4F29-8ABF-3D18DDE711BB}"/>
    <pc:docChg chg="undo custSel modSld">
      <pc:chgData name="Heys, Richard" userId="8014b4b1-4fba-463f-b913-c0628d802925" providerId="ADAL" clId="{66399586-8D2E-4F29-8ABF-3D18DDE711BB}" dt="2022-11-04T16:44:27.799" v="3" actId="313"/>
      <pc:docMkLst>
        <pc:docMk/>
      </pc:docMkLst>
      <pc:sldChg chg="modSp mod">
        <pc:chgData name="Heys, Richard" userId="8014b4b1-4fba-463f-b913-c0628d802925" providerId="ADAL" clId="{66399586-8D2E-4F29-8ABF-3D18DDE711BB}" dt="2022-11-04T16:22:41.370" v="1" actId="1076"/>
        <pc:sldMkLst>
          <pc:docMk/>
          <pc:sldMk cId="2643143832" sldId="305"/>
        </pc:sldMkLst>
        <pc:spChg chg="mod">
          <ac:chgData name="Heys, Richard" userId="8014b4b1-4fba-463f-b913-c0628d802925" providerId="ADAL" clId="{66399586-8D2E-4F29-8ABF-3D18DDE711BB}" dt="2022-11-04T16:22:41.370" v="1" actId="1076"/>
          <ac:spMkLst>
            <pc:docMk/>
            <pc:sldMk cId="2643143832" sldId="305"/>
            <ac:spMk id="3" creationId="{A1CBD313-F1D4-4043-97D6-3BD2A8E0BC33}"/>
          </ac:spMkLst>
        </pc:spChg>
      </pc:sldChg>
      <pc:sldChg chg="modSp mod">
        <pc:chgData name="Heys, Richard" userId="8014b4b1-4fba-463f-b913-c0628d802925" providerId="ADAL" clId="{66399586-8D2E-4F29-8ABF-3D18DDE711BB}" dt="2022-11-04T16:31:09.127" v="2" actId="6549"/>
        <pc:sldMkLst>
          <pc:docMk/>
          <pc:sldMk cId="1990160526" sldId="306"/>
        </pc:sldMkLst>
        <pc:spChg chg="mod">
          <ac:chgData name="Heys, Richard" userId="8014b4b1-4fba-463f-b913-c0628d802925" providerId="ADAL" clId="{66399586-8D2E-4F29-8ABF-3D18DDE711BB}" dt="2022-11-04T16:31:09.127" v="2" actId="6549"/>
          <ac:spMkLst>
            <pc:docMk/>
            <pc:sldMk cId="1990160526" sldId="306"/>
            <ac:spMk id="3" creationId="{3CB7D450-658A-435B-B862-C5980A15AE4B}"/>
          </ac:spMkLst>
        </pc:spChg>
      </pc:sldChg>
      <pc:sldChg chg="modSp mod">
        <pc:chgData name="Heys, Richard" userId="8014b4b1-4fba-463f-b913-c0628d802925" providerId="ADAL" clId="{66399586-8D2E-4F29-8ABF-3D18DDE711BB}" dt="2022-11-04T16:44:27.799" v="3" actId="313"/>
        <pc:sldMkLst>
          <pc:docMk/>
          <pc:sldMk cId="3396421998" sldId="315"/>
        </pc:sldMkLst>
        <pc:spChg chg="mod">
          <ac:chgData name="Heys, Richard" userId="8014b4b1-4fba-463f-b913-c0628d802925" providerId="ADAL" clId="{66399586-8D2E-4F29-8ABF-3D18DDE711BB}" dt="2022-11-04T16:44:27.799" v="3" actId="313"/>
          <ac:spMkLst>
            <pc:docMk/>
            <pc:sldMk cId="3396421998" sldId="315"/>
            <ac:spMk id="3" creationId="{8A099026-4A70-4C02-B758-599E31C112AB}"/>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291C43-6689-4FEA-BA14-8F0F60B0AC25}" type="doc">
      <dgm:prSet loTypeId="urn:microsoft.com/office/officeart/2005/8/layout/pyramid4" loCatId="relationship" qsTypeId="urn:microsoft.com/office/officeart/2005/8/quickstyle/simple1" qsCatId="simple" csTypeId="urn:microsoft.com/office/officeart/2005/8/colors/accent1_2" csCatId="accent1" phldr="1"/>
      <dgm:spPr/>
      <dgm:t>
        <a:bodyPr/>
        <a:lstStyle/>
        <a:p>
          <a:endParaRPr lang="en-GB"/>
        </a:p>
      </dgm:t>
    </dgm:pt>
    <dgm:pt modelId="{DBDE9A54-6F99-46F0-9DAC-0333D70D28E1}">
      <dgm:prSet phldrT="[Text]"/>
      <dgm:spPr/>
      <dgm:t>
        <a:bodyPr/>
        <a:lstStyle/>
        <a:p>
          <a:r>
            <a:rPr lang="en-GB" dirty="0"/>
            <a:t>Society</a:t>
          </a:r>
        </a:p>
      </dgm:t>
    </dgm:pt>
    <dgm:pt modelId="{C0814895-225B-4618-B7CD-28D75EA11305}" type="parTrans" cxnId="{EB95E29B-6583-40E5-9867-9C7B72C9168A}">
      <dgm:prSet/>
      <dgm:spPr/>
      <dgm:t>
        <a:bodyPr/>
        <a:lstStyle/>
        <a:p>
          <a:endParaRPr lang="en-GB"/>
        </a:p>
      </dgm:t>
    </dgm:pt>
    <dgm:pt modelId="{94C9F4B6-4D58-4940-BE1B-14D70994268A}" type="sibTrans" cxnId="{EB95E29B-6583-40E5-9867-9C7B72C9168A}">
      <dgm:prSet/>
      <dgm:spPr/>
      <dgm:t>
        <a:bodyPr/>
        <a:lstStyle/>
        <a:p>
          <a:endParaRPr lang="en-GB"/>
        </a:p>
      </dgm:t>
    </dgm:pt>
    <dgm:pt modelId="{3D61F697-7E09-4FF3-95E3-2BA00590FBC7}">
      <dgm:prSet phldrT="[Text]"/>
      <dgm:spPr/>
      <dgm:t>
        <a:bodyPr/>
        <a:lstStyle/>
        <a:p>
          <a:r>
            <a:rPr lang="en-GB" dirty="0"/>
            <a:t>Economy</a:t>
          </a:r>
        </a:p>
      </dgm:t>
    </dgm:pt>
    <dgm:pt modelId="{970B229B-D2F8-421D-8967-FCAF548CDAEE}" type="parTrans" cxnId="{CECD9D39-DB69-4AAF-BD16-63FE04B88DCA}">
      <dgm:prSet/>
      <dgm:spPr/>
      <dgm:t>
        <a:bodyPr/>
        <a:lstStyle/>
        <a:p>
          <a:endParaRPr lang="en-GB"/>
        </a:p>
      </dgm:t>
    </dgm:pt>
    <dgm:pt modelId="{AE49CF73-F742-4A08-BFF3-90B3DDE435E9}" type="sibTrans" cxnId="{CECD9D39-DB69-4AAF-BD16-63FE04B88DCA}">
      <dgm:prSet/>
      <dgm:spPr/>
      <dgm:t>
        <a:bodyPr/>
        <a:lstStyle/>
        <a:p>
          <a:endParaRPr lang="en-GB"/>
        </a:p>
      </dgm:t>
    </dgm:pt>
    <dgm:pt modelId="{578D9C44-938D-4A53-83F9-9070B168215D}">
      <dgm:prSet phldrT="[Text]"/>
      <dgm:spPr/>
      <dgm:t>
        <a:bodyPr/>
        <a:lstStyle/>
        <a:p>
          <a:r>
            <a:rPr lang="en-GB" dirty="0"/>
            <a:t>Trade-offs between the three domains</a:t>
          </a:r>
        </a:p>
      </dgm:t>
    </dgm:pt>
    <dgm:pt modelId="{DDDB3C2C-12BF-44F7-9708-FC5C26E2CACD}" type="parTrans" cxnId="{617156AC-2DCD-4E20-B093-2EE24DA7460B}">
      <dgm:prSet/>
      <dgm:spPr/>
      <dgm:t>
        <a:bodyPr/>
        <a:lstStyle/>
        <a:p>
          <a:endParaRPr lang="en-GB"/>
        </a:p>
      </dgm:t>
    </dgm:pt>
    <dgm:pt modelId="{ACA2DED5-F581-4236-BC6D-BE3523F001DF}" type="sibTrans" cxnId="{617156AC-2DCD-4E20-B093-2EE24DA7460B}">
      <dgm:prSet/>
      <dgm:spPr/>
      <dgm:t>
        <a:bodyPr/>
        <a:lstStyle/>
        <a:p>
          <a:endParaRPr lang="en-GB"/>
        </a:p>
      </dgm:t>
    </dgm:pt>
    <dgm:pt modelId="{475C193F-C937-4D47-B5CE-6575EDA33913}">
      <dgm:prSet phldrT="[Text]"/>
      <dgm:spPr/>
      <dgm:t>
        <a:bodyPr/>
        <a:lstStyle/>
        <a:p>
          <a:r>
            <a:rPr lang="en-GB" dirty="0"/>
            <a:t>Environment</a:t>
          </a:r>
        </a:p>
      </dgm:t>
    </dgm:pt>
    <dgm:pt modelId="{90802610-D0FC-42C7-9942-C4E8A6161D30}" type="parTrans" cxnId="{4C90F8B1-FACE-4DBE-A81D-3DB3BE174A1A}">
      <dgm:prSet/>
      <dgm:spPr/>
      <dgm:t>
        <a:bodyPr/>
        <a:lstStyle/>
        <a:p>
          <a:endParaRPr lang="en-GB"/>
        </a:p>
      </dgm:t>
    </dgm:pt>
    <dgm:pt modelId="{622FF3EC-1207-4A1A-B57F-5A44FA311832}" type="sibTrans" cxnId="{4C90F8B1-FACE-4DBE-A81D-3DB3BE174A1A}">
      <dgm:prSet/>
      <dgm:spPr/>
      <dgm:t>
        <a:bodyPr/>
        <a:lstStyle/>
        <a:p>
          <a:endParaRPr lang="en-GB"/>
        </a:p>
      </dgm:t>
    </dgm:pt>
    <dgm:pt modelId="{471F8D66-8CD2-49A9-8B34-EEB9C9386A3B}" type="pres">
      <dgm:prSet presAssocID="{59291C43-6689-4FEA-BA14-8F0F60B0AC25}" presName="compositeShape" presStyleCnt="0">
        <dgm:presLayoutVars>
          <dgm:chMax val="9"/>
          <dgm:dir/>
          <dgm:resizeHandles val="exact"/>
        </dgm:presLayoutVars>
      </dgm:prSet>
      <dgm:spPr/>
    </dgm:pt>
    <dgm:pt modelId="{F3F0ABCD-211F-4A48-98F0-175526D65CF3}" type="pres">
      <dgm:prSet presAssocID="{59291C43-6689-4FEA-BA14-8F0F60B0AC25}" presName="triangle1" presStyleLbl="node1" presStyleIdx="0" presStyleCnt="4">
        <dgm:presLayoutVars>
          <dgm:bulletEnabled val="1"/>
        </dgm:presLayoutVars>
      </dgm:prSet>
      <dgm:spPr/>
    </dgm:pt>
    <dgm:pt modelId="{F8BC4B97-9392-4F84-81F8-B86AB075EC4E}" type="pres">
      <dgm:prSet presAssocID="{59291C43-6689-4FEA-BA14-8F0F60B0AC25}" presName="triangle2" presStyleLbl="node1" presStyleIdx="1" presStyleCnt="4">
        <dgm:presLayoutVars>
          <dgm:bulletEnabled val="1"/>
        </dgm:presLayoutVars>
      </dgm:prSet>
      <dgm:spPr/>
    </dgm:pt>
    <dgm:pt modelId="{8FF950A0-86CF-4623-A267-48B01A281E8F}" type="pres">
      <dgm:prSet presAssocID="{59291C43-6689-4FEA-BA14-8F0F60B0AC25}" presName="triangle3" presStyleLbl="node1" presStyleIdx="2" presStyleCnt="4">
        <dgm:presLayoutVars>
          <dgm:bulletEnabled val="1"/>
        </dgm:presLayoutVars>
      </dgm:prSet>
      <dgm:spPr/>
    </dgm:pt>
    <dgm:pt modelId="{8FE96109-8568-41CF-9AB6-3900901EB2F4}" type="pres">
      <dgm:prSet presAssocID="{59291C43-6689-4FEA-BA14-8F0F60B0AC25}" presName="triangle4" presStyleLbl="node1" presStyleIdx="3" presStyleCnt="4">
        <dgm:presLayoutVars>
          <dgm:bulletEnabled val="1"/>
        </dgm:presLayoutVars>
      </dgm:prSet>
      <dgm:spPr/>
    </dgm:pt>
  </dgm:ptLst>
  <dgm:cxnLst>
    <dgm:cxn modelId="{047A5D10-BF18-4BFB-8AD9-DF484FF096A9}" type="presOf" srcId="{475C193F-C937-4D47-B5CE-6575EDA33913}" destId="{8FE96109-8568-41CF-9AB6-3900901EB2F4}" srcOrd="0" destOrd="0" presId="urn:microsoft.com/office/officeart/2005/8/layout/pyramid4"/>
    <dgm:cxn modelId="{54D0FF17-DB6E-46F4-879F-D6B017C3737F}" type="presOf" srcId="{3D61F697-7E09-4FF3-95E3-2BA00590FBC7}" destId="{F8BC4B97-9392-4F84-81F8-B86AB075EC4E}" srcOrd="0" destOrd="0" presId="urn:microsoft.com/office/officeart/2005/8/layout/pyramid4"/>
    <dgm:cxn modelId="{CD53AA19-D9EC-4562-8B70-F91B6A73C429}" type="presOf" srcId="{578D9C44-938D-4A53-83F9-9070B168215D}" destId="{8FF950A0-86CF-4623-A267-48B01A281E8F}" srcOrd="0" destOrd="0" presId="urn:microsoft.com/office/officeart/2005/8/layout/pyramid4"/>
    <dgm:cxn modelId="{CECD9D39-DB69-4AAF-BD16-63FE04B88DCA}" srcId="{59291C43-6689-4FEA-BA14-8F0F60B0AC25}" destId="{3D61F697-7E09-4FF3-95E3-2BA00590FBC7}" srcOrd="1" destOrd="0" parTransId="{970B229B-D2F8-421D-8967-FCAF548CDAEE}" sibTransId="{AE49CF73-F742-4A08-BFF3-90B3DDE435E9}"/>
    <dgm:cxn modelId="{EB95E29B-6583-40E5-9867-9C7B72C9168A}" srcId="{59291C43-6689-4FEA-BA14-8F0F60B0AC25}" destId="{DBDE9A54-6F99-46F0-9DAC-0333D70D28E1}" srcOrd="0" destOrd="0" parTransId="{C0814895-225B-4618-B7CD-28D75EA11305}" sibTransId="{94C9F4B6-4D58-4940-BE1B-14D70994268A}"/>
    <dgm:cxn modelId="{D4B3EE9B-FA0B-450F-AD87-43F83F234AC3}" type="presOf" srcId="{59291C43-6689-4FEA-BA14-8F0F60B0AC25}" destId="{471F8D66-8CD2-49A9-8B34-EEB9C9386A3B}" srcOrd="0" destOrd="0" presId="urn:microsoft.com/office/officeart/2005/8/layout/pyramid4"/>
    <dgm:cxn modelId="{418BE0A9-57B9-4C2C-9E13-5C665DFE80F6}" type="presOf" srcId="{DBDE9A54-6F99-46F0-9DAC-0333D70D28E1}" destId="{F3F0ABCD-211F-4A48-98F0-175526D65CF3}" srcOrd="0" destOrd="0" presId="urn:microsoft.com/office/officeart/2005/8/layout/pyramid4"/>
    <dgm:cxn modelId="{617156AC-2DCD-4E20-B093-2EE24DA7460B}" srcId="{59291C43-6689-4FEA-BA14-8F0F60B0AC25}" destId="{578D9C44-938D-4A53-83F9-9070B168215D}" srcOrd="2" destOrd="0" parTransId="{DDDB3C2C-12BF-44F7-9708-FC5C26E2CACD}" sibTransId="{ACA2DED5-F581-4236-BC6D-BE3523F001DF}"/>
    <dgm:cxn modelId="{4C90F8B1-FACE-4DBE-A81D-3DB3BE174A1A}" srcId="{59291C43-6689-4FEA-BA14-8F0F60B0AC25}" destId="{475C193F-C937-4D47-B5CE-6575EDA33913}" srcOrd="3" destOrd="0" parTransId="{90802610-D0FC-42C7-9942-C4E8A6161D30}" sibTransId="{622FF3EC-1207-4A1A-B57F-5A44FA311832}"/>
    <dgm:cxn modelId="{769EF488-C3C0-4A7E-BC15-7CA81393B1E7}" type="presParOf" srcId="{471F8D66-8CD2-49A9-8B34-EEB9C9386A3B}" destId="{F3F0ABCD-211F-4A48-98F0-175526D65CF3}" srcOrd="0" destOrd="0" presId="urn:microsoft.com/office/officeart/2005/8/layout/pyramid4"/>
    <dgm:cxn modelId="{27701083-284D-427C-ABFC-6B001ACCD97E}" type="presParOf" srcId="{471F8D66-8CD2-49A9-8B34-EEB9C9386A3B}" destId="{F8BC4B97-9392-4F84-81F8-B86AB075EC4E}" srcOrd="1" destOrd="0" presId="urn:microsoft.com/office/officeart/2005/8/layout/pyramid4"/>
    <dgm:cxn modelId="{E737A81A-45E2-4C35-BB6B-6C3829B4C1A2}" type="presParOf" srcId="{471F8D66-8CD2-49A9-8B34-EEB9C9386A3B}" destId="{8FF950A0-86CF-4623-A267-48B01A281E8F}" srcOrd="2" destOrd="0" presId="urn:microsoft.com/office/officeart/2005/8/layout/pyramid4"/>
    <dgm:cxn modelId="{8565A132-8ED1-40D5-AF09-344D5AA5B830}" type="presParOf" srcId="{471F8D66-8CD2-49A9-8B34-EEB9C9386A3B}" destId="{8FE96109-8568-41CF-9AB6-3900901EB2F4}" srcOrd="3" destOrd="0" presId="urn:microsoft.com/office/officeart/2005/8/layout/pyramid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02F829A-264D-4A67-8189-090F3429B54F}"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en-GB"/>
        </a:p>
      </dgm:t>
    </dgm:pt>
    <dgm:pt modelId="{2E71A34A-E73F-4EF1-8124-6AA180C6F181}">
      <dgm:prSet phldrT="[Text]" custT="1"/>
      <dgm:spPr>
        <a:solidFill>
          <a:schemeClr val="accent2"/>
        </a:solidFill>
      </dgm:spPr>
      <dgm:t>
        <a:bodyPr/>
        <a:lstStyle/>
        <a:p>
          <a:r>
            <a:rPr lang="en-GB" sz="1400" dirty="0"/>
            <a:t>Central Framework  for Inclusive and Sustainable Wellbeing</a:t>
          </a:r>
        </a:p>
      </dgm:t>
    </dgm:pt>
    <dgm:pt modelId="{1D8996A4-D7BD-403E-A32A-27DA28C3BBFD}" type="parTrans" cxnId="{F8028D18-20DA-4463-879B-F20254D15B23}">
      <dgm:prSet/>
      <dgm:spPr/>
      <dgm:t>
        <a:bodyPr/>
        <a:lstStyle/>
        <a:p>
          <a:endParaRPr lang="en-GB"/>
        </a:p>
      </dgm:t>
    </dgm:pt>
    <dgm:pt modelId="{DE0DA7B1-F785-41BB-9242-2271BF5A3A8A}" type="sibTrans" cxnId="{F8028D18-20DA-4463-879B-F20254D15B23}">
      <dgm:prSet/>
      <dgm:spPr/>
      <dgm:t>
        <a:bodyPr/>
        <a:lstStyle/>
        <a:p>
          <a:endParaRPr lang="en-GB"/>
        </a:p>
      </dgm:t>
    </dgm:pt>
    <dgm:pt modelId="{57B96107-AEAF-43BC-8F8D-4D4105B5D46F}">
      <dgm:prSet phldrT="[Text]"/>
      <dgm:spPr>
        <a:solidFill>
          <a:schemeClr val="accent2"/>
        </a:solidFill>
      </dgm:spPr>
      <dgm:t>
        <a:bodyPr/>
        <a:lstStyle/>
        <a:p>
          <a:r>
            <a:rPr lang="en-GB" dirty="0"/>
            <a:t>System of Population and Social Accounts (SPSA)</a:t>
          </a:r>
        </a:p>
      </dgm:t>
    </dgm:pt>
    <dgm:pt modelId="{1F381AFF-FA0F-44B1-9117-7C8A38520AA5}" type="parTrans" cxnId="{A819143E-D5EB-4CD7-AD18-E27933A39838}">
      <dgm:prSet/>
      <dgm:spPr/>
      <dgm:t>
        <a:bodyPr/>
        <a:lstStyle/>
        <a:p>
          <a:endParaRPr lang="en-GB"/>
        </a:p>
      </dgm:t>
    </dgm:pt>
    <dgm:pt modelId="{94BC61E6-D906-4997-AF27-7EC350C3A5AA}" type="sibTrans" cxnId="{A819143E-D5EB-4CD7-AD18-E27933A39838}">
      <dgm:prSet/>
      <dgm:spPr/>
      <dgm:t>
        <a:bodyPr/>
        <a:lstStyle/>
        <a:p>
          <a:endParaRPr lang="en-GB"/>
        </a:p>
      </dgm:t>
    </dgm:pt>
    <dgm:pt modelId="{C6DE542A-CFA4-4D3B-96ED-C6F3CA932E53}">
      <dgm:prSet phldrT="[Text]"/>
      <dgm:spPr>
        <a:solidFill>
          <a:schemeClr val="accent6"/>
        </a:solidFill>
      </dgm:spPr>
      <dgm:t>
        <a:bodyPr/>
        <a:lstStyle/>
        <a:p>
          <a:r>
            <a:rPr lang="en-GB" dirty="0"/>
            <a:t>System of Economic-Environmental Accounts (SEEA)</a:t>
          </a:r>
        </a:p>
      </dgm:t>
    </dgm:pt>
    <dgm:pt modelId="{0981DBAF-F3A7-4901-94BB-77BC583E9C34}" type="parTrans" cxnId="{CD2EBC4F-9E7A-4F05-A953-93E5F67C0010}">
      <dgm:prSet/>
      <dgm:spPr/>
      <dgm:t>
        <a:bodyPr/>
        <a:lstStyle/>
        <a:p>
          <a:endParaRPr lang="en-GB"/>
        </a:p>
      </dgm:t>
    </dgm:pt>
    <dgm:pt modelId="{9F90C84D-01DA-41A1-9A9F-18EF8CD98498}" type="sibTrans" cxnId="{CD2EBC4F-9E7A-4F05-A953-93E5F67C0010}">
      <dgm:prSet/>
      <dgm:spPr/>
      <dgm:t>
        <a:bodyPr/>
        <a:lstStyle/>
        <a:p>
          <a:endParaRPr lang="en-GB"/>
        </a:p>
      </dgm:t>
    </dgm:pt>
    <dgm:pt modelId="{667DDEC2-61F7-47C7-AAF9-C47C17E4100E}">
      <dgm:prSet phldrT="[Text]"/>
      <dgm:spPr>
        <a:solidFill>
          <a:schemeClr val="accent6"/>
        </a:solidFill>
      </dgm:spPr>
      <dgm:t>
        <a:bodyPr/>
        <a:lstStyle/>
        <a:p>
          <a:r>
            <a:rPr lang="en-GB" dirty="0"/>
            <a:t>System of National Accounts (SNA)</a:t>
          </a:r>
        </a:p>
      </dgm:t>
    </dgm:pt>
    <dgm:pt modelId="{83A4015C-F5AB-48B3-B1CE-008204ACFE75}" type="parTrans" cxnId="{DB628EF9-F536-440B-892A-B9B1B15E0418}">
      <dgm:prSet/>
      <dgm:spPr/>
      <dgm:t>
        <a:bodyPr/>
        <a:lstStyle/>
        <a:p>
          <a:endParaRPr lang="en-GB"/>
        </a:p>
      </dgm:t>
    </dgm:pt>
    <dgm:pt modelId="{24AAF144-EEAB-48B9-BB10-7F224AC4ADB4}" type="sibTrans" cxnId="{DB628EF9-F536-440B-892A-B9B1B15E0418}">
      <dgm:prSet/>
      <dgm:spPr/>
      <dgm:t>
        <a:bodyPr/>
        <a:lstStyle/>
        <a:p>
          <a:endParaRPr lang="en-GB"/>
        </a:p>
      </dgm:t>
    </dgm:pt>
    <dgm:pt modelId="{CB962902-A6B7-45E1-9686-26CB9431BE43}" type="pres">
      <dgm:prSet presAssocID="{702F829A-264D-4A67-8189-090F3429B54F}" presName="cycle" presStyleCnt="0">
        <dgm:presLayoutVars>
          <dgm:chMax val="1"/>
          <dgm:dir/>
          <dgm:animLvl val="ctr"/>
          <dgm:resizeHandles val="exact"/>
        </dgm:presLayoutVars>
      </dgm:prSet>
      <dgm:spPr/>
    </dgm:pt>
    <dgm:pt modelId="{C9CA4482-763A-48CA-A6EC-F6C9F9926706}" type="pres">
      <dgm:prSet presAssocID="{2E71A34A-E73F-4EF1-8124-6AA180C6F181}" presName="centerShape" presStyleLbl="node0" presStyleIdx="0" presStyleCnt="1"/>
      <dgm:spPr/>
    </dgm:pt>
    <dgm:pt modelId="{7AEE4C2C-6068-48E6-AB60-3874C31FE627}" type="pres">
      <dgm:prSet presAssocID="{1F381AFF-FA0F-44B1-9117-7C8A38520AA5}" presName="Name9" presStyleLbl="parChTrans1D2" presStyleIdx="0" presStyleCnt="3"/>
      <dgm:spPr/>
    </dgm:pt>
    <dgm:pt modelId="{BF83C1F0-837F-4918-97A5-F7C7B9791F4C}" type="pres">
      <dgm:prSet presAssocID="{1F381AFF-FA0F-44B1-9117-7C8A38520AA5}" presName="connTx" presStyleLbl="parChTrans1D2" presStyleIdx="0" presStyleCnt="3"/>
      <dgm:spPr/>
    </dgm:pt>
    <dgm:pt modelId="{653E0595-2F89-4C8C-B567-48220ADF221C}" type="pres">
      <dgm:prSet presAssocID="{57B96107-AEAF-43BC-8F8D-4D4105B5D46F}" presName="node" presStyleLbl="node1" presStyleIdx="0" presStyleCnt="3" custRadScaleRad="102152">
        <dgm:presLayoutVars>
          <dgm:bulletEnabled val="1"/>
        </dgm:presLayoutVars>
      </dgm:prSet>
      <dgm:spPr/>
    </dgm:pt>
    <dgm:pt modelId="{4050F607-6761-422B-B85F-2C6C87AF1751}" type="pres">
      <dgm:prSet presAssocID="{0981DBAF-F3A7-4901-94BB-77BC583E9C34}" presName="Name9" presStyleLbl="parChTrans1D2" presStyleIdx="1" presStyleCnt="3"/>
      <dgm:spPr/>
    </dgm:pt>
    <dgm:pt modelId="{4AABD050-2469-40EA-8EE7-406521FFE60B}" type="pres">
      <dgm:prSet presAssocID="{0981DBAF-F3A7-4901-94BB-77BC583E9C34}" presName="connTx" presStyleLbl="parChTrans1D2" presStyleIdx="1" presStyleCnt="3"/>
      <dgm:spPr/>
    </dgm:pt>
    <dgm:pt modelId="{52A801B7-1BE8-4A70-9727-2A510E16ED9E}" type="pres">
      <dgm:prSet presAssocID="{C6DE542A-CFA4-4D3B-96ED-C6F3CA932E53}" presName="node" presStyleLbl="node1" presStyleIdx="1" presStyleCnt="3">
        <dgm:presLayoutVars>
          <dgm:bulletEnabled val="1"/>
        </dgm:presLayoutVars>
      </dgm:prSet>
      <dgm:spPr/>
    </dgm:pt>
    <dgm:pt modelId="{98AD41B8-B3BC-4E21-ABA4-65B1801254DE}" type="pres">
      <dgm:prSet presAssocID="{83A4015C-F5AB-48B3-B1CE-008204ACFE75}" presName="Name9" presStyleLbl="parChTrans1D2" presStyleIdx="2" presStyleCnt="3"/>
      <dgm:spPr/>
    </dgm:pt>
    <dgm:pt modelId="{B13F2076-4793-44A9-82A8-F4FCEE2DEDBD}" type="pres">
      <dgm:prSet presAssocID="{83A4015C-F5AB-48B3-B1CE-008204ACFE75}" presName="connTx" presStyleLbl="parChTrans1D2" presStyleIdx="2" presStyleCnt="3"/>
      <dgm:spPr/>
    </dgm:pt>
    <dgm:pt modelId="{2F13EB88-EF04-4460-B40D-307186BD1E54}" type="pres">
      <dgm:prSet presAssocID="{667DDEC2-61F7-47C7-AAF9-C47C17E4100E}" presName="node" presStyleLbl="node1" presStyleIdx="2" presStyleCnt="3">
        <dgm:presLayoutVars>
          <dgm:bulletEnabled val="1"/>
        </dgm:presLayoutVars>
      </dgm:prSet>
      <dgm:spPr/>
    </dgm:pt>
  </dgm:ptLst>
  <dgm:cxnLst>
    <dgm:cxn modelId="{F8028D18-20DA-4463-879B-F20254D15B23}" srcId="{702F829A-264D-4A67-8189-090F3429B54F}" destId="{2E71A34A-E73F-4EF1-8124-6AA180C6F181}" srcOrd="0" destOrd="0" parTransId="{1D8996A4-D7BD-403E-A32A-27DA28C3BBFD}" sibTransId="{DE0DA7B1-F785-41BB-9242-2271BF5A3A8A}"/>
    <dgm:cxn modelId="{68D5C82A-B6DA-45D4-9080-ECADFBA4292A}" type="presOf" srcId="{83A4015C-F5AB-48B3-B1CE-008204ACFE75}" destId="{98AD41B8-B3BC-4E21-ABA4-65B1801254DE}" srcOrd="0" destOrd="0" presId="urn:microsoft.com/office/officeart/2005/8/layout/radial1"/>
    <dgm:cxn modelId="{0C6DD834-E6EE-4EC7-8FE4-7D5E5CB2D77B}" type="presOf" srcId="{2E71A34A-E73F-4EF1-8124-6AA180C6F181}" destId="{C9CA4482-763A-48CA-A6EC-F6C9F9926706}" srcOrd="0" destOrd="0" presId="urn:microsoft.com/office/officeart/2005/8/layout/radial1"/>
    <dgm:cxn modelId="{A819143E-D5EB-4CD7-AD18-E27933A39838}" srcId="{2E71A34A-E73F-4EF1-8124-6AA180C6F181}" destId="{57B96107-AEAF-43BC-8F8D-4D4105B5D46F}" srcOrd="0" destOrd="0" parTransId="{1F381AFF-FA0F-44B1-9117-7C8A38520AA5}" sibTransId="{94BC61E6-D906-4997-AF27-7EC350C3A5AA}"/>
    <dgm:cxn modelId="{857C106D-4386-4CD1-A6BC-57D5817F92D0}" type="presOf" srcId="{1F381AFF-FA0F-44B1-9117-7C8A38520AA5}" destId="{BF83C1F0-837F-4918-97A5-F7C7B9791F4C}" srcOrd="1" destOrd="0" presId="urn:microsoft.com/office/officeart/2005/8/layout/radial1"/>
    <dgm:cxn modelId="{CD2EBC4F-9E7A-4F05-A953-93E5F67C0010}" srcId="{2E71A34A-E73F-4EF1-8124-6AA180C6F181}" destId="{C6DE542A-CFA4-4D3B-96ED-C6F3CA932E53}" srcOrd="1" destOrd="0" parTransId="{0981DBAF-F3A7-4901-94BB-77BC583E9C34}" sibTransId="{9F90C84D-01DA-41A1-9A9F-18EF8CD98498}"/>
    <dgm:cxn modelId="{5E459B53-81CD-4030-96D1-F51988DFAD0E}" type="presOf" srcId="{57B96107-AEAF-43BC-8F8D-4D4105B5D46F}" destId="{653E0595-2F89-4C8C-B567-48220ADF221C}" srcOrd="0" destOrd="0" presId="urn:microsoft.com/office/officeart/2005/8/layout/radial1"/>
    <dgm:cxn modelId="{CB15DF73-02DB-4500-AB8A-CB9A60F49084}" type="presOf" srcId="{83A4015C-F5AB-48B3-B1CE-008204ACFE75}" destId="{B13F2076-4793-44A9-82A8-F4FCEE2DEDBD}" srcOrd="1" destOrd="0" presId="urn:microsoft.com/office/officeart/2005/8/layout/radial1"/>
    <dgm:cxn modelId="{A3BAD854-E05F-4ADA-9DB2-26A266E0A4BF}" type="presOf" srcId="{0981DBAF-F3A7-4901-94BB-77BC583E9C34}" destId="{4050F607-6761-422B-B85F-2C6C87AF1751}" srcOrd="0" destOrd="0" presId="urn:microsoft.com/office/officeart/2005/8/layout/radial1"/>
    <dgm:cxn modelId="{FB04CB56-2441-4304-974C-B2172FF1B669}" type="presOf" srcId="{702F829A-264D-4A67-8189-090F3429B54F}" destId="{CB962902-A6B7-45E1-9686-26CB9431BE43}" srcOrd="0" destOrd="0" presId="urn:microsoft.com/office/officeart/2005/8/layout/radial1"/>
    <dgm:cxn modelId="{B7592878-8E6F-4126-8503-CE6EAE6977E5}" type="presOf" srcId="{C6DE542A-CFA4-4D3B-96ED-C6F3CA932E53}" destId="{52A801B7-1BE8-4A70-9727-2A510E16ED9E}" srcOrd="0" destOrd="0" presId="urn:microsoft.com/office/officeart/2005/8/layout/radial1"/>
    <dgm:cxn modelId="{5E6A097D-388E-4017-9B24-D3323385886B}" type="presOf" srcId="{1F381AFF-FA0F-44B1-9117-7C8A38520AA5}" destId="{7AEE4C2C-6068-48E6-AB60-3874C31FE627}" srcOrd="0" destOrd="0" presId="urn:microsoft.com/office/officeart/2005/8/layout/radial1"/>
    <dgm:cxn modelId="{54BB487F-DBCB-4B80-8B83-D312712C991B}" type="presOf" srcId="{0981DBAF-F3A7-4901-94BB-77BC583E9C34}" destId="{4AABD050-2469-40EA-8EE7-406521FFE60B}" srcOrd="1" destOrd="0" presId="urn:microsoft.com/office/officeart/2005/8/layout/radial1"/>
    <dgm:cxn modelId="{963019AC-45AF-4C7B-A6B2-82B061057906}" type="presOf" srcId="{667DDEC2-61F7-47C7-AAF9-C47C17E4100E}" destId="{2F13EB88-EF04-4460-B40D-307186BD1E54}" srcOrd="0" destOrd="0" presId="urn:microsoft.com/office/officeart/2005/8/layout/radial1"/>
    <dgm:cxn modelId="{DB628EF9-F536-440B-892A-B9B1B15E0418}" srcId="{2E71A34A-E73F-4EF1-8124-6AA180C6F181}" destId="{667DDEC2-61F7-47C7-AAF9-C47C17E4100E}" srcOrd="2" destOrd="0" parTransId="{83A4015C-F5AB-48B3-B1CE-008204ACFE75}" sibTransId="{24AAF144-EEAB-48B9-BB10-7F224AC4ADB4}"/>
    <dgm:cxn modelId="{AEF5E189-2ADD-4318-815A-C0DBE40B54D2}" type="presParOf" srcId="{CB962902-A6B7-45E1-9686-26CB9431BE43}" destId="{C9CA4482-763A-48CA-A6EC-F6C9F9926706}" srcOrd="0" destOrd="0" presId="urn:microsoft.com/office/officeart/2005/8/layout/radial1"/>
    <dgm:cxn modelId="{C5720EEE-66A4-4F05-B7DB-FEE497CA0D43}" type="presParOf" srcId="{CB962902-A6B7-45E1-9686-26CB9431BE43}" destId="{7AEE4C2C-6068-48E6-AB60-3874C31FE627}" srcOrd="1" destOrd="0" presId="urn:microsoft.com/office/officeart/2005/8/layout/radial1"/>
    <dgm:cxn modelId="{D14F46C9-2C9C-417B-9F54-030D83CBD9C0}" type="presParOf" srcId="{7AEE4C2C-6068-48E6-AB60-3874C31FE627}" destId="{BF83C1F0-837F-4918-97A5-F7C7B9791F4C}" srcOrd="0" destOrd="0" presId="urn:microsoft.com/office/officeart/2005/8/layout/radial1"/>
    <dgm:cxn modelId="{33C77FFA-9EA8-452F-AE2E-54C32DDEA658}" type="presParOf" srcId="{CB962902-A6B7-45E1-9686-26CB9431BE43}" destId="{653E0595-2F89-4C8C-B567-48220ADF221C}" srcOrd="2" destOrd="0" presId="urn:microsoft.com/office/officeart/2005/8/layout/radial1"/>
    <dgm:cxn modelId="{94F9712F-335E-404C-B068-221D06B2CE7F}" type="presParOf" srcId="{CB962902-A6B7-45E1-9686-26CB9431BE43}" destId="{4050F607-6761-422B-B85F-2C6C87AF1751}" srcOrd="3" destOrd="0" presId="urn:microsoft.com/office/officeart/2005/8/layout/radial1"/>
    <dgm:cxn modelId="{784816F7-FA14-45A9-A096-E3E42C737D20}" type="presParOf" srcId="{4050F607-6761-422B-B85F-2C6C87AF1751}" destId="{4AABD050-2469-40EA-8EE7-406521FFE60B}" srcOrd="0" destOrd="0" presId="urn:microsoft.com/office/officeart/2005/8/layout/radial1"/>
    <dgm:cxn modelId="{93FDB1B6-3E09-41D7-ACA9-2B43018BB8B5}" type="presParOf" srcId="{CB962902-A6B7-45E1-9686-26CB9431BE43}" destId="{52A801B7-1BE8-4A70-9727-2A510E16ED9E}" srcOrd="4" destOrd="0" presId="urn:microsoft.com/office/officeart/2005/8/layout/radial1"/>
    <dgm:cxn modelId="{7C9B5159-61EA-499C-8C00-C47300AEC7A7}" type="presParOf" srcId="{CB962902-A6B7-45E1-9686-26CB9431BE43}" destId="{98AD41B8-B3BC-4E21-ABA4-65B1801254DE}" srcOrd="5" destOrd="0" presId="urn:microsoft.com/office/officeart/2005/8/layout/radial1"/>
    <dgm:cxn modelId="{0CF62D08-8048-4D38-9FAA-768627485F8E}" type="presParOf" srcId="{98AD41B8-B3BC-4E21-ABA4-65B1801254DE}" destId="{B13F2076-4793-44A9-82A8-F4FCEE2DEDBD}" srcOrd="0" destOrd="0" presId="urn:microsoft.com/office/officeart/2005/8/layout/radial1"/>
    <dgm:cxn modelId="{6C9672D2-BBCB-439C-BC83-89C652AE3D6B}" type="presParOf" srcId="{CB962902-A6B7-45E1-9686-26CB9431BE43}" destId="{2F13EB88-EF04-4460-B40D-307186BD1E54}" srcOrd="6"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F0ABCD-211F-4A48-98F0-175526D65CF3}">
      <dsp:nvSpPr>
        <dsp:cNvPr id="0" name=""/>
        <dsp:cNvSpPr/>
      </dsp:nvSpPr>
      <dsp:spPr>
        <a:xfrm>
          <a:off x="2203409" y="0"/>
          <a:ext cx="1826292" cy="1826292"/>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dirty="0"/>
            <a:t>Society</a:t>
          </a:r>
        </a:p>
      </dsp:txBody>
      <dsp:txXfrm>
        <a:off x="2659982" y="913146"/>
        <a:ext cx="913146" cy="913146"/>
      </dsp:txXfrm>
    </dsp:sp>
    <dsp:sp modelId="{F8BC4B97-9392-4F84-81F8-B86AB075EC4E}">
      <dsp:nvSpPr>
        <dsp:cNvPr id="0" name=""/>
        <dsp:cNvSpPr/>
      </dsp:nvSpPr>
      <dsp:spPr>
        <a:xfrm>
          <a:off x="1290263" y="1826292"/>
          <a:ext cx="1826292" cy="1826292"/>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dirty="0"/>
            <a:t>Economy</a:t>
          </a:r>
        </a:p>
      </dsp:txBody>
      <dsp:txXfrm>
        <a:off x="1746836" y="2739438"/>
        <a:ext cx="913146" cy="913146"/>
      </dsp:txXfrm>
    </dsp:sp>
    <dsp:sp modelId="{8FF950A0-86CF-4623-A267-48B01A281E8F}">
      <dsp:nvSpPr>
        <dsp:cNvPr id="0" name=""/>
        <dsp:cNvSpPr/>
      </dsp:nvSpPr>
      <dsp:spPr>
        <a:xfrm rot="10800000">
          <a:off x="2203409" y="1826292"/>
          <a:ext cx="1826292" cy="1826292"/>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dirty="0"/>
            <a:t>Trade-offs between the three domains</a:t>
          </a:r>
        </a:p>
      </dsp:txBody>
      <dsp:txXfrm rot="10800000">
        <a:off x="2659982" y="1826292"/>
        <a:ext cx="913146" cy="913146"/>
      </dsp:txXfrm>
    </dsp:sp>
    <dsp:sp modelId="{8FE96109-8568-41CF-9AB6-3900901EB2F4}">
      <dsp:nvSpPr>
        <dsp:cNvPr id="0" name=""/>
        <dsp:cNvSpPr/>
      </dsp:nvSpPr>
      <dsp:spPr>
        <a:xfrm>
          <a:off x="3116555" y="1826292"/>
          <a:ext cx="1826292" cy="1826292"/>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dirty="0"/>
            <a:t>Environment</a:t>
          </a:r>
        </a:p>
      </dsp:txBody>
      <dsp:txXfrm>
        <a:off x="3573128" y="2739438"/>
        <a:ext cx="913146" cy="9131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CA4482-763A-48CA-A6EC-F6C9F9926706}">
      <dsp:nvSpPr>
        <dsp:cNvPr id="0" name=""/>
        <dsp:cNvSpPr/>
      </dsp:nvSpPr>
      <dsp:spPr>
        <a:xfrm>
          <a:off x="1925092" y="1920390"/>
          <a:ext cx="1461712" cy="1461712"/>
        </a:xfrm>
        <a:prstGeom prst="ellipse">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kern="1200" dirty="0"/>
            <a:t>Central Framework  for Inclusive and Sustainable Wellbeing</a:t>
          </a:r>
        </a:p>
      </dsp:txBody>
      <dsp:txXfrm>
        <a:off x="2139155" y="2134453"/>
        <a:ext cx="1033586" cy="1033586"/>
      </dsp:txXfrm>
    </dsp:sp>
    <dsp:sp modelId="{7AEE4C2C-6068-48E6-AB60-3874C31FE627}">
      <dsp:nvSpPr>
        <dsp:cNvPr id="0" name=""/>
        <dsp:cNvSpPr/>
      </dsp:nvSpPr>
      <dsp:spPr>
        <a:xfrm rot="16200000">
          <a:off x="2426609" y="1666285"/>
          <a:ext cx="458678" cy="49531"/>
        </a:xfrm>
        <a:custGeom>
          <a:avLst/>
          <a:gdLst/>
          <a:ahLst/>
          <a:cxnLst/>
          <a:rect l="0" t="0" r="0" b="0"/>
          <a:pathLst>
            <a:path>
              <a:moveTo>
                <a:pt x="0" y="24765"/>
              </a:moveTo>
              <a:lnTo>
                <a:pt x="458678" y="2476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2644482" y="1679584"/>
        <a:ext cx="22933" cy="22933"/>
      </dsp:txXfrm>
    </dsp:sp>
    <dsp:sp modelId="{653E0595-2F89-4C8C-B567-48220ADF221C}">
      <dsp:nvSpPr>
        <dsp:cNvPr id="0" name=""/>
        <dsp:cNvSpPr/>
      </dsp:nvSpPr>
      <dsp:spPr>
        <a:xfrm>
          <a:off x="1925092" y="0"/>
          <a:ext cx="1461712" cy="1461712"/>
        </a:xfrm>
        <a:prstGeom prst="ellipse">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GB" sz="1200" kern="1200" dirty="0"/>
            <a:t>System of Population and Social Accounts (SPSA)</a:t>
          </a:r>
        </a:p>
      </dsp:txBody>
      <dsp:txXfrm>
        <a:off x="2139155" y="214063"/>
        <a:ext cx="1033586" cy="1033586"/>
      </dsp:txXfrm>
    </dsp:sp>
    <dsp:sp modelId="{4050F607-6761-422B-B85F-2C6C87AF1751}">
      <dsp:nvSpPr>
        <dsp:cNvPr id="0" name=""/>
        <dsp:cNvSpPr/>
      </dsp:nvSpPr>
      <dsp:spPr>
        <a:xfrm rot="1800000">
          <a:off x="3259374" y="3102057"/>
          <a:ext cx="440597" cy="49531"/>
        </a:xfrm>
        <a:custGeom>
          <a:avLst/>
          <a:gdLst/>
          <a:ahLst/>
          <a:cxnLst/>
          <a:rect l="0" t="0" r="0" b="0"/>
          <a:pathLst>
            <a:path>
              <a:moveTo>
                <a:pt x="0" y="24765"/>
              </a:moveTo>
              <a:lnTo>
                <a:pt x="440597" y="2476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3468658" y="3115808"/>
        <a:ext cx="22029" cy="22029"/>
      </dsp:txXfrm>
    </dsp:sp>
    <dsp:sp modelId="{52A801B7-1BE8-4A70-9727-2A510E16ED9E}">
      <dsp:nvSpPr>
        <dsp:cNvPr id="0" name=""/>
        <dsp:cNvSpPr/>
      </dsp:nvSpPr>
      <dsp:spPr>
        <a:xfrm>
          <a:off x="3572541" y="2871545"/>
          <a:ext cx="1461712" cy="1461712"/>
        </a:xfrm>
        <a:prstGeom prst="ellipse">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GB" sz="1200" kern="1200" dirty="0"/>
            <a:t>System of Economic-Environmental Accounts (SEEA)</a:t>
          </a:r>
        </a:p>
      </dsp:txBody>
      <dsp:txXfrm>
        <a:off x="3786604" y="3085608"/>
        <a:ext cx="1033586" cy="1033586"/>
      </dsp:txXfrm>
    </dsp:sp>
    <dsp:sp modelId="{98AD41B8-B3BC-4E21-ABA4-65B1801254DE}">
      <dsp:nvSpPr>
        <dsp:cNvPr id="0" name=""/>
        <dsp:cNvSpPr/>
      </dsp:nvSpPr>
      <dsp:spPr>
        <a:xfrm rot="9000000">
          <a:off x="1611926" y="3102057"/>
          <a:ext cx="440597" cy="49531"/>
        </a:xfrm>
        <a:custGeom>
          <a:avLst/>
          <a:gdLst/>
          <a:ahLst/>
          <a:cxnLst/>
          <a:rect l="0" t="0" r="0" b="0"/>
          <a:pathLst>
            <a:path>
              <a:moveTo>
                <a:pt x="0" y="24765"/>
              </a:moveTo>
              <a:lnTo>
                <a:pt x="440597" y="2476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rot="10800000">
        <a:off x="1821209" y="3115808"/>
        <a:ext cx="22029" cy="22029"/>
      </dsp:txXfrm>
    </dsp:sp>
    <dsp:sp modelId="{2F13EB88-EF04-4460-B40D-307186BD1E54}">
      <dsp:nvSpPr>
        <dsp:cNvPr id="0" name=""/>
        <dsp:cNvSpPr/>
      </dsp:nvSpPr>
      <dsp:spPr>
        <a:xfrm>
          <a:off x="277644" y="2871545"/>
          <a:ext cx="1461712" cy="1461712"/>
        </a:xfrm>
        <a:prstGeom prst="ellipse">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GB" sz="1200" kern="1200" dirty="0"/>
            <a:t>System of National Accounts (SNA)</a:t>
          </a:r>
        </a:p>
      </dsp:txBody>
      <dsp:txXfrm>
        <a:off x="491707" y="3085608"/>
        <a:ext cx="1033586" cy="1033586"/>
      </dsp:txXfrm>
    </dsp:sp>
  </dsp:spTree>
</dsp:drawing>
</file>

<file path=ppt/diagrams/layout1.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layout2.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756CF1-1FCD-E243-925E-A75B8B4E667B}" type="datetimeFigureOut">
              <a:rPr lang="en-US" smtClean="0"/>
              <a:t>11/4/2022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895EDB-6B5D-864C-AC6A-318791A1A935}" type="slidenum">
              <a:rPr lang="en-US" smtClean="0"/>
              <a:t>‹#›</a:t>
            </a:fld>
            <a:endParaRPr lang="en-US" dirty="0"/>
          </a:p>
        </p:txBody>
      </p:sp>
    </p:spTree>
    <p:extLst>
      <p:ext uri="{BB962C8B-B14F-4D97-AF65-F5344CB8AC3E}">
        <p14:creationId xmlns:p14="http://schemas.microsoft.com/office/powerpoint/2010/main" val="4238315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20" name="Text Placeholder 2">
            <a:extLst>
              <a:ext uri="{FF2B5EF4-FFF2-40B4-BE49-F238E27FC236}">
                <a16:creationId xmlns:a16="http://schemas.microsoft.com/office/drawing/2014/main" id="{91D3EF3B-1432-514C-B71B-12CE62EFE221}"/>
              </a:ext>
            </a:extLst>
          </p:cNvPr>
          <p:cNvSpPr>
            <a:spLocks noGrp="1"/>
          </p:cNvSpPr>
          <p:nvPr>
            <p:ph idx="1" hasCustomPrompt="1"/>
          </p:nvPr>
        </p:nvSpPr>
        <p:spPr>
          <a:xfrm>
            <a:off x="838200" y="4669254"/>
            <a:ext cx="10515600" cy="1200329"/>
          </a:xfrm>
          <a:prstGeom prst="rect">
            <a:avLst/>
          </a:prstGeom>
        </p:spPr>
        <p:txBody>
          <a:bodyPr vert="horz" lIns="0" tIns="45720" rIns="91440" bIns="45720" rtlCol="0" anchor="b" anchorCtr="0">
            <a:spAutoFit/>
          </a:bodyPr>
          <a:lstStyle>
            <a:lvl1pPr>
              <a:defRPr sz="2400"/>
            </a:lvl1pPr>
          </a:lstStyle>
          <a:p>
            <a:pPr>
              <a:lnSpc>
                <a:spcPct val="100000"/>
              </a:lnSpc>
            </a:pPr>
            <a:r>
              <a:rPr lang="en-US" b="1" dirty="0">
                <a:solidFill>
                  <a:srgbClr val="183E56"/>
                </a:solidFill>
                <a:latin typeface="Arial" panose="020B0604020202020204" pitchFamily="34" charset="0"/>
                <a:cs typeface="Arial" panose="020B0604020202020204" pitchFamily="34" charset="0"/>
              </a:rPr>
              <a:t>Presenter Name</a:t>
            </a:r>
            <a:br>
              <a:rPr lang="en-US" b="1" dirty="0">
                <a:solidFill>
                  <a:srgbClr val="183E56"/>
                </a:solidFill>
                <a:latin typeface="Arial" panose="020B0604020202020204" pitchFamily="34" charset="0"/>
                <a:cs typeface="Arial" panose="020B0604020202020204" pitchFamily="34" charset="0"/>
              </a:rPr>
            </a:br>
            <a:r>
              <a:rPr lang="en-US" dirty="0">
                <a:solidFill>
                  <a:srgbClr val="183E56"/>
                </a:solidFill>
                <a:latin typeface="Arial" panose="020B0604020202020204" pitchFamily="34" charset="0"/>
                <a:cs typeface="Arial" panose="020B0604020202020204" pitchFamily="34" charset="0"/>
              </a:rPr>
              <a:t>Job Title | Department</a:t>
            </a:r>
            <a:br>
              <a:rPr lang="en-US" dirty="0">
                <a:solidFill>
                  <a:srgbClr val="183E56"/>
                </a:solidFill>
                <a:latin typeface="Arial" panose="020B0604020202020204" pitchFamily="34" charset="0"/>
                <a:cs typeface="Arial" panose="020B0604020202020204" pitchFamily="34" charset="0"/>
              </a:rPr>
            </a:br>
            <a:r>
              <a:rPr lang="en-US" dirty="0">
                <a:solidFill>
                  <a:srgbClr val="183E56"/>
                </a:solidFill>
                <a:latin typeface="Arial" panose="020B0604020202020204" pitchFamily="34" charset="0"/>
                <a:cs typeface="Arial" panose="020B0604020202020204" pitchFamily="34" charset="0"/>
              </a:rPr>
              <a:t>@Twitter-handle</a:t>
            </a:r>
          </a:p>
        </p:txBody>
      </p:sp>
      <p:sp>
        <p:nvSpPr>
          <p:cNvPr id="24" name="Date Placeholder 15">
            <a:extLst>
              <a:ext uri="{FF2B5EF4-FFF2-40B4-BE49-F238E27FC236}">
                <a16:creationId xmlns:a16="http://schemas.microsoft.com/office/drawing/2014/main" id="{DFB003DF-C24D-A044-83E5-7964CE1007CE}"/>
              </a:ext>
            </a:extLst>
          </p:cNvPr>
          <p:cNvSpPr>
            <a:spLocks noGrp="1"/>
          </p:cNvSpPr>
          <p:nvPr>
            <p:ph type="dt" sz="half" idx="2"/>
          </p:nvPr>
        </p:nvSpPr>
        <p:spPr>
          <a:xfrm>
            <a:off x="838200" y="6250892"/>
            <a:ext cx="2743200" cy="365125"/>
          </a:xfrm>
          <a:prstGeom prst="rect">
            <a:avLst/>
          </a:prstGeom>
        </p:spPr>
        <p:txBody>
          <a:bodyPr vert="horz" lIns="0" tIns="45720" rIns="90000" bIns="45720" rtlCol="0" anchor="ctr"/>
          <a:lstStyle>
            <a:lvl1pPr algn="l">
              <a:defRPr sz="2000" b="1">
                <a:solidFill>
                  <a:srgbClr val="003C57"/>
                </a:solidFill>
              </a:defRPr>
            </a:lvl1pPr>
          </a:lstStyle>
          <a:p>
            <a:endParaRPr lang="en-US" dirty="0"/>
          </a:p>
        </p:txBody>
      </p:sp>
      <p:sp>
        <p:nvSpPr>
          <p:cNvPr id="10" name="Slide Number Placeholder 5">
            <a:extLst>
              <a:ext uri="{FF2B5EF4-FFF2-40B4-BE49-F238E27FC236}">
                <a16:creationId xmlns:a16="http://schemas.microsoft.com/office/drawing/2014/main" id="{7E3C8DC0-54A4-A146-A12C-27ECC577E977}"/>
              </a:ext>
            </a:extLst>
          </p:cNvPr>
          <p:cNvSpPr>
            <a:spLocks noGrp="1"/>
          </p:cNvSpPr>
          <p:nvPr>
            <p:ph type="sldNum" sz="quarter" idx="4"/>
          </p:nvPr>
        </p:nvSpPr>
        <p:spPr>
          <a:xfrm>
            <a:off x="4662087" y="6250891"/>
            <a:ext cx="2867826" cy="365125"/>
          </a:xfrm>
          <a:prstGeom prst="rect">
            <a:avLst/>
          </a:prstGeom>
        </p:spPr>
        <p:txBody>
          <a:bodyPr/>
          <a:lstStyle>
            <a:lvl1pPr>
              <a:defRPr sz="2000">
                <a:solidFill>
                  <a:srgbClr val="003C57"/>
                </a:solidFill>
              </a:defRPr>
            </a:lvl1pPr>
          </a:lstStyle>
          <a:p>
            <a:pPr algn="ctr"/>
            <a:fld id="{232417FB-2EF4-EC49-BC13-97513C37E9E5}" type="slidenum">
              <a:rPr lang="en-US" smtClean="0"/>
              <a:pPr algn="ctr"/>
              <a:t>‹#›</a:t>
            </a:fld>
            <a:endParaRPr lang="en-US" dirty="0"/>
          </a:p>
        </p:txBody>
      </p:sp>
      <p:sp>
        <p:nvSpPr>
          <p:cNvPr id="11" name="Footer Placeholder 13">
            <a:extLst>
              <a:ext uri="{FF2B5EF4-FFF2-40B4-BE49-F238E27FC236}">
                <a16:creationId xmlns:a16="http://schemas.microsoft.com/office/drawing/2014/main" id="{BE2F4506-BEEA-784B-B604-6F02F963F9E3}"/>
              </a:ext>
            </a:extLst>
          </p:cNvPr>
          <p:cNvSpPr>
            <a:spLocks noGrp="1"/>
          </p:cNvSpPr>
          <p:nvPr>
            <p:ph type="ftr" sz="quarter" idx="3"/>
          </p:nvPr>
        </p:nvSpPr>
        <p:spPr>
          <a:xfrm>
            <a:off x="7529913" y="6250890"/>
            <a:ext cx="3842030" cy="365125"/>
          </a:xfrm>
          <a:prstGeom prst="rect">
            <a:avLst/>
          </a:prstGeom>
        </p:spPr>
        <p:txBody>
          <a:bodyPr vert="horz" lIns="90000" tIns="45720" rIns="0" bIns="45720" rtlCol="0" anchor="t" anchorCtr="0"/>
          <a:lstStyle>
            <a:lvl1pPr algn="r">
              <a:defRPr sz="2000" b="1">
                <a:solidFill>
                  <a:srgbClr val="003C57"/>
                </a:solidFill>
              </a:defRPr>
            </a:lvl1pPr>
          </a:lstStyle>
          <a:p>
            <a:endParaRPr lang="en-US" dirty="0"/>
          </a:p>
        </p:txBody>
      </p:sp>
      <p:sp>
        <p:nvSpPr>
          <p:cNvPr id="2" name="Title 1">
            <a:extLst>
              <a:ext uri="{FF2B5EF4-FFF2-40B4-BE49-F238E27FC236}">
                <a16:creationId xmlns:a16="http://schemas.microsoft.com/office/drawing/2014/main" id="{2F0BAAC3-A1E9-784F-BE30-C99088DCED33}"/>
              </a:ext>
            </a:extLst>
          </p:cNvPr>
          <p:cNvSpPr>
            <a:spLocks noGrp="1"/>
          </p:cNvSpPr>
          <p:nvPr>
            <p:ph type="title" hasCustomPrompt="1"/>
          </p:nvPr>
        </p:nvSpPr>
        <p:spPr/>
        <p:txBody>
          <a:bodyPr/>
          <a:lstStyle>
            <a:lvl1pPr>
              <a:defRPr/>
            </a:lvl1pPr>
          </a:lstStyle>
          <a:p>
            <a:r>
              <a:rPr lang="en-US" dirty="0"/>
              <a:t>Write your title here</a:t>
            </a:r>
            <a:br>
              <a:rPr lang="en-US" dirty="0"/>
            </a:br>
            <a:r>
              <a:rPr lang="en-US" dirty="0"/>
              <a:t>(in sentence case)</a:t>
            </a:r>
          </a:p>
        </p:txBody>
      </p:sp>
    </p:spTree>
    <p:extLst>
      <p:ext uri="{BB962C8B-B14F-4D97-AF65-F5344CB8AC3E}">
        <p14:creationId xmlns:p14="http://schemas.microsoft.com/office/powerpoint/2010/main" val="2765539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Section slide light teal">
    <p:bg>
      <p:bgPr>
        <a:solidFill>
          <a:srgbClr val="00A5A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838200" y="3916872"/>
            <a:ext cx="10515600" cy="1655762"/>
          </a:xfrm>
        </p:spPr>
        <p:txBody>
          <a:bodyPr anchor="t" anchorCtr="1">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sp>
        <p:nvSpPr>
          <p:cNvPr id="13" name="Title 1">
            <a:extLst>
              <a:ext uri="{FF2B5EF4-FFF2-40B4-BE49-F238E27FC236}">
                <a16:creationId xmlns:a16="http://schemas.microsoft.com/office/drawing/2014/main" id="{7765AB46-E9CE-BE4D-8338-E38ACF018517}"/>
              </a:ext>
            </a:extLst>
          </p:cNvPr>
          <p:cNvSpPr>
            <a:spLocks noGrp="1"/>
          </p:cNvSpPr>
          <p:nvPr>
            <p:ph type="title" hasCustomPrompt="1"/>
          </p:nvPr>
        </p:nvSpPr>
        <p:spPr>
          <a:xfrm>
            <a:off x="838200" y="1858814"/>
            <a:ext cx="10515600" cy="1963310"/>
          </a:xfrm>
          <a:prstGeom prst="rect">
            <a:avLst/>
          </a:prstGeom>
        </p:spPr>
        <p:txBody>
          <a:bodyPr anchor="b" anchorCtr="1">
            <a:noAutofit/>
          </a:bodyPr>
          <a:lstStyle>
            <a:lvl1pPr algn="ctr">
              <a:defRPr sz="7200">
                <a:solidFill>
                  <a:schemeClr val="bg1"/>
                </a:solidFill>
              </a:defRPr>
            </a:lvl1pPr>
          </a:lstStyle>
          <a:p>
            <a:r>
              <a:rPr lang="en-US" dirty="0"/>
              <a:t>Section slide</a:t>
            </a:r>
          </a:p>
        </p:txBody>
      </p:sp>
      <p:pic>
        <p:nvPicPr>
          <p:cNvPr id="15" name="Picture 14" descr="Office fo National Statistics Logo">
            <a:extLst>
              <a:ext uri="{FF2B5EF4-FFF2-40B4-BE49-F238E27FC236}">
                <a16:creationId xmlns:a16="http://schemas.microsoft.com/office/drawing/2014/main" id="{897A9EDC-56A8-414B-B882-D53DFB417E8F}"/>
              </a:ext>
            </a:extLst>
          </p:cNvPr>
          <p:cNvPicPr>
            <a:picLocks noChangeAspect="1"/>
          </p:cNvPicPr>
          <p:nvPr/>
        </p:nvPicPr>
        <p:blipFill>
          <a:blip r:embed="rId2"/>
          <a:stretch>
            <a:fillRect/>
          </a:stretch>
        </p:blipFill>
        <p:spPr>
          <a:xfrm>
            <a:off x="838200" y="6292113"/>
            <a:ext cx="3325741" cy="282688"/>
          </a:xfrm>
          <a:prstGeom prst="rect">
            <a:avLst/>
          </a:prstGeom>
        </p:spPr>
      </p:pic>
      <p:pic>
        <p:nvPicPr>
          <p:cNvPr id="7" name="Picture 6" descr="Office fo National Statistics Logo">
            <a:extLst>
              <a:ext uri="{FF2B5EF4-FFF2-40B4-BE49-F238E27FC236}">
                <a16:creationId xmlns:a16="http://schemas.microsoft.com/office/drawing/2014/main" id="{F1E49A7E-84FB-9B4F-8BC0-CC6BDC349FD7}"/>
              </a:ext>
            </a:extLst>
          </p:cNvPr>
          <p:cNvPicPr>
            <a:picLocks noChangeAspect="1"/>
          </p:cNvPicPr>
          <p:nvPr userDrawn="1"/>
        </p:nvPicPr>
        <p:blipFill>
          <a:blip r:embed="rId2"/>
          <a:stretch>
            <a:fillRect/>
          </a:stretch>
        </p:blipFill>
        <p:spPr>
          <a:xfrm>
            <a:off x="838200" y="6292113"/>
            <a:ext cx="3325741" cy="282688"/>
          </a:xfrm>
          <a:prstGeom prst="rect">
            <a:avLst/>
          </a:prstGeom>
        </p:spPr>
      </p:pic>
      <p:sp>
        <p:nvSpPr>
          <p:cNvPr id="8" name="Slide Number Placeholder 5">
            <a:extLst>
              <a:ext uri="{FF2B5EF4-FFF2-40B4-BE49-F238E27FC236}">
                <a16:creationId xmlns:a16="http://schemas.microsoft.com/office/drawing/2014/main" id="{BAA1490B-BB3E-0748-BA6A-B8586696578B}"/>
              </a:ext>
            </a:extLst>
          </p:cNvPr>
          <p:cNvSpPr>
            <a:spLocks noGrp="1"/>
          </p:cNvSpPr>
          <p:nvPr>
            <p:ph type="sldNum" sz="quarter" idx="4"/>
          </p:nvPr>
        </p:nvSpPr>
        <p:spPr>
          <a:xfrm>
            <a:off x="4662087" y="6250891"/>
            <a:ext cx="2867826" cy="365125"/>
          </a:xfrm>
          <a:prstGeom prst="rect">
            <a:avLst/>
          </a:prstGeom>
        </p:spPr>
        <p:txBody>
          <a:bodyPr/>
          <a:lstStyle>
            <a:lvl1pPr>
              <a:defRPr sz="2000">
                <a:solidFill>
                  <a:schemeClr val="bg1"/>
                </a:solidFill>
              </a:defRPr>
            </a:lvl1pPr>
          </a:lstStyle>
          <a:p>
            <a:pPr algn="ctr"/>
            <a:fld id="{232417FB-2EF4-EC49-BC13-97513C37E9E5}" type="slidenum">
              <a:rPr lang="en-US" smtClean="0"/>
              <a:pPr algn="ctr"/>
              <a:t>‹#›</a:t>
            </a:fld>
            <a:endParaRPr lang="en-US" dirty="0"/>
          </a:p>
        </p:txBody>
      </p:sp>
      <p:sp>
        <p:nvSpPr>
          <p:cNvPr id="9" name="Footer Placeholder 13">
            <a:extLst>
              <a:ext uri="{FF2B5EF4-FFF2-40B4-BE49-F238E27FC236}">
                <a16:creationId xmlns:a16="http://schemas.microsoft.com/office/drawing/2014/main" id="{61622BCB-5999-744E-B77D-08F504F71E8B}"/>
              </a:ext>
            </a:extLst>
          </p:cNvPr>
          <p:cNvSpPr>
            <a:spLocks noGrp="1"/>
          </p:cNvSpPr>
          <p:nvPr>
            <p:ph type="ftr" sz="quarter" idx="3"/>
          </p:nvPr>
        </p:nvSpPr>
        <p:spPr>
          <a:xfrm>
            <a:off x="7529913" y="6250890"/>
            <a:ext cx="3842030" cy="365125"/>
          </a:xfrm>
          <a:prstGeom prst="rect">
            <a:avLst/>
          </a:prstGeom>
        </p:spPr>
        <p:txBody>
          <a:bodyPr vert="horz" lIns="91440" tIns="45720" rIns="0" bIns="45720" rtlCol="0" anchor="t" anchorCtr="0"/>
          <a:lstStyle>
            <a:lvl1pPr algn="r">
              <a:defRPr sz="2000" b="1">
                <a:solidFill>
                  <a:schemeClr val="bg1"/>
                </a:solidFill>
              </a:defRPr>
            </a:lvl1pPr>
          </a:lstStyle>
          <a:p>
            <a:endParaRPr lang="en-US" dirty="0"/>
          </a:p>
        </p:txBody>
      </p:sp>
      <p:cxnSp>
        <p:nvCxnSpPr>
          <p:cNvPr id="10" name="Straight Connector 9">
            <a:extLst>
              <a:ext uri="{FF2B5EF4-FFF2-40B4-BE49-F238E27FC236}">
                <a16:creationId xmlns:a16="http://schemas.microsoft.com/office/drawing/2014/main" id="{AAED0727-79E8-044A-A266-B0C74790E72D}"/>
              </a:ext>
            </a:extLst>
          </p:cNvPr>
          <p:cNvCxnSpPr>
            <a:cxnSpLocks/>
          </p:cNvCxnSpPr>
          <p:nvPr userDrawn="1"/>
        </p:nvCxnSpPr>
        <p:spPr>
          <a:xfrm>
            <a:off x="823943" y="6055339"/>
            <a:ext cx="1054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7398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ection slide teal">
    <p:bg>
      <p:bgPr>
        <a:solidFill>
          <a:srgbClr val="008080"/>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838200" y="3916872"/>
            <a:ext cx="10515600" cy="1655762"/>
          </a:xfrm>
        </p:spPr>
        <p:txBody>
          <a:bodyPr anchor="t" anchorCtr="1">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sp>
        <p:nvSpPr>
          <p:cNvPr id="13" name="Title 1">
            <a:extLst>
              <a:ext uri="{FF2B5EF4-FFF2-40B4-BE49-F238E27FC236}">
                <a16:creationId xmlns:a16="http://schemas.microsoft.com/office/drawing/2014/main" id="{7765AB46-E9CE-BE4D-8338-E38ACF018517}"/>
              </a:ext>
            </a:extLst>
          </p:cNvPr>
          <p:cNvSpPr>
            <a:spLocks noGrp="1"/>
          </p:cNvSpPr>
          <p:nvPr>
            <p:ph type="title" hasCustomPrompt="1"/>
          </p:nvPr>
        </p:nvSpPr>
        <p:spPr>
          <a:xfrm>
            <a:off x="838200" y="1858814"/>
            <a:ext cx="10515600" cy="1963310"/>
          </a:xfrm>
          <a:prstGeom prst="rect">
            <a:avLst/>
          </a:prstGeom>
        </p:spPr>
        <p:txBody>
          <a:bodyPr anchor="b" anchorCtr="1">
            <a:noAutofit/>
          </a:bodyPr>
          <a:lstStyle>
            <a:lvl1pPr algn="ctr">
              <a:defRPr sz="7200">
                <a:solidFill>
                  <a:schemeClr val="bg1"/>
                </a:solidFill>
              </a:defRPr>
            </a:lvl1pPr>
          </a:lstStyle>
          <a:p>
            <a:r>
              <a:rPr lang="en-US" dirty="0"/>
              <a:t>Section slide</a:t>
            </a:r>
          </a:p>
        </p:txBody>
      </p:sp>
      <p:pic>
        <p:nvPicPr>
          <p:cNvPr id="15" name="Picture 14" descr="Office fo National Statistics Logo">
            <a:extLst>
              <a:ext uri="{FF2B5EF4-FFF2-40B4-BE49-F238E27FC236}">
                <a16:creationId xmlns:a16="http://schemas.microsoft.com/office/drawing/2014/main" id="{897A9EDC-56A8-414B-B882-D53DFB417E8F}"/>
              </a:ext>
            </a:extLst>
          </p:cNvPr>
          <p:cNvPicPr>
            <a:picLocks noChangeAspect="1"/>
          </p:cNvPicPr>
          <p:nvPr/>
        </p:nvPicPr>
        <p:blipFill>
          <a:blip r:embed="rId2"/>
          <a:stretch>
            <a:fillRect/>
          </a:stretch>
        </p:blipFill>
        <p:spPr>
          <a:xfrm>
            <a:off x="838200" y="6292113"/>
            <a:ext cx="3325741" cy="282688"/>
          </a:xfrm>
          <a:prstGeom prst="rect">
            <a:avLst/>
          </a:prstGeom>
        </p:spPr>
      </p:pic>
      <p:pic>
        <p:nvPicPr>
          <p:cNvPr id="7" name="Picture 6" descr="Office fo National Statistics Logo">
            <a:extLst>
              <a:ext uri="{FF2B5EF4-FFF2-40B4-BE49-F238E27FC236}">
                <a16:creationId xmlns:a16="http://schemas.microsoft.com/office/drawing/2014/main" id="{F1E49A7E-84FB-9B4F-8BC0-CC6BDC349FD7}"/>
              </a:ext>
            </a:extLst>
          </p:cNvPr>
          <p:cNvPicPr>
            <a:picLocks noChangeAspect="1"/>
          </p:cNvPicPr>
          <p:nvPr userDrawn="1"/>
        </p:nvPicPr>
        <p:blipFill>
          <a:blip r:embed="rId2"/>
          <a:stretch>
            <a:fillRect/>
          </a:stretch>
        </p:blipFill>
        <p:spPr>
          <a:xfrm>
            <a:off x="838200" y="6292113"/>
            <a:ext cx="3325741" cy="282688"/>
          </a:xfrm>
          <a:prstGeom prst="rect">
            <a:avLst/>
          </a:prstGeom>
        </p:spPr>
      </p:pic>
      <p:sp>
        <p:nvSpPr>
          <p:cNvPr id="8" name="Slide Number Placeholder 5">
            <a:extLst>
              <a:ext uri="{FF2B5EF4-FFF2-40B4-BE49-F238E27FC236}">
                <a16:creationId xmlns:a16="http://schemas.microsoft.com/office/drawing/2014/main" id="{BAA1490B-BB3E-0748-BA6A-B8586696578B}"/>
              </a:ext>
            </a:extLst>
          </p:cNvPr>
          <p:cNvSpPr>
            <a:spLocks noGrp="1"/>
          </p:cNvSpPr>
          <p:nvPr>
            <p:ph type="sldNum" sz="quarter" idx="4"/>
          </p:nvPr>
        </p:nvSpPr>
        <p:spPr>
          <a:xfrm>
            <a:off x="4662087" y="6250891"/>
            <a:ext cx="2867826" cy="365125"/>
          </a:xfrm>
          <a:prstGeom prst="rect">
            <a:avLst/>
          </a:prstGeom>
        </p:spPr>
        <p:txBody>
          <a:bodyPr/>
          <a:lstStyle>
            <a:lvl1pPr>
              <a:defRPr sz="2000">
                <a:solidFill>
                  <a:schemeClr val="bg1"/>
                </a:solidFill>
              </a:defRPr>
            </a:lvl1pPr>
          </a:lstStyle>
          <a:p>
            <a:pPr algn="ctr"/>
            <a:fld id="{232417FB-2EF4-EC49-BC13-97513C37E9E5}" type="slidenum">
              <a:rPr lang="en-US" smtClean="0"/>
              <a:pPr algn="ctr"/>
              <a:t>‹#›</a:t>
            </a:fld>
            <a:endParaRPr lang="en-US" dirty="0"/>
          </a:p>
        </p:txBody>
      </p:sp>
      <p:sp>
        <p:nvSpPr>
          <p:cNvPr id="9" name="Footer Placeholder 13">
            <a:extLst>
              <a:ext uri="{FF2B5EF4-FFF2-40B4-BE49-F238E27FC236}">
                <a16:creationId xmlns:a16="http://schemas.microsoft.com/office/drawing/2014/main" id="{61622BCB-5999-744E-B77D-08F504F71E8B}"/>
              </a:ext>
            </a:extLst>
          </p:cNvPr>
          <p:cNvSpPr>
            <a:spLocks noGrp="1"/>
          </p:cNvSpPr>
          <p:nvPr>
            <p:ph type="ftr" sz="quarter" idx="3"/>
          </p:nvPr>
        </p:nvSpPr>
        <p:spPr>
          <a:xfrm>
            <a:off x="7529913" y="6250890"/>
            <a:ext cx="3842030" cy="365125"/>
          </a:xfrm>
          <a:prstGeom prst="rect">
            <a:avLst/>
          </a:prstGeom>
        </p:spPr>
        <p:txBody>
          <a:bodyPr vert="horz" lIns="91440" tIns="45720" rIns="0" bIns="45720" rtlCol="0" anchor="t" anchorCtr="0"/>
          <a:lstStyle>
            <a:lvl1pPr algn="r">
              <a:defRPr sz="2000" b="1">
                <a:solidFill>
                  <a:schemeClr val="bg1"/>
                </a:solidFill>
              </a:defRPr>
            </a:lvl1pPr>
          </a:lstStyle>
          <a:p>
            <a:endParaRPr lang="en-US" dirty="0"/>
          </a:p>
        </p:txBody>
      </p:sp>
      <p:cxnSp>
        <p:nvCxnSpPr>
          <p:cNvPr id="10" name="Straight Connector 9">
            <a:extLst>
              <a:ext uri="{FF2B5EF4-FFF2-40B4-BE49-F238E27FC236}">
                <a16:creationId xmlns:a16="http://schemas.microsoft.com/office/drawing/2014/main" id="{9BEE2D9E-3E87-ED40-89C2-DBA774F1F211}"/>
              </a:ext>
            </a:extLst>
          </p:cNvPr>
          <p:cNvCxnSpPr>
            <a:cxnSpLocks/>
          </p:cNvCxnSpPr>
          <p:nvPr userDrawn="1"/>
        </p:nvCxnSpPr>
        <p:spPr>
          <a:xfrm>
            <a:off x="823943" y="6055339"/>
            <a:ext cx="1054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23764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Section slide salem">
    <p:bg>
      <p:bgPr>
        <a:solidFill>
          <a:srgbClr val="0F824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838200" y="3916872"/>
            <a:ext cx="10515600" cy="1655762"/>
          </a:xfrm>
        </p:spPr>
        <p:txBody>
          <a:bodyPr anchor="t" anchorCtr="1">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sp>
        <p:nvSpPr>
          <p:cNvPr id="13" name="Title 1">
            <a:extLst>
              <a:ext uri="{FF2B5EF4-FFF2-40B4-BE49-F238E27FC236}">
                <a16:creationId xmlns:a16="http://schemas.microsoft.com/office/drawing/2014/main" id="{7765AB46-E9CE-BE4D-8338-E38ACF018517}"/>
              </a:ext>
            </a:extLst>
          </p:cNvPr>
          <p:cNvSpPr>
            <a:spLocks noGrp="1"/>
          </p:cNvSpPr>
          <p:nvPr>
            <p:ph type="title" hasCustomPrompt="1"/>
          </p:nvPr>
        </p:nvSpPr>
        <p:spPr>
          <a:xfrm>
            <a:off x="838200" y="1858814"/>
            <a:ext cx="10515600" cy="1963310"/>
          </a:xfrm>
          <a:prstGeom prst="rect">
            <a:avLst/>
          </a:prstGeom>
        </p:spPr>
        <p:txBody>
          <a:bodyPr anchor="b" anchorCtr="1">
            <a:noAutofit/>
          </a:bodyPr>
          <a:lstStyle>
            <a:lvl1pPr algn="ctr">
              <a:defRPr sz="7200">
                <a:solidFill>
                  <a:schemeClr val="bg1"/>
                </a:solidFill>
              </a:defRPr>
            </a:lvl1pPr>
          </a:lstStyle>
          <a:p>
            <a:r>
              <a:rPr lang="en-US" dirty="0"/>
              <a:t>Section slide</a:t>
            </a:r>
          </a:p>
        </p:txBody>
      </p:sp>
      <p:pic>
        <p:nvPicPr>
          <p:cNvPr id="15" name="Picture 14" descr="Office fo National Statistics Logo">
            <a:extLst>
              <a:ext uri="{FF2B5EF4-FFF2-40B4-BE49-F238E27FC236}">
                <a16:creationId xmlns:a16="http://schemas.microsoft.com/office/drawing/2014/main" id="{897A9EDC-56A8-414B-B882-D53DFB417E8F}"/>
              </a:ext>
            </a:extLst>
          </p:cNvPr>
          <p:cNvPicPr>
            <a:picLocks noChangeAspect="1"/>
          </p:cNvPicPr>
          <p:nvPr/>
        </p:nvPicPr>
        <p:blipFill>
          <a:blip r:embed="rId2"/>
          <a:stretch>
            <a:fillRect/>
          </a:stretch>
        </p:blipFill>
        <p:spPr>
          <a:xfrm>
            <a:off x="838200" y="6292113"/>
            <a:ext cx="3325741" cy="282688"/>
          </a:xfrm>
          <a:prstGeom prst="rect">
            <a:avLst/>
          </a:prstGeom>
        </p:spPr>
      </p:pic>
      <p:pic>
        <p:nvPicPr>
          <p:cNvPr id="7" name="Picture 6" descr="Office fo National Statistics Logo">
            <a:extLst>
              <a:ext uri="{FF2B5EF4-FFF2-40B4-BE49-F238E27FC236}">
                <a16:creationId xmlns:a16="http://schemas.microsoft.com/office/drawing/2014/main" id="{F1E49A7E-84FB-9B4F-8BC0-CC6BDC349FD7}"/>
              </a:ext>
            </a:extLst>
          </p:cNvPr>
          <p:cNvPicPr>
            <a:picLocks noChangeAspect="1"/>
          </p:cNvPicPr>
          <p:nvPr userDrawn="1"/>
        </p:nvPicPr>
        <p:blipFill>
          <a:blip r:embed="rId2"/>
          <a:stretch>
            <a:fillRect/>
          </a:stretch>
        </p:blipFill>
        <p:spPr>
          <a:xfrm>
            <a:off x="838200" y="6292113"/>
            <a:ext cx="3325741" cy="282688"/>
          </a:xfrm>
          <a:prstGeom prst="rect">
            <a:avLst/>
          </a:prstGeom>
        </p:spPr>
      </p:pic>
      <p:sp>
        <p:nvSpPr>
          <p:cNvPr id="8" name="Slide Number Placeholder 5">
            <a:extLst>
              <a:ext uri="{FF2B5EF4-FFF2-40B4-BE49-F238E27FC236}">
                <a16:creationId xmlns:a16="http://schemas.microsoft.com/office/drawing/2014/main" id="{BAA1490B-BB3E-0748-BA6A-B8586696578B}"/>
              </a:ext>
            </a:extLst>
          </p:cNvPr>
          <p:cNvSpPr>
            <a:spLocks noGrp="1"/>
          </p:cNvSpPr>
          <p:nvPr>
            <p:ph type="sldNum" sz="quarter" idx="4"/>
          </p:nvPr>
        </p:nvSpPr>
        <p:spPr>
          <a:xfrm>
            <a:off x="4662087" y="6250891"/>
            <a:ext cx="2867826" cy="365125"/>
          </a:xfrm>
          <a:prstGeom prst="rect">
            <a:avLst/>
          </a:prstGeom>
        </p:spPr>
        <p:txBody>
          <a:bodyPr/>
          <a:lstStyle>
            <a:lvl1pPr>
              <a:defRPr sz="2000">
                <a:solidFill>
                  <a:schemeClr val="bg1"/>
                </a:solidFill>
              </a:defRPr>
            </a:lvl1pPr>
          </a:lstStyle>
          <a:p>
            <a:pPr algn="ctr"/>
            <a:fld id="{232417FB-2EF4-EC49-BC13-97513C37E9E5}" type="slidenum">
              <a:rPr lang="en-US" smtClean="0"/>
              <a:pPr algn="ctr"/>
              <a:t>‹#›</a:t>
            </a:fld>
            <a:endParaRPr lang="en-US" dirty="0"/>
          </a:p>
        </p:txBody>
      </p:sp>
      <p:sp>
        <p:nvSpPr>
          <p:cNvPr id="9" name="Footer Placeholder 13">
            <a:extLst>
              <a:ext uri="{FF2B5EF4-FFF2-40B4-BE49-F238E27FC236}">
                <a16:creationId xmlns:a16="http://schemas.microsoft.com/office/drawing/2014/main" id="{61622BCB-5999-744E-B77D-08F504F71E8B}"/>
              </a:ext>
            </a:extLst>
          </p:cNvPr>
          <p:cNvSpPr>
            <a:spLocks noGrp="1"/>
          </p:cNvSpPr>
          <p:nvPr>
            <p:ph type="ftr" sz="quarter" idx="3"/>
          </p:nvPr>
        </p:nvSpPr>
        <p:spPr>
          <a:xfrm>
            <a:off x="7529913" y="6250890"/>
            <a:ext cx="3842030" cy="365125"/>
          </a:xfrm>
          <a:prstGeom prst="rect">
            <a:avLst/>
          </a:prstGeom>
        </p:spPr>
        <p:txBody>
          <a:bodyPr vert="horz" lIns="91440" tIns="45720" rIns="0" bIns="45720" rtlCol="0" anchor="t" anchorCtr="0"/>
          <a:lstStyle>
            <a:lvl1pPr algn="r">
              <a:defRPr sz="2000" b="1">
                <a:solidFill>
                  <a:schemeClr val="bg1"/>
                </a:solidFill>
              </a:defRPr>
            </a:lvl1pPr>
          </a:lstStyle>
          <a:p>
            <a:endParaRPr lang="en-US" dirty="0"/>
          </a:p>
        </p:txBody>
      </p:sp>
      <p:cxnSp>
        <p:nvCxnSpPr>
          <p:cNvPr id="10" name="Straight Connector 9">
            <a:extLst>
              <a:ext uri="{FF2B5EF4-FFF2-40B4-BE49-F238E27FC236}">
                <a16:creationId xmlns:a16="http://schemas.microsoft.com/office/drawing/2014/main" id="{2D6F6E82-1A2A-A042-8877-3692D4187F3F}"/>
              </a:ext>
            </a:extLst>
          </p:cNvPr>
          <p:cNvCxnSpPr>
            <a:cxnSpLocks/>
          </p:cNvCxnSpPr>
          <p:nvPr userDrawn="1"/>
        </p:nvCxnSpPr>
        <p:spPr>
          <a:xfrm>
            <a:off x="823943" y="6055339"/>
            <a:ext cx="1054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69779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Section slide gold">
    <p:bg>
      <p:bgPr>
        <a:solidFill>
          <a:srgbClr val="B8860B"/>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838200" y="3916872"/>
            <a:ext cx="10515600" cy="1655762"/>
          </a:xfrm>
        </p:spPr>
        <p:txBody>
          <a:bodyPr anchor="t" anchorCtr="1">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sp>
        <p:nvSpPr>
          <p:cNvPr id="13" name="Title 1">
            <a:extLst>
              <a:ext uri="{FF2B5EF4-FFF2-40B4-BE49-F238E27FC236}">
                <a16:creationId xmlns:a16="http://schemas.microsoft.com/office/drawing/2014/main" id="{7765AB46-E9CE-BE4D-8338-E38ACF018517}"/>
              </a:ext>
            </a:extLst>
          </p:cNvPr>
          <p:cNvSpPr>
            <a:spLocks noGrp="1"/>
          </p:cNvSpPr>
          <p:nvPr>
            <p:ph type="title" hasCustomPrompt="1"/>
          </p:nvPr>
        </p:nvSpPr>
        <p:spPr>
          <a:xfrm>
            <a:off x="838200" y="1858814"/>
            <a:ext cx="10515600" cy="1963310"/>
          </a:xfrm>
          <a:prstGeom prst="rect">
            <a:avLst/>
          </a:prstGeom>
        </p:spPr>
        <p:txBody>
          <a:bodyPr anchor="b" anchorCtr="1">
            <a:noAutofit/>
          </a:bodyPr>
          <a:lstStyle>
            <a:lvl1pPr algn="ctr">
              <a:defRPr sz="7200">
                <a:solidFill>
                  <a:schemeClr val="bg1"/>
                </a:solidFill>
              </a:defRPr>
            </a:lvl1pPr>
          </a:lstStyle>
          <a:p>
            <a:r>
              <a:rPr lang="en-US" dirty="0"/>
              <a:t>Section slide</a:t>
            </a:r>
          </a:p>
        </p:txBody>
      </p:sp>
      <p:pic>
        <p:nvPicPr>
          <p:cNvPr id="15" name="Picture 14" descr="Office fo National Statistics Logo">
            <a:extLst>
              <a:ext uri="{FF2B5EF4-FFF2-40B4-BE49-F238E27FC236}">
                <a16:creationId xmlns:a16="http://schemas.microsoft.com/office/drawing/2014/main" id="{897A9EDC-56A8-414B-B882-D53DFB417E8F}"/>
              </a:ext>
            </a:extLst>
          </p:cNvPr>
          <p:cNvPicPr>
            <a:picLocks noChangeAspect="1"/>
          </p:cNvPicPr>
          <p:nvPr/>
        </p:nvPicPr>
        <p:blipFill>
          <a:blip r:embed="rId2"/>
          <a:stretch>
            <a:fillRect/>
          </a:stretch>
        </p:blipFill>
        <p:spPr>
          <a:xfrm>
            <a:off x="838200" y="6292113"/>
            <a:ext cx="3325741" cy="282688"/>
          </a:xfrm>
          <a:prstGeom prst="rect">
            <a:avLst/>
          </a:prstGeom>
        </p:spPr>
      </p:pic>
      <p:pic>
        <p:nvPicPr>
          <p:cNvPr id="7" name="Picture 6" descr="Office fo National Statistics Logo">
            <a:extLst>
              <a:ext uri="{FF2B5EF4-FFF2-40B4-BE49-F238E27FC236}">
                <a16:creationId xmlns:a16="http://schemas.microsoft.com/office/drawing/2014/main" id="{F1E49A7E-84FB-9B4F-8BC0-CC6BDC349FD7}"/>
              </a:ext>
            </a:extLst>
          </p:cNvPr>
          <p:cNvPicPr>
            <a:picLocks noChangeAspect="1"/>
          </p:cNvPicPr>
          <p:nvPr userDrawn="1"/>
        </p:nvPicPr>
        <p:blipFill>
          <a:blip r:embed="rId2"/>
          <a:stretch>
            <a:fillRect/>
          </a:stretch>
        </p:blipFill>
        <p:spPr>
          <a:xfrm>
            <a:off x="838200" y="6292113"/>
            <a:ext cx="3325741" cy="282688"/>
          </a:xfrm>
          <a:prstGeom prst="rect">
            <a:avLst/>
          </a:prstGeom>
        </p:spPr>
      </p:pic>
      <p:sp>
        <p:nvSpPr>
          <p:cNvPr id="8" name="Slide Number Placeholder 5">
            <a:extLst>
              <a:ext uri="{FF2B5EF4-FFF2-40B4-BE49-F238E27FC236}">
                <a16:creationId xmlns:a16="http://schemas.microsoft.com/office/drawing/2014/main" id="{BAA1490B-BB3E-0748-BA6A-B8586696578B}"/>
              </a:ext>
            </a:extLst>
          </p:cNvPr>
          <p:cNvSpPr>
            <a:spLocks noGrp="1"/>
          </p:cNvSpPr>
          <p:nvPr>
            <p:ph type="sldNum" sz="quarter" idx="4"/>
          </p:nvPr>
        </p:nvSpPr>
        <p:spPr>
          <a:xfrm>
            <a:off x="4662087" y="6250891"/>
            <a:ext cx="2867826" cy="365125"/>
          </a:xfrm>
          <a:prstGeom prst="rect">
            <a:avLst/>
          </a:prstGeom>
        </p:spPr>
        <p:txBody>
          <a:bodyPr/>
          <a:lstStyle>
            <a:lvl1pPr>
              <a:defRPr sz="2000">
                <a:solidFill>
                  <a:schemeClr val="bg1"/>
                </a:solidFill>
              </a:defRPr>
            </a:lvl1pPr>
          </a:lstStyle>
          <a:p>
            <a:pPr algn="ctr"/>
            <a:fld id="{232417FB-2EF4-EC49-BC13-97513C37E9E5}" type="slidenum">
              <a:rPr lang="en-US" smtClean="0"/>
              <a:pPr algn="ctr"/>
              <a:t>‹#›</a:t>
            </a:fld>
            <a:endParaRPr lang="en-US" dirty="0"/>
          </a:p>
        </p:txBody>
      </p:sp>
      <p:sp>
        <p:nvSpPr>
          <p:cNvPr id="9" name="Footer Placeholder 13">
            <a:extLst>
              <a:ext uri="{FF2B5EF4-FFF2-40B4-BE49-F238E27FC236}">
                <a16:creationId xmlns:a16="http://schemas.microsoft.com/office/drawing/2014/main" id="{61622BCB-5999-744E-B77D-08F504F71E8B}"/>
              </a:ext>
            </a:extLst>
          </p:cNvPr>
          <p:cNvSpPr>
            <a:spLocks noGrp="1"/>
          </p:cNvSpPr>
          <p:nvPr>
            <p:ph type="ftr" sz="quarter" idx="3"/>
          </p:nvPr>
        </p:nvSpPr>
        <p:spPr>
          <a:xfrm>
            <a:off x="7529913" y="6250890"/>
            <a:ext cx="3842030" cy="365125"/>
          </a:xfrm>
          <a:prstGeom prst="rect">
            <a:avLst/>
          </a:prstGeom>
        </p:spPr>
        <p:txBody>
          <a:bodyPr vert="horz" lIns="91440" tIns="45720" rIns="0" bIns="45720" rtlCol="0" anchor="t" anchorCtr="0"/>
          <a:lstStyle>
            <a:lvl1pPr algn="r">
              <a:defRPr sz="2000" b="1">
                <a:solidFill>
                  <a:schemeClr val="bg1"/>
                </a:solidFill>
              </a:defRPr>
            </a:lvl1pPr>
          </a:lstStyle>
          <a:p>
            <a:endParaRPr lang="en-US" dirty="0"/>
          </a:p>
        </p:txBody>
      </p:sp>
      <p:cxnSp>
        <p:nvCxnSpPr>
          <p:cNvPr id="10" name="Straight Connector 9">
            <a:extLst>
              <a:ext uri="{FF2B5EF4-FFF2-40B4-BE49-F238E27FC236}">
                <a16:creationId xmlns:a16="http://schemas.microsoft.com/office/drawing/2014/main" id="{7B81843D-E333-4F4C-A36D-94080D3638C8}"/>
              </a:ext>
            </a:extLst>
          </p:cNvPr>
          <p:cNvCxnSpPr>
            <a:cxnSpLocks/>
          </p:cNvCxnSpPr>
          <p:nvPr userDrawn="1"/>
        </p:nvCxnSpPr>
        <p:spPr>
          <a:xfrm>
            <a:off x="823943" y="6055339"/>
            <a:ext cx="1054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90016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Section slide poppy">
    <p:bg>
      <p:bgPr>
        <a:solidFill>
          <a:srgbClr val="D32F2F"/>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838200" y="3916872"/>
            <a:ext cx="10515600" cy="1655762"/>
          </a:xfrm>
        </p:spPr>
        <p:txBody>
          <a:bodyPr anchor="t" anchorCtr="1">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sp>
        <p:nvSpPr>
          <p:cNvPr id="13" name="Title 1">
            <a:extLst>
              <a:ext uri="{FF2B5EF4-FFF2-40B4-BE49-F238E27FC236}">
                <a16:creationId xmlns:a16="http://schemas.microsoft.com/office/drawing/2014/main" id="{7765AB46-E9CE-BE4D-8338-E38ACF018517}"/>
              </a:ext>
            </a:extLst>
          </p:cNvPr>
          <p:cNvSpPr>
            <a:spLocks noGrp="1"/>
          </p:cNvSpPr>
          <p:nvPr>
            <p:ph type="title" hasCustomPrompt="1"/>
          </p:nvPr>
        </p:nvSpPr>
        <p:spPr>
          <a:xfrm>
            <a:off x="838200" y="1858814"/>
            <a:ext cx="10515600" cy="1963310"/>
          </a:xfrm>
          <a:prstGeom prst="rect">
            <a:avLst/>
          </a:prstGeom>
        </p:spPr>
        <p:txBody>
          <a:bodyPr anchor="b" anchorCtr="1">
            <a:noAutofit/>
          </a:bodyPr>
          <a:lstStyle>
            <a:lvl1pPr algn="ctr">
              <a:defRPr sz="7200">
                <a:solidFill>
                  <a:schemeClr val="bg1"/>
                </a:solidFill>
              </a:defRPr>
            </a:lvl1pPr>
          </a:lstStyle>
          <a:p>
            <a:r>
              <a:rPr lang="en-US" dirty="0"/>
              <a:t>Section slide</a:t>
            </a:r>
          </a:p>
        </p:txBody>
      </p:sp>
      <p:pic>
        <p:nvPicPr>
          <p:cNvPr id="15" name="Picture 14" descr="Office fo National Statistics Logo">
            <a:extLst>
              <a:ext uri="{FF2B5EF4-FFF2-40B4-BE49-F238E27FC236}">
                <a16:creationId xmlns:a16="http://schemas.microsoft.com/office/drawing/2014/main" id="{897A9EDC-56A8-414B-B882-D53DFB417E8F}"/>
              </a:ext>
            </a:extLst>
          </p:cNvPr>
          <p:cNvPicPr>
            <a:picLocks noChangeAspect="1"/>
          </p:cNvPicPr>
          <p:nvPr/>
        </p:nvPicPr>
        <p:blipFill>
          <a:blip r:embed="rId2"/>
          <a:stretch>
            <a:fillRect/>
          </a:stretch>
        </p:blipFill>
        <p:spPr>
          <a:xfrm>
            <a:off x="838200" y="6292113"/>
            <a:ext cx="3325741" cy="282688"/>
          </a:xfrm>
          <a:prstGeom prst="rect">
            <a:avLst/>
          </a:prstGeom>
        </p:spPr>
      </p:pic>
      <p:pic>
        <p:nvPicPr>
          <p:cNvPr id="7" name="Picture 6" descr="Office fo National Statistics Logo">
            <a:extLst>
              <a:ext uri="{FF2B5EF4-FFF2-40B4-BE49-F238E27FC236}">
                <a16:creationId xmlns:a16="http://schemas.microsoft.com/office/drawing/2014/main" id="{F1E49A7E-84FB-9B4F-8BC0-CC6BDC349FD7}"/>
              </a:ext>
            </a:extLst>
          </p:cNvPr>
          <p:cNvPicPr>
            <a:picLocks noChangeAspect="1"/>
          </p:cNvPicPr>
          <p:nvPr userDrawn="1"/>
        </p:nvPicPr>
        <p:blipFill>
          <a:blip r:embed="rId2"/>
          <a:stretch>
            <a:fillRect/>
          </a:stretch>
        </p:blipFill>
        <p:spPr>
          <a:xfrm>
            <a:off x="838200" y="6292113"/>
            <a:ext cx="3325741" cy="282688"/>
          </a:xfrm>
          <a:prstGeom prst="rect">
            <a:avLst/>
          </a:prstGeom>
        </p:spPr>
      </p:pic>
      <p:sp>
        <p:nvSpPr>
          <p:cNvPr id="8" name="Slide Number Placeholder 5">
            <a:extLst>
              <a:ext uri="{FF2B5EF4-FFF2-40B4-BE49-F238E27FC236}">
                <a16:creationId xmlns:a16="http://schemas.microsoft.com/office/drawing/2014/main" id="{BAA1490B-BB3E-0748-BA6A-B8586696578B}"/>
              </a:ext>
            </a:extLst>
          </p:cNvPr>
          <p:cNvSpPr>
            <a:spLocks noGrp="1"/>
          </p:cNvSpPr>
          <p:nvPr>
            <p:ph type="sldNum" sz="quarter" idx="4"/>
          </p:nvPr>
        </p:nvSpPr>
        <p:spPr>
          <a:xfrm>
            <a:off x="4662087" y="6250891"/>
            <a:ext cx="2867826" cy="365125"/>
          </a:xfrm>
          <a:prstGeom prst="rect">
            <a:avLst/>
          </a:prstGeom>
        </p:spPr>
        <p:txBody>
          <a:bodyPr/>
          <a:lstStyle>
            <a:lvl1pPr>
              <a:defRPr sz="2000">
                <a:solidFill>
                  <a:schemeClr val="bg1"/>
                </a:solidFill>
              </a:defRPr>
            </a:lvl1pPr>
          </a:lstStyle>
          <a:p>
            <a:pPr algn="ctr"/>
            <a:fld id="{232417FB-2EF4-EC49-BC13-97513C37E9E5}" type="slidenum">
              <a:rPr lang="en-US" smtClean="0"/>
              <a:pPr algn="ctr"/>
              <a:t>‹#›</a:t>
            </a:fld>
            <a:endParaRPr lang="en-US" dirty="0"/>
          </a:p>
        </p:txBody>
      </p:sp>
      <p:sp>
        <p:nvSpPr>
          <p:cNvPr id="9" name="Footer Placeholder 13">
            <a:extLst>
              <a:ext uri="{FF2B5EF4-FFF2-40B4-BE49-F238E27FC236}">
                <a16:creationId xmlns:a16="http://schemas.microsoft.com/office/drawing/2014/main" id="{61622BCB-5999-744E-B77D-08F504F71E8B}"/>
              </a:ext>
            </a:extLst>
          </p:cNvPr>
          <p:cNvSpPr>
            <a:spLocks noGrp="1"/>
          </p:cNvSpPr>
          <p:nvPr>
            <p:ph type="ftr" sz="quarter" idx="3"/>
          </p:nvPr>
        </p:nvSpPr>
        <p:spPr>
          <a:xfrm>
            <a:off x="7529913" y="6250890"/>
            <a:ext cx="3842030" cy="365125"/>
          </a:xfrm>
          <a:prstGeom prst="rect">
            <a:avLst/>
          </a:prstGeom>
        </p:spPr>
        <p:txBody>
          <a:bodyPr vert="horz" lIns="91440" tIns="45720" rIns="0" bIns="45720" rtlCol="0" anchor="t" anchorCtr="0"/>
          <a:lstStyle>
            <a:lvl1pPr algn="r">
              <a:defRPr sz="2000" b="1">
                <a:solidFill>
                  <a:schemeClr val="bg1"/>
                </a:solidFill>
              </a:defRPr>
            </a:lvl1pPr>
          </a:lstStyle>
          <a:p>
            <a:endParaRPr lang="en-US" dirty="0"/>
          </a:p>
        </p:txBody>
      </p:sp>
      <p:cxnSp>
        <p:nvCxnSpPr>
          <p:cNvPr id="10" name="Straight Connector 9">
            <a:extLst>
              <a:ext uri="{FF2B5EF4-FFF2-40B4-BE49-F238E27FC236}">
                <a16:creationId xmlns:a16="http://schemas.microsoft.com/office/drawing/2014/main" id="{55661407-3B8B-664A-A263-554870E58063}"/>
              </a:ext>
            </a:extLst>
          </p:cNvPr>
          <p:cNvCxnSpPr>
            <a:cxnSpLocks/>
          </p:cNvCxnSpPr>
          <p:nvPr userDrawn="1"/>
        </p:nvCxnSpPr>
        <p:spPr>
          <a:xfrm>
            <a:off x="823943" y="6055339"/>
            <a:ext cx="1054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82399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Section slide pink">
    <p:bg>
      <p:bgPr>
        <a:solidFill>
          <a:srgbClr val="D2376D"/>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838200" y="3916872"/>
            <a:ext cx="10515600" cy="1655762"/>
          </a:xfrm>
        </p:spPr>
        <p:txBody>
          <a:bodyPr anchor="t" anchorCtr="1">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sp>
        <p:nvSpPr>
          <p:cNvPr id="13" name="Title 1">
            <a:extLst>
              <a:ext uri="{FF2B5EF4-FFF2-40B4-BE49-F238E27FC236}">
                <a16:creationId xmlns:a16="http://schemas.microsoft.com/office/drawing/2014/main" id="{7765AB46-E9CE-BE4D-8338-E38ACF018517}"/>
              </a:ext>
            </a:extLst>
          </p:cNvPr>
          <p:cNvSpPr>
            <a:spLocks noGrp="1"/>
          </p:cNvSpPr>
          <p:nvPr>
            <p:ph type="title" hasCustomPrompt="1"/>
          </p:nvPr>
        </p:nvSpPr>
        <p:spPr>
          <a:xfrm>
            <a:off x="838200" y="1858814"/>
            <a:ext cx="10515600" cy="1963310"/>
          </a:xfrm>
          <a:prstGeom prst="rect">
            <a:avLst/>
          </a:prstGeom>
        </p:spPr>
        <p:txBody>
          <a:bodyPr anchor="b" anchorCtr="1">
            <a:noAutofit/>
          </a:bodyPr>
          <a:lstStyle>
            <a:lvl1pPr algn="ctr">
              <a:defRPr sz="7200">
                <a:solidFill>
                  <a:schemeClr val="bg1"/>
                </a:solidFill>
              </a:defRPr>
            </a:lvl1pPr>
          </a:lstStyle>
          <a:p>
            <a:r>
              <a:rPr lang="en-US" dirty="0"/>
              <a:t>Section slide</a:t>
            </a:r>
          </a:p>
        </p:txBody>
      </p:sp>
      <p:pic>
        <p:nvPicPr>
          <p:cNvPr id="15" name="Picture 14" descr="Office fo National Statistics Logo">
            <a:extLst>
              <a:ext uri="{FF2B5EF4-FFF2-40B4-BE49-F238E27FC236}">
                <a16:creationId xmlns:a16="http://schemas.microsoft.com/office/drawing/2014/main" id="{897A9EDC-56A8-414B-B882-D53DFB417E8F}"/>
              </a:ext>
            </a:extLst>
          </p:cNvPr>
          <p:cNvPicPr>
            <a:picLocks noChangeAspect="1"/>
          </p:cNvPicPr>
          <p:nvPr/>
        </p:nvPicPr>
        <p:blipFill>
          <a:blip r:embed="rId2"/>
          <a:stretch>
            <a:fillRect/>
          </a:stretch>
        </p:blipFill>
        <p:spPr>
          <a:xfrm>
            <a:off x="838200" y="6292113"/>
            <a:ext cx="3325741" cy="282688"/>
          </a:xfrm>
          <a:prstGeom prst="rect">
            <a:avLst/>
          </a:prstGeom>
        </p:spPr>
      </p:pic>
      <p:pic>
        <p:nvPicPr>
          <p:cNvPr id="7" name="Picture 6" descr="Office fo National Statistics Logo">
            <a:extLst>
              <a:ext uri="{FF2B5EF4-FFF2-40B4-BE49-F238E27FC236}">
                <a16:creationId xmlns:a16="http://schemas.microsoft.com/office/drawing/2014/main" id="{F1E49A7E-84FB-9B4F-8BC0-CC6BDC349FD7}"/>
              </a:ext>
            </a:extLst>
          </p:cNvPr>
          <p:cNvPicPr>
            <a:picLocks noChangeAspect="1"/>
          </p:cNvPicPr>
          <p:nvPr userDrawn="1"/>
        </p:nvPicPr>
        <p:blipFill>
          <a:blip r:embed="rId2"/>
          <a:stretch>
            <a:fillRect/>
          </a:stretch>
        </p:blipFill>
        <p:spPr>
          <a:xfrm>
            <a:off x="838200" y="6292113"/>
            <a:ext cx="3325741" cy="282688"/>
          </a:xfrm>
          <a:prstGeom prst="rect">
            <a:avLst/>
          </a:prstGeom>
        </p:spPr>
      </p:pic>
      <p:sp>
        <p:nvSpPr>
          <p:cNvPr id="8" name="Slide Number Placeholder 5">
            <a:extLst>
              <a:ext uri="{FF2B5EF4-FFF2-40B4-BE49-F238E27FC236}">
                <a16:creationId xmlns:a16="http://schemas.microsoft.com/office/drawing/2014/main" id="{BAA1490B-BB3E-0748-BA6A-B8586696578B}"/>
              </a:ext>
            </a:extLst>
          </p:cNvPr>
          <p:cNvSpPr>
            <a:spLocks noGrp="1"/>
          </p:cNvSpPr>
          <p:nvPr>
            <p:ph type="sldNum" sz="quarter" idx="4"/>
          </p:nvPr>
        </p:nvSpPr>
        <p:spPr>
          <a:xfrm>
            <a:off x="4662087" y="6250891"/>
            <a:ext cx="2867826" cy="365125"/>
          </a:xfrm>
          <a:prstGeom prst="rect">
            <a:avLst/>
          </a:prstGeom>
        </p:spPr>
        <p:txBody>
          <a:bodyPr/>
          <a:lstStyle>
            <a:lvl1pPr>
              <a:defRPr sz="2000">
                <a:solidFill>
                  <a:schemeClr val="bg1"/>
                </a:solidFill>
              </a:defRPr>
            </a:lvl1pPr>
          </a:lstStyle>
          <a:p>
            <a:pPr algn="ctr"/>
            <a:fld id="{232417FB-2EF4-EC49-BC13-97513C37E9E5}" type="slidenum">
              <a:rPr lang="en-US" smtClean="0"/>
              <a:pPr algn="ctr"/>
              <a:t>‹#›</a:t>
            </a:fld>
            <a:endParaRPr lang="en-US" dirty="0"/>
          </a:p>
        </p:txBody>
      </p:sp>
      <p:sp>
        <p:nvSpPr>
          <p:cNvPr id="9" name="Footer Placeholder 13">
            <a:extLst>
              <a:ext uri="{FF2B5EF4-FFF2-40B4-BE49-F238E27FC236}">
                <a16:creationId xmlns:a16="http://schemas.microsoft.com/office/drawing/2014/main" id="{61622BCB-5999-744E-B77D-08F504F71E8B}"/>
              </a:ext>
            </a:extLst>
          </p:cNvPr>
          <p:cNvSpPr>
            <a:spLocks noGrp="1"/>
          </p:cNvSpPr>
          <p:nvPr>
            <p:ph type="ftr" sz="quarter" idx="3"/>
          </p:nvPr>
        </p:nvSpPr>
        <p:spPr>
          <a:xfrm>
            <a:off x="7529913" y="6250890"/>
            <a:ext cx="3842030" cy="365125"/>
          </a:xfrm>
          <a:prstGeom prst="rect">
            <a:avLst/>
          </a:prstGeom>
        </p:spPr>
        <p:txBody>
          <a:bodyPr vert="horz" lIns="91440" tIns="45720" rIns="0" bIns="45720" rtlCol="0" anchor="t" anchorCtr="0"/>
          <a:lstStyle>
            <a:lvl1pPr algn="r">
              <a:defRPr sz="2000" b="1">
                <a:solidFill>
                  <a:schemeClr val="bg1"/>
                </a:solidFill>
              </a:defRPr>
            </a:lvl1pPr>
          </a:lstStyle>
          <a:p>
            <a:endParaRPr lang="en-US" dirty="0"/>
          </a:p>
        </p:txBody>
      </p:sp>
      <p:cxnSp>
        <p:nvCxnSpPr>
          <p:cNvPr id="10" name="Straight Connector 9">
            <a:extLst>
              <a:ext uri="{FF2B5EF4-FFF2-40B4-BE49-F238E27FC236}">
                <a16:creationId xmlns:a16="http://schemas.microsoft.com/office/drawing/2014/main" id="{F67D8161-5352-AC4F-8422-00F311FA85FA}"/>
              </a:ext>
            </a:extLst>
          </p:cNvPr>
          <p:cNvCxnSpPr>
            <a:cxnSpLocks/>
          </p:cNvCxnSpPr>
          <p:nvPr userDrawn="1"/>
        </p:nvCxnSpPr>
        <p:spPr>
          <a:xfrm>
            <a:off x="823943" y="6055339"/>
            <a:ext cx="1054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08218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Section slide prince">
    <p:bg>
      <p:bgPr>
        <a:solidFill>
          <a:srgbClr val="6E2585"/>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838200" y="3916872"/>
            <a:ext cx="10515600" cy="1655762"/>
          </a:xfrm>
        </p:spPr>
        <p:txBody>
          <a:bodyPr anchor="t" anchorCtr="1">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sp>
        <p:nvSpPr>
          <p:cNvPr id="13" name="Title 1">
            <a:extLst>
              <a:ext uri="{FF2B5EF4-FFF2-40B4-BE49-F238E27FC236}">
                <a16:creationId xmlns:a16="http://schemas.microsoft.com/office/drawing/2014/main" id="{7765AB46-E9CE-BE4D-8338-E38ACF018517}"/>
              </a:ext>
            </a:extLst>
          </p:cNvPr>
          <p:cNvSpPr>
            <a:spLocks noGrp="1"/>
          </p:cNvSpPr>
          <p:nvPr>
            <p:ph type="title" hasCustomPrompt="1"/>
          </p:nvPr>
        </p:nvSpPr>
        <p:spPr>
          <a:xfrm>
            <a:off x="838200" y="1858814"/>
            <a:ext cx="10515600" cy="1963310"/>
          </a:xfrm>
          <a:prstGeom prst="rect">
            <a:avLst/>
          </a:prstGeom>
        </p:spPr>
        <p:txBody>
          <a:bodyPr anchor="b" anchorCtr="1">
            <a:noAutofit/>
          </a:bodyPr>
          <a:lstStyle>
            <a:lvl1pPr algn="ctr">
              <a:defRPr sz="7200">
                <a:solidFill>
                  <a:schemeClr val="bg1"/>
                </a:solidFill>
              </a:defRPr>
            </a:lvl1pPr>
          </a:lstStyle>
          <a:p>
            <a:r>
              <a:rPr lang="en-US" dirty="0"/>
              <a:t>Section slide</a:t>
            </a:r>
          </a:p>
        </p:txBody>
      </p:sp>
      <p:pic>
        <p:nvPicPr>
          <p:cNvPr id="15" name="Picture 14" descr="Office fo National Statistics Logo">
            <a:extLst>
              <a:ext uri="{FF2B5EF4-FFF2-40B4-BE49-F238E27FC236}">
                <a16:creationId xmlns:a16="http://schemas.microsoft.com/office/drawing/2014/main" id="{897A9EDC-56A8-414B-B882-D53DFB417E8F}"/>
              </a:ext>
            </a:extLst>
          </p:cNvPr>
          <p:cNvPicPr>
            <a:picLocks noChangeAspect="1"/>
          </p:cNvPicPr>
          <p:nvPr/>
        </p:nvPicPr>
        <p:blipFill>
          <a:blip r:embed="rId2"/>
          <a:stretch>
            <a:fillRect/>
          </a:stretch>
        </p:blipFill>
        <p:spPr>
          <a:xfrm>
            <a:off x="838200" y="6292113"/>
            <a:ext cx="3325741" cy="282688"/>
          </a:xfrm>
          <a:prstGeom prst="rect">
            <a:avLst/>
          </a:prstGeom>
        </p:spPr>
      </p:pic>
      <p:pic>
        <p:nvPicPr>
          <p:cNvPr id="7" name="Picture 6" descr="Office fo National Statistics Logo">
            <a:extLst>
              <a:ext uri="{FF2B5EF4-FFF2-40B4-BE49-F238E27FC236}">
                <a16:creationId xmlns:a16="http://schemas.microsoft.com/office/drawing/2014/main" id="{F1E49A7E-84FB-9B4F-8BC0-CC6BDC349FD7}"/>
              </a:ext>
            </a:extLst>
          </p:cNvPr>
          <p:cNvPicPr>
            <a:picLocks noChangeAspect="1"/>
          </p:cNvPicPr>
          <p:nvPr userDrawn="1"/>
        </p:nvPicPr>
        <p:blipFill>
          <a:blip r:embed="rId2"/>
          <a:stretch>
            <a:fillRect/>
          </a:stretch>
        </p:blipFill>
        <p:spPr>
          <a:xfrm>
            <a:off x="838200" y="6292113"/>
            <a:ext cx="3325741" cy="282688"/>
          </a:xfrm>
          <a:prstGeom prst="rect">
            <a:avLst/>
          </a:prstGeom>
        </p:spPr>
      </p:pic>
      <p:sp>
        <p:nvSpPr>
          <p:cNvPr id="8" name="Slide Number Placeholder 5">
            <a:extLst>
              <a:ext uri="{FF2B5EF4-FFF2-40B4-BE49-F238E27FC236}">
                <a16:creationId xmlns:a16="http://schemas.microsoft.com/office/drawing/2014/main" id="{BAA1490B-BB3E-0748-BA6A-B8586696578B}"/>
              </a:ext>
            </a:extLst>
          </p:cNvPr>
          <p:cNvSpPr>
            <a:spLocks noGrp="1"/>
          </p:cNvSpPr>
          <p:nvPr>
            <p:ph type="sldNum" sz="quarter" idx="4"/>
          </p:nvPr>
        </p:nvSpPr>
        <p:spPr>
          <a:xfrm>
            <a:off x="4662087" y="6250891"/>
            <a:ext cx="2867826" cy="365125"/>
          </a:xfrm>
          <a:prstGeom prst="rect">
            <a:avLst/>
          </a:prstGeom>
        </p:spPr>
        <p:txBody>
          <a:bodyPr/>
          <a:lstStyle>
            <a:lvl1pPr>
              <a:defRPr sz="2000">
                <a:solidFill>
                  <a:schemeClr val="bg1"/>
                </a:solidFill>
              </a:defRPr>
            </a:lvl1pPr>
          </a:lstStyle>
          <a:p>
            <a:pPr algn="ctr"/>
            <a:fld id="{232417FB-2EF4-EC49-BC13-97513C37E9E5}" type="slidenum">
              <a:rPr lang="en-US" smtClean="0"/>
              <a:pPr algn="ctr"/>
              <a:t>‹#›</a:t>
            </a:fld>
            <a:endParaRPr lang="en-US" dirty="0"/>
          </a:p>
        </p:txBody>
      </p:sp>
      <p:sp>
        <p:nvSpPr>
          <p:cNvPr id="9" name="Footer Placeholder 13">
            <a:extLst>
              <a:ext uri="{FF2B5EF4-FFF2-40B4-BE49-F238E27FC236}">
                <a16:creationId xmlns:a16="http://schemas.microsoft.com/office/drawing/2014/main" id="{61622BCB-5999-744E-B77D-08F504F71E8B}"/>
              </a:ext>
            </a:extLst>
          </p:cNvPr>
          <p:cNvSpPr>
            <a:spLocks noGrp="1"/>
          </p:cNvSpPr>
          <p:nvPr>
            <p:ph type="ftr" sz="quarter" idx="3"/>
          </p:nvPr>
        </p:nvSpPr>
        <p:spPr>
          <a:xfrm>
            <a:off x="7529913" y="6250890"/>
            <a:ext cx="3842030" cy="365125"/>
          </a:xfrm>
          <a:prstGeom prst="rect">
            <a:avLst/>
          </a:prstGeom>
        </p:spPr>
        <p:txBody>
          <a:bodyPr vert="horz" lIns="91440" tIns="45720" rIns="0" bIns="45720" rtlCol="0" anchor="t" anchorCtr="0"/>
          <a:lstStyle>
            <a:lvl1pPr algn="r">
              <a:defRPr sz="2000" b="1">
                <a:solidFill>
                  <a:schemeClr val="bg1"/>
                </a:solidFill>
              </a:defRPr>
            </a:lvl1pPr>
          </a:lstStyle>
          <a:p>
            <a:endParaRPr lang="en-US" dirty="0"/>
          </a:p>
        </p:txBody>
      </p:sp>
      <p:cxnSp>
        <p:nvCxnSpPr>
          <p:cNvPr id="10" name="Straight Connector 9">
            <a:extLst>
              <a:ext uri="{FF2B5EF4-FFF2-40B4-BE49-F238E27FC236}">
                <a16:creationId xmlns:a16="http://schemas.microsoft.com/office/drawing/2014/main" id="{95FF6451-6437-294C-AE93-D483699E514B}"/>
              </a:ext>
            </a:extLst>
          </p:cNvPr>
          <p:cNvCxnSpPr>
            <a:cxnSpLocks/>
          </p:cNvCxnSpPr>
          <p:nvPr userDrawn="1"/>
        </p:nvCxnSpPr>
        <p:spPr>
          <a:xfrm>
            <a:off x="823943" y="6055339"/>
            <a:ext cx="1054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47529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Section slide purple">
    <p:bg>
      <p:bgPr>
        <a:solidFill>
          <a:srgbClr val="37288B"/>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838200" y="3916872"/>
            <a:ext cx="10515600" cy="1655762"/>
          </a:xfrm>
        </p:spPr>
        <p:txBody>
          <a:bodyPr anchor="t" anchorCtr="1">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sp>
        <p:nvSpPr>
          <p:cNvPr id="13" name="Title 1">
            <a:extLst>
              <a:ext uri="{FF2B5EF4-FFF2-40B4-BE49-F238E27FC236}">
                <a16:creationId xmlns:a16="http://schemas.microsoft.com/office/drawing/2014/main" id="{7765AB46-E9CE-BE4D-8338-E38ACF018517}"/>
              </a:ext>
            </a:extLst>
          </p:cNvPr>
          <p:cNvSpPr>
            <a:spLocks noGrp="1"/>
          </p:cNvSpPr>
          <p:nvPr>
            <p:ph type="title" hasCustomPrompt="1"/>
          </p:nvPr>
        </p:nvSpPr>
        <p:spPr>
          <a:xfrm>
            <a:off x="838200" y="1858814"/>
            <a:ext cx="10515600" cy="1963310"/>
          </a:xfrm>
          <a:prstGeom prst="rect">
            <a:avLst/>
          </a:prstGeom>
        </p:spPr>
        <p:txBody>
          <a:bodyPr anchor="b" anchorCtr="1">
            <a:noAutofit/>
          </a:bodyPr>
          <a:lstStyle>
            <a:lvl1pPr algn="ctr">
              <a:defRPr sz="7200">
                <a:solidFill>
                  <a:schemeClr val="bg1"/>
                </a:solidFill>
              </a:defRPr>
            </a:lvl1pPr>
          </a:lstStyle>
          <a:p>
            <a:r>
              <a:rPr lang="en-US" dirty="0"/>
              <a:t>Section slide</a:t>
            </a:r>
          </a:p>
        </p:txBody>
      </p:sp>
      <p:pic>
        <p:nvPicPr>
          <p:cNvPr id="15" name="Picture 14" descr="Office fo National Statistics Logo">
            <a:extLst>
              <a:ext uri="{FF2B5EF4-FFF2-40B4-BE49-F238E27FC236}">
                <a16:creationId xmlns:a16="http://schemas.microsoft.com/office/drawing/2014/main" id="{897A9EDC-56A8-414B-B882-D53DFB417E8F}"/>
              </a:ext>
            </a:extLst>
          </p:cNvPr>
          <p:cNvPicPr>
            <a:picLocks noChangeAspect="1"/>
          </p:cNvPicPr>
          <p:nvPr/>
        </p:nvPicPr>
        <p:blipFill>
          <a:blip r:embed="rId2"/>
          <a:stretch>
            <a:fillRect/>
          </a:stretch>
        </p:blipFill>
        <p:spPr>
          <a:xfrm>
            <a:off x="838200" y="6292113"/>
            <a:ext cx="3325741" cy="282688"/>
          </a:xfrm>
          <a:prstGeom prst="rect">
            <a:avLst/>
          </a:prstGeom>
        </p:spPr>
      </p:pic>
      <p:pic>
        <p:nvPicPr>
          <p:cNvPr id="7" name="Picture 6" descr="Office fo National Statistics Logo">
            <a:extLst>
              <a:ext uri="{FF2B5EF4-FFF2-40B4-BE49-F238E27FC236}">
                <a16:creationId xmlns:a16="http://schemas.microsoft.com/office/drawing/2014/main" id="{F1E49A7E-84FB-9B4F-8BC0-CC6BDC349FD7}"/>
              </a:ext>
            </a:extLst>
          </p:cNvPr>
          <p:cNvPicPr>
            <a:picLocks noChangeAspect="1"/>
          </p:cNvPicPr>
          <p:nvPr userDrawn="1"/>
        </p:nvPicPr>
        <p:blipFill>
          <a:blip r:embed="rId2"/>
          <a:stretch>
            <a:fillRect/>
          </a:stretch>
        </p:blipFill>
        <p:spPr>
          <a:xfrm>
            <a:off x="838200" y="6292113"/>
            <a:ext cx="3325741" cy="282688"/>
          </a:xfrm>
          <a:prstGeom prst="rect">
            <a:avLst/>
          </a:prstGeom>
        </p:spPr>
      </p:pic>
      <p:sp>
        <p:nvSpPr>
          <p:cNvPr id="8" name="Slide Number Placeholder 5">
            <a:extLst>
              <a:ext uri="{FF2B5EF4-FFF2-40B4-BE49-F238E27FC236}">
                <a16:creationId xmlns:a16="http://schemas.microsoft.com/office/drawing/2014/main" id="{BAA1490B-BB3E-0748-BA6A-B8586696578B}"/>
              </a:ext>
            </a:extLst>
          </p:cNvPr>
          <p:cNvSpPr>
            <a:spLocks noGrp="1"/>
          </p:cNvSpPr>
          <p:nvPr>
            <p:ph type="sldNum" sz="quarter" idx="4"/>
          </p:nvPr>
        </p:nvSpPr>
        <p:spPr>
          <a:xfrm>
            <a:off x="4662087" y="6250891"/>
            <a:ext cx="2867826" cy="365125"/>
          </a:xfrm>
          <a:prstGeom prst="rect">
            <a:avLst/>
          </a:prstGeom>
        </p:spPr>
        <p:txBody>
          <a:bodyPr/>
          <a:lstStyle>
            <a:lvl1pPr>
              <a:defRPr sz="2000">
                <a:solidFill>
                  <a:schemeClr val="bg1"/>
                </a:solidFill>
              </a:defRPr>
            </a:lvl1pPr>
          </a:lstStyle>
          <a:p>
            <a:pPr algn="ctr"/>
            <a:fld id="{232417FB-2EF4-EC49-BC13-97513C37E9E5}" type="slidenum">
              <a:rPr lang="en-US" smtClean="0"/>
              <a:pPr algn="ctr"/>
              <a:t>‹#›</a:t>
            </a:fld>
            <a:endParaRPr lang="en-US" dirty="0"/>
          </a:p>
        </p:txBody>
      </p:sp>
      <p:sp>
        <p:nvSpPr>
          <p:cNvPr id="9" name="Footer Placeholder 13">
            <a:extLst>
              <a:ext uri="{FF2B5EF4-FFF2-40B4-BE49-F238E27FC236}">
                <a16:creationId xmlns:a16="http://schemas.microsoft.com/office/drawing/2014/main" id="{61622BCB-5999-744E-B77D-08F504F71E8B}"/>
              </a:ext>
            </a:extLst>
          </p:cNvPr>
          <p:cNvSpPr>
            <a:spLocks noGrp="1"/>
          </p:cNvSpPr>
          <p:nvPr>
            <p:ph type="ftr" sz="quarter" idx="3"/>
          </p:nvPr>
        </p:nvSpPr>
        <p:spPr>
          <a:xfrm>
            <a:off x="7529913" y="6250890"/>
            <a:ext cx="3842030" cy="365125"/>
          </a:xfrm>
          <a:prstGeom prst="rect">
            <a:avLst/>
          </a:prstGeom>
        </p:spPr>
        <p:txBody>
          <a:bodyPr vert="horz" lIns="91440" tIns="45720" rIns="0" bIns="45720" rtlCol="0" anchor="t" anchorCtr="0"/>
          <a:lstStyle>
            <a:lvl1pPr algn="r">
              <a:defRPr sz="2000" b="1">
                <a:solidFill>
                  <a:schemeClr val="bg1"/>
                </a:solidFill>
              </a:defRPr>
            </a:lvl1pPr>
          </a:lstStyle>
          <a:p>
            <a:endParaRPr lang="en-US" dirty="0"/>
          </a:p>
        </p:txBody>
      </p:sp>
      <p:cxnSp>
        <p:nvCxnSpPr>
          <p:cNvPr id="10" name="Straight Connector 9">
            <a:extLst>
              <a:ext uri="{FF2B5EF4-FFF2-40B4-BE49-F238E27FC236}">
                <a16:creationId xmlns:a16="http://schemas.microsoft.com/office/drawing/2014/main" id="{A9692B31-F575-6549-88BE-268E460843FC}"/>
              </a:ext>
            </a:extLst>
          </p:cNvPr>
          <p:cNvCxnSpPr>
            <a:cxnSpLocks/>
          </p:cNvCxnSpPr>
          <p:nvPr userDrawn="1"/>
        </p:nvCxnSpPr>
        <p:spPr>
          <a:xfrm>
            <a:off x="823943" y="6055339"/>
            <a:ext cx="1054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15040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Section slide">
    <p:bg>
      <p:bgPr>
        <a:solidFill>
          <a:srgbClr val="32313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838200" y="3916872"/>
            <a:ext cx="10515600" cy="1655762"/>
          </a:xfrm>
        </p:spPr>
        <p:txBody>
          <a:bodyPr anchor="t" anchorCtr="1">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sp>
        <p:nvSpPr>
          <p:cNvPr id="13" name="Title 1">
            <a:extLst>
              <a:ext uri="{FF2B5EF4-FFF2-40B4-BE49-F238E27FC236}">
                <a16:creationId xmlns:a16="http://schemas.microsoft.com/office/drawing/2014/main" id="{7765AB46-E9CE-BE4D-8338-E38ACF018517}"/>
              </a:ext>
            </a:extLst>
          </p:cNvPr>
          <p:cNvSpPr>
            <a:spLocks noGrp="1"/>
          </p:cNvSpPr>
          <p:nvPr>
            <p:ph type="title" hasCustomPrompt="1"/>
          </p:nvPr>
        </p:nvSpPr>
        <p:spPr>
          <a:xfrm>
            <a:off x="838200" y="1858814"/>
            <a:ext cx="10515600" cy="1963310"/>
          </a:xfrm>
          <a:prstGeom prst="rect">
            <a:avLst/>
          </a:prstGeom>
        </p:spPr>
        <p:txBody>
          <a:bodyPr anchor="b" anchorCtr="1">
            <a:noAutofit/>
          </a:bodyPr>
          <a:lstStyle>
            <a:lvl1pPr algn="ctr">
              <a:defRPr sz="7200">
                <a:solidFill>
                  <a:schemeClr val="bg1"/>
                </a:solidFill>
              </a:defRPr>
            </a:lvl1pPr>
          </a:lstStyle>
          <a:p>
            <a:r>
              <a:rPr lang="en-US" dirty="0"/>
              <a:t>Section slide</a:t>
            </a:r>
          </a:p>
        </p:txBody>
      </p:sp>
      <p:pic>
        <p:nvPicPr>
          <p:cNvPr id="15" name="Picture 14" descr="Office fo National Statistics Logo">
            <a:extLst>
              <a:ext uri="{FF2B5EF4-FFF2-40B4-BE49-F238E27FC236}">
                <a16:creationId xmlns:a16="http://schemas.microsoft.com/office/drawing/2014/main" id="{897A9EDC-56A8-414B-B882-D53DFB417E8F}"/>
              </a:ext>
            </a:extLst>
          </p:cNvPr>
          <p:cNvPicPr>
            <a:picLocks noChangeAspect="1"/>
          </p:cNvPicPr>
          <p:nvPr/>
        </p:nvPicPr>
        <p:blipFill>
          <a:blip r:embed="rId2"/>
          <a:stretch>
            <a:fillRect/>
          </a:stretch>
        </p:blipFill>
        <p:spPr>
          <a:xfrm>
            <a:off x="838200" y="6292113"/>
            <a:ext cx="3325741" cy="282688"/>
          </a:xfrm>
          <a:prstGeom prst="rect">
            <a:avLst/>
          </a:prstGeom>
        </p:spPr>
      </p:pic>
      <p:pic>
        <p:nvPicPr>
          <p:cNvPr id="7" name="Picture 6" descr="Office fo National Statistics Logo">
            <a:extLst>
              <a:ext uri="{FF2B5EF4-FFF2-40B4-BE49-F238E27FC236}">
                <a16:creationId xmlns:a16="http://schemas.microsoft.com/office/drawing/2014/main" id="{F1E49A7E-84FB-9B4F-8BC0-CC6BDC349FD7}"/>
              </a:ext>
            </a:extLst>
          </p:cNvPr>
          <p:cNvPicPr>
            <a:picLocks noChangeAspect="1"/>
          </p:cNvPicPr>
          <p:nvPr userDrawn="1"/>
        </p:nvPicPr>
        <p:blipFill>
          <a:blip r:embed="rId2"/>
          <a:stretch>
            <a:fillRect/>
          </a:stretch>
        </p:blipFill>
        <p:spPr>
          <a:xfrm>
            <a:off x="838200" y="6292113"/>
            <a:ext cx="3325741" cy="282688"/>
          </a:xfrm>
          <a:prstGeom prst="rect">
            <a:avLst/>
          </a:prstGeom>
        </p:spPr>
      </p:pic>
      <p:sp>
        <p:nvSpPr>
          <p:cNvPr id="8" name="Slide Number Placeholder 5">
            <a:extLst>
              <a:ext uri="{FF2B5EF4-FFF2-40B4-BE49-F238E27FC236}">
                <a16:creationId xmlns:a16="http://schemas.microsoft.com/office/drawing/2014/main" id="{BAA1490B-BB3E-0748-BA6A-B8586696578B}"/>
              </a:ext>
            </a:extLst>
          </p:cNvPr>
          <p:cNvSpPr>
            <a:spLocks noGrp="1"/>
          </p:cNvSpPr>
          <p:nvPr>
            <p:ph type="sldNum" sz="quarter" idx="4"/>
          </p:nvPr>
        </p:nvSpPr>
        <p:spPr>
          <a:xfrm>
            <a:off x="4662087" y="6250891"/>
            <a:ext cx="2867826" cy="365125"/>
          </a:xfrm>
          <a:prstGeom prst="rect">
            <a:avLst/>
          </a:prstGeom>
        </p:spPr>
        <p:txBody>
          <a:bodyPr/>
          <a:lstStyle>
            <a:lvl1pPr>
              <a:defRPr sz="2000">
                <a:solidFill>
                  <a:schemeClr val="bg1"/>
                </a:solidFill>
              </a:defRPr>
            </a:lvl1pPr>
          </a:lstStyle>
          <a:p>
            <a:pPr algn="ctr"/>
            <a:fld id="{232417FB-2EF4-EC49-BC13-97513C37E9E5}" type="slidenum">
              <a:rPr lang="en-US" smtClean="0"/>
              <a:pPr algn="ctr"/>
              <a:t>‹#›</a:t>
            </a:fld>
            <a:endParaRPr lang="en-US" dirty="0"/>
          </a:p>
        </p:txBody>
      </p:sp>
      <p:sp>
        <p:nvSpPr>
          <p:cNvPr id="9" name="Footer Placeholder 13">
            <a:extLst>
              <a:ext uri="{FF2B5EF4-FFF2-40B4-BE49-F238E27FC236}">
                <a16:creationId xmlns:a16="http://schemas.microsoft.com/office/drawing/2014/main" id="{61622BCB-5999-744E-B77D-08F504F71E8B}"/>
              </a:ext>
            </a:extLst>
          </p:cNvPr>
          <p:cNvSpPr>
            <a:spLocks noGrp="1"/>
          </p:cNvSpPr>
          <p:nvPr>
            <p:ph type="ftr" sz="quarter" idx="3"/>
          </p:nvPr>
        </p:nvSpPr>
        <p:spPr>
          <a:xfrm>
            <a:off x="7529913" y="6250890"/>
            <a:ext cx="3842030" cy="365125"/>
          </a:xfrm>
          <a:prstGeom prst="rect">
            <a:avLst/>
          </a:prstGeom>
        </p:spPr>
        <p:txBody>
          <a:bodyPr vert="horz" lIns="91440" tIns="45720" rIns="0" bIns="45720" rtlCol="0" anchor="t" anchorCtr="0"/>
          <a:lstStyle>
            <a:lvl1pPr algn="r">
              <a:defRPr sz="2000" b="1">
                <a:solidFill>
                  <a:schemeClr val="bg1"/>
                </a:solidFill>
              </a:defRPr>
            </a:lvl1pPr>
          </a:lstStyle>
          <a:p>
            <a:endParaRPr lang="en-US" dirty="0"/>
          </a:p>
        </p:txBody>
      </p:sp>
      <p:cxnSp>
        <p:nvCxnSpPr>
          <p:cNvPr id="10" name="Straight Connector 9">
            <a:extLst>
              <a:ext uri="{FF2B5EF4-FFF2-40B4-BE49-F238E27FC236}">
                <a16:creationId xmlns:a16="http://schemas.microsoft.com/office/drawing/2014/main" id="{41E16F23-B3CF-314E-AFD9-633806B1334D}"/>
              </a:ext>
            </a:extLst>
          </p:cNvPr>
          <p:cNvCxnSpPr>
            <a:cxnSpLocks/>
          </p:cNvCxnSpPr>
          <p:nvPr userDrawn="1"/>
        </p:nvCxnSpPr>
        <p:spPr>
          <a:xfrm>
            <a:off x="823943" y="6055339"/>
            <a:ext cx="1054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5503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ingle column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AB7C50D-A92E-F542-A579-D6ACCE3E0F84}"/>
              </a:ext>
            </a:extLst>
          </p:cNvPr>
          <p:cNvSpPr/>
          <p:nvPr userDrawn="1"/>
        </p:nvSpPr>
        <p:spPr>
          <a:xfrm>
            <a:off x="0" y="6037942"/>
            <a:ext cx="12192000" cy="820058"/>
          </a:xfrm>
          <a:prstGeom prst="rect">
            <a:avLst/>
          </a:prstGeom>
          <a:solidFill>
            <a:srgbClr val="183E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C470A4C7-A3A2-8C48-94D5-E7589555BBE3}"/>
              </a:ext>
            </a:extLst>
          </p:cNvPr>
          <p:cNvSpPr/>
          <p:nvPr/>
        </p:nvSpPr>
        <p:spPr>
          <a:xfrm>
            <a:off x="0" y="6037942"/>
            <a:ext cx="12192000" cy="820058"/>
          </a:xfrm>
          <a:prstGeom prst="rect">
            <a:avLst/>
          </a:prstGeom>
          <a:solidFill>
            <a:srgbClr val="183E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838200" y="884149"/>
            <a:ext cx="10515600" cy="757130"/>
          </a:xfrm>
          <a:prstGeom prst="rect">
            <a:avLst/>
          </a:prstGeom>
        </p:spPr>
        <p:txBody>
          <a:bodyPr wrap="square">
            <a:spAutoFit/>
          </a:bodyPr>
          <a:lstStyle>
            <a:lvl1pPr>
              <a:defRPr sz="4800"/>
            </a:lvl1pPr>
          </a:lstStyle>
          <a:p>
            <a:r>
              <a:rPr lang="en-US" dirty="0"/>
              <a:t>Add your heading here</a:t>
            </a:r>
          </a:p>
        </p:txBody>
      </p:sp>
      <p:sp>
        <p:nvSpPr>
          <p:cNvPr id="3" name="Content Placeholder 2"/>
          <p:cNvSpPr>
            <a:spLocks noGrp="1"/>
          </p:cNvSpPr>
          <p:nvPr>
            <p:ph idx="1" hasCustomPrompt="1"/>
          </p:nvPr>
        </p:nvSpPr>
        <p:spPr>
          <a:xfrm>
            <a:off x="838200" y="1923634"/>
            <a:ext cx="10515600" cy="2066207"/>
          </a:xfrm>
        </p:spPr>
        <p:txBody>
          <a:bodyPr anchor="t" anchorCtr="0"/>
          <a:lstStyle>
            <a:lvl1pPr>
              <a:defRPr sz="3200">
                <a:solidFill>
                  <a:schemeClr val="tx2"/>
                </a:solidFill>
              </a:defRPr>
            </a:lvl1pPr>
            <a:lvl2pPr>
              <a:defRPr sz="2800">
                <a:solidFill>
                  <a:schemeClr val="tx2"/>
                </a:solidFill>
              </a:defRPr>
            </a:lvl2pPr>
            <a:lvl3pPr>
              <a:defRPr sz="2400">
                <a:solidFill>
                  <a:schemeClr val="tx2"/>
                </a:solidFill>
              </a:defRPr>
            </a:lvl3pPr>
            <a:lvl4pPr>
              <a:defRPr sz="2000">
                <a:solidFill>
                  <a:schemeClr val="tx2"/>
                </a:solidFill>
              </a:defRPr>
            </a:lvl4pPr>
            <a:lvl5pPr>
              <a:defRPr sz="2000">
                <a:solidFill>
                  <a:schemeClr val="tx2"/>
                </a:solidFill>
              </a:defRPr>
            </a:lvl5pPr>
          </a:lstStyle>
          <a:p>
            <a:pPr lvl="0"/>
            <a:r>
              <a:rPr lang="en-US" dirty="0"/>
              <a:t>Single column</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6" name="Picture 15" descr="Office fo National Statistics Logo">
            <a:extLst>
              <a:ext uri="{FF2B5EF4-FFF2-40B4-BE49-F238E27FC236}">
                <a16:creationId xmlns:a16="http://schemas.microsoft.com/office/drawing/2014/main" id="{485C65D3-D8C1-4748-822F-A5D310C21578}"/>
              </a:ext>
            </a:extLst>
          </p:cNvPr>
          <p:cNvPicPr>
            <a:picLocks noChangeAspect="1"/>
          </p:cNvPicPr>
          <p:nvPr userDrawn="1"/>
        </p:nvPicPr>
        <p:blipFill>
          <a:blip r:embed="rId2"/>
          <a:stretch>
            <a:fillRect/>
          </a:stretch>
        </p:blipFill>
        <p:spPr>
          <a:xfrm>
            <a:off x="838200" y="6259529"/>
            <a:ext cx="3325741" cy="282688"/>
          </a:xfrm>
          <a:prstGeom prst="rect">
            <a:avLst/>
          </a:prstGeom>
        </p:spPr>
      </p:pic>
      <p:sp>
        <p:nvSpPr>
          <p:cNvPr id="17" name="Footer Placeholder 13">
            <a:extLst>
              <a:ext uri="{FF2B5EF4-FFF2-40B4-BE49-F238E27FC236}">
                <a16:creationId xmlns:a16="http://schemas.microsoft.com/office/drawing/2014/main" id="{B0CB25E6-12C5-4866-8A6E-ACFD3591CB0C}"/>
              </a:ext>
            </a:extLst>
          </p:cNvPr>
          <p:cNvSpPr>
            <a:spLocks noGrp="1"/>
          </p:cNvSpPr>
          <p:nvPr>
            <p:ph type="ftr" sz="quarter" idx="3"/>
          </p:nvPr>
        </p:nvSpPr>
        <p:spPr>
          <a:xfrm>
            <a:off x="4419244" y="6228338"/>
            <a:ext cx="3842030" cy="365125"/>
          </a:xfrm>
          <a:prstGeom prst="rect">
            <a:avLst/>
          </a:prstGeom>
        </p:spPr>
        <p:txBody>
          <a:bodyPr vert="horz" lIns="91440" tIns="45720" rIns="0" bIns="45720" rtlCol="0" anchor="t" anchorCtr="0"/>
          <a:lstStyle>
            <a:lvl1pPr algn="ctr">
              <a:defRPr sz="2000" b="1">
                <a:solidFill>
                  <a:schemeClr val="bg1"/>
                </a:solidFill>
              </a:defRPr>
            </a:lvl1pPr>
          </a:lstStyle>
          <a:p>
            <a:endParaRPr lang="en-US" dirty="0"/>
          </a:p>
        </p:txBody>
      </p:sp>
      <p:pic>
        <p:nvPicPr>
          <p:cNvPr id="18" name="Picture 17">
            <a:extLst>
              <a:ext uri="{FF2B5EF4-FFF2-40B4-BE49-F238E27FC236}">
                <a16:creationId xmlns:a16="http://schemas.microsoft.com/office/drawing/2014/main" id="{4612AEBB-D2A7-46ED-8C41-854FBA308A2D}"/>
              </a:ext>
            </a:extLst>
          </p:cNvPr>
          <p:cNvPicPr>
            <a:picLocks noChangeAspect="1"/>
          </p:cNvPicPr>
          <p:nvPr userDrawn="1"/>
        </p:nvPicPr>
        <p:blipFill>
          <a:blip r:embed="rId3"/>
          <a:stretch>
            <a:fillRect/>
          </a:stretch>
        </p:blipFill>
        <p:spPr>
          <a:xfrm>
            <a:off x="8564853" y="6248054"/>
            <a:ext cx="2788947" cy="305638"/>
          </a:xfrm>
          <a:prstGeom prst="rect">
            <a:avLst/>
          </a:prstGeom>
        </p:spPr>
      </p:pic>
    </p:spTree>
    <p:extLst>
      <p:ext uri="{BB962C8B-B14F-4D97-AF65-F5344CB8AC3E}">
        <p14:creationId xmlns:p14="http://schemas.microsoft.com/office/powerpoint/2010/main" val="368124811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7536"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wo column text and conten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838200" y="1923634"/>
            <a:ext cx="5180400" cy="2066207"/>
          </a:xfrm>
        </p:spPr>
        <p:txBody>
          <a:bodyPr anchor="t" anchorCtr="0"/>
          <a:lstStyle>
            <a:lvl1pPr>
              <a:defRPr sz="3200">
                <a:solidFill>
                  <a:schemeClr val="tx2"/>
                </a:solidFill>
              </a:defRPr>
            </a:lvl1pPr>
            <a:lvl2pPr>
              <a:defRPr sz="2800">
                <a:solidFill>
                  <a:schemeClr val="tx2"/>
                </a:solidFill>
              </a:defRPr>
            </a:lvl2pPr>
            <a:lvl3pPr>
              <a:defRPr sz="2400">
                <a:solidFill>
                  <a:schemeClr val="tx2"/>
                </a:solidFill>
              </a:defRPr>
            </a:lvl3pPr>
            <a:lvl4pPr>
              <a:defRPr sz="2000">
                <a:solidFill>
                  <a:schemeClr val="tx2"/>
                </a:solidFill>
              </a:defRPr>
            </a:lvl4pPr>
            <a:lvl5pPr>
              <a:defRPr sz="2000">
                <a:solidFill>
                  <a:schemeClr val="tx2"/>
                </a:solidFill>
              </a:defRPr>
            </a:lvl5pPr>
          </a:lstStyle>
          <a:p>
            <a:pPr lvl="0"/>
            <a:r>
              <a:rPr lang="en-US" dirty="0"/>
              <a:t>Column one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172200" y="1923634"/>
            <a:ext cx="5181600" cy="2066207"/>
          </a:xfrm>
        </p:spPr>
        <p:txBody>
          <a:bodyPr anchor="t" anchorCtr="0"/>
          <a:lstStyle>
            <a:lvl1pPr>
              <a:defRPr sz="3200">
                <a:solidFill>
                  <a:schemeClr val="tx2"/>
                </a:solidFill>
              </a:defRPr>
            </a:lvl1pPr>
            <a:lvl2pPr>
              <a:defRPr sz="2800">
                <a:solidFill>
                  <a:schemeClr val="tx2"/>
                </a:solidFill>
              </a:defRPr>
            </a:lvl2pPr>
            <a:lvl3pPr>
              <a:defRPr sz="2400">
                <a:solidFill>
                  <a:schemeClr val="tx2"/>
                </a:solidFill>
              </a:defRPr>
            </a:lvl3pPr>
            <a:lvl4pPr>
              <a:defRPr sz="2000">
                <a:solidFill>
                  <a:schemeClr val="tx2"/>
                </a:solidFill>
              </a:defRPr>
            </a:lvl4pPr>
            <a:lvl5pPr>
              <a:defRPr sz="2000">
                <a:solidFill>
                  <a:schemeClr val="tx2"/>
                </a:solidFill>
              </a:defRPr>
            </a:lvl5pPr>
          </a:lstStyle>
          <a:p>
            <a:pPr lvl="0"/>
            <a:r>
              <a:rPr lang="en-US" dirty="0"/>
              <a:t>Column two</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itle 1">
            <a:extLst>
              <a:ext uri="{FF2B5EF4-FFF2-40B4-BE49-F238E27FC236}">
                <a16:creationId xmlns:a16="http://schemas.microsoft.com/office/drawing/2014/main" id="{BF8E2729-03F2-4F77-BF33-CCC290F9D763}"/>
              </a:ext>
            </a:extLst>
          </p:cNvPr>
          <p:cNvSpPr>
            <a:spLocks noGrp="1"/>
          </p:cNvSpPr>
          <p:nvPr>
            <p:ph type="title" hasCustomPrompt="1"/>
          </p:nvPr>
        </p:nvSpPr>
        <p:spPr>
          <a:xfrm>
            <a:off x="838200" y="883305"/>
            <a:ext cx="10515600" cy="757130"/>
          </a:xfrm>
          <a:prstGeom prst="rect">
            <a:avLst/>
          </a:prstGeom>
        </p:spPr>
        <p:txBody>
          <a:bodyPr>
            <a:spAutoFit/>
          </a:bodyPr>
          <a:lstStyle>
            <a:lvl1pPr>
              <a:defRPr sz="4800"/>
            </a:lvl1pPr>
          </a:lstStyle>
          <a:p>
            <a:r>
              <a:rPr lang="en-US" dirty="0"/>
              <a:t>Add your heading here</a:t>
            </a:r>
          </a:p>
        </p:txBody>
      </p:sp>
      <p:sp>
        <p:nvSpPr>
          <p:cNvPr id="16" name="Rectangle 15">
            <a:extLst>
              <a:ext uri="{FF2B5EF4-FFF2-40B4-BE49-F238E27FC236}">
                <a16:creationId xmlns:a16="http://schemas.microsoft.com/office/drawing/2014/main" id="{241156EF-2F18-4735-8A8A-162ADEAE91F9}"/>
              </a:ext>
            </a:extLst>
          </p:cNvPr>
          <p:cNvSpPr/>
          <p:nvPr userDrawn="1"/>
        </p:nvSpPr>
        <p:spPr>
          <a:xfrm>
            <a:off x="0" y="6037942"/>
            <a:ext cx="12192000" cy="820058"/>
          </a:xfrm>
          <a:prstGeom prst="rect">
            <a:avLst/>
          </a:prstGeom>
          <a:solidFill>
            <a:srgbClr val="183E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6B33F041-7CFA-4836-9449-F13FAD25A40A}"/>
              </a:ext>
            </a:extLst>
          </p:cNvPr>
          <p:cNvSpPr/>
          <p:nvPr userDrawn="1"/>
        </p:nvSpPr>
        <p:spPr>
          <a:xfrm>
            <a:off x="0" y="6037942"/>
            <a:ext cx="12192000" cy="820058"/>
          </a:xfrm>
          <a:prstGeom prst="rect">
            <a:avLst/>
          </a:prstGeom>
          <a:solidFill>
            <a:srgbClr val="183E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25" descr="Office fo National Statistics Logo">
            <a:extLst>
              <a:ext uri="{FF2B5EF4-FFF2-40B4-BE49-F238E27FC236}">
                <a16:creationId xmlns:a16="http://schemas.microsoft.com/office/drawing/2014/main" id="{B6FB394A-A7E6-441B-A595-7CBA29942F6F}"/>
              </a:ext>
            </a:extLst>
          </p:cNvPr>
          <p:cNvPicPr>
            <a:picLocks noChangeAspect="1"/>
          </p:cNvPicPr>
          <p:nvPr userDrawn="1"/>
        </p:nvPicPr>
        <p:blipFill>
          <a:blip r:embed="rId2"/>
          <a:stretch>
            <a:fillRect/>
          </a:stretch>
        </p:blipFill>
        <p:spPr>
          <a:xfrm>
            <a:off x="838200" y="6259529"/>
            <a:ext cx="3325741" cy="282688"/>
          </a:xfrm>
          <a:prstGeom prst="rect">
            <a:avLst/>
          </a:prstGeom>
        </p:spPr>
      </p:pic>
      <p:sp>
        <p:nvSpPr>
          <p:cNvPr id="27" name="Footer Placeholder 13">
            <a:extLst>
              <a:ext uri="{FF2B5EF4-FFF2-40B4-BE49-F238E27FC236}">
                <a16:creationId xmlns:a16="http://schemas.microsoft.com/office/drawing/2014/main" id="{1D335A19-23C8-409B-A18F-2C04E180828E}"/>
              </a:ext>
            </a:extLst>
          </p:cNvPr>
          <p:cNvSpPr>
            <a:spLocks noGrp="1"/>
          </p:cNvSpPr>
          <p:nvPr>
            <p:ph type="ftr" sz="quarter" idx="3"/>
          </p:nvPr>
        </p:nvSpPr>
        <p:spPr>
          <a:xfrm>
            <a:off x="4419244" y="6228338"/>
            <a:ext cx="3842030" cy="365125"/>
          </a:xfrm>
          <a:prstGeom prst="rect">
            <a:avLst/>
          </a:prstGeom>
        </p:spPr>
        <p:txBody>
          <a:bodyPr vert="horz" lIns="91440" tIns="45720" rIns="0" bIns="45720" rtlCol="0" anchor="t" anchorCtr="0"/>
          <a:lstStyle>
            <a:lvl1pPr algn="ctr">
              <a:defRPr sz="2000" b="1">
                <a:solidFill>
                  <a:schemeClr val="bg1"/>
                </a:solidFill>
              </a:defRPr>
            </a:lvl1pPr>
          </a:lstStyle>
          <a:p>
            <a:endParaRPr lang="en-US" dirty="0"/>
          </a:p>
        </p:txBody>
      </p:sp>
      <p:pic>
        <p:nvPicPr>
          <p:cNvPr id="28" name="Picture 27">
            <a:extLst>
              <a:ext uri="{FF2B5EF4-FFF2-40B4-BE49-F238E27FC236}">
                <a16:creationId xmlns:a16="http://schemas.microsoft.com/office/drawing/2014/main" id="{0F6B27DC-82D2-4318-A115-BDEB69E5A98A}"/>
              </a:ext>
            </a:extLst>
          </p:cNvPr>
          <p:cNvPicPr>
            <a:picLocks noChangeAspect="1"/>
          </p:cNvPicPr>
          <p:nvPr userDrawn="1"/>
        </p:nvPicPr>
        <p:blipFill>
          <a:blip r:embed="rId3"/>
          <a:stretch>
            <a:fillRect/>
          </a:stretch>
        </p:blipFill>
        <p:spPr>
          <a:xfrm>
            <a:off x="8564853" y="6248054"/>
            <a:ext cx="2788947" cy="305638"/>
          </a:xfrm>
          <a:prstGeom prst="rect">
            <a:avLst/>
          </a:prstGeom>
        </p:spPr>
      </p:pic>
    </p:spTree>
    <p:extLst>
      <p:ext uri="{BB962C8B-B14F-4D97-AF65-F5344CB8AC3E}">
        <p14:creationId xmlns:p14="http://schemas.microsoft.com/office/powerpoint/2010/main" val="1175771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hart page">
    <p:spTree>
      <p:nvGrpSpPr>
        <p:cNvPr id="1" name=""/>
        <p:cNvGrpSpPr/>
        <p:nvPr/>
      </p:nvGrpSpPr>
      <p:grpSpPr>
        <a:xfrm>
          <a:off x="0" y="0"/>
          <a:ext cx="0" cy="0"/>
          <a:chOff x="0" y="0"/>
          <a:chExt cx="0" cy="0"/>
        </a:xfrm>
      </p:grpSpPr>
      <p:sp>
        <p:nvSpPr>
          <p:cNvPr id="16" name="Content Placeholder 2">
            <a:extLst>
              <a:ext uri="{FF2B5EF4-FFF2-40B4-BE49-F238E27FC236}">
                <a16:creationId xmlns:a16="http://schemas.microsoft.com/office/drawing/2014/main" id="{8E4E2FF2-096C-C349-8B44-CFA5388E9515}"/>
              </a:ext>
            </a:extLst>
          </p:cNvPr>
          <p:cNvSpPr>
            <a:spLocks noGrp="1"/>
          </p:cNvSpPr>
          <p:nvPr>
            <p:ph idx="1" hasCustomPrompt="1"/>
          </p:nvPr>
        </p:nvSpPr>
        <p:spPr>
          <a:xfrm>
            <a:off x="838200" y="698955"/>
            <a:ext cx="10515600" cy="4774919"/>
          </a:xfrm>
        </p:spPr>
        <p:txBody>
          <a:bodyPr anchor="t" anchorCtr="0"/>
          <a:lstStyle>
            <a:lvl1pPr>
              <a:defRPr sz="3200">
                <a:solidFill>
                  <a:schemeClr val="tx2"/>
                </a:solidFill>
              </a:defRPr>
            </a:lvl1pPr>
            <a:lvl2pPr>
              <a:defRPr sz="2800"/>
            </a:lvl2pPr>
            <a:lvl3pPr>
              <a:defRPr sz="2400"/>
            </a:lvl3pPr>
            <a:lvl4pPr>
              <a:defRPr sz="2000"/>
            </a:lvl4pPr>
            <a:lvl5pPr>
              <a:defRPr sz="2000"/>
            </a:lvl5pPr>
          </a:lstStyle>
          <a:p>
            <a:pPr lvl="0"/>
            <a:r>
              <a:rPr lang="en-US" dirty="0"/>
              <a:t>Add your chart here</a:t>
            </a:r>
          </a:p>
        </p:txBody>
      </p:sp>
      <p:sp>
        <p:nvSpPr>
          <p:cNvPr id="10" name="Rectangle 9">
            <a:extLst>
              <a:ext uri="{FF2B5EF4-FFF2-40B4-BE49-F238E27FC236}">
                <a16:creationId xmlns:a16="http://schemas.microsoft.com/office/drawing/2014/main" id="{496B7588-AA63-4F3E-B637-18721B015367}"/>
              </a:ext>
            </a:extLst>
          </p:cNvPr>
          <p:cNvSpPr/>
          <p:nvPr userDrawn="1"/>
        </p:nvSpPr>
        <p:spPr>
          <a:xfrm>
            <a:off x="0" y="6037942"/>
            <a:ext cx="12192000" cy="820058"/>
          </a:xfrm>
          <a:prstGeom prst="rect">
            <a:avLst/>
          </a:prstGeom>
          <a:solidFill>
            <a:srgbClr val="183E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4DCA4D5E-A66E-4EAE-BC48-EABFBD17562C}"/>
              </a:ext>
            </a:extLst>
          </p:cNvPr>
          <p:cNvSpPr/>
          <p:nvPr userDrawn="1"/>
        </p:nvSpPr>
        <p:spPr>
          <a:xfrm>
            <a:off x="0" y="6037942"/>
            <a:ext cx="12192000" cy="820058"/>
          </a:xfrm>
          <a:prstGeom prst="rect">
            <a:avLst/>
          </a:prstGeom>
          <a:solidFill>
            <a:srgbClr val="183E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24" descr="Office fo National Statistics Logo">
            <a:extLst>
              <a:ext uri="{FF2B5EF4-FFF2-40B4-BE49-F238E27FC236}">
                <a16:creationId xmlns:a16="http://schemas.microsoft.com/office/drawing/2014/main" id="{1FBB6623-8CE5-4A8B-A148-D9D1FC7637F0}"/>
              </a:ext>
            </a:extLst>
          </p:cNvPr>
          <p:cNvPicPr>
            <a:picLocks noChangeAspect="1"/>
          </p:cNvPicPr>
          <p:nvPr userDrawn="1"/>
        </p:nvPicPr>
        <p:blipFill>
          <a:blip r:embed="rId2"/>
          <a:stretch>
            <a:fillRect/>
          </a:stretch>
        </p:blipFill>
        <p:spPr>
          <a:xfrm>
            <a:off x="838200" y="6259529"/>
            <a:ext cx="3325741" cy="282688"/>
          </a:xfrm>
          <a:prstGeom prst="rect">
            <a:avLst/>
          </a:prstGeom>
        </p:spPr>
      </p:pic>
      <p:sp>
        <p:nvSpPr>
          <p:cNvPr id="26" name="Footer Placeholder 13">
            <a:extLst>
              <a:ext uri="{FF2B5EF4-FFF2-40B4-BE49-F238E27FC236}">
                <a16:creationId xmlns:a16="http://schemas.microsoft.com/office/drawing/2014/main" id="{A87B76C0-1C1D-4862-BA35-9F105328379C}"/>
              </a:ext>
            </a:extLst>
          </p:cNvPr>
          <p:cNvSpPr>
            <a:spLocks noGrp="1"/>
          </p:cNvSpPr>
          <p:nvPr>
            <p:ph type="ftr" sz="quarter" idx="3"/>
          </p:nvPr>
        </p:nvSpPr>
        <p:spPr>
          <a:xfrm>
            <a:off x="4419244" y="6228338"/>
            <a:ext cx="3842030" cy="365125"/>
          </a:xfrm>
          <a:prstGeom prst="rect">
            <a:avLst/>
          </a:prstGeom>
        </p:spPr>
        <p:txBody>
          <a:bodyPr vert="horz" lIns="91440" tIns="45720" rIns="0" bIns="45720" rtlCol="0" anchor="t" anchorCtr="0"/>
          <a:lstStyle>
            <a:lvl1pPr algn="ctr">
              <a:defRPr sz="2000" b="1">
                <a:solidFill>
                  <a:schemeClr val="bg1"/>
                </a:solidFill>
              </a:defRPr>
            </a:lvl1pPr>
          </a:lstStyle>
          <a:p>
            <a:endParaRPr lang="en-US" dirty="0"/>
          </a:p>
        </p:txBody>
      </p:sp>
      <p:pic>
        <p:nvPicPr>
          <p:cNvPr id="27" name="Picture 26">
            <a:extLst>
              <a:ext uri="{FF2B5EF4-FFF2-40B4-BE49-F238E27FC236}">
                <a16:creationId xmlns:a16="http://schemas.microsoft.com/office/drawing/2014/main" id="{191F3E43-F322-47FE-AC23-0250858AB143}"/>
              </a:ext>
            </a:extLst>
          </p:cNvPr>
          <p:cNvPicPr>
            <a:picLocks noChangeAspect="1"/>
          </p:cNvPicPr>
          <p:nvPr userDrawn="1"/>
        </p:nvPicPr>
        <p:blipFill>
          <a:blip r:embed="rId3"/>
          <a:stretch>
            <a:fillRect/>
          </a:stretch>
        </p:blipFill>
        <p:spPr>
          <a:xfrm>
            <a:off x="8564853" y="6248054"/>
            <a:ext cx="2788947" cy="305638"/>
          </a:xfrm>
          <a:prstGeom prst="rect">
            <a:avLst/>
          </a:prstGeom>
        </p:spPr>
      </p:pic>
    </p:spTree>
    <p:extLst>
      <p:ext uri="{BB962C8B-B14F-4D97-AF65-F5344CB8AC3E}">
        <p14:creationId xmlns:p14="http://schemas.microsoft.com/office/powerpoint/2010/main" val="3171598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Photo slide">
    <p:bg>
      <p:bgPr>
        <a:blipFill dpi="0" rotWithShape="1">
          <a:blip r:embed="rId2">
            <a:lum/>
          </a:blip>
          <a:srcRect/>
          <a:stretch>
            <a:fillRect t="-14000" b="-14000"/>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014DE38-8C4D-6F43-8595-E82C3F754B7A}"/>
              </a:ext>
            </a:extLst>
          </p:cNvPr>
          <p:cNvSpPr/>
          <p:nvPr userDrawn="1"/>
        </p:nvSpPr>
        <p:spPr>
          <a:xfrm>
            <a:off x="0" y="0"/>
            <a:ext cx="12192000" cy="6858000"/>
          </a:xfrm>
          <a:prstGeom prst="rect">
            <a:avLst/>
          </a:prstGeom>
          <a:solidFill>
            <a:schemeClr val="tx1">
              <a:alpha val="4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descr="Office fo National Statistics Logo">
            <a:extLst>
              <a:ext uri="{FF2B5EF4-FFF2-40B4-BE49-F238E27FC236}">
                <a16:creationId xmlns:a16="http://schemas.microsoft.com/office/drawing/2014/main" id="{897A9EDC-56A8-414B-B882-D53DFB417E8F}"/>
              </a:ext>
            </a:extLst>
          </p:cNvPr>
          <p:cNvPicPr>
            <a:picLocks noChangeAspect="1"/>
          </p:cNvPicPr>
          <p:nvPr/>
        </p:nvPicPr>
        <p:blipFill>
          <a:blip r:embed="rId3"/>
          <a:stretch>
            <a:fillRect/>
          </a:stretch>
        </p:blipFill>
        <p:spPr>
          <a:xfrm>
            <a:off x="838200" y="6292113"/>
            <a:ext cx="3325741" cy="282688"/>
          </a:xfrm>
          <a:prstGeom prst="rect">
            <a:avLst/>
          </a:prstGeom>
        </p:spPr>
      </p:pic>
      <p:pic>
        <p:nvPicPr>
          <p:cNvPr id="7" name="Picture 6" descr="Office fo National Statistics Logo">
            <a:extLst>
              <a:ext uri="{FF2B5EF4-FFF2-40B4-BE49-F238E27FC236}">
                <a16:creationId xmlns:a16="http://schemas.microsoft.com/office/drawing/2014/main" id="{F1E49A7E-84FB-9B4F-8BC0-CC6BDC349FD7}"/>
              </a:ext>
            </a:extLst>
          </p:cNvPr>
          <p:cNvPicPr>
            <a:picLocks noChangeAspect="1"/>
          </p:cNvPicPr>
          <p:nvPr userDrawn="1"/>
        </p:nvPicPr>
        <p:blipFill>
          <a:blip r:embed="rId3"/>
          <a:stretch>
            <a:fillRect/>
          </a:stretch>
        </p:blipFill>
        <p:spPr>
          <a:xfrm>
            <a:off x="838200" y="6292113"/>
            <a:ext cx="3325741" cy="282688"/>
          </a:xfrm>
          <a:prstGeom prst="rect">
            <a:avLst/>
          </a:prstGeom>
        </p:spPr>
      </p:pic>
      <p:sp>
        <p:nvSpPr>
          <p:cNvPr id="8" name="Slide Number Placeholder 5">
            <a:extLst>
              <a:ext uri="{FF2B5EF4-FFF2-40B4-BE49-F238E27FC236}">
                <a16:creationId xmlns:a16="http://schemas.microsoft.com/office/drawing/2014/main" id="{BAA1490B-BB3E-0748-BA6A-B8586696578B}"/>
              </a:ext>
            </a:extLst>
          </p:cNvPr>
          <p:cNvSpPr>
            <a:spLocks noGrp="1"/>
          </p:cNvSpPr>
          <p:nvPr>
            <p:ph type="sldNum" sz="quarter" idx="4"/>
          </p:nvPr>
        </p:nvSpPr>
        <p:spPr>
          <a:xfrm>
            <a:off x="4662087" y="6250891"/>
            <a:ext cx="2867826" cy="365125"/>
          </a:xfrm>
          <a:prstGeom prst="rect">
            <a:avLst/>
          </a:prstGeom>
        </p:spPr>
        <p:txBody>
          <a:bodyPr/>
          <a:lstStyle>
            <a:lvl1pPr>
              <a:defRPr sz="2000">
                <a:solidFill>
                  <a:schemeClr val="bg1"/>
                </a:solidFill>
              </a:defRPr>
            </a:lvl1pPr>
          </a:lstStyle>
          <a:p>
            <a:pPr algn="ctr"/>
            <a:fld id="{232417FB-2EF4-EC49-BC13-97513C37E9E5}" type="slidenum">
              <a:rPr lang="en-US" smtClean="0"/>
              <a:pPr algn="ctr"/>
              <a:t>‹#›</a:t>
            </a:fld>
            <a:endParaRPr lang="en-US" dirty="0"/>
          </a:p>
        </p:txBody>
      </p:sp>
      <p:sp>
        <p:nvSpPr>
          <p:cNvPr id="9" name="Footer Placeholder 13">
            <a:extLst>
              <a:ext uri="{FF2B5EF4-FFF2-40B4-BE49-F238E27FC236}">
                <a16:creationId xmlns:a16="http://schemas.microsoft.com/office/drawing/2014/main" id="{61622BCB-5999-744E-B77D-08F504F71E8B}"/>
              </a:ext>
            </a:extLst>
          </p:cNvPr>
          <p:cNvSpPr>
            <a:spLocks noGrp="1"/>
          </p:cNvSpPr>
          <p:nvPr>
            <p:ph type="ftr" sz="quarter" idx="3"/>
          </p:nvPr>
        </p:nvSpPr>
        <p:spPr>
          <a:xfrm>
            <a:off x="7529913" y="6250890"/>
            <a:ext cx="3842030" cy="365125"/>
          </a:xfrm>
          <a:prstGeom prst="rect">
            <a:avLst/>
          </a:prstGeom>
        </p:spPr>
        <p:txBody>
          <a:bodyPr vert="horz" wrap="square" lIns="91440" tIns="45720" rIns="0" bIns="45720" rtlCol="0" anchor="t" anchorCtr="0"/>
          <a:lstStyle>
            <a:lvl1pPr algn="r">
              <a:defRPr sz="2000" b="1">
                <a:solidFill>
                  <a:schemeClr val="bg1"/>
                </a:solidFill>
              </a:defRPr>
            </a:lvl1pPr>
          </a:lstStyle>
          <a:p>
            <a:endParaRPr lang="en-US" dirty="0"/>
          </a:p>
        </p:txBody>
      </p:sp>
      <p:sp>
        <p:nvSpPr>
          <p:cNvPr id="11" name="Subtitle 2">
            <a:extLst>
              <a:ext uri="{FF2B5EF4-FFF2-40B4-BE49-F238E27FC236}">
                <a16:creationId xmlns:a16="http://schemas.microsoft.com/office/drawing/2014/main" id="{2E0A9FDF-9B76-F147-89B2-16C44BBC7C67}"/>
              </a:ext>
            </a:extLst>
          </p:cNvPr>
          <p:cNvSpPr>
            <a:spLocks noGrp="1"/>
          </p:cNvSpPr>
          <p:nvPr>
            <p:ph type="subTitle" idx="1" hasCustomPrompt="1"/>
          </p:nvPr>
        </p:nvSpPr>
        <p:spPr>
          <a:xfrm>
            <a:off x="838200" y="3916872"/>
            <a:ext cx="10515600" cy="1655762"/>
          </a:xfrm>
        </p:spPr>
        <p:txBody>
          <a:bodyPr anchor="t" anchorCtr="1">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sp>
        <p:nvSpPr>
          <p:cNvPr id="14" name="Title 1">
            <a:extLst>
              <a:ext uri="{FF2B5EF4-FFF2-40B4-BE49-F238E27FC236}">
                <a16:creationId xmlns:a16="http://schemas.microsoft.com/office/drawing/2014/main" id="{EC756F59-E195-5649-BC25-22C062D42E35}"/>
              </a:ext>
            </a:extLst>
          </p:cNvPr>
          <p:cNvSpPr>
            <a:spLocks noGrp="1"/>
          </p:cNvSpPr>
          <p:nvPr>
            <p:ph type="title" hasCustomPrompt="1"/>
          </p:nvPr>
        </p:nvSpPr>
        <p:spPr>
          <a:xfrm>
            <a:off x="838200" y="1077238"/>
            <a:ext cx="10515600" cy="2744886"/>
          </a:xfrm>
          <a:prstGeom prst="rect">
            <a:avLst/>
          </a:prstGeom>
        </p:spPr>
        <p:txBody>
          <a:bodyPr anchor="b" anchorCtr="1">
            <a:noAutofit/>
          </a:bodyPr>
          <a:lstStyle>
            <a:lvl1pPr algn="ctr">
              <a:defRPr sz="7200">
                <a:ln>
                  <a:noFill/>
                </a:ln>
                <a:solidFill>
                  <a:schemeClr val="bg1"/>
                </a:solidFill>
                <a:effectLst/>
              </a:defRPr>
            </a:lvl1pPr>
          </a:lstStyle>
          <a:p>
            <a:r>
              <a:rPr lang="en-US" dirty="0"/>
              <a:t>Image slide</a:t>
            </a:r>
          </a:p>
        </p:txBody>
      </p:sp>
      <p:cxnSp>
        <p:nvCxnSpPr>
          <p:cNvPr id="17" name="Straight Connector 16">
            <a:extLst>
              <a:ext uri="{FF2B5EF4-FFF2-40B4-BE49-F238E27FC236}">
                <a16:creationId xmlns:a16="http://schemas.microsoft.com/office/drawing/2014/main" id="{E7A17917-5AA2-9546-83BC-34444E3C1470}"/>
              </a:ext>
            </a:extLst>
          </p:cNvPr>
          <p:cNvCxnSpPr>
            <a:cxnSpLocks/>
          </p:cNvCxnSpPr>
          <p:nvPr userDrawn="1"/>
        </p:nvCxnSpPr>
        <p:spPr>
          <a:xfrm>
            <a:off x="823943" y="6055339"/>
            <a:ext cx="1054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2129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slide ONS blue">
    <p:bg>
      <p:bgPr>
        <a:solidFill>
          <a:srgbClr val="003C57"/>
        </a:solidFill>
        <a:effectLst/>
      </p:bgPr>
    </p:bg>
    <p:spTree>
      <p:nvGrpSpPr>
        <p:cNvPr id="1" name=""/>
        <p:cNvGrpSpPr/>
        <p:nvPr/>
      </p:nvGrpSpPr>
      <p:grpSpPr>
        <a:xfrm>
          <a:off x="0" y="0"/>
          <a:ext cx="0" cy="0"/>
          <a:chOff x="0" y="0"/>
          <a:chExt cx="0" cy="0"/>
        </a:xfrm>
      </p:grpSpPr>
      <p:sp>
        <p:nvSpPr>
          <p:cNvPr id="11" name="Subtitle 2">
            <a:extLst>
              <a:ext uri="{FF2B5EF4-FFF2-40B4-BE49-F238E27FC236}">
                <a16:creationId xmlns:a16="http://schemas.microsoft.com/office/drawing/2014/main" id="{2E0A9FDF-9B76-F147-89B2-16C44BBC7C67}"/>
              </a:ext>
            </a:extLst>
          </p:cNvPr>
          <p:cNvSpPr>
            <a:spLocks noGrp="1"/>
          </p:cNvSpPr>
          <p:nvPr>
            <p:ph type="subTitle" idx="1" hasCustomPrompt="1"/>
          </p:nvPr>
        </p:nvSpPr>
        <p:spPr>
          <a:xfrm>
            <a:off x="838200" y="3916872"/>
            <a:ext cx="10515600" cy="1655762"/>
          </a:xfrm>
        </p:spPr>
        <p:txBody>
          <a:bodyPr anchor="t" anchorCtr="1">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sp>
        <p:nvSpPr>
          <p:cNvPr id="14" name="Title 1">
            <a:extLst>
              <a:ext uri="{FF2B5EF4-FFF2-40B4-BE49-F238E27FC236}">
                <a16:creationId xmlns:a16="http://schemas.microsoft.com/office/drawing/2014/main" id="{EC756F59-E195-5649-BC25-22C062D42E35}"/>
              </a:ext>
            </a:extLst>
          </p:cNvPr>
          <p:cNvSpPr>
            <a:spLocks noGrp="1"/>
          </p:cNvSpPr>
          <p:nvPr>
            <p:ph type="title" hasCustomPrompt="1"/>
          </p:nvPr>
        </p:nvSpPr>
        <p:spPr>
          <a:xfrm>
            <a:off x="838200" y="1858814"/>
            <a:ext cx="10515600" cy="1963310"/>
          </a:xfrm>
          <a:prstGeom prst="rect">
            <a:avLst/>
          </a:prstGeom>
        </p:spPr>
        <p:txBody>
          <a:bodyPr anchor="b" anchorCtr="1">
            <a:noAutofit/>
          </a:bodyPr>
          <a:lstStyle>
            <a:lvl1pPr algn="ctr">
              <a:defRPr sz="7200">
                <a:solidFill>
                  <a:schemeClr val="bg1"/>
                </a:solidFill>
              </a:defRPr>
            </a:lvl1pPr>
          </a:lstStyle>
          <a:p>
            <a:r>
              <a:rPr lang="en-US" dirty="0"/>
              <a:t>Section slide</a:t>
            </a:r>
          </a:p>
        </p:txBody>
      </p:sp>
      <p:cxnSp>
        <p:nvCxnSpPr>
          <p:cNvPr id="17" name="Straight Connector 16">
            <a:extLst>
              <a:ext uri="{FF2B5EF4-FFF2-40B4-BE49-F238E27FC236}">
                <a16:creationId xmlns:a16="http://schemas.microsoft.com/office/drawing/2014/main" id="{E7A17917-5AA2-9546-83BC-34444E3C1470}"/>
              </a:ext>
            </a:extLst>
          </p:cNvPr>
          <p:cNvCxnSpPr>
            <a:cxnSpLocks/>
          </p:cNvCxnSpPr>
          <p:nvPr userDrawn="1"/>
        </p:nvCxnSpPr>
        <p:spPr>
          <a:xfrm>
            <a:off x="823943" y="6055339"/>
            <a:ext cx="1054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25" name="Picture 24" descr="Office fo National Statistics Logo">
            <a:extLst>
              <a:ext uri="{FF2B5EF4-FFF2-40B4-BE49-F238E27FC236}">
                <a16:creationId xmlns:a16="http://schemas.microsoft.com/office/drawing/2014/main" id="{7F88193B-7449-4D69-9BCB-FACB6977DC4E}"/>
              </a:ext>
            </a:extLst>
          </p:cNvPr>
          <p:cNvPicPr>
            <a:picLocks noChangeAspect="1"/>
          </p:cNvPicPr>
          <p:nvPr userDrawn="1"/>
        </p:nvPicPr>
        <p:blipFill>
          <a:blip r:embed="rId2"/>
          <a:stretch>
            <a:fillRect/>
          </a:stretch>
        </p:blipFill>
        <p:spPr>
          <a:xfrm>
            <a:off x="838200" y="6259529"/>
            <a:ext cx="3325741" cy="282688"/>
          </a:xfrm>
          <a:prstGeom prst="rect">
            <a:avLst/>
          </a:prstGeom>
        </p:spPr>
      </p:pic>
      <p:sp>
        <p:nvSpPr>
          <p:cNvPr id="26" name="Footer Placeholder 13">
            <a:extLst>
              <a:ext uri="{FF2B5EF4-FFF2-40B4-BE49-F238E27FC236}">
                <a16:creationId xmlns:a16="http://schemas.microsoft.com/office/drawing/2014/main" id="{EECD7416-3363-45E0-8CC3-4253E49EBA2E}"/>
              </a:ext>
            </a:extLst>
          </p:cNvPr>
          <p:cNvSpPr>
            <a:spLocks noGrp="1"/>
          </p:cNvSpPr>
          <p:nvPr>
            <p:ph type="ftr" sz="quarter" idx="3"/>
          </p:nvPr>
        </p:nvSpPr>
        <p:spPr>
          <a:xfrm>
            <a:off x="4419244" y="6228338"/>
            <a:ext cx="3842030" cy="365125"/>
          </a:xfrm>
          <a:prstGeom prst="rect">
            <a:avLst/>
          </a:prstGeom>
        </p:spPr>
        <p:txBody>
          <a:bodyPr vert="horz" lIns="91440" tIns="45720" rIns="0" bIns="45720" rtlCol="0" anchor="t" anchorCtr="0"/>
          <a:lstStyle>
            <a:lvl1pPr algn="ctr">
              <a:defRPr sz="2000" b="1">
                <a:solidFill>
                  <a:schemeClr val="bg1"/>
                </a:solidFill>
              </a:defRPr>
            </a:lvl1pPr>
          </a:lstStyle>
          <a:p>
            <a:endParaRPr lang="en-US" dirty="0"/>
          </a:p>
        </p:txBody>
      </p:sp>
      <p:pic>
        <p:nvPicPr>
          <p:cNvPr id="27" name="Picture 26">
            <a:extLst>
              <a:ext uri="{FF2B5EF4-FFF2-40B4-BE49-F238E27FC236}">
                <a16:creationId xmlns:a16="http://schemas.microsoft.com/office/drawing/2014/main" id="{CBA8B1BC-BD3A-4806-8512-91DB32034C12}"/>
              </a:ext>
            </a:extLst>
          </p:cNvPr>
          <p:cNvPicPr>
            <a:picLocks noChangeAspect="1"/>
          </p:cNvPicPr>
          <p:nvPr userDrawn="1"/>
        </p:nvPicPr>
        <p:blipFill>
          <a:blip r:embed="rId3"/>
          <a:stretch>
            <a:fillRect/>
          </a:stretch>
        </p:blipFill>
        <p:spPr>
          <a:xfrm>
            <a:off x="8564853" y="6248054"/>
            <a:ext cx="2788947" cy="305638"/>
          </a:xfrm>
          <a:prstGeom prst="rect">
            <a:avLst/>
          </a:prstGeom>
        </p:spPr>
      </p:pic>
    </p:spTree>
    <p:extLst>
      <p:ext uri="{BB962C8B-B14F-4D97-AF65-F5344CB8AC3E}">
        <p14:creationId xmlns:p14="http://schemas.microsoft.com/office/powerpoint/2010/main" val="272378491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50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ection slide matisse">
    <p:bg>
      <p:bgPr>
        <a:solidFill>
          <a:srgbClr val="206095"/>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838200" y="3916872"/>
            <a:ext cx="10515600" cy="1655762"/>
          </a:xfrm>
        </p:spPr>
        <p:txBody>
          <a:bodyPr anchor="t" anchorCtr="1">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sp>
        <p:nvSpPr>
          <p:cNvPr id="13" name="Title 1">
            <a:extLst>
              <a:ext uri="{FF2B5EF4-FFF2-40B4-BE49-F238E27FC236}">
                <a16:creationId xmlns:a16="http://schemas.microsoft.com/office/drawing/2014/main" id="{7765AB46-E9CE-BE4D-8338-E38ACF018517}"/>
              </a:ext>
            </a:extLst>
          </p:cNvPr>
          <p:cNvSpPr>
            <a:spLocks noGrp="1"/>
          </p:cNvSpPr>
          <p:nvPr>
            <p:ph type="title" hasCustomPrompt="1"/>
          </p:nvPr>
        </p:nvSpPr>
        <p:spPr>
          <a:xfrm>
            <a:off x="838200" y="1858814"/>
            <a:ext cx="10515600" cy="1963310"/>
          </a:xfrm>
          <a:prstGeom prst="rect">
            <a:avLst/>
          </a:prstGeom>
        </p:spPr>
        <p:txBody>
          <a:bodyPr anchor="b" anchorCtr="1">
            <a:noAutofit/>
          </a:bodyPr>
          <a:lstStyle>
            <a:lvl1pPr algn="ctr">
              <a:defRPr sz="7200">
                <a:solidFill>
                  <a:schemeClr val="bg1"/>
                </a:solidFill>
              </a:defRPr>
            </a:lvl1pPr>
          </a:lstStyle>
          <a:p>
            <a:r>
              <a:rPr lang="en-US" dirty="0"/>
              <a:t>Section slide</a:t>
            </a:r>
          </a:p>
        </p:txBody>
      </p:sp>
      <p:pic>
        <p:nvPicPr>
          <p:cNvPr id="15" name="Picture 14" descr="Office fo National Statistics Logo">
            <a:extLst>
              <a:ext uri="{FF2B5EF4-FFF2-40B4-BE49-F238E27FC236}">
                <a16:creationId xmlns:a16="http://schemas.microsoft.com/office/drawing/2014/main" id="{897A9EDC-56A8-414B-B882-D53DFB417E8F}"/>
              </a:ext>
            </a:extLst>
          </p:cNvPr>
          <p:cNvPicPr>
            <a:picLocks noChangeAspect="1"/>
          </p:cNvPicPr>
          <p:nvPr/>
        </p:nvPicPr>
        <p:blipFill>
          <a:blip r:embed="rId2"/>
          <a:stretch>
            <a:fillRect/>
          </a:stretch>
        </p:blipFill>
        <p:spPr>
          <a:xfrm>
            <a:off x="838200" y="6292113"/>
            <a:ext cx="3325741" cy="282688"/>
          </a:xfrm>
          <a:prstGeom prst="rect">
            <a:avLst/>
          </a:prstGeom>
        </p:spPr>
      </p:pic>
      <p:pic>
        <p:nvPicPr>
          <p:cNvPr id="7" name="Picture 6" descr="Office fo National Statistics Logo">
            <a:extLst>
              <a:ext uri="{FF2B5EF4-FFF2-40B4-BE49-F238E27FC236}">
                <a16:creationId xmlns:a16="http://schemas.microsoft.com/office/drawing/2014/main" id="{F1E49A7E-84FB-9B4F-8BC0-CC6BDC349FD7}"/>
              </a:ext>
            </a:extLst>
          </p:cNvPr>
          <p:cNvPicPr>
            <a:picLocks noChangeAspect="1"/>
          </p:cNvPicPr>
          <p:nvPr userDrawn="1"/>
        </p:nvPicPr>
        <p:blipFill>
          <a:blip r:embed="rId2"/>
          <a:stretch>
            <a:fillRect/>
          </a:stretch>
        </p:blipFill>
        <p:spPr>
          <a:xfrm>
            <a:off x="838200" y="6292113"/>
            <a:ext cx="3325741" cy="282688"/>
          </a:xfrm>
          <a:prstGeom prst="rect">
            <a:avLst/>
          </a:prstGeom>
        </p:spPr>
      </p:pic>
      <p:sp>
        <p:nvSpPr>
          <p:cNvPr id="8" name="Slide Number Placeholder 5">
            <a:extLst>
              <a:ext uri="{FF2B5EF4-FFF2-40B4-BE49-F238E27FC236}">
                <a16:creationId xmlns:a16="http://schemas.microsoft.com/office/drawing/2014/main" id="{BAA1490B-BB3E-0748-BA6A-B8586696578B}"/>
              </a:ext>
            </a:extLst>
          </p:cNvPr>
          <p:cNvSpPr>
            <a:spLocks noGrp="1"/>
          </p:cNvSpPr>
          <p:nvPr>
            <p:ph type="sldNum" sz="quarter" idx="4"/>
          </p:nvPr>
        </p:nvSpPr>
        <p:spPr>
          <a:xfrm>
            <a:off x="4662087" y="6250891"/>
            <a:ext cx="2867826" cy="365125"/>
          </a:xfrm>
          <a:prstGeom prst="rect">
            <a:avLst/>
          </a:prstGeom>
        </p:spPr>
        <p:txBody>
          <a:bodyPr/>
          <a:lstStyle>
            <a:lvl1pPr>
              <a:defRPr sz="2000">
                <a:solidFill>
                  <a:schemeClr val="bg1"/>
                </a:solidFill>
              </a:defRPr>
            </a:lvl1pPr>
          </a:lstStyle>
          <a:p>
            <a:pPr algn="ctr"/>
            <a:fld id="{232417FB-2EF4-EC49-BC13-97513C37E9E5}" type="slidenum">
              <a:rPr lang="en-US" smtClean="0"/>
              <a:pPr algn="ctr"/>
              <a:t>‹#›</a:t>
            </a:fld>
            <a:endParaRPr lang="en-US" dirty="0"/>
          </a:p>
        </p:txBody>
      </p:sp>
      <p:sp>
        <p:nvSpPr>
          <p:cNvPr id="9" name="Footer Placeholder 13">
            <a:extLst>
              <a:ext uri="{FF2B5EF4-FFF2-40B4-BE49-F238E27FC236}">
                <a16:creationId xmlns:a16="http://schemas.microsoft.com/office/drawing/2014/main" id="{61622BCB-5999-744E-B77D-08F504F71E8B}"/>
              </a:ext>
            </a:extLst>
          </p:cNvPr>
          <p:cNvSpPr>
            <a:spLocks noGrp="1"/>
          </p:cNvSpPr>
          <p:nvPr>
            <p:ph type="ftr" sz="quarter" idx="3"/>
          </p:nvPr>
        </p:nvSpPr>
        <p:spPr>
          <a:xfrm>
            <a:off x="7529913" y="6250890"/>
            <a:ext cx="3842030" cy="365125"/>
          </a:xfrm>
          <a:prstGeom prst="rect">
            <a:avLst/>
          </a:prstGeom>
        </p:spPr>
        <p:txBody>
          <a:bodyPr vert="horz" lIns="91440" tIns="45720" rIns="0" bIns="45720" rtlCol="0" anchor="t" anchorCtr="0"/>
          <a:lstStyle>
            <a:lvl1pPr algn="r">
              <a:defRPr sz="2000" b="1">
                <a:solidFill>
                  <a:schemeClr val="bg1"/>
                </a:solidFill>
              </a:defRPr>
            </a:lvl1pPr>
          </a:lstStyle>
          <a:p>
            <a:endParaRPr lang="en-US" dirty="0"/>
          </a:p>
        </p:txBody>
      </p:sp>
      <p:cxnSp>
        <p:nvCxnSpPr>
          <p:cNvPr id="10" name="Straight Connector 9">
            <a:extLst>
              <a:ext uri="{FF2B5EF4-FFF2-40B4-BE49-F238E27FC236}">
                <a16:creationId xmlns:a16="http://schemas.microsoft.com/office/drawing/2014/main" id="{05620796-8D76-664C-B761-7F015F0DFF3B}"/>
              </a:ext>
            </a:extLst>
          </p:cNvPr>
          <p:cNvCxnSpPr>
            <a:cxnSpLocks/>
          </p:cNvCxnSpPr>
          <p:nvPr userDrawn="1"/>
        </p:nvCxnSpPr>
        <p:spPr>
          <a:xfrm>
            <a:off x="823943" y="6055339"/>
            <a:ext cx="1054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3836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Section slide astral">
    <p:bg>
      <p:bgPr>
        <a:solidFill>
          <a:srgbClr val="3B7A9E"/>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838200" y="3916872"/>
            <a:ext cx="10515600" cy="1655762"/>
          </a:xfrm>
        </p:spPr>
        <p:txBody>
          <a:bodyPr anchor="t" anchorCtr="1">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sp>
        <p:nvSpPr>
          <p:cNvPr id="13" name="Title 1">
            <a:extLst>
              <a:ext uri="{FF2B5EF4-FFF2-40B4-BE49-F238E27FC236}">
                <a16:creationId xmlns:a16="http://schemas.microsoft.com/office/drawing/2014/main" id="{7765AB46-E9CE-BE4D-8338-E38ACF018517}"/>
              </a:ext>
            </a:extLst>
          </p:cNvPr>
          <p:cNvSpPr>
            <a:spLocks noGrp="1"/>
          </p:cNvSpPr>
          <p:nvPr>
            <p:ph type="title" hasCustomPrompt="1"/>
          </p:nvPr>
        </p:nvSpPr>
        <p:spPr>
          <a:xfrm>
            <a:off x="838200" y="1858814"/>
            <a:ext cx="10515600" cy="1963310"/>
          </a:xfrm>
          <a:prstGeom prst="rect">
            <a:avLst/>
          </a:prstGeom>
        </p:spPr>
        <p:txBody>
          <a:bodyPr anchor="b" anchorCtr="1">
            <a:noAutofit/>
          </a:bodyPr>
          <a:lstStyle>
            <a:lvl1pPr algn="ctr">
              <a:defRPr sz="7200">
                <a:solidFill>
                  <a:schemeClr val="bg1"/>
                </a:solidFill>
              </a:defRPr>
            </a:lvl1pPr>
          </a:lstStyle>
          <a:p>
            <a:r>
              <a:rPr lang="en-US" dirty="0"/>
              <a:t>Section slide</a:t>
            </a:r>
          </a:p>
        </p:txBody>
      </p:sp>
      <p:pic>
        <p:nvPicPr>
          <p:cNvPr id="15" name="Picture 14" descr="Office fo National Statistics Logo">
            <a:extLst>
              <a:ext uri="{FF2B5EF4-FFF2-40B4-BE49-F238E27FC236}">
                <a16:creationId xmlns:a16="http://schemas.microsoft.com/office/drawing/2014/main" id="{897A9EDC-56A8-414B-B882-D53DFB417E8F}"/>
              </a:ext>
            </a:extLst>
          </p:cNvPr>
          <p:cNvPicPr>
            <a:picLocks noChangeAspect="1"/>
          </p:cNvPicPr>
          <p:nvPr/>
        </p:nvPicPr>
        <p:blipFill>
          <a:blip r:embed="rId2"/>
          <a:stretch>
            <a:fillRect/>
          </a:stretch>
        </p:blipFill>
        <p:spPr>
          <a:xfrm>
            <a:off x="838200" y="6292113"/>
            <a:ext cx="3325741" cy="282688"/>
          </a:xfrm>
          <a:prstGeom prst="rect">
            <a:avLst/>
          </a:prstGeom>
        </p:spPr>
      </p:pic>
      <p:pic>
        <p:nvPicPr>
          <p:cNvPr id="7" name="Picture 6" descr="Office fo National Statistics Logo">
            <a:extLst>
              <a:ext uri="{FF2B5EF4-FFF2-40B4-BE49-F238E27FC236}">
                <a16:creationId xmlns:a16="http://schemas.microsoft.com/office/drawing/2014/main" id="{F1E49A7E-84FB-9B4F-8BC0-CC6BDC349FD7}"/>
              </a:ext>
            </a:extLst>
          </p:cNvPr>
          <p:cNvPicPr>
            <a:picLocks noChangeAspect="1"/>
          </p:cNvPicPr>
          <p:nvPr userDrawn="1"/>
        </p:nvPicPr>
        <p:blipFill>
          <a:blip r:embed="rId2"/>
          <a:stretch>
            <a:fillRect/>
          </a:stretch>
        </p:blipFill>
        <p:spPr>
          <a:xfrm>
            <a:off x="838200" y="6292113"/>
            <a:ext cx="3325741" cy="282688"/>
          </a:xfrm>
          <a:prstGeom prst="rect">
            <a:avLst/>
          </a:prstGeom>
        </p:spPr>
      </p:pic>
      <p:sp>
        <p:nvSpPr>
          <p:cNvPr id="8" name="Slide Number Placeholder 5">
            <a:extLst>
              <a:ext uri="{FF2B5EF4-FFF2-40B4-BE49-F238E27FC236}">
                <a16:creationId xmlns:a16="http://schemas.microsoft.com/office/drawing/2014/main" id="{BAA1490B-BB3E-0748-BA6A-B8586696578B}"/>
              </a:ext>
            </a:extLst>
          </p:cNvPr>
          <p:cNvSpPr>
            <a:spLocks noGrp="1"/>
          </p:cNvSpPr>
          <p:nvPr>
            <p:ph type="sldNum" sz="quarter" idx="4"/>
          </p:nvPr>
        </p:nvSpPr>
        <p:spPr>
          <a:xfrm>
            <a:off x="4662087" y="6250891"/>
            <a:ext cx="2867826" cy="365125"/>
          </a:xfrm>
          <a:prstGeom prst="rect">
            <a:avLst/>
          </a:prstGeom>
        </p:spPr>
        <p:txBody>
          <a:bodyPr/>
          <a:lstStyle>
            <a:lvl1pPr>
              <a:defRPr sz="2000">
                <a:solidFill>
                  <a:schemeClr val="bg1"/>
                </a:solidFill>
              </a:defRPr>
            </a:lvl1pPr>
          </a:lstStyle>
          <a:p>
            <a:pPr algn="ctr"/>
            <a:fld id="{232417FB-2EF4-EC49-BC13-97513C37E9E5}" type="slidenum">
              <a:rPr lang="en-US" smtClean="0"/>
              <a:pPr algn="ctr"/>
              <a:t>‹#›</a:t>
            </a:fld>
            <a:endParaRPr lang="en-US" dirty="0"/>
          </a:p>
        </p:txBody>
      </p:sp>
      <p:sp>
        <p:nvSpPr>
          <p:cNvPr id="9" name="Footer Placeholder 13">
            <a:extLst>
              <a:ext uri="{FF2B5EF4-FFF2-40B4-BE49-F238E27FC236}">
                <a16:creationId xmlns:a16="http://schemas.microsoft.com/office/drawing/2014/main" id="{61622BCB-5999-744E-B77D-08F504F71E8B}"/>
              </a:ext>
            </a:extLst>
          </p:cNvPr>
          <p:cNvSpPr>
            <a:spLocks noGrp="1"/>
          </p:cNvSpPr>
          <p:nvPr>
            <p:ph type="ftr" sz="quarter" idx="3"/>
          </p:nvPr>
        </p:nvSpPr>
        <p:spPr>
          <a:xfrm>
            <a:off x="7529913" y="6250890"/>
            <a:ext cx="3842030" cy="365125"/>
          </a:xfrm>
          <a:prstGeom prst="rect">
            <a:avLst/>
          </a:prstGeom>
        </p:spPr>
        <p:txBody>
          <a:bodyPr vert="horz" lIns="91440" tIns="45720" rIns="0" bIns="45720" rtlCol="0" anchor="t" anchorCtr="0"/>
          <a:lstStyle>
            <a:lvl1pPr algn="r">
              <a:defRPr sz="2000" b="1">
                <a:solidFill>
                  <a:schemeClr val="bg1"/>
                </a:solidFill>
              </a:defRPr>
            </a:lvl1pPr>
          </a:lstStyle>
          <a:p>
            <a:endParaRPr lang="en-US" dirty="0"/>
          </a:p>
        </p:txBody>
      </p:sp>
      <p:cxnSp>
        <p:nvCxnSpPr>
          <p:cNvPr id="10" name="Straight Connector 9">
            <a:extLst>
              <a:ext uri="{FF2B5EF4-FFF2-40B4-BE49-F238E27FC236}">
                <a16:creationId xmlns:a16="http://schemas.microsoft.com/office/drawing/2014/main" id="{05620796-8D76-664C-B761-7F015F0DFF3B}"/>
              </a:ext>
            </a:extLst>
          </p:cNvPr>
          <p:cNvCxnSpPr>
            <a:cxnSpLocks/>
          </p:cNvCxnSpPr>
          <p:nvPr userDrawn="1"/>
        </p:nvCxnSpPr>
        <p:spPr>
          <a:xfrm>
            <a:off x="823943" y="6055339"/>
            <a:ext cx="1054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884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Section slide light blue">
    <p:bg>
      <p:bgPr>
        <a:solidFill>
          <a:srgbClr val="27A0CC"/>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838200" y="3916872"/>
            <a:ext cx="10515600" cy="1655762"/>
          </a:xfrm>
        </p:spPr>
        <p:txBody>
          <a:bodyPr anchor="t" anchorCtr="1">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sp>
        <p:nvSpPr>
          <p:cNvPr id="13" name="Title 1">
            <a:extLst>
              <a:ext uri="{FF2B5EF4-FFF2-40B4-BE49-F238E27FC236}">
                <a16:creationId xmlns:a16="http://schemas.microsoft.com/office/drawing/2014/main" id="{7765AB46-E9CE-BE4D-8338-E38ACF018517}"/>
              </a:ext>
            </a:extLst>
          </p:cNvPr>
          <p:cNvSpPr>
            <a:spLocks noGrp="1"/>
          </p:cNvSpPr>
          <p:nvPr>
            <p:ph type="title" hasCustomPrompt="1"/>
          </p:nvPr>
        </p:nvSpPr>
        <p:spPr>
          <a:xfrm>
            <a:off x="838200" y="1858814"/>
            <a:ext cx="10515600" cy="1963310"/>
          </a:xfrm>
          <a:prstGeom prst="rect">
            <a:avLst/>
          </a:prstGeom>
        </p:spPr>
        <p:txBody>
          <a:bodyPr anchor="b" anchorCtr="1">
            <a:noAutofit/>
          </a:bodyPr>
          <a:lstStyle>
            <a:lvl1pPr algn="ctr">
              <a:defRPr sz="7200">
                <a:solidFill>
                  <a:schemeClr val="bg1"/>
                </a:solidFill>
              </a:defRPr>
            </a:lvl1pPr>
          </a:lstStyle>
          <a:p>
            <a:r>
              <a:rPr lang="en-US" dirty="0"/>
              <a:t>Section slide</a:t>
            </a:r>
          </a:p>
        </p:txBody>
      </p:sp>
      <p:pic>
        <p:nvPicPr>
          <p:cNvPr id="15" name="Picture 14" descr="Office fo National Statistics Logo">
            <a:extLst>
              <a:ext uri="{FF2B5EF4-FFF2-40B4-BE49-F238E27FC236}">
                <a16:creationId xmlns:a16="http://schemas.microsoft.com/office/drawing/2014/main" id="{897A9EDC-56A8-414B-B882-D53DFB417E8F}"/>
              </a:ext>
            </a:extLst>
          </p:cNvPr>
          <p:cNvPicPr>
            <a:picLocks noChangeAspect="1"/>
          </p:cNvPicPr>
          <p:nvPr/>
        </p:nvPicPr>
        <p:blipFill>
          <a:blip r:embed="rId2"/>
          <a:stretch>
            <a:fillRect/>
          </a:stretch>
        </p:blipFill>
        <p:spPr>
          <a:xfrm>
            <a:off x="838200" y="6292113"/>
            <a:ext cx="3325741" cy="282688"/>
          </a:xfrm>
          <a:prstGeom prst="rect">
            <a:avLst/>
          </a:prstGeom>
        </p:spPr>
      </p:pic>
      <p:pic>
        <p:nvPicPr>
          <p:cNvPr id="7" name="Picture 6" descr="Office fo National Statistics Logo">
            <a:extLst>
              <a:ext uri="{FF2B5EF4-FFF2-40B4-BE49-F238E27FC236}">
                <a16:creationId xmlns:a16="http://schemas.microsoft.com/office/drawing/2014/main" id="{F1E49A7E-84FB-9B4F-8BC0-CC6BDC349FD7}"/>
              </a:ext>
            </a:extLst>
          </p:cNvPr>
          <p:cNvPicPr>
            <a:picLocks noChangeAspect="1"/>
          </p:cNvPicPr>
          <p:nvPr userDrawn="1"/>
        </p:nvPicPr>
        <p:blipFill>
          <a:blip r:embed="rId2"/>
          <a:stretch>
            <a:fillRect/>
          </a:stretch>
        </p:blipFill>
        <p:spPr>
          <a:xfrm>
            <a:off x="838200" y="6292113"/>
            <a:ext cx="3325741" cy="282688"/>
          </a:xfrm>
          <a:prstGeom prst="rect">
            <a:avLst/>
          </a:prstGeom>
        </p:spPr>
      </p:pic>
      <p:sp>
        <p:nvSpPr>
          <p:cNvPr id="8" name="Slide Number Placeholder 5">
            <a:extLst>
              <a:ext uri="{FF2B5EF4-FFF2-40B4-BE49-F238E27FC236}">
                <a16:creationId xmlns:a16="http://schemas.microsoft.com/office/drawing/2014/main" id="{BAA1490B-BB3E-0748-BA6A-B8586696578B}"/>
              </a:ext>
            </a:extLst>
          </p:cNvPr>
          <p:cNvSpPr>
            <a:spLocks noGrp="1"/>
          </p:cNvSpPr>
          <p:nvPr>
            <p:ph type="sldNum" sz="quarter" idx="4"/>
          </p:nvPr>
        </p:nvSpPr>
        <p:spPr>
          <a:xfrm>
            <a:off x="4662087" y="6250891"/>
            <a:ext cx="2867826" cy="365125"/>
          </a:xfrm>
          <a:prstGeom prst="rect">
            <a:avLst/>
          </a:prstGeom>
        </p:spPr>
        <p:txBody>
          <a:bodyPr/>
          <a:lstStyle>
            <a:lvl1pPr>
              <a:defRPr sz="2000">
                <a:solidFill>
                  <a:schemeClr val="bg1"/>
                </a:solidFill>
              </a:defRPr>
            </a:lvl1pPr>
          </a:lstStyle>
          <a:p>
            <a:pPr algn="ctr"/>
            <a:fld id="{232417FB-2EF4-EC49-BC13-97513C37E9E5}" type="slidenum">
              <a:rPr lang="en-US" smtClean="0"/>
              <a:pPr algn="ctr"/>
              <a:t>‹#›</a:t>
            </a:fld>
            <a:endParaRPr lang="en-US" dirty="0"/>
          </a:p>
        </p:txBody>
      </p:sp>
      <p:sp>
        <p:nvSpPr>
          <p:cNvPr id="9" name="Footer Placeholder 13">
            <a:extLst>
              <a:ext uri="{FF2B5EF4-FFF2-40B4-BE49-F238E27FC236}">
                <a16:creationId xmlns:a16="http://schemas.microsoft.com/office/drawing/2014/main" id="{61622BCB-5999-744E-B77D-08F504F71E8B}"/>
              </a:ext>
            </a:extLst>
          </p:cNvPr>
          <p:cNvSpPr>
            <a:spLocks noGrp="1"/>
          </p:cNvSpPr>
          <p:nvPr>
            <p:ph type="ftr" sz="quarter" idx="3"/>
          </p:nvPr>
        </p:nvSpPr>
        <p:spPr>
          <a:xfrm>
            <a:off x="7529913" y="6250890"/>
            <a:ext cx="3842030" cy="365125"/>
          </a:xfrm>
          <a:prstGeom prst="rect">
            <a:avLst/>
          </a:prstGeom>
        </p:spPr>
        <p:txBody>
          <a:bodyPr vert="horz" lIns="91440" tIns="45720" rIns="0" bIns="45720" rtlCol="0" anchor="t" anchorCtr="0"/>
          <a:lstStyle>
            <a:lvl1pPr algn="r">
              <a:defRPr sz="2000" b="1">
                <a:solidFill>
                  <a:schemeClr val="bg1"/>
                </a:solidFill>
              </a:defRPr>
            </a:lvl1pPr>
          </a:lstStyle>
          <a:p>
            <a:endParaRPr lang="en-US" dirty="0"/>
          </a:p>
        </p:txBody>
      </p:sp>
      <p:cxnSp>
        <p:nvCxnSpPr>
          <p:cNvPr id="10" name="Straight Connector 9">
            <a:extLst>
              <a:ext uri="{FF2B5EF4-FFF2-40B4-BE49-F238E27FC236}">
                <a16:creationId xmlns:a16="http://schemas.microsoft.com/office/drawing/2014/main" id="{D13A9CD3-E6C3-0344-974D-58215B0ABAAA}"/>
              </a:ext>
            </a:extLst>
          </p:cNvPr>
          <p:cNvCxnSpPr>
            <a:cxnSpLocks/>
          </p:cNvCxnSpPr>
          <p:nvPr userDrawn="1"/>
        </p:nvCxnSpPr>
        <p:spPr>
          <a:xfrm>
            <a:off x="823943" y="6055339"/>
            <a:ext cx="1054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0749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800" y="4669254"/>
            <a:ext cx="10515600" cy="1200329"/>
          </a:xfrm>
          <a:prstGeom prst="rect">
            <a:avLst/>
          </a:prstGeom>
        </p:spPr>
        <p:txBody>
          <a:bodyPr vert="horz" lIns="0" tIns="45720" rIns="91440" bIns="45720" rtlCol="0" anchor="b" anchorCtr="0">
            <a:spAutoFit/>
          </a:bodyPr>
          <a:lstStyle/>
          <a:p>
            <a:pPr>
              <a:lnSpc>
                <a:spcPct val="100000"/>
              </a:lnSpc>
            </a:pPr>
            <a:r>
              <a:rPr lang="en-US" b="1" dirty="0">
                <a:solidFill>
                  <a:srgbClr val="183E56"/>
                </a:solidFill>
                <a:latin typeface="Arial" panose="020B0604020202020204" pitchFamily="34" charset="0"/>
                <a:cs typeface="Arial" panose="020B0604020202020204" pitchFamily="34" charset="0"/>
              </a:rPr>
              <a:t>Presenter Name</a:t>
            </a:r>
            <a:br>
              <a:rPr lang="en-US" b="1" dirty="0">
                <a:solidFill>
                  <a:srgbClr val="183E56"/>
                </a:solidFill>
                <a:latin typeface="Arial" panose="020B0604020202020204" pitchFamily="34" charset="0"/>
                <a:cs typeface="Arial" panose="020B0604020202020204" pitchFamily="34" charset="0"/>
              </a:rPr>
            </a:br>
            <a:r>
              <a:rPr lang="en-US" dirty="0">
                <a:solidFill>
                  <a:srgbClr val="183E56"/>
                </a:solidFill>
                <a:latin typeface="Arial" panose="020B0604020202020204" pitchFamily="34" charset="0"/>
                <a:cs typeface="Arial" panose="020B0604020202020204" pitchFamily="34" charset="0"/>
              </a:rPr>
              <a:t>Job Title | Department</a:t>
            </a:r>
            <a:br>
              <a:rPr lang="en-US" dirty="0">
                <a:solidFill>
                  <a:srgbClr val="183E56"/>
                </a:solidFill>
                <a:latin typeface="Arial" panose="020B0604020202020204" pitchFamily="34" charset="0"/>
                <a:cs typeface="Arial" panose="020B0604020202020204" pitchFamily="34" charset="0"/>
              </a:rPr>
            </a:br>
            <a:r>
              <a:rPr lang="en-US" dirty="0">
                <a:solidFill>
                  <a:srgbClr val="183E56"/>
                </a:solidFill>
                <a:latin typeface="Arial" panose="020B0604020202020204" pitchFamily="34" charset="0"/>
                <a:cs typeface="Arial" panose="020B0604020202020204" pitchFamily="34" charset="0"/>
              </a:rPr>
              <a:t>@Twitter-handle</a:t>
            </a:r>
          </a:p>
        </p:txBody>
      </p:sp>
      <p:pic>
        <p:nvPicPr>
          <p:cNvPr id="6" name="Picture 5" descr="Office for National Statistics Logo">
            <a:extLst>
              <a:ext uri="{FF2B5EF4-FFF2-40B4-BE49-F238E27FC236}">
                <a16:creationId xmlns:a16="http://schemas.microsoft.com/office/drawing/2014/main" id="{9D6A1342-DE99-4B4D-B5AF-C43FDAE08636}"/>
              </a:ext>
            </a:extLst>
          </p:cNvPr>
          <p:cNvPicPr>
            <a:picLocks noChangeAspect="1"/>
          </p:cNvPicPr>
          <p:nvPr userDrawn="1"/>
        </p:nvPicPr>
        <p:blipFill>
          <a:blip r:embed="rId20"/>
          <a:stretch>
            <a:fillRect/>
          </a:stretch>
        </p:blipFill>
        <p:spPr>
          <a:xfrm>
            <a:off x="8439750" y="860003"/>
            <a:ext cx="2914650" cy="571500"/>
          </a:xfrm>
          <a:prstGeom prst="rect">
            <a:avLst/>
          </a:prstGeom>
        </p:spPr>
      </p:pic>
      <p:sp>
        <p:nvSpPr>
          <p:cNvPr id="12" name="Slide Number Placeholder 5">
            <a:extLst>
              <a:ext uri="{FF2B5EF4-FFF2-40B4-BE49-F238E27FC236}">
                <a16:creationId xmlns:a16="http://schemas.microsoft.com/office/drawing/2014/main" id="{948F094D-06E7-4D4C-A30E-6245801E4D2F}"/>
              </a:ext>
            </a:extLst>
          </p:cNvPr>
          <p:cNvSpPr>
            <a:spLocks noGrp="1"/>
          </p:cNvSpPr>
          <p:nvPr>
            <p:ph type="sldNum" sz="quarter" idx="4"/>
          </p:nvPr>
        </p:nvSpPr>
        <p:spPr>
          <a:xfrm>
            <a:off x="4662087" y="6250891"/>
            <a:ext cx="2867826" cy="365125"/>
          </a:xfrm>
          <a:prstGeom prst="rect">
            <a:avLst/>
          </a:prstGeom>
        </p:spPr>
        <p:txBody>
          <a:bodyPr/>
          <a:lstStyle>
            <a:lvl1pPr>
              <a:defRPr sz="2000">
                <a:solidFill>
                  <a:srgbClr val="003C57"/>
                </a:solidFill>
              </a:defRPr>
            </a:lvl1pPr>
          </a:lstStyle>
          <a:p>
            <a:pPr algn="ctr"/>
            <a:fld id="{232417FB-2EF4-EC49-BC13-97513C37E9E5}" type="slidenum">
              <a:rPr lang="en-US" smtClean="0"/>
              <a:pPr algn="ctr"/>
              <a:t>‹#›</a:t>
            </a:fld>
            <a:endParaRPr lang="en-US" dirty="0"/>
          </a:p>
        </p:txBody>
      </p:sp>
      <p:sp>
        <p:nvSpPr>
          <p:cNvPr id="14" name="Footer Placeholder 13">
            <a:extLst>
              <a:ext uri="{FF2B5EF4-FFF2-40B4-BE49-F238E27FC236}">
                <a16:creationId xmlns:a16="http://schemas.microsoft.com/office/drawing/2014/main" id="{2947E464-F91B-FD47-B97A-E5129B454413}"/>
              </a:ext>
            </a:extLst>
          </p:cNvPr>
          <p:cNvSpPr>
            <a:spLocks noGrp="1"/>
          </p:cNvSpPr>
          <p:nvPr>
            <p:ph type="ftr" sz="quarter" idx="3"/>
          </p:nvPr>
        </p:nvSpPr>
        <p:spPr>
          <a:xfrm>
            <a:off x="7529913" y="6250890"/>
            <a:ext cx="3842030" cy="365125"/>
          </a:xfrm>
          <a:prstGeom prst="rect">
            <a:avLst/>
          </a:prstGeom>
        </p:spPr>
        <p:txBody>
          <a:bodyPr vert="horz" lIns="91440" tIns="45720" rIns="0" bIns="45720" rtlCol="0" anchor="ctr"/>
          <a:lstStyle>
            <a:lvl1pPr algn="r">
              <a:defRPr sz="2000" b="1">
                <a:solidFill>
                  <a:srgbClr val="003C57"/>
                </a:solidFill>
              </a:defRPr>
            </a:lvl1pPr>
          </a:lstStyle>
          <a:p>
            <a:endParaRPr lang="en-US" dirty="0"/>
          </a:p>
        </p:txBody>
      </p:sp>
      <p:sp>
        <p:nvSpPr>
          <p:cNvPr id="16" name="Date Placeholder 15">
            <a:extLst>
              <a:ext uri="{FF2B5EF4-FFF2-40B4-BE49-F238E27FC236}">
                <a16:creationId xmlns:a16="http://schemas.microsoft.com/office/drawing/2014/main" id="{C57F1779-22FA-E74D-A68A-DE59AC0306AC}"/>
              </a:ext>
            </a:extLst>
          </p:cNvPr>
          <p:cNvSpPr>
            <a:spLocks noGrp="1"/>
          </p:cNvSpPr>
          <p:nvPr>
            <p:ph type="dt" sz="half" idx="2"/>
          </p:nvPr>
        </p:nvSpPr>
        <p:spPr>
          <a:xfrm>
            <a:off x="838200" y="6250892"/>
            <a:ext cx="2743200" cy="365125"/>
          </a:xfrm>
          <a:prstGeom prst="rect">
            <a:avLst/>
          </a:prstGeom>
        </p:spPr>
        <p:txBody>
          <a:bodyPr vert="horz" lIns="0" tIns="45720" rIns="91440" bIns="45720" rtlCol="0" anchor="ctr"/>
          <a:lstStyle>
            <a:lvl1pPr algn="l">
              <a:defRPr sz="2000" b="1">
                <a:solidFill>
                  <a:srgbClr val="003C57"/>
                </a:solidFill>
              </a:defRPr>
            </a:lvl1pPr>
          </a:lstStyle>
          <a:p>
            <a:endParaRPr lang="en-US" dirty="0"/>
          </a:p>
        </p:txBody>
      </p:sp>
      <p:sp>
        <p:nvSpPr>
          <p:cNvPr id="9" name="Title Placeholder 1">
            <a:extLst>
              <a:ext uri="{FF2B5EF4-FFF2-40B4-BE49-F238E27FC236}">
                <a16:creationId xmlns:a16="http://schemas.microsoft.com/office/drawing/2014/main" id="{C7606C98-43DA-624E-A126-318E4E297157}"/>
              </a:ext>
            </a:extLst>
          </p:cNvPr>
          <p:cNvSpPr txBox="1">
            <a:spLocks/>
          </p:cNvSpPr>
          <p:nvPr userDrawn="1"/>
        </p:nvSpPr>
        <p:spPr>
          <a:xfrm>
            <a:off x="838200" y="714371"/>
            <a:ext cx="6691713" cy="3832846"/>
          </a:xfrm>
          <a:prstGeom prst="rect">
            <a:avLst/>
          </a:prstGeom>
          <a:ln>
            <a:noFill/>
          </a:ln>
        </p:spPr>
        <p:txBody>
          <a:bodyPr vert="horz" lIns="91440" tIns="45720" rIns="91440" bIns="45720" rtlCol="0" anchor="t" anchorCtr="0">
            <a:normAutofit/>
          </a:bodyPr>
          <a:lstStyle>
            <a:lvl1pPr algn="l" defTabSz="914400" rtl="0" eaLnBrk="1" latinLnBrk="0" hangingPunct="1">
              <a:lnSpc>
                <a:spcPct val="90000"/>
              </a:lnSpc>
              <a:spcBef>
                <a:spcPct val="0"/>
              </a:spcBef>
              <a:buNone/>
              <a:defRPr sz="4400" b="1" kern="1200" baseline="0">
                <a:solidFill>
                  <a:srgbClr val="003C57"/>
                </a:solidFill>
                <a:latin typeface="+mj-lt"/>
                <a:ea typeface="+mj-ea"/>
                <a:cs typeface="+mj-cs"/>
              </a:defRPr>
            </a:lvl1pPr>
          </a:lstStyle>
          <a:p>
            <a:endParaRPr lang="en-US" sz="4800" dirty="0">
              <a:solidFill>
                <a:srgbClr val="183E56"/>
              </a:solidFill>
              <a:latin typeface="Arial" panose="020B0604020202020204" pitchFamily="34" charset="0"/>
              <a:cs typeface="Arial" panose="020B0604020202020204" pitchFamily="34" charset="0"/>
            </a:endParaRPr>
          </a:p>
        </p:txBody>
      </p:sp>
      <p:cxnSp>
        <p:nvCxnSpPr>
          <p:cNvPr id="15" name="Straight Connector 14">
            <a:extLst>
              <a:ext uri="{FF2B5EF4-FFF2-40B4-BE49-F238E27FC236}">
                <a16:creationId xmlns:a16="http://schemas.microsoft.com/office/drawing/2014/main" id="{6E5DCB11-47E3-BC4E-87BE-ED66A7AC92CD}"/>
              </a:ext>
            </a:extLst>
          </p:cNvPr>
          <p:cNvCxnSpPr>
            <a:cxnSpLocks/>
          </p:cNvCxnSpPr>
          <p:nvPr userDrawn="1"/>
        </p:nvCxnSpPr>
        <p:spPr>
          <a:xfrm>
            <a:off x="823943" y="6055339"/>
            <a:ext cx="10548000" cy="0"/>
          </a:xfrm>
          <a:prstGeom prst="line">
            <a:avLst/>
          </a:prstGeom>
          <a:ln w="25400">
            <a:solidFill>
              <a:srgbClr val="003C57"/>
            </a:solidFill>
          </a:ln>
        </p:spPr>
        <p:style>
          <a:lnRef idx="1">
            <a:schemeClr val="accent1"/>
          </a:lnRef>
          <a:fillRef idx="0">
            <a:schemeClr val="accent1"/>
          </a:fillRef>
          <a:effectRef idx="0">
            <a:schemeClr val="accent1"/>
          </a:effectRef>
          <a:fontRef idx="minor">
            <a:schemeClr val="tx1"/>
          </a:fontRef>
        </p:style>
      </p:cxnSp>
      <p:sp>
        <p:nvSpPr>
          <p:cNvPr id="17" name="Title 4">
            <a:extLst>
              <a:ext uri="{FF2B5EF4-FFF2-40B4-BE49-F238E27FC236}">
                <a16:creationId xmlns:a16="http://schemas.microsoft.com/office/drawing/2014/main" id="{B695BB35-B7F9-BE46-A43E-B9B750880AE4}"/>
              </a:ext>
            </a:extLst>
          </p:cNvPr>
          <p:cNvSpPr txBox="1">
            <a:spLocks/>
          </p:cNvSpPr>
          <p:nvPr userDrawn="1"/>
        </p:nvSpPr>
        <p:spPr>
          <a:xfrm>
            <a:off x="838200" y="644843"/>
            <a:ext cx="7052953" cy="3490605"/>
          </a:xfrm>
          <a:prstGeom prst="rect">
            <a:avLst/>
          </a:prstGeom>
        </p:spPr>
        <p:txBody>
          <a:bodyPr/>
          <a:lstStyle>
            <a:lvl1pPr algn="l" defTabSz="914400" rtl="0" eaLnBrk="1" latinLnBrk="0" hangingPunct="1">
              <a:lnSpc>
                <a:spcPct val="90000"/>
              </a:lnSpc>
              <a:spcBef>
                <a:spcPct val="0"/>
              </a:spcBef>
              <a:buNone/>
              <a:defRPr sz="4800" b="1" kern="1200" baseline="0">
                <a:solidFill>
                  <a:srgbClr val="003C57"/>
                </a:solidFill>
                <a:latin typeface="+mj-lt"/>
                <a:ea typeface="+mj-ea"/>
                <a:cs typeface="+mj-cs"/>
              </a:defRPr>
            </a:lvl1pPr>
          </a:lstStyle>
          <a:p>
            <a:endParaRPr lang="en-US" dirty="0"/>
          </a:p>
        </p:txBody>
      </p:sp>
      <p:sp>
        <p:nvSpPr>
          <p:cNvPr id="4" name="Title Placeholder 3">
            <a:extLst>
              <a:ext uri="{FF2B5EF4-FFF2-40B4-BE49-F238E27FC236}">
                <a16:creationId xmlns:a16="http://schemas.microsoft.com/office/drawing/2014/main" id="{4D2E5A76-65BE-0B4A-9E47-4BFC8F8BB5CE}"/>
              </a:ext>
            </a:extLst>
          </p:cNvPr>
          <p:cNvSpPr>
            <a:spLocks noGrp="1"/>
          </p:cNvSpPr>
          <p:nvPr>
            <p:ph type="title"/>
          </p:nvPr>
        </p:nvSpPr>
        <p:spPr>
          <a:xfrm>
            <a:off x="849343" y="880837"/>
            <a:ext cx="6910357" cy="3817821"/>
          </a:xfrm>
          <a:prstGeom prst="rect">
            <a:avLst/>
          </a:prstGeom>
        </p:spPr>
        <p:txBody>
          <a:bodyPr vert="horz" lIns="0" tIns="45720" rIns="91440" bIns="45720" rtlCol="0" anchor="t" anchorCtr="0">
            <a:normAutofit/>
          </a:bodyPr>
          <a:lstStyle/>
          <a:p>
            <a:r>
              <a:rPr lang="en-US" dirty="0"/>
              <a:t>Write your title here</a:t>
            </a:r>
            <a:br>
              <a:rPr lang="en-US" dirty="0"/>
            </a:br>
            <a:r>
              <a:rPr lang="en-US" dirty="0"/>
              <a:t>(in sentence case)</a:t>
            </a:r>
          </a:p>
        </p:txBody>
      </p:sp>
    </p:spTree>
    <p:extLst>
      <p:ext uri="{BB962C8B-B14F-4D97-AF65-F5344CB8AC3E}">
        <p14:creationId xmlns:p14="http://schemas.microsoft.com/office/powerpoint/2010/main" val="2597910473"/>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73" r:id="rId3"/>
    <p:sldLayoutId id="2147483686" r:id="rId4"/>
    <p:sldLayoutId id="2147483671" r:id="rId5"/>
    <p:sldLayoutId id="2147483687" r:id="rId6"/>
    <p:sldLayoutId id="2147483674" r:id="rId7"/>
    <p:sldLayoutId id="2147483688"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Lst>
  <p:hf sldNum="0" hdr="0" dt="0"/>
  <p:txStyles>
    <p:titleStyle>
      <a:lvl1pPr algn="l" defTabSz="914400" rtl="0" eaLnBrk="1" latinLnBrk="0" hangingPunct="1">
        <a:lnSpc>
          <a:spcPct val="90000"/>
        </a:lnSpc>
        <a:spcBef>
          <a:spcPct val="0"/>
        </a:spcBef>
        <a:buNone/>
        <a:defRPr sz="4800" b="1" kern="1200" baseline="0">
          <a:solidFill>
            <a:srgbClr val="003C57"/>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mailto:simb@un.or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1B7135-CCEE-40AF-A591-F8CC225ED452}"/>
              </a:ext>
            </a:extLst>
          </p:cNvPr>
          <p:cNvSpPr>
            <a:spLocks noGrp="1"/>
          </p:cNvSpPr>
          <p:nvPr>
            <p:ph idx="1"/>
          </p:nvPr>
        </p:nvSpPr>
        <p:spPr>
          <a:xfrm>
            <a:off x="838200" y="5444851"/>
            <a:ext cx="10515600" cy="424732"/>
          </a:xfrm>
        </p:spPr>
        <p:txBody>
          <a:bodyPr/>
          <a:lstStyle/>
          <a:p>
            <a:r>
              <a:rPr lang="en-US" b="1" dirty="0">
                <a:solidFill>
                  <a:srgbClr val="183E56"/>
                </a:solidFill>
                <a:latin typeface="Arial" panose="020B0604020202020204" pitchFamily="34" charset="0"/>
                <a:cs typeface="Arial" panose="020B0604020202020204" pitchFamily="34" charset="0"/>
              </a:rPr>
              <a:t>Richard Heys (ONS)</a:t>
            </a:r>
            <a:endParaRPr lang="en-US" dirty="0">
              <a:solidFill>
                <a:srgbClr val="183E56"/>
              </a:solidFill>
              <a:latin typeface="Arial" panose="020B0604020202020204" pitchFamily="34" charset="0"/>
              <a:cs typeface="Arial" panose="020B0604020202020204" pitchFamily="34" charset="0"/>
            </a:endParaRPr>
          </a:p>
        </p:txBody>
      </p:sp>
      <p:sp>
        <p:nvSpPr>
          <p:cNvPr id="3" name="Footer Placeholder 2">
            <a:extLst>
              <a:ext uri="{FF2B5EF4-FFF2-40B4-BE49-F238E27FC236}">
                <a16:creationId xmlns:a16="http://schemas.microsoft.com/office/drawing/2014/main" id="{1DB289BA-00B8-498F-AD84-CACB854807A8}"/>
              </a:ext>
            </a:extLst>
          </p:cNvPr>
          <p:cNvSpPr>
            <a:spLocks noGrp="1"/>
          </p:cNvSpPr>
          <p:nvPr>
            <p:ph type="ftr" sz="quarter" idx="3"/>
          </p:nvPr>
        </p:nvSpPr>
        <p:spPr>
          <a:xfrm>
            <a:off x="6362700" y="6250890"/>
            <a:ext cx="5009243" cy="365125"/>
          </a:xfrm>
        </p:spPr>
        <p:txBody>
          <a:bodyPr/>
          <a:lstStyle/>
          <a:p>
            <a:r>
              <a:rPr lang="en-US" dirty="0"/>
              <a:t>UN Network of Economic Statisticians</a:t>
            </a:r>
          </a:p>
        </p:txBody>
      </p:sp>
      <p:sp>
        <p:nvSpPr>
          <p:cNvPr id="4" name="Title 3">
            <a:extLst>
              <a:ext uri="{FF2B5EF4-FFF2-40B4-BE49-F238E27FC236}">
                <a16:creationId xmlns:a16="http://schemas.microsoft.com/office/drawing/2014/main" id="{86F66FF5-B941-4A29-9E9E-C39725536D35}"/>
              </a:ext>
            </a:extLst>
          </p:cNvPr>
          <p:cNvSpPr>
            <a:spLocks noGrp="1"/>
          </p:cNvSpPr>
          <p:nvPr>
            <p:ph type="title"/>
          </p:nvPr>
        </p:nvSpPr>
        <p:spPr/>
        <p:txBody>
          <a:bodyPr/>
          <a:lstStyle/>
          <a:p>
            <a:r>
              <a:rPr lang="en-GB" dirty="0"/>
              <a:t>Delivering the UN Network of Economic Statisticians’ Beyond GDP Vision</a:t>
            </a:r>
          </a:p>
        </p:txBody>
      </p:sp>
      <p:sp>
        <p:nvSpPr>
          <p:cNvPr id="5" name="Date Placeholder 4">
            <a:extLst>
              <a:ext uri="{FF2B5EF4-FFF2-40B4-BE49-F238E27FC236}">
                <a16:creationId xmlns:a16="http://schemas.microsoft.com/office/drawing/2014/main" id="{1B068F5D-5F8E-4F6F-982F-6D5284062EE3}"/>
              </a:ext>
            </a:extLst>
          </p:cNvPr>
          <p:cNvSpPr>
            <a:spLocks noGrp="1"/>
          </p:cNvSpPr>
          <p:nvPr>
            <p:ph type="dt" sz="half" idx="2"/>
          </p:nvPr>
        </p:nvSpPr>
        <p:spPr/>
        <p:txBody>
          <a:bodyPr/>
          <a:lstStyle/>
          <a:p>
            <a:r>
              <a:rPr lang="en-US" dirty="0"/>
              <a:t>November 2022</a:t>
            </a:r>
          </a:p>
        </p:txBody>
      </p:sp>
      <p:pic>
        <p:nvPicPr>
          <p:cNvPr id="7" name="Picture 6">
            <a:extLst>
              <a:ext uri="{FF2B5EF4-FFF2-40B4-BE49-F238E27FC236}">
                <a16:creationId xmlns:a16="http://schemas.microsoft.com/office/drawing/2014/main" id="{4F954B93-DCE3-493E-BBD0-98936C1B78A6}"/>
              </a:ext>
            </a:extLst>
          </p:cNvPr>
          <p:cNvPicPr>
            <a:picLocks noChangeAspect="1"/>
          </p:cNvPicPr>
          <p:nvPr/>
        </p:nvPicPr>
        <p:blipFill>
          <a:blip r:embed="rId2"/>
          <a:stretch>
            <a:fillRect/>
          </a:stretch>
        </p:blipFill>
        <p:spPr>
          <a:xfrm>
            <a:off x="8848271" y="4086503"/>
            <a:ext cx="2133600" cy="1783080"/>
          </a:xfrm>
          <a:prstGeom prst="rect">
            <a:avLst/>
          </a:prstGeom>
        </p:spPr>
      </p:pic>
      <p:sp>
        <p:nvSpPr>
          <p:cNvPr id="6" name="TextBox 5">
            <a:extLst>
              <a:ext uri="{FF2B5EF4-FFF2-40B4-BE49-F238E27FC236}">
                <a16:creationId xmlns:a16="http://schemas.microsoft.com/office/drawing/2014/main" id="{5D07D46D-005B-453F-9963-2C6C87C5C181}"/>
              </a:ext>
            </a:extLst>
          </p:cNvPr>
          <p:cNvSpPr txBox="1"/>
          <p:nvPr/>
        </p:nvSpPr>
        <p:spPr>
          <a:xfrm>
            <a:off x="8211127" y="609600"/>
            <a:ext cx="3472873" cy="1145309"/>
          </a:xfrm>
          <a:prstGeom prst="rect">
            <a:avLst/>
          </a:prstGeom>
          <a:solidFill>
            <a:schemeClr val="bg1"/>
          </a:solidFill>
        </p:spPr>
        <p:txBody>
          <a:bodyPr wrap="square" rtlCol="0">
            <a:spAutoFit/>
          </a:bodyPr>
          <a:lstStyle/>
          <a:p>
            <a:endParaRPr lang="en-GB" dirty="0"/>
          </a:p>
        </p:txBody>
      </p:sp>
    </p:spTree>
    <p:extLst>
      <p:ext uri="{BB962C8B-B14F-4D97-AF65-F5344CB8AC3E}">
        <p14:creationId xmlns:p14="http://schemas.microsoft.com/office/powerpoint/2010/main" val="2050396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F10F0-8CB6-494B-BE73-76B59AD63BB3}"/>
              </a:ext>
            </a:extLst>
          </p:cNvPr>
          <p:cNvSpPr>
            <a:spLocks noGrp="1"/>
          </p:cNvSpPr>
          <p:nvPr>
            <p:ph type="title"/>
          </p:nvPr>
        </p:nvSpPr>
        <p:spPr>
          <a:xfrm>
            <a:off x="588818" y="289704"/>
            <a:ext cx="10515600" cy="757130"/>
          </a:xfrm>
        </p:spPr>
        <p:txBody>
          <a:bodyPr/>
          <a:lstStyle/>
          <a:p>
            <a:r>
              <a:rPr lang="en-GB" dirty="0"/>
              <a:t>Potential sources</a:t>
            </a:r>
          </a:p>
        </p:txBody>
      </p:sp>
      <p:sp>
        <p:nvSpPr>
          <p:cNvPr id="3" name="Content Placeholder 2">
            <a:extLst>
              <a:ext uri="{FF2B5EF4-FFF2-40B4-BE49-F238E27FC236}">
                <a16:creationId xmlns:a16="http://schemas.microsoft.com/office/drawing/2014/main" id="{8A099026-4A70-4C02-B758-599E31C112AB}"/>
              </a:ext>
            </a:extLst>
          </p:cNvPr>
          <p:cNvSpPr>
            <a:spLocks noGrp="1"/>
          </p:cNvSpPr>
          <p:nvPr>
            <p:ph idx="1"/>
          </p:nvPr>
        </p:nvSpPr>
        <p:spPr>
          <a:xfrm>
            <a:off x="588818" y="1295910"/>
            <a:ext cx="10515600" cy="5411353"/>
          </a:xfrm>
        </p:spPr>
        <p:txBody>
          <a:bodyPr/>
          <a:lstStyle/>
          <a:p>
            <a:pPr>
              <a:lnSpc>
                <a:spcPct val="107000"/>
              </a:lnSpc>
              <a:spcAft>
                <a:spcPts val="800"/>
              </a:spcAft>
            </a:pPr>
            <a:r>
              <a:rPr lang="en-GB" sz="1800" dirty="0">
                <a:effectLst/>
                <a:latin typeface="Arial" panose="020B0604020202020204" pitchFamily="34" charset="0"/>
                <a:ea typeface="Calibri" panose="020F0502020204030204" pitchFamily="34" charset="0"/>
                <a:cs typeface="Times New Roman" panose="02020603050405020304" pitchFamily="18" charset="0"/>
              </a:rPr>
              <a:t>Where do accounts, statistics, and indicators exist which can </a:t>
            </a:r>
            <a:r>
              <a:rPr lang="en-GB" sz="1800" b="1" dirty="0">
                <a:effectLst/>
                <a:latin typeface="Arial" panose="020B0604020202020204" pitchFamily="34" charset="0"/>
                <a:ea typeface="Calibri" panose="020F0502020204030204" pitchFamily="34" charset="0"/>
                <a:cs typeface="Times New Roman" panose="02020603050405020304" pitchFamily="18" charset="0"/>
              </a:rPr>
              <a:t>form the basis </a:t>
            </a:r>
            <a:r>
              <a:rPr lang="en-GB" sz="1800" dirty="0">
                <a:effectLst/>
                <a:latin typeface="Arial" panose="020B0604020202020204" pitchFamily="34" charset="0"/>
                <a:ea typeface="Calibri" panose="020F0502020204030204" pitchFamily="34" charset="0"/>
                <a:cs typeface="Times New Roman" panose="02020603050405020304" pitchFamily="18" charset="0"/>
              </a:rPr>
              <a:t>for SPSA and Central Framework, including:</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Arial" panose="020B0604020202020204" pitchFamily="34" charset="0"/>
                <a:ea typeface="Calibri" panose="020F0502020204030204" pitchFamily="34" charset="0"/>
                <a:cs typeface="Times New Roman" panose="02020603050405020304" pitchFamily="18" charset="0"/>
              </a:rPr>
              <a:t>Chapters from forthcoming </a:t>
            </a:r>
            <a:r>
              <a:rPr lang="en-GB" sz="1800" b="1" dirty="0">
                <a:effectLst/>
                <a:latin typeface="Arial" panose="020B0604020202020204" pitchFamily="34" charset="0"/>
                <a:ea typeface="Calibri" panose="020F0502020204030204" pitchFamily="34" charset="0"/>
                <a:cs typeface="Times New Roman" panose="02020603050405020304" pitchFamily="18" charset="0"/>
              </a:rPr>
              <a:t>2025 SNA </a:t>
            </a:r>
            <a:r>
              <a:rPr lang="en-GB" sz="1800" dirty="0">
                <a:effectLst/>
                <a:latin typeface="Arial" panose="020B0604020202020204" pitchFamily="34" charset="0"/>
                <a:ea typeface="Calibri" panose="020F0502020204030204" pitchFamily="34" charset="0"/>
                <a:cs typeface="Times New Roman" panose="02020603050405020304" pitchFamily="18" charset="0"/>
              </a:rPr>
              <a:t>draft which do not relate to core SNA framework</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b="1" dirty="0">
                <a:effectLst/>
                <a:latin typeface="Arial" panose="020B0604020202020204" pitchFamily="34" charset="0"/>
                <a:ea typeface="Calibri" panose="020F0502020204030204" pitchFamily="34" charset="0"/>
                <a:cs typeface="Times New Roman" panose="02020603050405020304" pitchFamily="18" charset="0"/>
              </a:rPr>
              <a:t>National Transfer Accounts (NTA</a:t>
            </a:r>
            <a:r>
              <a:rPr lang="en-GB" sz="1800" dirty="0">
                <a:effectLst/>
                <a:latin typeface="Arial" panose="020B0604020202020204" pitchFamily="34" charset="0"/>
                <a:ea typeface="Calibri" panose="020F0502020204030204" pitchFamily="34" charset="0"/>
                <a:cs typeface="Times New Roman" panose="02020603050405020304" pitchFamily="18" charset="0"/>
              </a:rPr>
              <a:t>) and related manuals on National Time Transfer Accounts and National Inclusion Accounts (NIA) –disaggregation by age, gender, and education using </a:t>
            </a:r>
            <a:r>
              <a:rPr lang="en-US" sz="1800" dirty="0">
                <a:effectLst/>
                <a:latin typeface="Arial" panose="020B0604020202020204" pitchFamily="34" charset="0"/>
                <a:ea typeface="Calibri" panose="020F0502020204030204" pitchFamily="34" charset="0"/>
                <a:cs typeface="Times New Roman" panose="02020603050405020304" pitchFamily="18" charset="0"/>
              </a:rPr>
              <a:t>gender, non-market work, and time accounting practices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b="1" dirty="0">
                <a:effectLst/>
                <a:latin typeface="Arial" panose="020B0604020202020204" pitchFamily="34" charset="0"/>
                <a:ea typeface="Calibri" panose="020F0502020204030204" pitchFamily="34" charset="0"/>
                <a:cs typeface="Times New Roman" panose="02020603050405020304" pitchFamily="18" charset="0"/>
              </a:rPr>
              <a:t>WHO System of Health Accounts </a:t>
            </a:r>
            <a:r>
              <a:rPr lang="en-GB" sz="1800" dirty="0">
                <a:effectLst/>
                <a:latin typeface="Arial" panose="020B0604020202020204" pitchFamily="34" charset="0"/>
                <a:ea typeface="Calibri" panose="020F0502020204030204" pitchFamily="34" charset="0"/>
                <a:cs typeface="Times New Roman" panose="02020603050405020304" pitchFamily="18" charset="0"/>
              </a:rPr>
              <a:t>(health expenditure accounts)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b="1" dirty="0">
                <a:effectLst/>
                <a:latin typeface="Arial" panose="020B0604020202020204" pitchFamily="34" charset="0"/>
                <a:ea typeface="Calibri" panose="020F0502020204030204" pitchFamily="34" charset="0"/>
                <a:cs typeface="Times New Roman" panose="02020603050405020304" pitchFamily="18" charset="0"/>
              </a:rPr>
              <a:t>UNESCO National Education Accounts </a:t>
            </a:r>
            <a:r>
              <a:rPr lang="en-GB" sz="1800" dirty="0">
                <a:effectLst/>
                <a:latin typeface="Arial" panose="020B0604020202020204" pitchFamily="34" charset="0"/>
                <a:ea typeface="Calibri" panose="020F0502020204030204" pitchFamily="34" charset="0"/>
                <a:cs typeface="Times New Roman" panose="02020603050405020304" pitchFamily="18" charset="0"/>
              </a:rPr>
              <a:t>(education expenditure accounts)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b="1" dirty="0">
                <a:effectLst/>
                <a:latin typeface="Arial" panose="020B0604020202020204" pitchFamily="34" charset="0"/>
                <a:ea typeface="Calibri" panose="020F0502020204030204" pitchFamily="34" charset="0"/>
                <a:cs typeface="Times New Roman" panose="02020603050405020304" pitchFamily="18" charset="0"/>
              </a:rPr>
              <a:t>Time use indicators and accounts </a:t>
            </a:r>
            <a:r>
              <a:rPr lang="en-GB" sz="1800" dirty="0">
                <a:effectLst/>
                <a:latin typeface="Arial" panose="020B0604020202020204" pitchFamily="34" charset="0"/>
                <a:ea typeface="Calibri" panose="020F0502020204030204" pitchFamily="34" charset="0"/>
                <a:cs typeface="Times New Roman" panose="02020603050405020304" pitchFamily="18" charset="0"/>
              </a:rPr>
              <a:t>and other socio-demographic indicators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Arial" panose="020B0604020202020204" pitchFamily="34" charset="0"/>
                <a:ea typeface="Calibri" panose="020F0502020204030204" pitchFamily="34" charset="0"/>
                <a:cs typeface="Times New Roman" panose="02020603050405020304" pitchFamily="18" charset="0"/>
              </a:rPr>
              <a:t>Other existing metrics as mapped in Network’s  ‘Beyond GDP’ Sprint on wellbeing, cohesion (distributions), and sustainability (capitals such as social and human capital)</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Footer Placeholder 3">
            <a:extLst>
              <a:ext uri="{FF2B5EF4-FFF2-40B4-BE49-F238E27FC236}">
                <a16:creationId xmlns:a16="http://schemas.microsoft.com/office/drawing/2014/main" id="{6864D7A6-D224-4D9B-9A59-C21125EA0F47}"/>
              </a:ext>
            </a:extLst>
          </p:cNvPr>
          <p:cNvSpPr>
            <a:spLocks noGrp="1"/>
          </p:cNvSpPr>
          <p:nvPr>
            <p:ph type="ftr" sz="quarter" idx="3"/>
          </p:nvPr>
        </p:nvSpPr>
        <p:spPr/>
        <p:txBody>
          <a:bodyPr/>
          <a:lstStyle/>
          <a:p>
            <a:endParaRPr lang="en-US" dirty="0"/>
          </a:p>
        </p:txBody>
      </p:sp>
      <p:sp>
        <p:nvSpPr>
          <p:cNvPr id="5" name="TextBox 4">
            <a:extLst>
              <a:ext uri="{FF2B5EF4-FFF2-40B4-BE49-F238E27FC236}">
                <a16:creationId xmlns:a16="http://schemas.microsoft.com/office/drawing/2014/main" id="{A732DBF8-87EF-41D9-8EBD-EF2572BFB944}"/>
              </a:ext>
            </a:extLst>
          </p:cNvPr>
          <p:cNvSpPr txBox="1"/>
          <p:nvPr/>
        </p:nvSpPr>
        <p:spPr>
          <a:xfrm>
            <a:off x="323273" y="6228338"/>
            <a:ext cx="11305309" cy="365125"/>
          </a:xfrm>
          <a:prstGeom prst="rect">
            <a:avLst/>
          </a:prstGeom>
          <a:solidFill>
            <a:schemeClr val="accent3"/>
          </a:solidFill>
        </p:spPr>
        <p:txBody>
          <a:bodyPr wrap="square" rtlCol="0">
            <a:spAutoFit/>
          </a:bodyPr>
          <a:lstStyle/>
          <a:p>
            <a:endParaRPr lang="en-GB" dirty="0"/>
          </a:p>
        </p:txBody>
      </p:sp>
      <p:sp>
        <p:nvSpPr>
          <p:cNvPr id="6" name="TextBox 5">
            <a:extLst>
              <a:ext uri="{FF2B5EF4-FFF2-40B4-BE49-F238E27FC236}">
                <a16:creationId xmlns:a16="http://schemas.microsoft.com/office/drawing/2014/main" id="{6D39998A-E852-42AD-BBDB-904DFA703754}"/>
              </a:ext>
            </a:extLst>
          </p:cNvPr>
          <p:cNvSpPr txBox="1"/>
          <p:nvPr/>
        </p:nvSpPr>
        <p:spPr>
          <a:xfrm>
            <a:off x="323273" y="6228338"/>
            <a:ext cx="11305309" cy="369332"/>
          </a:xfrm>
          <a:prstGeom prst="rect">
            <a:avLst/>
          </a:prstGeom>
          <a:solidFill>
            <a:schemeClr val="accent3"/>
          </a:solidFill>
        </p:spPr>
        <p:txBody>
          <a:bodyPr wrap="square" rtlCol="0">
            <a:spAutoFit/>
          </a:bodyPr>
          <a:lstStyle/>
          <a:p>
            <a:r>
              <a:rPr lang="en-US" dirty="0">
                <a:solidFill>
                  <a:schemeClr val="bg1"/>
                </a:solidFill>
              </a:rPr>
              <a:t>UN Network of Economic Statisticians</a:t>
            </a:r>
          </a:p>
        </p:txBody>
      </p:sp>
    </p:spTree>
    <p:extLst>
      <p:ext uri="{BB962C8B-B14F-4D97-AF65-F5344CB8AC3E}">
        <p14:creationId xmlns:p14="http://schemas.microsoft.com/office/powerpoint/2010/main" val="3396421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6CA3D-5ABB-4375-9DD4-5BDDBE0269A1}"/>
              </a:ext>
            </a:extLst>
          </p:cNvPr>
          <p:cNvSpPr>
            <a:spLocks noGrp="1"/>
          </p:cNvSpPr>
          <p:nvPr>
            <p:ph type="title"/>
          </p:nvPr>
        </p:nvSpPr>
        <p:spPr/>
        <p:txBody>
          <a:bodyPr/>
          <a:lstStyle/>
          <a:p>
            <a:r>
              <a:rPr lang="en-GB" dirty="0"/>
              <a:t>Proposed Timeline</a:t>
            </a:r>
          </a:p>
        </p:txBody>
      </p:sp>
      <p:sp>
        <p:nvSpPr>
          <p:cNvPr id="3" name="Content Placeholder 2">
            <a:extLst>
              <a:ext uri="{FF2B5EF4-FFF2-40B4-BE49-F238E27FC236}">
                <a16:creationId xmlns:a16="http://schemas.microsoft.com/office/drawing/2014/main" id="{49C0B35A-C10E-4E58-94B5-F9A5C06AF2E3}"/>
              </a:ext>
            </a:extLst>
          </p:cNvPr>
          <p:cNvSpPr>
            <a:spLocks noGrp="1"/>
          </p:cNvSpPr>
          <p:nvPr>
            <p:ph idx="1"/>
          </p:nvPr>
        </p:nvSpPr>
        <p:spPr>
          <a:xfrm>
            <a:off x="838200" y="1923634"/>
            <a:ext cx="10515600" cy="4545860"/>
          </a:xfrm>
        </p:spPr>
        <p:txBody>
          <a:bodyPr/>
          <a:lstStyle/>
          <a:p>
            <a:r>
              <a:rPr lang="en-GB" sz="1800" b="1" dirty="0">
                <a:effectLst/>
                <a:latin typeface="Calibri" panose="020F0502020204030204" pitchFamily="34" charset="0"/>
                <a:ea typeface="Calibri" panose="020F0502020204030204" pitchFamily="34" charset="0"/>
              </a:rPr>
              <a:t>Aim: </a:t>
            </a:r>
            <a:r>
              <a:rPr lang="en-GB" sz="1800" u="sng" dirty="0">
                <a:effectLst/>
                <a:latin typeface="Calibri" panose="020F0502020204030204" pitchFamily="34" charset="0"/>
                <a:ea typeface="Calibri" panose="020F0502020204030204" pitchFamily="34" charset="0"/>
              </a:rPr>
              <a:t>a direction of travel in terms of the requirement</a:t>
            </a:r>
            <a:r>
              <a:rPr lang="en-GB" sz="1800" dirty="0">
                <a:effectLst/>
                <a:latin typeface="Calibri" panose="020F0502020204030204" pitchFamily="34" charset="0"/>
                <a:ea typeface="Calibri" panose="020F0502020204030204" pitchFamily="34" charset="0"/>
              </a:rPr>
              <a:t> and </a:t>
            </a:r>
            <a:r>
              <a:rPr lang="en-GB" sz="1800" u="sng" dirty="0">
                <a:effectLst/>
                <a:latin typeface="Calibri" panose="020F0502020204030204" pitchFamily="34" charset="0"/>
                <a:ea typeface="Calibri" panose="020F0502020204030204" pitchFamily="34" charset="0"/>
              </a:rPr>
              <a:t>a proposed model for international collaboration</a:t>
            </a:r>
            <a:r>
              <a:rPr lang="en-GB" sz="1800" dirty="0">
                <a:effectLst/>
                <a:latin typeface="Calibri" panose="020F0502020204030204" pitchFamily="34" charset="0"/>
                <a:ea typeface="Calibri" panose="020F0502020204030204" pitchFamily="34" charset="0"/>
              </a:rPr>
              <a:t> to achieve it. </a:t>
            </a:r>
          </a:p>
          <a:p>
            <a:r>
              <a:rPr lang="en-GB" sz="1800" b="1" dirty="0">
                <a:latin typeface="Calibri" panose="020F0502020204030204" pitchFamily="34" charset="0"/>
                <a:ea typeface="Calibri" panose="020F0502020204030204" pitchFamily="34" charset="0"/>
              </a:rPr>
              <a:t>Constraint 1: </a:t>
            </a:r>
            <a:r>
              <a:rPr lang="en-GB" sz="1800" dirty="0">
                <a:latin typeface="Calibri" panose="020F0502020204030204" pitchFamily="34" charset="0"/>
                <a:ea typeface="Calibri" panose="020F0502020204030204" pitchFamily="34" charset="0"/>
              </a:rPr>
              <a:t>We have to recognise the international commitment to deliver</a:t>
            </a:r>
            <a:r>
              <a:rPr lang="en-GB" sz="1800" b="1" dirty="0">
                <a:latin typeface="Calibri" panose="020F0502020204030204" pitchFamily="34" charset="0"/>
                <a:ea typeface="Calibri" panose="020F0502020204030204" pitchFamily="34" charset="0"/>
              </a:rPr>
              <a:t> </a:t>
            </a:r>
            <a:r>
              <a:rPr lang="en-GB" sz="1800" dirty="0">
                <a:effectLst/>
                <a:latin typeface="Calibri" panose="020F0502020204030204" pitchFamily="34" charset="0"/>
                <a:ea typeface="Calibri" panose="020F0502020204030204" pitchFamily="34" charset="0"/>
              </a:rPr>
              <a:t>the SNA/BPM etc</a:t>
            </a:r>
          </a:p>
          <a:p>
            <a:r>
              <a:rPr lang="en-GB" sz="1800" b="1" dirty="0">
                <a:latin typeface="Calibri" panose="020F0502020204030204" pitchFamily="34" charset="0"/>
                <a:ea typeface="Calibri" panose="020F0502020204030204" pitchFamily="34" charset="0"/>
              </a:rPr>
              <a:t>Constraint 2: </a:t>
            </a:r>
            <a:r>
              <a:rPr lang="en-GB" sz="1800" dirty="0">
                <a:effectLst/>
                <a:latin typeface="Calibri" panose="020F0502020204030204" pitchFamily="34" charset="0"/>
                <a:ea typeface="Calibri" panose="020F0502020204030204" pitchFamily="34" charset="0"/>
              </a:rPr>
              <a:t>Data integration needs the data to exist and for us to understand how best to integrate it</a:t>
            </a:r>
          </a:p>
          <a:p>
            <a:r>
              <a:rPr lang="en-GB" sz="1800" b="1" dirty="0">
                <a:latin typeface="Calibri" panose="020F0502020204030204" pitchFamily="34" charset="0"/>
                <a:ea typeface="Calibri" panose="020F0502020204030204" pitchFamily="34" charset="0"/>
              </a:rPr>
              <a:t>Current draft proposal: </a:t>
            </a:r>
            <a:r>
              <a:rPr lang="en-GB" sz="1800" dirty="0">
                <a:latin typeface="Calibri" panose="020F0502020204030204" pitchFamily="34" charset="0"/>
              </a:rPr>
              <a:t>We need to reach </a:t>
            </a:r>
            <a:r>
              <a:rPr lang="en-GB" sz="1800" i="1" dirty="0">
                <a:latin typeface="Calibri" panose="020F0502020204030204" pitchFamily="34" charset="0"/>
              </a:rPr>
              <a:t>across and beyond </a:t>
            </a:r>
            <a:r>
              <a:rPr lang="en-GB" sz="1800" dirty="0">
                <a:latin typeface="Calibri" panose="020F0502020204030204" pitchFamily="34" charset="0"/>
              </a:rPr>
              <a:t>the economics statistics community, both in terms of statistics institutes, international organisations, experts and academia. Breaking</a:t>
            </a:r>
            <a:r>
              <a:rPr lang="en-GB" sz="1800" dirty="0">
                <a:effectLst/>
                <a:latin typeface="Calibri" panose="020F0502020204030204" pitchFamily="34" charset="0"/>
                <a:ea typeface="Calibri" panose="020F0502020204030204" pitchFamily="34" charset="0"/>
              </a:rPr>
              <a:t> the work into two stages, up to 2025 and thereafter:</a:t>
            </a:r>
          </a:p>
          <a:p>
            <a:pPr marL="342900" lvl="0" indent="-342900">
              <a:buFont typeface="Symbol" panose="05050102010706020507" pitchFamily="18" charset="2"/>
              <a:buChar char=""/>
            </a:pPr>
            <a:r>
              <a:rPr lang="en-GB" sz="1800" dirty="0">
                <a:effectLst/>
                <a:latin typeface="Calibri" panose="020F0502020204030204" pitchFamily="34" charset="0"/>
                <a:ea typeface="Times New Roman" panose="02020603050405020304" pitchFamily="18" charset="0"/>
              </a:rPr>
              <a:t>2022-2025, the economic statistics community concludes its SNA / BPM process, the social statistics community takes ownership through their Friends of the Chair Group of a process to create SPSA, and the Network develops guidance on components of Central Framework through Network events </a:t>
            </a:r>
            <a:endParaRPr lang="en-GB" sz="1800" dirty="0">
              <a:effectLst/>
              <a:latin typeface="Calibri" panose="020F0502020204030204" pitchFamily="34" charset="0"/>
              <a:ea typeface="Calibri" panose="020F0502020204030204" pitchFamily="34" charset="0"/>
            </a:endParaRPr>
          </a:p>
          <a:p>
            <a:pPr marL="342900" lvl="0" indent="-342900">
              <a:buFont typeface="Symbol" panose="05050102010706020507" pitchFamily="18" charset="2"/>
              <a:buChar char=""/>
            </a:pPr>
            <a:r>
              <a:rPr lang="en-GB" sz="1800" dirty="0">
                <a:effectLst/>
                <a:latin typeface="Calibri" panose="020F0502020204030204" pitchFamily="34" charset="0"/>
                <a:ea typeface="Times New Roman" panose="02020603050405020304" pitchFamily="18" charset="0"/>
              </a:rPr>
              <a:t>2025 onwards – the social statistics community populate the SPSA and we (in its widest sense) establish a joint commission from the three communities (economic, environmental and social) to integrate their respective data and populate the Central </a:t>
            </a:r>
            <a:r>
              <a:rPr lang="en-GB" sz="1800" dirty="0">
                <a:latin typeface="Calibri" panose="020F0502020204030204" pitchFamily="34" charset="0"/>
                <a:ea typeface="Times New Roman" panose="02020603050405020304" pitchFamily="18" charset="0"/>
              </a:rPr>
              <a:t>F</a:t>
            </a:r>
            <a:r>
              <a:rPr lang="en-GB" sz="1800" dirty="0">
                <a:effectLst/>
                <a:latin typeface="Calibri" panose="020F0502020204030204" pitchFamily="34" charset="0"/>
                <a:ea typeface="Times New Roman" panose="02020603050405020304" pitchFamily="18" charset="0"/>
              </a:rPr>
              <a:t>ramework </a:t>
            </a:r>
            <a:endParaRPr lang="en-GB" sz="1800" dirty="0">
              <a:effectLst/>
              <a:latin typeface="Calibri" panose="020F0502020204030204" pitchFamily="34" charset="0"/>
              <a:ea typeface="Calibri" panose="020F0502020204030204" pitchFamily="34" charset="0"/>
            </a:endParaRPr>
          </a:p>
          <a:p>
            <a:endParaRPr lang="en-GB" dirty="0"/>
          </a:p>
        </p:txBody>
      </p:sp>
      <p:sp>
        <p:nvSpPr>
          <p:cNvPr id="4" name="Footer Placeholder 3">
            <a:extLst>
              <a:ext uri="{FF2B5EF4-FFF2-40B4-BE49-F238E27FC236}">
                <a16:creationId xmlns:a16="http://schemas.microsoft.com/office/drawing/2014/main" id="{71C196B1-9618-43EC-AEFA-B8B3CC512723}"/>
              </a:ext>
            </a:extLst>
          </p:cNvPr>
          <p:cNvSpPr>
            <a:spLocks noGrp="1"/>
          </p:cNvSpPr>
          <p:nvPr>
            <p:ph type="ftr" sz="quarter" idx="3"/>
          </p:nvPr>
        </p:nvSpPr>
        <p:spPr>
          <a:xfrm>
            <a:off x="7925923" y="6233429"/>
            <a:ext cx="3842030" cy="365125"/>
          </a:xfrm>
          <a:solidFill>
            <a:schemeClr val="accent3"/>
          </a:solidFill>
        </p:spPr>
        <p:txBody>
          <a:bodyPr/>
          <a:lstStyle/>
          <a:p>
            <a:endParaRPr lang="en-US" dirty="0"/>
          </a:p>
        </p:txBody>
      </p:sp>
      <p:sp>
        <p:nvSpPr>
          <p:cNvPr id="5" name="TextBox 4">
            <a:extLst>
              <a:ext uri="{FF2B5EF4-FFF2-40B4-BE49-F238E27FC236}">
                <a16:creationId xmlns:a16="http://schemas.microsoft.com/office/drawing/2014/main" id="{620FA8FB-1074-4C2A-A0F3-FFF9FA072E80}"/>
              </a:ext>
            </a:extLst>
          </p:cNvPr>
          <p:cNvSpPr txBox="1"/>
          <p:nvPr/>
        </p:nvSpPr>
        <p:spPr>
          <a:xfrm>
            <a:off x="323273" y="6228338"/>
            <a:ext cx="11305309" cy="365125"/>
          </a:xfrm>
          <a:prstGeom prst="rect">
            <a:avLst/>
          </a:prstGeom>
          <a:solidFill>
            <a:schemeClr val="accent3"/>
          </a:solidFill>
        </p:spPr>
        <p:txBody>
          <a:bodyPr wrap="square" rtlCol="0">
            <a:spAutoFit/>
          </a:bodyPr>
          <a:lstStyle/>
          <a:p>
            <a:endParaRPr lang="en-GB" dirty="0"/>
          </a:p>
        </p:txBody>
      </p:sp>
      <p:sp>
        <p:nvSpPr>
          <p:cNvPr id="6" name="TextBox 5">
            <a:extLst>
              <a:ext uri="{FF2B5EF4-FFF2-40B4-BE49-F238E27FC236}">
                <a16:creationId xmlns:a16="http://schemas.microsoft.com/office/drawing/2014/main" id="{48E164E3-35EF-47AC-8049-2991692641C4}"/>
              </a:ext>
            </a:extLst>
          </p:cNvPr>
          <p:cNvSpPr txBox="1"/>
          <p:nvPr/>
        </p:nvSpPr>
        <p:spPr>
          <a:xfrm>
            <a:off x="323273" y="6228338"/>
            <a:ext cx="11305309" cy="369332"/>
          </a:xfrm>
          <a:prstGeom prst="rect">
            <a:avLst/>
          </a:prstGeom>
          <a:solidFill>
            <a:schemeClr val="accent3"/>
          </a:solidFill>
        </p:spPr>
        <p:txBody>
          <a:bodyPr wrap="square" rtlCol="0">
            <a:spAutoFit/>
          </a:bodyPr>
          <a:lstStyle/>
          <a:p>
            <a:r>
              <a:rPr lang="en-US" dirty="0">
                <a:solidFill>
                  <a:schemeClr val="bg1"/>
                </a:solidFill>
              </a:rPr>
              <a:t>UN Network of Economic Statisticians</a:t>
            </a:r>
          </a:p>
        </p:txBody>
      </p:sp>
    </p:spTree>
    <p:extLst>
      <p:ext uri="{BB962C8B-B14F-4D97-AF65-F5344CB8AC3E}">
        <p14:creationId xmlns:p14="http://schemas.microsoft.com/office/powerpoint/2010/main" val="2900565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B8D47-2CB8-42F8-88FF-CA99326B03D9}"/>
              </a:ext>
            </a:extLst>
          </p:cNvPr>
          <p:cNvSpPr>
            <a:spLocks noGrp="1"/>
          </p:cNvSpPr>
          <p:nvPr>
            <p:ph type="title"/>
          </p:nvPr>
        </p:nvSpPr>
        <p:spPr>
          <a:xfrm>
            <a:off x="505691" y="439189"/>
            <a:ext cx="10515600" cy="757130"/>
          </a:xfrm>
        </p:spPr>
        <p:txBody>
          <a:bodyPr/>
          <a:lstStyle/>
          <a:p>
            <a:r>
              <a:rPr lang="en-GB" dirty="0"/>
              <a:t>Immediate next steps</a:t>
            </a:r>
          </a:p>
        </p:txBody>
      </p:sp>
      <p:sp>
        <p:nvSpPr>
          <p:cNvPr id="3" name="Content Placeholder 2">
            <a:extLst>
              <a:ext uri="{FF2B5EF4-FFF2-40B4-BE49-F238E27FC236}">
                <a16:creationId xmlns:a16="http://schemas.microsoft.com/office/drawing/2014/main" id="{5BC9F431-706F-41C4-96AA-319953E3C943}"/>
              </a:ext>
            </a:extLst>
          </p:cNvPr>
          <p:cNvSpPr>
            <a:spLocks noGrp="1"/>
          </p:cNvSpPr>
          <p:nvPr>
            <p:ph idx="1"/>
          </p:nvPr>
        </p:nvSpPr>
        <p:spPr>
          <a:xfrm>
            <a:off x="505691" y="1507998"/>
            <a:ext cx="10515600" cy="3669723"/>
          </a:xfrm>
        </p:spPr>
        <p:txBody>
          <a:bodyPr/>
          <a:lstStyle/>
          <a:p>
            <a:pPr marL="342900" lvl="0" indent="-342900">
              <a:buClr>
                <a:srgbClr val="000000"/>
              </a:buClr>
              <a:buFont typeface="+mj-lt"/>
              <a:buAutoNum type="arabicPeriod"/>
            </a:pPr>
            <a:r>
              <a:rPr lang="en-GB" sz="1800" dirty="0">
                <a:solidFill>
                  <a:srgbClr val="000000"/>
                </a:solidFill>
                <a:effectLst/>
                <a:uFill>
                  <a:solidFill>
                    <a:srgbClr val="000000"/>
                  </a:solidFill>
                </a:uFill>
                <a:ea typeface="Times New Roman Bold" panose="02020803070505020304" pitchFamily="18" charset="0"/>
                <a:cs typeface="Times New Roman" panose="02020603050405020304" pitchFamily="18" charset="0"/>
              </a:rPr>
              <a:t>Do you support the progress and strategic direction of travel of the Sprints?</a:t>
            </a:r>
            <a:endParaRPr lang="en-GB" sz="1800" dirty="0">
              <a:solidFill>
                <a:srgbClr val="000000"/>
              </a:solidFill>
              <a:effectLst/>
              <a:uFill>
                <a:solidFill>
                  <a:srgbClr val="000000"/>
                </a:solidFill>
              </a:uFill>
              <a:ea typeface="Times New Roman Bold" panose="02020803070505020304" pitchFamily="18" charset="0"/>
              <a:cs typeface="Times New Roman Bold" panose="02020803070505020304" pitchFamily="18" charset="0"/>
            </a:endParaRPr>
          </a:p>
          <a:p>
            <a:pPr marL="342900" lvl="0" indent="-342900">
              <a:buClr>
                <a:srgbClr val="000000"/>
              </a:buClr>
              <a:buFont typeface="+mj-lt"/>
              <a:buAutoNum type="arabicPeriod"/>
            </a:pPr>
            <a:r>
              <a:rPr lang="en-GB" sz="1800" dirty="0">
                <a:solidFill>
                  <a:srgbClr val="000000"/>
                </a:solidFill>
                <a:effectLst/>
                <a:uFill>
                  <a:solidFill>
                    <a:srgbClr val="000000"/>
                  </a:solidFill>
                </a:uFill>
                <a:ea typeface="Times New Roman Bold" panose="02020803070505020304" pitchFamily="18" charset="0"/>
                <a:cs typeface="Times New Roman" panose="02020603050405020304" pitchFamily="18" charset="0"/>
              </a:rPr>
              <a:t>Do you have specific suggestions for new topics for Sprints? Potential contenders include:</a:t>
            </a:r>
          </a:p>
          <a:p>
            <a:pPr marL="1028700" lvl="1" indent="-342900">
              <a:buClr>
                <a:srgbClr val="000000"/>
              </a:buClr>
              <a:buFont typeface="+mj-lt"/>
              <a:buAutoNum type="alphaLcParenR"/>
            </a:pPr>
            <a:r>
              <a:rPr lang="en-GB" sz="1800" dirty="0">
                <a:solidFill>
                  <a:srgbClr val="000000"/>
                </a:solidFill>
                <a:effectLst/>
                <a:uFill>
                  <a:solidFill>
                    <a:srgbClr val="000000"/>
                  </a:solidFill>
                </a:uFill>
                <a:ea typeface="Times New Roman Bold" panose="02020803070505020304" pitchFamily="18" charset="0"/>
                <a:cs typeface="Times New Roman Bold" panose="02020803070505020304" pitchFamily="18" charset="0"/>
              </a:rPr>
              <a:t>Comparing inclusive and comprehensive wealth – how different ar</a:t>
            </a:r>
            <a:r>
              <a:rPr lang="en-GB" sz="1800" dirty="0">
                <a:solidFill>
                  <a:srgbClr val="000000"/>
                </a:solidFill>
                <a:uFill>
                  <a:solidFill>
                    <a:srgbClr val="000000"/>
                  </a:solidFill>
                </a:uFill>
                <a:ea typeface="Times New Roman Bold" panose="02020803070505020304" pitchFamily="18" charset="0"/>
                <a:cs typeface="Times New Roman Bold" panose="02020803070505020304" pitchFamily="18" charset="0"/>
              </a:rPr>
              <a:t>e the assumptions being made?</a:t>
            </a:r>
          </a:p>
          <a:p>
            <a:pPr marL="1028700" lvl="1" indent="-342900">
              <a:buClr>
                <a:srgbClr val="000000"/>
              </a:buClr>
              <a:buFont typeface="+mj-lt"/>
              <a:buAutoNum type="alphaLcParenR"/>
            </a:pPr>
            <a:r>
              <a:rPr lang="en-GB" sz="1800" dirty="0">
                <a:solidFill>
                  <a:srgbClr val="000000"/>
                </a:solidFill>
                <a:effectLst/>
                <a:uFill>
                  <a:solidFill>
                    <a:srgbClr val="000000"/>
                  </a:solidFill>
                </a:uFill>
                <a:ea typeface="Times New Roman Bold" panose="02020803070505020304" pitchFamily="18" charset="0"/>
                <a:cs typeface="Times New Roman Bold" panose="02020803070505020304" pitchFamily="18" charset="0"/>
              </a:rPr>
              <a:t>Comparing </a:t>
            </a:r>
            <a:r>
              <a:rPr lang="en-GB" sz="1800" dirty="0">
                <a:solidFill>
                  <a:srgbClr val="000000"/>
                </a:solidFill>
                <a:uFill>
                  <a:solidFill>
                    <a:srgbClr val="000000"/>
                  </a:solidFill>
                </a:uFill>
                <a:ea typeface="Times New Roman Bold" panose="02020803070505020304" pitchFamily="18" charset="0"/>
                <a:cs typeface="Times New Roman Bold" panose="02020803070505020304" pitchFamily="18" charset="0"/>
              </a:rPr>
              <a:t>distributional accounting methods (e.g. DINA) and disaggregating accounting methods (NTA) – how to best relate these to each other</a:t>
            </a:r>
          </a:p>
          <a:p>
            <a:pPr marL="1028700" lvl="1" indent="-342900">
              <a:buClr>
                <a:srgbClr val="000000"/>
              </a:buClr>
              <a:buFont typeface="+mj-lt"/>
              <a:buAutoNum type="alphaLcParenR"/>
            </a:pPr>
            <a:r>
              <a:rPr lang="en-GB" sz="1800" dirty="0">
                <a:solidFill>
                  <a:srgbClr val="000000"/>
                </a:solidFill>
                <a:effectLst/>
                <a:uFill>
                  <a:solidFill>
                    <a:srgbClr val="000000"/>
                  </a:solidFill>
                </a:uFill>
                <a:ea typeface="Times New Roman Bold" panose="02020803070505020304" pitchFamily="18" charset="0"/>
                <a:cs typeface="Times New Roman Bold" panose="02020803070505020304" pitchFamily="18" charset="0"/>
              </a:rPr>
              <a:t>Mapping and characterising existing Beyond GDP frameworks.</a:t>
            </a:r>
          </a:p>
          <a:p>
            <a:pPr marL="1028700" lvl="1" indent="-342900">
              <a:buClr>
                <a:srgbClr val="000000"/>
              </a:buClr>
              <a:buFont typeface="+mj-lt"/>
              <a:buAutoNum type="alphaLcParenR"/>
            </a:pPr>
            <a:r>
              <a:rPr lang="en-GB" sz="1800" dirty="0">
                <a:solidFill>
                  <a:srgbClr val="000000"/>
                </a:solidFill>
                <a:uFill>
                  <a:solidFill>
                    <a:srgbClr val="000000"/>
                  </a:solidFill>
                </a:uFill>
                <a:cs typeface="Times New Roman Bold" panose="02020803070505020304" pitchFamily="18" charset="0"/>
              </a:rPr>
              <a:t>The potential scope of the SPSA, what materials already exist, where the gaps are what to include in a draft list of chapter headings</a:t>
            </a:r>
          </a:p>
          <a:p>
            <a:pPr marL="342900" lvl="0" indent="-342900">
              <a:buClr>
                <a:srgbClr val="000000"/>
              </a:buClr>
              <a:buFont typeface="+mj-lt"/>
              <a:buAutoNum type="arabicPeriod"/>
            </a:pPr>
            <a:r>
              <a:rPr lang="en-GB" sz="1800" dirty="0">
                <a:solidFill>
                  <a:srgbClr val="000000"/>
                </a:solidFill>
                <a:effectLst/>
                <a:uFill>
                  <a:solidFill>
                    <a:srgbClr val="000000"/>
                  </a:solidFill>
                </a:uFill>
                <a:ea typeface="Times New Roman Bold" panose="02020803070505020304" pitchFamily="18" charset="0"/>
                <a:cs typeface="Times New Roman" panose="02020603050405020304" pitchFamily="18" charset="0"/>
              </a:rPr>
              <a:t>Do you have specific suggestions for the engagement of the Global South and North?</a:t>
            </a:r>
            <a:endParaRPr lang="en-GB" sz="1800" dirty="0">
              <a:solidFill>
                <a:srgbClr val="000000"/>
              </a:solidFill>
              <a:effectLst/>
              <a:uFill>
                <a:solidFill>
                  <a:srgbClr val="000000"/>
                </a:solidFill>
              </a:uFill>
              <a:ea typeface="Times New Roman Bold" panose="02020803070505020304" pitchFamily="18" charset="0"/>
              <a:cs typeface="Times New Roman Bold" panose="02020803070505020304" pitchFamily="18" charset="0"/>
            </a:endParaRPr>
          </a:p>
          <a:p>
            <a:endParaRPr lang="en-GB" dirty="0"/>
          </a:p>
        </p:txBody>
      </p:sp>
      <p:sp>
        <p:nvSpPr>
          <p:cNvPr id="4" name="Footer Placeholder 3">
            <a:extLst>
              <a:ext uri="{FF2B5EF4-FFF2-40B4-BE49-F238E27FC236}">
                <a16:creationId xmlns:a16="http://schemas.microsoft.com/office/drawing/2014/main" id="{98D8B7B5-EAA4-4791-862E-3A458545A2EB}"/>
              </a:ext>
            </a:extLst>
          </p:cNvPr>
          <p:cNvSpPr>
            <a:spLocks noGrp="1"/>
          </p:cNvSpPr>
          <p:nvPr>
            <p:ph type="ftr" sz="quarter" idx="3"/>
          </p:nvPr>
        </p:nvSpPr>
        <p:spPr/>
        <p:txBody>
          <a:bodyPr/>
          <a:lstStyle/>
          <a:p>
            <a:endParaRPr lang="en-US" dirty="0"/>
          </a:p>
        </p:txBody>
      </p:sp>
      <p:sp>
        <p:nvSpPr>
          <p:cNvPr id="5" name="TextBox 4">
            <a:extLst>
              <a:ext uri="{FF2B5EF4-FFF2-40B4-BE49-F238E27FC236}">
                <a16:creationId xmlns:a16="http://schemas.microsoft.com/office/drawing/2014/main" id="{D302EFF3-586D-446A-8050-70E764702AB3}"/>
              </a:ext>
            </a:extLst>
          </p:cNvPr>
          <p:cNvSpPr txBox="1"/>
          <p:nvPr/>
        </p:nvSpPr>
        <p:spPr>
          <a:xfrm>
            <a:off x="323273" y="6228338"/>
            <a:ext cx="11305309" cy="365125"/>
          </a:xfrm>
          <a:prstGeom prst="rect">
            <a:avLst/>
          </a:prstGeom>
          <a:solidFill>
            <a:schemeClr val="accent3"/>
          </a:solidFill>
        </p:spPr>
        <p:txBody>
          <a:bodyPr wrap="square" rtlCol="0">
            <a:spAutoFit/>
          </a:bodyPr>
          <a:lstStyle/>
          <a:p>
            <a:endParaRPr lang="en-GB" dirty="0"/>
          </a:p>
        </p:txBody>
      </p:sp>
      <p:sp>
        <p:nvSpPr>
          <p:cNvPr id="6" name="TextBox 5">
            <a:extLst>
              <a:ext uri="{FF2B5EF4-FFF2-40B4-BE49-F238E27FC236}">
                <a16:creationId xmlns:a16="http://schemas.microsoft.com/office/drawing/2014/main" id="{AD4D6EBC-5D00-44C3-8E8D-F57B930AD020}"/>
              </a:ext>
            </a:extLst>
          </p:cNvPr>
          <p:cNvSpPr txBox="1"/>
          <p:nvPr/>
        </p:nvSpPr>
        <p:spPr>
          <a:xfrm>
            <a:off x="323273" y="6228338"/>
            <a:ext cx="11305309" cy="369332"/>
          </a:xfrm>
          <a:prstGeom prst="rect">
            <a:avLst/>
          </a:prstGeom>
          <a:solidFill>
            <a:schemeClr val="accent3"/>
          </a:solidFill>
        </p:spPr>
        <p:txBody>
          <a:bodyPr wrap="square" rtlCol="0">
            <a:spAutoFit/>
          </a:bodyPr>
          <a:lstStyle/>
          <a:p>
            <a:r>
              <a:rPr lang="en-US" dirty="0">
                <a:solidFill>
                  <a:schemeClr val="bg1"/>
                </a:solidFill>
              </a:rPr>
              <a:t>UN Network of Economic Statisticians</a:t>
            </a:r>
          </a:p>
        </p:txBody>
      </p:sp>
    </p:spTree>
    <p:extLst>
      <p:ext uri="{BB962C8B-B14F-4D97-AF65-F5344CB8AC3E}">
        <p14:creationId xmlns:p14="http://schemas.microsoft.com/office/powerpoint/2010/main" val="161118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6E652-22A8-4CBC-AC60-3EAF15EB4790}"/>
              </a:ext>
            </a:extLst>
          </p:cNvPr>
          <p:cNvSpPr>
            <a:spLocks noGrp="1"/>
          </p:cNvSpPr>
          <p:nvPr>
            <p:ph type="title"/>
          </p:nvPr>
        </p:nvSpPr>
        <p:spPr/>
        <p:txBody>
          <a:bodyPr/>
          <a:lstStyle/>
          <a:p>
            <a:r>
              <a:rPr lang="en-GB" dirty="0"/>
              <a:t>Who should be involved</a:t>
            </a:r>
          </a:p>
        </p:txBody>
      </p:sp>
      <p:sp>
        <p:nvSpPr>
          <p:cNvPr id="3" name="Content Placeholder 2">
            <a:extLst>
              <a:ext uri="{FF2B5EF4-FFF2-40B4-BE49-F238E27FC236}">
                <a16:creationId xmlns:a16="http://schemas.microsoft.com/office/drawing/2014/main" id="{EEF17514-F913-401A-8BB0-C2D4F422E966}"/>
              </a:ext>
            </a:extLst>
          </p:cNvPr>
          <p:cNvSpPr>
            <a:spLocks noGrp="1"/>
          </p:cNvSpPr>
          <p:nvPr>
            <p:ph idx="1"/>
          </p:nvPr>
        </p:nvSpPr>
        <p:spPr>
          <a:xfrm>
            <a:off x="838200" y="1923634"/>
            <a:ext cx="10515600" cy="3042884"/>
          </a:xfrm>
        </p:spPr>
        <p:txBody>
          <a:bodyPr/>
          <a:lstStyle/>
          <a:p>
            <a:r>
              <a:rPr lang="en-GB" sz="1800" dirty="0"/>
              <a:t>We have identified potential key partners including:</a:t>
            </a:r>
          </a:p>
          <a:p>
            <a:pPr marL="228600" indent="-228600">
              <a:buFont typeface="Arial" panose="020B0604020202020204" pitchFamily="34" charset="0"/>
              <a:buChar char="•"/>
            </a:pPr>
            <a:r>
              <a:rPr lang="en-US" sz="1800" dirty="0"/>
              <a:t>Statistics Netherlands, UK ONS, UNDP HDO, OECD WISE, and UN Statistics Division</a:t>
            </a:r>
            <a:r>
              <a:rPr lang="en-GB" sz="1800" dirty="0"/>
              <a:t>, </a:t>
            </a:r>
            <a:r>
              <a:rPr lang="en-US" sz="1800" dirty="0"/>
              <a:t>US BEA, Paris School, INSEE, UN DESA Population Division, World Bank, UNEP, Cambridge University, the forthcoming Population and Demographics Friends of the Chair Group, </a:t>
            </a:r>
            <a:r>
              <a:rPr lang="en-GB" sz="1800" dirty="0"/>
              <a:t>National Transfer Accounts Network, WHO, </a:t>
            </a:r>
            <a:r>
              <a:rPr lang="en-US" sz="1800" dirty="0"/>
              <a:t>and </a:t>
            </a:r>
            <a:r>
              <a:rPr lang="en-GB" sz="1800" dirty="0"/>
              <a:t>UNESCO</a:t>
            </a:r>
            <a:endParaRPr lang="en-US" sz="1800" dirty="0"/>
          </a:p>
          <a:p>
            <a:r>
              <a:rPr lang="en-GB" sz="1800" dirty="0"/>
              <a:t>But we are using these events to look to reach out, encourage NSIs and others to participate in the Network and this agenda </a:t>
            </a:r>
          </a:p>
          <a:p>
            <a:r>
              <a:rPr lang="en-GB" sz="1800" dirty="0"/>
              <a:t>Please contact </a:t>
            </a:r>
            <a:r>
              <a:rPr lang="en-GB" sz="1800" dirty="0">
                <a:hlinkClick r:id="rId2"/>
              </a:rPr>
              <a:t>simb@un.org</a:t>
            </a:r>
            <a:r>
              <a:rPr lang="en-GB" sz="1800" dirty="0"/>
              <a:t> to register an interest in taking part!</a:t>
            </a:r>
          </a:p>
          <a:p>
            <a:endParaRPr lang="en-GB" dirty="0"/>
          </a:p>
        </p:txBody>
      </p:sp>
      <p:sp>
        <p:nvSpPr>
          <p:cNvPr id="4" name="Footer Placeholder 3">
            <a:extLst>
              <a:ext uri="{FF2B5EF4-FFF2-40B4-BE49-F238E27FC236}">
                <a16:creationId xmlns:a16="http://schemas.microsoft.com/office/drawing/2014/main" id="{3AA3D666-0237-49C0-9D15-D1BE7498DDCE}"/>
              </a:ext>
            </a:extLst>
          </p:cNvPr>
          <p:cNvSpPr>
            <a:spLocks noGrp="1"/>
          </p:cNvSpPr>
          <p:nvPr>
            <p:ph type="ftr" sz="quarter" idx="3"/>
          </p:nvPr>
        </p:nvSpPr>
        <p:spPr>
          <a:xfrm>
            <a:off x="8032456" y="6228338"/>
            <a:ext cx="3842030" cy="365125"/>
          </a:xfrm>
          <a:solidFill>
            <a:schemeClr val="accent3"/>
          </a:solidFill>
        </p:spPr>
        <p:txBody>
          <a:bodyPr/>
          <a:lstStyle/>
          <a:p>
            <a:endParaRPr lang="en-US" dirty="0"/>
          </a:p>
        </p:txBody>
      </p:sp>
      <p:sp>
        <p:nvSpPr>
          <p:cNvPr id="5" name="TextBox 4">
            <a:extLst>
              <a:ext uri="{FF2B5EF4-FFF2-40B4-BE49-F238E27FC236}">
                <a16:creationId xmlns:a16="http://schemas.microsoft.com/office/drawing/2014/main" id="{A2A5D43A-FADD-4BE1-8634-AB81FA53435D}"/>
              </a:ext>
            </a:extLst>
          </p:cNvPr>
          <p:cNvSpPr txBox="1"/>
          <p:nvPr/>
        </p:nvSpPr>
        <p:spPr>
          <a:xfrm>
            <a:off x="323273" y="6228338"/>
            <a:ext cx="11305309" cy="365125"/>
          </a:xfrm>
          <a:prstGeom prst="rect">
            <a:avLst/>
          </a:prstGeom>
          <a:solidFill>
            <a:schemeClr val="accent3"/>
          </a:solidFill>
        </p:spPr>
        <p:txBody>
          <a:bodyPr wrap="square" rtlCol="0">
            <a:spAutoFit/>
          </a:bodyPr>
          <a:lstStyle/>
          <a:p>
            <a:endParaRPr lang="en-GB" dirty="0"/>
          </a:p>
        </p:txBody>
      </p:sp>
      <p:sp>
        <p:nvSpPr>
          <p:cNvPr id="6" name="TextBox 5">
            <a:extLst>
              <a:ext uri="{FF2B5EF4-FFF2-40B4-BE49-F238E27FC236}">
                <a16:creationId xmlns:a16="http://schemas.microsoft.com/office/drawing/2014/main" id="{4C72022E-C765-4F16-BA00-87DA4B79E377}"/>
              </a:ext>
            </a:extLst>
          </p:cNvPr>
          <p:cNvSpPr txBox="1"/>
          <p:nvPr/>
        </p:nvSpPr>
        <p:spPr>
          <a:xfrm>
            <a:off x="323273" y="6228338"/>
            <a:ext cx="11305309" cy="369332"/>
          </a:xfrm>
          <a:prstGeom prst="rect">
            <a:avLst/>
          </a:prstGeom>
          <a:solidFill>
            <a:schemeClr val="accent3"/>
          </a:solidFill>
        </p:spPr>
        <p:txBody>
          <a:bodyPr wrap="square" rtlCol="0">
            <a:spAutoFit/>
          </a:bodyPr>
          <a:lstStyle/>
          <a:p>
            <a:r>
              <a:rPr lang="en-US" dirty="0">
                <a:solidFill>
                  <a:schemeClr val="bg1"/>
                </a:solidFill>
              </a:rPr>
              <a:t>UN Network of Economic Statisticians</a:t>
            </a:r>
          </a:p>
        </p:txBody>
      </p:sp>
    </p:spTree>
    <p:extLst>
      <p:ext uri="{BB962C8B-B14F-4D97-AF65-F5344CB8AC3E}">
        <p14:creationId xmlns:p14="http://schemas.microsoft.com/office/powerpoint/2010/main" val="1795261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8166B-C579-DF48-900E-C835F581A794}"/>
              </a:ext>
            </a:extLst>
          </p:cNvPr>
          <p:cNvSpPr>
            <a:spLocks noGrp="1"/>
          </p:cNvSpPr>
          <p:nvPr>
            <p:ph type="title"/>
          </p:nvPr>
        </p:nvSpPr>
        <p:spPr>
          <a:xfrm>
            <a:off x="838200" y="417424"/>
            <a:ext cx="10515600" cy="757130"/>
          </a:xfrm>
        </p:spPr>
        <p:txBody>
          <a:bodyPr/>
          <a:lstStyle/>
          <a:p>
            <a:r>
              <a:rPr lang="en-US" dirty="0"/>
              <a:t>High level objectives</a:t>
            </a:r>
          </a:p>
        </p:txBody>
      </p:sp>
      <p:sp>
        <p:nvSpPr>
          <p:cNvPr id="3" name="Content Placeholder 2">
            <a:extLst>
              <a:ext uri="{FF2B5EF4-FFF2-40B4-BE49-F238E27FC236}">
                <a16:creationId xmlns:a16="http://schemas.microsoft.com/office/drawing/2014/main" id="{19AD2BF1-FCE7-EB46-BAF0-0EE2D6421865}"/>
              </a:ext>
            </a:extLst>
          </p:cNvPr>
          <p:cNvSpPr>
            <a:spLocks noGrp="1"/>
          </p:cNvSpPr>
          <p:nvPr>
            <p:ph idx="1"/>
          </p:nvPr>
        </p:nvSpPr>
        <p:spPr>
          <a:xfrm>
            <a:off x="838200" y="1923634"/>
            <a:ext cx="10515600" cy="3375283"/>
          </a:xfrm>
        </p:spPr>
        <p:txBody>
          <a:bodyPr/>
          <a:lstStyle/>
          <a:p>
            <a:r>
              <a:rPr lang="en-GB" sz="2000" i="1" dirty="0"/>
              <a:t>“What we measure affects what we do. If we have the wrong metrics, we will strive for the wrong things.”</a:t>
            </a:r>
          </a:p>
          <a:p>
            <a:r>
              <a:rPr lang="en-GB" sz="2000" i="1" dirty="0"/>
              <a:t>(Stiglitz, Fitoussi &amp; Sen 2010)</a:t>
            </a:r>
          </a:p>
          <a:p>
            <a:endParaRPr lang="en-GB" sz="2000" i="1" dirty="0"/>
          </a:p>
          <a:p>
            <a:r>
              <a:rPr lang="en-GB" sz="2000" dirty="0"/>
              <a:t>While the Stiglitz Report set the dimensions of the global debate around ‘Beyond GDP’, it was not prescriptive of specific approaches or measurement. Since then, many approaches, frameworks, and specific measures have been put forward. </a:t>
            </a:r>
          </a:p>
          <a:p>
            <a:r>
              <a:rPr lang="en-GB" sz="2000" dirty="0"/>
              <a:t>The Network ran a series of sprint’s to review the potential to agree an extended framework for measuring all aspects of economic activity, in a way which is compatible with GDP / national accounts, but captures key elements excluded from that measure.</a:t>
            </a:r>
          </a:p>
        </p:txBody>
      </p:sp>
      <p:sp>
        <p:nvSpPr>
          <p:cNvPr id="4" name="Footer Placeholder 3">
            <a:extLst>
              <a:ext uri="{FF2B5EF4-FFF2-40B4-BE49-F238E27FC236}">
                <a16:creationId xmlns:a16="http://schemas.microsoft.com/office/drawing/2014/main" id="{67A9B15D-06A2-2844-94E2-47E48B0CFFC0}"/>
              </a:ext>
            </a:extLst>
          </p:cNvPr>
          <p:cNvSpPr>
            <a:spLocks noGrp="1"/>
          </p:cNvSpPr>
          <p:nvPr>
            <p:ph type="ftr" sz="quarter" idx="3"/>
          </p:nvPr>
        </p:nvSpPr>
        <p:spPr/>
        <p:txBody>
          <a:bodyPr/>
          <a:lstStyle/>
          <a:p>
            <a:endParaRPr lang="en-US" dirty="0"/>
          </a:p>
        </p:txBody>
      </p:sp>
      <p:sp>
        <p:nvSpPr>
          <p:cNvPr id="5" name="TextBox 4">
            <a:extLst>
              <a:ext uri="{FF2B5EF4-FFF2-40B4-BE49-F238E27FC236}">
                <a16:creationId xmlns:a16="http://schemas.microsoft.com/office/drawing/2014/main" id="{D1B3B247-EB65-4FB0-A7A6-366F77E5574C}"/>
              </a:ext>
            </a:extLst>
          </p:cNvPr>
          <p:cNvSpPr txBox="1"/>
          <p:nvPr/>
        </p:nvSpPr>
        <p:spPr>
          <a:xfrm>
            <a:off x="323273" y="6228338"/>
            <a:ext cx="11305309" cy="369332"/>
          </a:xfrm>
          <a:prstGeom prst="rect">
            <a:avLst/>
          </a:prstGeom>
          <a:solidFill>
            <a:schemeClr val="accent3"/>
          </a:solidFill>
        </p:spPr>
        <p:txBody>
          <a:bodyPr wrap="square" rtlCol="0">
            <a:spAutoFit/>
          </a:bodyPr>
          <a:lstStyle/>
          <a:p>
            <a:r>
              <a:rPr lang="en-US" dirty="0">
                <a:solidFill>
                  <a:schemeClr val="bg1"/>
                </a:solidFill>
              </a:rPr>
              <a:t>UN Network of Economic Statisticians</a:t>
            </a:r>
          </a:p>
        </p:txBody>
      </p:sp>
    </p:spTree>
    <p:extLst>
      <p:ext uri="{BB962C8B-B14F-4D97-AF65-F5344CB8AC3E}">
        <p14:creationId xmlns:p14="http://schemas.microsoft.com/office/powerpoint/2010/main" val="3849726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0847A-96CC-4C1F-B2A0-6C1725413479}"/>
              </a:ext>
            </a:extLst>
          </p:cNvPr>
          <p:cNvSpPr>
            <a:spLocks noGrp="1"/>
          </p:cNvSpPr>
          <p:nvPr>
            <p:ph type="title"/>
          </p:nvPr>
        </p:nvSpPr>
        <p:spPr>
          <a:xfrm>
            <a:off x="696157" y="484654"/>
            <a:ext cx="10515600" cy="1421928"/>
          </a:xfrm>
        </p:spPr>
        <p:txBody>
          <a:bodyPr/>
          <a:lstStyle/>
          <a:p>
            <a:r>
              <a:rPr lang="en-GB" dirty="0"/>
              <a:t>Why do we need a new approach to Beyond GDP?</a:t>
            </a:r>
          </a:p>
        </p:txBody>
      </p:sp>
      <p:sp>
        <p:nvSpPr>
          <p:cNvPr id="3" name="Content Placeholder 2">
            <a:extLst>
              <a:ext uri="{FF2B5EF4-FFF2-40B4-BE49-F238E27FC236}">
                <a16:creationId xmlns:a16="http://schemas.microsoft.com/office/drawing/2014/main" id="{4DE2F8BA-6458-4210-92B6-FE5E7F7E174C}"/>
              </a:ext>
            </a:extLst>
          </p:cNvPr>
          <p:cNvSpPr>
            <a:spLocks noGrp="1"/>
          </p:cNvSpPr>
          <p:nvPr>
            <p:ph idx="1"/>
          </p:nvPr>
        </p:nvSpPr>
        <p:spPr>
          <a:xfrm>
            <a:off x="474216" y="2331303"/>
            <a:ext cx="10515600" cy="3486083"/>
          </a:xfrm>
        </p:spPr>
        <p:txBody>
          <a:bodyPr/>
          <a:lstStyle/>
          <a:p>
            <a:pPr marL="457200" indent="-457200">
              <a:buFont typeface="Arial" panose="020B0604020202020204" pitchFamily="34" charset="0"/>
              <a:buChar char="•"/>
            </a:pPr>
            <a:r>
              <a:rPr lang="en-GB" sz="2000" b="1" dirty="0"/>
              <a:t>Different users have different needs </a:t>
            </a:r>
            <a:r>
              <a:rPr lang="en-GB" sz="2000" dirty="0"/>
              <a:t>– the current SNA process demonstrates how difficult it is to try and reach a compromise between those who wish a pure economic GDP for use in economic policy and those who seek a wider perspective.</a:t>
            </a:r>
          </a:p>
          <a:p>
            <a:pPr marL="457200" indent="-457200">
              <a:buFont typeface="Arial" panose="020B0604020202020204" pitchFamily="34" charset="0"/>
              <a:buChar char="•"/>
            </a:pPr>
            <a:r>
              <a:rPr lang="en-GB" sz="2000" dirty="0"/>
              <a:t>UN SG’s ‘Our Common Agenda’ recognises </a:t>
            </a:r>
            <a:r>
              <a:rPr lang="en-GB" sz="2000" b="1" dirty="0"/>
              <a:t>the need for a wider-ranging set of complements to GDP and the traditional economic measurements</a:t>
            </a:r>
            <a:r>
              <a:rPr lang="en-GB" sz="2000" dirty="0"/>
              <a:t>, including reaching out beyond the economic statistics domains. </a:t>
            </a:r>
          </a:p>
          <a:p>
            <a:pPr marL="457200" indent="-457200">
              <a:buFont typeface="Arial" panose="020B0604020202020204" pitchFamily="34" charset="0"/>
              <a:buChar char="•"/>
            </a:pPr>
            <a:r>
              <a:rPr lang="en-GB" sz="2000" dirty="0"/>
              <a:t>The answer for all questions should not and cannot always be changing the core SNA accounts. We need to build on SNA, SEEA and other manuals.</a:t>
            </a:r>
          </a:p>
          <a:p>
            <a:pPr marL="457200" indent="-457200">
              <a:buFont typeface="Arial" panose="020B0604020202020204" pitchFamily="34" charset="0"/>
              <a:buChar char="•"/>
            </a:pPr>
            <a:endParaRPr lang="en-GB" sz="1600" dirty="0"/>
          </a:p>
          <a:p>
            <a:endParaRPr lang="en-GB" dirty="0"/>
          </a:p>
        </p:txBody>
      </p:sp>
      <p:sp>
        <p:nvSpPr>
          <p:cNvPr id="4" name="Footer Placeholder 3">
            <a:extLst>
              <a:ext uri="{FF2B5EF4-FFF2-40B4-BE49-F238E27FC236}">
                <a16:creationId xmlns:a16="http://schemas.microsoft.com/office/drawing/2014/main" id="{B4CC6E01-C501-4A4A-93B0-ED3523493500}"/>
              </a:ext>
            </a:extLst>
          </p:cNvPr>
          <p:cNvSpPr>
            <a:spLocks noGrp="1"/>
          </p:cNvSpPr>
          <p:nvPr>
            <p:ph type="ftr" sz="quarter" idx="3"/>
          </p:nvPr>
        </p:nvSpPr>
        <p:spPr>
          <a:xfrm>
            <a:off x="8103477" y="6228338"/>
            <a:ext cx="3842030" cy="365125"/>
          </a:xfrm>
          <a:solidFill>
            <a:schemeClr val="accent3"/>
          </a:solidFill>
          <a:ln>
            <a:noFill/>
          </a:ln>
        </p:spPr>
        <p:txBody>
          <a:bodyPr/>
          <a:lstStyle/>
          <a:p>
            <a:endParaRPr lang="en-US" dirty="0"/>
          </a:p>
        </p:txBody>
      </p:sp>
      <p:sp>
        <p:nvSpPr>
          <p:cNvPr id="5" name="TextBox 4">
            <a:extLst>
              <a:ext uri="{FF2B5EF4-FFF2-40B4-BE49-F238E27FC236}">
                <a16:creationId xmlns:a16="http://schemas.microsoft.com/office/drawing/2014/main" id="{0C2963E8-7B41-4C42-A346-2FB056BC46F0}"/>
              </a:ext>
            </a:extLst>
          </p:cNvPr>
          <p:cNvSpPr txBox="1"/>
          <p:nvPr/>
        </p:nvSpPr>
        <p:spPr>
          <a:xfrm>
            <a:off x="323273" y="6228338"/>
            <a:ext cx="11305309" cy="365125"/>
          </a:xfrm>
          <a:prstGeom prst="rect">
            <a:avLst/>
          </a:prstGeom>
          <a:solidFill>
            <a:schemeClr val="accent3"/>
          </a:solidFill>
        </p:spPr>
        <p:txBody>
          <a:bodyPr wrap="square" rtlCol="0">
            <a:spAutoFit/>
          </a:bodyPr>
          <a:lstStyle/>
          <a:p>
            <a:endParaRPr lang="en-GB" dirty="0"/>
          </a:p>
        </p:txBody>
      </p:sp>
      <p:sp>
        <p:nvSpPr>
          <p:cNvPr id="6" name="TextBox 5">
            <a:extLst>
              <a:ext uri="{FF2B5EF4-FFF2-40B4-BE49-F238E27FC236}">
                <a16:creationId xmlns:a16="http://schemas.microsoft.com/office/drawing/2014/main" id="{69E4A1C7-E44A-42A2-9026-A3F9DB639A9E}"/>
              </a:ext>
            </a:extLst>
          </p:cNvPr>
          <p:cNvSpPr txBox="1"/>
          <p:nvPr/>
        </p:nvSpPr>
        <p:spPr>
          <a:xfrm>
            <a:off x="323273" y="6228338"/>
            <a:ext cx="11305309" cy="369332"/>
          </a:xfrm>
          <a:prstGeom prst="rect">
            <a:avLst/>
          </a:prstGeom>
          <a:solidFill>
            <a:schemeClr val="accent3"/>
          </a:solidFill>
        </p:spPr>
        <p:txBody>
          <a:bodyPr wrap="square" rtlCol="0">
            <a:spAutoFit/>
          </a:bodyPr>
          <a:lstStyle/>
          <a:p>
            <a:r>
              <a:rPr lang="en-US" dirty="0">
                <a:solidFill>
                  <a:schemeClr val="bg1"/>
                </a:solidFill>
              </a:rPr>
              <a:t>UN Network of Economic Statisticians</a:t>
            </a:r>
          </a:p>
        </p:txBody>
      </p:sp>
    </p:spTree>
    <p:extLst>
      <p:ext uri="{BB962C8B-B14F-4D97-AF65-F5344CB8AC3E}">
        <p14:creationId xmlns:p14="http://schemas.microsoft.com/office/powerpoint/2010/main" val="3073815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2D9A8-A69F-477C-A8A4-BFB50E17B831}"/>
              </a:ext>
            </a:extLst>
          </p:cNvPr>
          <p:cNvSpPr>
            <a:spLocks noGrp="1"/>
          </p:cNvSpPr>
          <p:nvPr>
            <p:ph type="title"/>
          </p:nvPr>
        </p:nvSpPr>
        <p:spPr>
          <a:xfrm>
            <a:off x="598503" y="505584"/>
            <a:ext cx="10515600" cy="757130"/>
          </a:xfrm>
        </p:spPr>
        <p:txBody>
          <a:bodyPr/>
          <a:lstStyle/>
          <a:p>
            <a:r>
              <a:rPr lang="en-GB" dirty="0"/>
              <a:t>Key findings from the sprints (1)</a:t>
            </a:r>
          </a:p>
        </p:txBody>
      </p:sp>
      <p:sp>
        <p:nvSpPr>
          <p:cNvPr id="3" name="Content Placeholder 2">
            <a:extLst>
              <a:ext uri="{FF2B5EF4-FFF2-40B4-BE49-F238E27FC236}">
                <a16:creationId xmlns:a16="http://schemas.microsoft.com/office/drawing/2014/main" id="{A1CBD313-F1D4-4043-97D6-3BD2A8E0BC33}"/>
              </a:ext>
            </a:extLst>
          </p:cNvPr>
          <p:cNvSpPr>
            <a:spLocks noGrp="1"/>
          </p:cNvSpPr>
          <p:nvPr>
            <p:ph idx="1"/>
          </p:nvPr>
        </p:nvSpPr>
        <p:spPr>
          <a:xfrm>
            <a:off x="584448" y="1506383"/>
            <a:ext cx="7460426" cy="3118803"/>
          </a:xfrm>
        </p:spPr>
        <p:txBody>
          <a:bodyPr/>
          <a:lstStyle/>
          <a:p>
            <a:r>
              <a:rPr lang="en-GB" sz="2000" dirty="0"/>
              <a:t>“Beyond GDP” is not just an economic question – it explicitly requires us to break down barriers between data and statistics to better understand trade-offs through integrating across different domains.</a:t>
            </a:r>
          </a:p>
          <a:p>
            <a:r>
              <a:rPr lang="en-GB" sz="2000" i="1" dirty="0"/>
              <a:t>“The interesting thing about the sprints is realising that I am part of what you call the ‘Beyond GDP’ community. I just didn’t see the connection before.”</a:t>
            </a:r>
          </a:p>
          <a:p>
            <a:r>
              <a:rPr lang="en-GB" sz="2000" dirty="0"/>
              <a:t>Terminology matters: inter-changeable ‘technical’ terms like ‘well-being’ ‘welfare’, ‘Beyond GDP’, ‘inclusion’ and ‘cohesion’ can mean very different things to different audiences.</a:t>
            </a:r>
          </a:p>
        </p:txBody>
      </p:sp>
      <p:sp>
        <p:nvSpPr>
          <p:cNvPr id="4" name="Footer Placeholder 3">
            <a:extLst>
              <a:ext uri="{FF2B5EF4-FFF2-40B4-BE49-F238E27FC236}">
                <a16:creationId xmlns:a16="http://schemas.microsoft.com/office/drawing/2014/main" id="{5FB9813F-3C2B-4B77-BCCB-027E2139B509}"/>
              </a:ext>
            </a:extLst>
          </p:cNvPr>
          <p:cNvSpPr>
            <a:spLocks noGrp="1"/>
          </p:cNvSpPr>
          <p:nvPr>
            <p:ph type="ftr" sz="quarter" idx="3"/>
          </p:nvPr>
        </p:nvSpPr>
        <p:spPr>
          <a:xfrm>
            <a:off x="7881535" y="6233429"/>
            <a:ext cx="3842030" cy="365125"/>
          </a:xfrm>
          <a:solidFill>
            <a:schemeClr val="accent3"/>
          </a:solidFill>
        </p:spPr>
        <p:txBody>
          <a:bodyPr/>
          <a:lstStyle/>
          <a:p>
            <a:endParaRPr lang="en-US" dirty="0"/>
          </a:p>
        </p:txBody>
      </p:sp>
      <p:graphicFrame>
        <p:nvGraphicFramePr>
          <p:cNvPr id="5" name="Diagram 4">
            <a:extLst>
              <a:ext uri="{FF2B5EF4-FFF2-40B4-BE49-F238E27FC236}">
                <a16:creationId xmlns:a16="http://schemas.microsoft.com/office/drawing/2014/main" id="{D507CAE0-8694-4DAB-AAE7-AFAAEA19108B}"/>
              </a:ext>
            </a:extLst>
          </p:cNvPr>
          <p:cNvGraphicFramePr/>
          <p:nvPr>
            <p:extLst>
              <p:ext uri="{D42A27DB-BD31-4B8C-83A1-F6EECF244321}">
                <p14:modId xmlns:p14="http://schemas.microsoft.com/office/powerpoint/2010/main" val="725592667"/>
              </p:ext>
            </p:extLst>
          </p:nvPr>
        </p:nvGraphicFramePr>
        <p:xfrm>
          <a:off x="6264154" y="2128361"/>
          <a:ext cx="6233111" cy="36525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7D5E08F9-31C6-4CB0-B5A4-4C05AAF14FC1}"/>
              </a:ext>
            </a:extLst>
          </p:cNvPr>
          <p:cNvSpPr txBox="1"/>
          <p:nvPr/>
        </p:nvSpPr>
        <p:spPr>
          <a:xfrm>
            <a:off x="323273" y="6228338"/>
            <a:ext cx="11305309" cy="365125"/>
          </a:xfrm>
          <a:prstGeom prst="rect">
            <a:avLst/>
          </a:prstGeom>
          <a:solidFill>
            <a:schemeClr val="accent3"/>
          </a:solidFill>
        </p:spPr>
        <p:txBody>
          <a:bodyPr wrap="square" rtlCol="0">
            <a:spAutoFit/>
          </a:bodyPr>
          <a:lstStyle/>
          <a:p>
            <a:endParaRPr lang="en-GB" dirty="0"/>
          </a:p>
        </p:txBody>
      </p:sp>
      <p:sp>
        <p:nvSpPr>
          <p:cNvPr id="7" name="TextBox 6">
            <a:extLst>
              <a:ext uri="{FF2B5EF4-FFF2-40B4-BE49-F238E27FC236}">
                <a16:creationId xmlns:a16="http://schemas.microsoft.com/office/drawing/2014/main" id="{2D26AC8C-E557-4BF9-9F71-F1AD0DF8D810}"/>
              </a:ext>
            </a:extLst>
          </p:cNvPr>
          <p:cNvSpPr txBox="1"/>
          <p:nvPr/>
        </p:nvSpPr>
        <p:spPr>
          <a:xfrm>
            <a:off x="323273" y="6228338"/>
            <a:ext cx="11305309" cy="369332"/>
          </a:xfrm>
          <a:prstGeom prst="rect">
            <a:avLst/>
          </a:prstGeom>
          <a:solidFill>
            <a:schemeClr val="accent3"/>
          </a:solidFill>
        </p:spPr>
        <p:txBody>
          <a:bodyPr wrap="square" rtlCol="0">
            <a:spAutoFit/>
          </a:bodyPr>
          <a:lstStyle/>
          <a:p>
            <a:r>
              <a:rPr lang="en-US" dirty="0">
                <a:solidFill>
                  <a:schemeClr val="bg1"/>
                </a:solidFill>
              </a:rPr>
              <a:t>UN Network of Economic Statisticians</a:t>
            </a:r>
          </a:p>
        </p:txBody>
      </p:sp>
    </p:spTree>
    <p:extLst>
      <p:ext uri="{BB962C8B-B14F-4D97-AF65-F5344CB8AC3E}">
        <p14:creationId xmlns:p14="http://schemas.microsoft.com/office/powerpoint/2010/main" val="2643143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7EDA1-CF0F-4AA0-ADD5-EE5E5DD9EFFB}"/>
              </a:ext>
            </a:extLst>
          </p:cNvPr>
          <p:cNvSpPr>
            <a:spLocks noGrp="1"/>
          </p:cNvSpPr>
          <p:nvPr>
            <p:ph type="title"/>
          </p:nvPr>
        </p:nvSpPr>
        <p:spPr>
          <a:xfrm>
            <a:off x="152400" y="48995"/>
            <a:ext cx="11715750" cy="590931"/>
          </a:xfrm>
        </p:spPr>
        <p:txBody>
          <a:bodyPr/>
          <a:lstStyle/>
          <a:p>
            <a:r>
              <a:rPr lang="en-GB" sz="3600" dirty="0"/>
              <a:t>Bringing together a complex landscape - capital</a:t>
            </a:r>
          </a:p>
        </p:txBody>
      </p:sp>
      <p:grpSp>
        <p:nvGrpSpPr>
          <p:cNvPr id="3" name="Group 2">
            <a:extLst>
              <a:ext uri="{FF2B5EF4-FFF2-40B4-BE49-F238E27FC236}">
                <a16:creationId xmlns:a16="http://schemas.microsoft.com/office/drawing/2014/main" id="{1A117FA4-C79B-4F10-BFFC-B4BE10324520}"/>
              </a:ext>
            </a:extLst>
          </p:cNvPr>
          <p:cNvGrpSpPr/>
          <p:nvPr/>
        </p:nvGrpSpPr>
        <p:grpSpPr>
          <a:xfrm>
            <a:off x="268943" y="1195674"/>
            <a:ext cx="11482664" cy="4747924"/>
            <a:chOff x="268943" y="1195674"/>
            <a:chExt cx="11482664" cy="4747924"/>
          </a:xfrm>
        </p:grpSpPr>
        <p:grpSp>
          <p:nvGrpSpPr>
            <p:cNvPr id="28" name="Group 27">
              <a:extLst>
                <a:ext uri="{FF2B5EF4-FFF2-40B4-BE49-F238E27FC236}">
                  <a16:creationId xmlns:a16="http://schemas.microsoft.com/office/drawing/2014/main" id="{0A07531C-1EC4-459E-86A4-A153D147DCAE}"/>
                </a:ext>
              </a:extLst>
            </p:cNvPr>
            <p:cNvGrpSpPr/>
            <p:nvPr/>
          </p:nvGrpSpPr>
          <p:grpSpPr>
            <a:xfrm>
              <a:off x="268943" y="1195674"/>
              <a:ext cx="11482664" cy="4162425"/>
              <a:chOff x="461686" y="1514475"/>
              <a:chExt cx="11482664" cy="4162425"/>
            </a:xfrm>
          </p:grpSpPr>
          <p:sp>
            <p:nvSpPr>
              <p:cNvPr id="5" name="Rectangle 4">
                <a:extLst>
                  <a:ext uri="{FF2B5EF4-FFF2-40B4-BE49-F238E27FC236}">
                    <a16:creationId xmlns:a16="http://schemas.microsoft.com/office/drawing/2014/main" id="{F72B3E3B-D17D-41AF-BF49-870CB3B7D3E7}"/>
                  </a:ext>
                </a:extLst>
              </p:cNvPr>
              <p:cNvSpPr/>
              <p:nvPr/>
            </p:nvSpPr>
            <p:spPr>
              <a:xfrm>
                <a:off x="461686" y="1514475"/>
                <a:ext cx="3176863" cy="857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Domain 1: Demographic &amp; Social Statistics</a:t>
                </a:r>
              </a:p>
            </p:txBody>
          </p:sp>
          <p:sp>
            <p:nvSpPr>
              <p:cNvPr id="6" name="Rectangle 5">
                <a:extLst>
                  <a:ext uri="{FF2B5EF4-FFF2-40B4-BE49-F238E27FC236}">
                    <a16:creationId xmlns:a16="http://schemas.microsoft.com/office/drawing/2014/main" id="{2F8AE3A9-96A9-464B-8C94-DAE96F408C35}"/>
                  </a:ext>
                </a:extLst>
              </p:cNvPr>
              <p:cNvSpPr/>
              <p:nvPr/>
            </p:nvSpPr>
            <p:spPr>
              <a:xfrm>
                <a:off x="3795430" y="1514475"/>
                <a:ext cx="4834222" cy="857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Domain 2: Economic Statistics</a:t>
                </a:r>
              </a:p>
            </p:txBody>
          </p:sp>
          <p:sp>
            <p:nvSpPr>
              <p:cNvPr id="7" name="Rectangle 6">
                <a:extLst>
                  <a:ext uri="{FF2B5EF4-FFF2-40B4-BE49-F238E27FC236}">
                    <a16:creationId xmlns:a16="http://schemas.microsoft.com/office/drawing/2014/main" id="{5DA37046-9DF8-4B55-B740-927B28DC0712}"/>
                  </a:ext>
                </a:extLst>
              </p:cNvPr>
              <p:cNvSpPr/>
              <p:nvPr/>
            </p:nvSpPr>
            <p:spPr>
              <a:xfrm>
                <a:off x="8782050" y="1514475"/>
                <a:ext cx="3162299" cy="857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Domain 3: Environment &amp; Multi-Domain Statistics</a:t>
                </a:r>
              </a:p>
            </p:txBody>
          </p:sp>
          <p:sp>
            <p:nvSpPr>
              <p:cNvPr id="8" name="Rectangle 7">
                <a:extLst>
                  <a:ext uri="{FF2B5EF4-FFF2-40B4-BE49-F238E27FC236}">
                    <a16:creationId xmlns:a16="http://schemas.microsoft.com/office/drawing/2014/main" id="{22B63A81-22FE-4B67-AAB6-6221088AC7EA}"/>
                  </a:ext>
                </a:extLst>
              </p:cNvPr>
              <p:cNvSpPr/>
              <p:nvPr/>
            </p:nvSpPr>
            <p:spPr>
              <a:xfrm>
                <a:off x="2135954" y="2481263"/>
                <a:ext cx="1507077" cy="857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1.9 Culture</a:t>
                </a:r>
              </a:p>
            </p:txBody>
          </p:sp>
          <p:sp>
            <p:nvSpPr>
              <p:cNvPr id="9" name="Rectangle 8">
                <a:extLst>
                  <a:ext uri="{FF2B5EF4-FFF2-40B4-BE49-F238E27FC236}">
                    <a16:creationId xmlns:a16="http://schemas.microsoft.com/office/drawing/2014/main" id="{B467BA11-A65A-4439-83EF-93980D1C9D52}"/>
                  </a:ext>
                </a:extLst>
              </p:cNvPr>
              <p:cNvSpPr/>
              <p:nvPr/>
            </p:nvSpPr>
            <p:spPr>
              <a:xfrm>
                <a:off x="3795430" y="2495550"/>
                <a:ext cx="1512239" cy="857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2.2 Economic Accounts</a:t>
                </a:r>
              </a:p>
            </p:txBody>
          </p:sp>
          <p:sp>
            <p:nvSpPr>
              <p:cNvPr id="10" name="Rectangle 9">
                <a:extLst>
                  <a:ext uri="{FF2B5EF4-FFF2-40B4-BE49-F238E27FC236}">
                    <a16:creationId xmlns:a16="http://schemas.microsoft.com/office/drawing/2014/main" id="{2730AD58-D7D0-4126-AA5E-0B6EB3C44535}"/>
                  </a:ext>
                </a:extLst>
              </p:cNvPr>
              <p:cNvSpPr/>
              <p:nvPr/>
            </p:nvSpPr>
            <p:spPr>
              <a:xfrm>
                <a:off x="5460068" y="2505075"/>
                <a:ext cx="1510107" cy="857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2.3 Business Statistics</a:t>
                </a:r>
              </a:p>
            </p:txBody>
          </p:sp>
          <p:sp>
            <p:nvSpPr>
              <p:cNvPr id="11" name="Rectangle 10">
                <a:extLst>
                  <a:ext uri="{FF2B5EF4-FFF2-40B4-BE49-F238E27FC236}">
                    <a16:creationId xmlns:a16="http://schemas.microsoft.com/office/drawing/2014/main" id="{B6D35CD1-BA47-4D53-9181-E7D89D2EA67C}"/>
                  </a:ext>
                </a:extLst>
              </p:cNvPr>
              <p:cNvSpPr/>
              <p:nvPr/>
            </p:nvSpPr>
            <p:spPr>
              <a:xfrm>
                <a:off x="7122574" y="2505075"/>
                <a:ext cx="1507078" cy="857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2.9 Science technology &amp; innovation</a:t>
                </a:r>
              </a:p>
            </p:txBody>
          </p:sp>
          <p:sp>
            <p:nvSpPr>
              <p:cNvPr id="12" name="Rectangle 11">
                <a:extLst>
                  <a:ext uri="{FF2B5EF4-FFF2-40B4-BE49-F238E27FC236}">
                    <a16:creationId xmlns:a16="http://schemas.microsoft.com/office/drawing/2014/main" id="{40AE2D25-DF03-4807-AC16-F09A7021DCE9}"/>
                  </a:ext>
                </a:extLst>
              </p:cNvPr>
              <p:cNvSpPr/>
              <p:nvPr/>
            </p:nvSpPr>
            <p:spPr>
              <a:xfrm>
                <a:off x="8782051" y="2505075"/>
                <a:ext cx="1504950" cy="857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3.1 Environment</a:t>
                </a:r>
              </a:p>
            </p:txBody>
          </p:sp>
          <p:sp>
            <p:nvSpPr>
              <p:cNvPr id="13" name="Rectangle 12">
                <a:extLst>
                  <a:ext uri="{FF2B5EF4-FFF2-40B4-BE49-F238E27FC236}">
                    <a16:creationId xmlns:a16="http://schemas.microsoft.com/office/drawing/2014/main" id="{0D1D80F1-B531-4533-9D8C-C27BF3AC233B}"/>
                  </a:ext>
                </a:extLst>
              </p:cNvPr>
              <p:cNvSpPr/>
              <p:nvPr/>
            </p:nvSpPr>
            <p:spPr>
              <a:xfrm>
                <a:off x="10439400" y="2505075"/>
                <a:ext cx="1504950" cy="857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3.3 Multi-Domain Statistics</a:t>
                </a:r>
              </a:p>
            </p:txBody>
          </p:sp>
          <p:sp>
            <p:nvSpPr>
              <p:cNvPr id="14" name="Rectangle 13">
                <a:extLst>
                  <a:ext uri="{FF2B5EF4-FFF2-40B4-BE49-F238E27FC236}">
                    <a16:creationId xmlns:a16="http://schemas.microsoft.com/office/drawing/2014/main" id="{12C71767-DAE8-48EB-AC6F-2AAC92D8D303}"/>
                  </a:ext>
                </a:extLst>
              </p:cNvPr>
              <p:cNvSpPr/>
              <p:nvPr/>
            </p:nvSpPr>
            <p:spPr>
              <a:xfrm>
                <a:off x="461686" y="2495550"/>
                <a:ext cx="1518839" cy="857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1.5 Income &amp; Consumption</a:t>
                </a:r>
              </a:p>
            </p:txBody>
          </p:sp>
          <p:sp>
            <p:nvSpPr>
              <p:cNvPr id="15" name="Rectangle 14">
                <a:extLst>
                  <a:ext uri="{FF2B5EF4-FFF2-40B4-BE49-F238E27FC236}">
                    <a16:creationId xmlns:a16="http://schemas.microsoft.com/office/drawing/2014/main" id="{DAF89B88-F5BE-4423-A8F2-00AFF57DE5ED}"/>
                  </a:ext>
                </a:extLst>
              </p:cNvPr>
              <p:cNvSpPr/>
              <p:nvPr/>
            </p:nvSpPr>
            <p:spPr>
              <a:xfrm>
                <a:off x="461686" y="3495675"/>
                <a:ext cx="1510097" cy="657225"/>
              </a:xfrm>
              <a:prstGeom prst="rect">
                <a:avLst/>
              </a:prstGeom>
              <a:solidFill>
                <a:schemeClr val="tx1">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Household Satellite Account</a:t>
                </a:r>
              </a:p>
            </p:txBody>
          </p:sp>
          <p:sp>
            <p:nvSpPr>
              <p:cNvPr id="16" name="Rectangle 15">
                <a:extLst>
                  <a:ext uri="{FF2B5EF4-FFF2-40B4-BE49-F238E27FC236}">
                    <a16:creationId xmlns:a16="http://schemas.microsoft.com/office/drawing/2014/main" id="{4E356419-5624-49AE-BAB5-94156CB96ADD}"/>
                  </a:ext>
                </a:extLst>
              </p:cNvPr>
              <p:cNvSpPr/>
              <p:nvPr/>
            </p:nvSpPr>
            <p:spPr>
              <a:xfrm>
                <a:off x="2135954" y="3495675"/>
                <a:ext cx="1514365" cy="666750"/>
              </a:xfrm>
              <a:prstGeom prst="rect">
                <a:avLst/>
              </a:prstGeom>
              <a:solidFill>
                <a:schemeClr val="tx1">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Theatres, Cinemas</a:t>
                </a:r>
              </a:p>
            </p:txBody>
          </p:sp>
          <p:sp>
            <p:nvSpPr>
              <p:cNvPr id="18" name="Rectangle 17">
                <a:extLst>
                  <a:ext uri="{FF2B5EF4-FFF2-40B4-BE49-F238E27FC236}">
                    <a16:creationId xmlns:a16="http://schemas.microsoft.com/office/drawing/2014/main" id="{7A6C0E1D-68E9-4CCE-A7D8-3576AEF9670C}"/>
                  </a:ext>
                </a:extLst>
              </p:cNvPr>
              <p:cNvSpPr/>
              <p:nvPr/>
            </p:nvSpPr>
            <p:spPr>
              <a:xfrm>
                <a:off x="2135954" y="5010150"/>
                <a:ext cx="1514365" cy="666750"/>
              </a:xfrm>
              <a:prstGeom prst="rect">
                <a:avLst/>
              </a:prstGeom>
              <a:solidFill>
                <a:schemeClr val="tx1">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Books</a:t>
                </a:r>
              </a:p>
            </p:txBody>
          </p:sp>
          <p:sp>
            <p:nvSpPr>
              <p:cNvPr id="19" name="Rectangle 18">
                <a:extLst>
                  <a:ext uri="{FF2B5EF4-FFF2-40B4-BE49-F238E27FC236}">
                    <a16:creationId xmlns:a16="http://schemas.microsoft.com/office/drawing/2014/main" id="{8F010B7F-FE86-4F98-8324-5802DCD0F573}"/>
                  </a:ext>
                </a:extLst>
              </p:cNvPr>
              <p:cNvSpPr/>
              <p:nvPr/>
            </p:nvSpPr>
            <p:spPr>
              <a:xfrm>
                <a:off x="2135954" y="4252913"/>
                <a:ext cx="1514365" cy="666750"/>
              </a:xfrm>
              <a:prstGeom prst="rect">
                <a:avLst/>
              </a:prstGeom>
              <a:solidFill>
                <a:schemeClr val="tx1">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Museums &amp; Libraries </a:t>
                </a:r>
              </a:p>
            </p:txBody>
          </p:sp>
          <p:sp>
            <p:nvSpPr>
              <p:cNvPr id="20" name="Rectangle 19">
                <a:extLst>
                  <a:ext uri="{FF2B5EF4-FFF2-40B4-BE49-F238E27FC236}">
                    <a16:creationId xmlns:a16="http://schemas.microsoft.com/office/drawing/2014/main" id="{15A10D63-2813-4D6E-A376-4B8CA073F127}"/>
                  </a:ext>
                </a:extLst>
              </p:cNvPr>
              <p:cNvSpPr/>
              <p:nvPr/>
            </p:nvSpPr>
            <p:spPr>
              <a:xfrm>
                <a:off x="3783659" y="3505200"/>
                <a:ext cx="1512239" cy="666750"/>
              </a:xfrm>
              <a:prstGeom prst="rect">
                <a:avLst/>
              </a:prstGeom>
              <a:solidFill>
                <a:schemeClr val="tx1">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Integrated Economic Accounts</a:t>
                </a:r>
              </a:p>
            </p:txBody>
          </p:sp>
          <p:sp>
            <p:nvSpPr>
              <p:cNvPr id="22" name="Rectangle 21">
                <a:extLst>
                  <a:ext uri="{FF2B5EF4-FFF2-40B4-BE49-F238E27FC236}">
                    <a16:creationId xmlns:a16="http://schemas.microsoft.com/office/drawing/2014/main" id="{2AB8685F-F32C-40D1-AABD-B3EA4BD5D7C1}"/>
                  </a:ext>
                </a:extLst>
              </p:cNvPr>
              <p:cNvSpPr/>
              <p:nvPr/>
            </p:nvSpPr>
            <p:spPr>
              <a:xfrm>
                <a:off x="3783659" y="4267200"/>
                <a:ext cx="1512239" cy="666750"/>
              </a:xfrm>
              <a:prstGeom prst="rect">
                <a:avLst/>
              </a:prstGeom>
              <a:solidFill>
                <a:schemeClr val="tx1">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Flow of Funds &amp; Capital Services</a:t>
                </a:r>
              </a:p>
            </p:txBody>
          </p:sp>
          <p:sp>
            <p:nvSpPr>
              <p:cNvPr id="23" name="Rectangle 22">
                <a:extLst>
                  <a:ext uri="{FF2B5EF4-FFF2-40B4-BE49-F238E27FC236}">
                    <a16:creationId xmlns:a16="http://schemas.microsoft.com/office/drawing/2014/main" id="{35548C5B-0ECE-45C7-81BA-E45978BD717A}"/>
                  </a:ext>
                </a:extLst>
              </p:cNvPr>
              <p:cNvSpPr/>
              <p:nvPr/>
            </p:nvSpPr>
            <p:spPr>
              <a:xfrm>
                <a:off x="7136471" y="3505200"/>
                <a:ext cx="1507078" cy="666750"/>
              </a:xfrm>
              <a:prstGeom prst="rect">
                <a:avLst/>
              </a:prstGeom>
              <a:solidFill>
                <a:schemeClr val="tx1">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Human Capital</a:t>
                </a:r>
              </a:p>
            </p:txBody>
          </p:sp>
          <p:sp>
            <p:nvSpPr>
              <p:cNvPr id="24" name="Rectangle 23">
                <a:extLst>
                  <a:ext uri="{FF2B5EF4-FFF2-40B4-BE49-F238E27FC236}">
                    <a16:creationId xmlns:a16="http://schemas.microsoft.com/office/drawing/2014/main" id="{CE041D0A-B009-471B-8DA1-8AEBD54542CF}"/>
                  </a:ext>
                </a:extLst>
              </p:cNvPr>
              <p:cNvSpPr/>
              <p:nvPr/>
            </p:nvSpPr>
            <p:spPr>
              <a:xfrm>
                <a:off x="5460068" y="3505200"/>
                <a:ext cx="1512233" cy="666750"/>
              </a:xfrm>
              <a:prstGeom prst="rect">
                <a:avLst/>
              </a:prstGeom>
              <a:solidFill>
                <a:schemeClr val="tx1">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Acquisition &amp; Disposal of Capital</a:t>
                </a:r>
              </a:p>
            </p:txBody>
          </p:sp>
          <p:sp>
            <p:nvSpPr>
              <p:cNvPr id="25" name="Rectangle 24">
                <a:extLst>
                  <a:ext uri="{FF2B5EF4-FFF2-40B4-BE49-F238E27FC236}">
                    <a16:creationId xmlns:a16="http://schemas.microsoft.com/office/drawing/2014/main" id="{C5E0999C-8345-494D-91FB-BF631906599C}"/>
                  </a:ext>
                </a:extLst>
              </p:cNvPr>
              <p:cNvSpPr/>
              <p:nvPr/>
            </p:nvSpPr>
            <p:spPr>
              <a:xfrm>
                <a:off x="8782050" y="3495675"/>
                <a:ext cx="1504951" cy="666750"/>
              </a:xfrm>
              <a:prstGeom prst="rect">
                <a:avLst/>
              </a:prstGeom>
              <a:solidFill>
                <a:schemeClr val="tx1">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Environment </a:t>
                </a:r>
              </a:p>
            </p:txBody>
          </p:sp>
          <p:sp>
            <p:nvSpPr>
              <p:cNvPr id="26" name="Rectangle 25">
                <a:extLst>
                  <a:ext uri="{FF2B5EF4-FFF2-40B4-BE49-F238E27FC236}">
                    <a16:creationId xmlns:a16="http://schemas.microsoft.com/office/drawing/2014/main" id="{78AC3B77-60F2-4FD3-B8D8-6B6225E24C61}"/>
                  </a:ext>
                </a:extLst>
              </p:cNvPr>
              <p:cNvSpPr/>
              <p:nvPr/>
            </p:nvSpPr>
            <p:spPr>
              <a:xfrm>
                <a:off x="10439400" y="3495675"/>
                <a:ext cx="1504950" cy="666750"/>
              </a:xfrm>
              <a:prstGeom prst="rect">
                <a:avLst/>
              </a:prstGeom>
              <a:solidFill>
                <a:schemeClr val="tx1">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Information Society</a:t>
                </a:r>
              </a:p>
            </p:txBody>
          </p:sp>
          <p:sp>
            <p:nvSpPr>
              <p:cNvPr id="27" name="Rectangle 26">
                <a:extLst>
                  <a:ext uri="{FF2B5EF4-FFF2-40B4-BE49-F238E27FC236}">
                    <a16:creationId xmlns:a16="http://schemas.microsoft.com/office/drawing/2014/main" id="{25B4D384-093E-43BB-BACB-F45779E60611}"/>
                  </a:ext>
                </a:extLst>
              </p:cNvPr>
              <p:cNvSpPr/>
              <p:nvPr/>
            </p:nvSpPr>
            <p:spPr>
              <a:xfrm>
                <a:off x="10439400" y="4267200"/>
                <a:ext cx="1504950" cy="666750"/>
              </a:xfrm>
              <a:prstGeom prst="rect">
                <a:avLst/>
              </a:prstGeom>
              <a:solidFill>
                <a:schemeClr val="tx1">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Entrepreneurship</a:t>
                </a:r>
              </a:p>
            </p:txBody>
          </p:sp>
        </p:grpSp>
        <p:sp>
          <p:nvSpPr>
            <p:cNvPr id="29" name="Rectangle 28">
              <a:extLst>
                <a:ext uri="{FF2B5EF4-FFF2-40B4-BE49-F238E27FC236}">
                  <a16:creationId xmlns:a16="http://schemas.microsoft.com/office/drawing/2014/main" id="{F7C58E3E-988C-4B41-B05A-E3AC23E6AA6E}"/>
                </a:ext>
              </a:extLst>
            </p:cNvPr>
            <p:cNvSpPr/>
            <p:nvPr/>
          </p:nvSpPr>
          <p:spPr>
            <a:xfrm>
              <a:off x="268943" y="5486399"/>
              <a:ext cx="1521757" cy="447675"/>
            </a:xfrm>
            <a:prstGeom prst="rect">
              <a:avLst/>
            </a:prstGeom>
            <a:solidFill>
              <a:schemeClr val="accent1">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Household Durables</a:t>
              </a:r>
            </a:p>
          </p:txBody>
        </p:sp>
        <p:sp>
          <p:nvSpPr>
            <p:cNvPr id="30" name="Rectangle 29">
              <a:extLst>
                <a:ext uri="{FF2B5EF4-FFF2-40B4-BE49-F238E27FC236}">
                  <a16:creationId xmlns:a16="http://schemas.microsoft.com/office/drawing/2014/main" id="{FEB5DFA2-807A-4C91-8883-20350ABD909F}"/>
                </a:ext>
              </a:extLst>
            </p:cNvPr>
            <p:cNvSpPr/>
            <p:nvPr/>
          </p:nvSpPr>
          <p:spPr>
            <a:xfrm>
              <a:off x="1940293" y="5486399"/>
              <a:ext cx="1521757" cy="447675"/>
            </a:xfrm>
            <a:prstGeom prst="rect">
              <a:avLst/>
            </a:prstGeom>
            <a:solidFill>
              <a:schemeClr val="accent1">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Cultural Capital</a:t>
              </a:r>
            </a:p>
          </p:txBody>
        </p:sp>
        <p:sp>
          <p:nvSpPr>
            <p:cNvPr id="31" name="Rectangle 30">
              <a:extLst>
                <a:ext uri="{FF2B5EF4-FFF2-40B4-BE49-F238E27FC236}">
                  <a16:creationId xmlns:a16="http://schemas.microsoft.com/office/drawing/2014/main" id="{112B8185-4C4E-411C-A877-F20FCF7BC9A7}"/>
                </a:ext>
              </a:extLst>
            </p:cNvPr>
            <p:cNvSpPr/>
            <p:nvPr/>
          </p:nvSpPr>
          <p:spPr>
            <a:xfrm>
              <a:off x="3586670" y="5495923"/>
              <a:ext cx="3190762" cy="447675"/>
            </a:xfrm>
            <a:prstGeom prst="rect">
              <a:avLst/>
            </a:prstGeom>
            <a:solidFill>
              <a:schemeClr val="accent1">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Financial and Non-Financial  Capital</a:t>
              </a:r>
            </a:p>
          </p:txBody>
        </p:sp>
        <p:sp>
          <p:nvSpPr>
            <p:cNvPr id="32" name="Rectangle 31">
              <a:extLst>
                <a:ext uri="{FF2B5EF4-FFF2-40B4-BE49-F238E27FC236}">
                  <a16:creationId xmlns:a16="http://schemas.microsoft.com/office/drawing/2014/main" id="{C3A34039-78FB-4CF9-A1AC-8883CD224F03}"/>
                </a:ext>
              </a:extLst>
            </p:cNvPr>
            <p:cNvSpPr/>
            <p:nvPr/>
          </p:nvSpPr>
          <p:spPr>
            <a:xfrm>
              <a:off x="6943728" y="5486398"/>
              <a:ext cx="1490151" cy="447675"/>
            </a:xfrm>
            <a:prstGeom prst="rect">
              <a:avLst/>
            </a:prstGeom>
            <a:solidFill>
              <a:schemeClr val="accent1">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Human Capital</a:t>
              </a:r>
            </a:p>
          </p:txBody>
        </p:sp>
        <p:sp>
          <p:nvSpPr>
            <p:cNvPr id="33" name="Rectangle 32">
              <a:extLst>
                <a:ext uri="{FF2B5EF4-FFF2-40B4-BE49-F238E27FC236}">
                  <a16:creationId xmlns:a16="http://schemas.microsoft.com/office/drawing/2014/main" id="{2CAEACCE-F133-4A47-9C96-0AC4639A2DD1}"/>
                </a:ext>
              </a:extLst>
            </p:cNvPr>
            <p:cNvSpPr/>
            <p:nvPr/>
          </p:nvSpPr>
          <p:spPr>
            <a:xfrm>
              <a:off x="8600175" y="5467348"/>
              <a:ext cx="1518838" cy="447675"/>
            </a:xfrm>
            <a:prstGeom prst="rect">
              <a:avLst/>
            </a:prstGeom>
            <a:solidFill>
              <a:schemeClr val="accent1">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Natural Capital</a:t>
              </a:r>
            </a:p>
          </p:txBody>
        </p:sp>
        <p:sp>
          <p:nvSpPr>
            <p:cNvPr id="34" name="Rectangle 33">
              <a:extLst>
                <a:ext uri="{FF2B5EF4-FFF2-40B4-BE49-F238E27FC236}">
                  <a16:creationId xmlns:a16="http://schemas.microsoft.com/office/drawing/2014/main" id="{278FA009-1A43-496A-B659-C84F2192DB95}"/>
                </a:ext>
              </a:extLst>
            </p:cNvPr>
            <p:cNvSpPr/>
            <p:nvPr/>
          </p:nvSpPr>
          <p:spPr>
            <a:xfrm>
              <a:off x="10285309" y="5248272"/>
              <a:ext cx="1466298" cy="666749"/>
            </a:xfrm>
            <a:prstGeom prst="rect">
              <a:avLst/>
            </a:prstGeom>
            <a:solidFill>
              <a:schemeClr val="accent1">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‘Uncapitalised’ Intangible Capital</a:t>
              </a:r>
            </a:p>
          </p:txBody>
        </p:sp>
      </p:grpSp>
      <p:sp>
        <p:nvSpPr>
          <p:cNvPr id="17" name="TextBox 16">
            <a:extLst>
              <a:ext uri="{FF2B5EF4-FFF2-40B4-BE49-F238E27FC236}">
                <a16:creationId xmlns:a16="http://schemas.microsoft.com/office/drawing/2014/main" id="{83097910-C0A6-4F12-9755-3C0C2FBE9735}"/>
              </a:ext>
            </a:extLst>
          </p:cNvPr>
          <p:cNvSpPr txBox="1"/>
          <p:nvPr/>
        </p:nvSpPr>
        <p:spPr>
          <a:xfrm>
            <a:off x="8433879" y="6267448"/>
            <a:ext cx="3115970" cy="390804"/>
          </a:xfrm>
          <a:prstGeom prst="rect">
            <a:avLst/>
          </a:prstGeom>
          <a:solidFill>
            <a:schemeClr val="accent3"/>
          </a:solidFill>
        </p:spPr>
        <p:txBody>
          <a:bodyPr wrap="square" rtlCol="0">
            <a:spAutoFit/>
          </a:bodyPr>
          <a:lstStyle/>
          <a:p>
            <a:endParaRPr lang="en-GB" dirty="0"/>
          </a:p>
        </p:txBody>
      </p:sp>
      <p:sp>
        <p:nvSpPr>
          <p:cNvPr id="4" name="Footer Placeholder 3">
            <a:extLst>
              <a:ext uri="{FF2B5EF4-FFF2-40B4-BE49-F238E27FC236}">
                <a16:creationId xmlns:a16="http://schemas.microsoft.com/office/drawing/2014/main" id="{9C9EABE4-489B-4A19-9125-0F4A4BBFF665}"/>
              </a:ext>
            </a:extLst>
          </p:cNvPr>
          <p:cNvSpPr>
            <a:spLocks noGrp="1"/>
          </p:cNvSpPr>
          <p:nvPr>
            <p:ph type="ftr" sz="quarter" idx="3"/>
          </p:nvPr>
        </p:nvSpPr>
        <p:spPr>
          <a:xfrm>
            <a:off x="5763532" y="6238294"/>
            <a:ext cx="6104618" cy="365125"/>
          </a:xfrm>
          <a:solidFill>
            <a:schemeClr val="accent3"/>
          </a:solidFill>
          <a:ln>
            <a:solidFill>
              <a:schemeClr val="accent1">
                <a:lumMod val="20000"/>
                <a:lumOff val="80000"/>
              </a:schemeClr>
            </a:solidFill>
          </a:ln>
        </p:spPr>
        <p:txBody>
          <a:bodyPr/>
          <a:lstStyle/>
          <a:p>
            <a:r>
              <a:rPr lang="en-US" sz="1400" dirty="0"/>
              <a:t>https://unstats.un.org/unsd/classifications/Family/ListByDomain</a:t>
            </a:r>
          </a:p>
        </p:txBody>
      </p:sp>
      <p:sp>
        <p:nvSpPr>
          <p:cNvPr id="35" name="TextBox 34">
            <a:extLst>
              <a:ext uri="{FF2B5EF4-FFF2-40B4-BE49-F238E27FC236}">
                <a16:creationId xmlns:a16="http://schemas.microsoft.com/office/drawing/2014/main" id="{58C7E4DE-68AC-494D-9C98-76442ACEC2D1}"/>
              </a:ext>
            </a:extLst>
          </p:cNvPr>
          <p:cNvSpPr txBox="1"/>
          <p:nvPr/>
        </p:nvSpPr>
        <p:spPr>
          <a:xfrm>
            <a:off x="323273" y="6228338"/>
            <a:ext cx="4655127" cy="365125"/>
          </a:xfrm>
          <a:prstGeom prst="rect">
            <a:avLst/>
          </a:prstGeom>
          <a:solidFill>
            <a:schemeClr val="accent3"/>
          </a:solidFill>
        </p:spPr>
        <p:txBody>
          <a:bodyPr wrap="square" rtlCol="0">
            <a:spAutoFit/>
          </a:bodyPr>
          <a:lstStyle/>
          <a:p>
            <a:endParaRPr lang="en-GB" dirty="0"/>
          </a:p>
        </p:txBody>
      </p:sp>
      <p:sp>
        <p:nvSpPr>
          <p:cNvPr id="36" name="TextBox 35">
            <a:extLst>
              <a:ext uri="{FF2B5EF4-FFF2-40B4-BE49-F238E27FC236}">
                <a16:creationId xmlns:a16="http://schemas.microsoft.com/office/drawing/2014/main" id="{B91C1001-261B-4EA6-92F9-3A3ED1E21CB4}"/>
              </a:ext>
            </a:extLst>
          </p:cNvPr>
          <p:cNvSpPr txBox="1"/>
          <p:nvPr/>
        </p:nvSpPr>
        <p:spPr>
          <a:xfrm>
            <a:off x="323274" y="6228338"/>
            <a:ext cx="4944052" cy="369332"/>
          </a:xfrm>
          <a:prstGeom prst="rect">
            <a:avLst/>
          </a:prstGeom>
          <a:solidFill>
            <a:schemeClr val="accent3"/>
          </a:solidFill>
        </p:spPr>
        <p:txBody>
          <a:bodyPr wrap="square" rtlCol="0">
            <a:spAutoFit/>
          </a:bodyPr>
          <a:lstStyle/>
          <a:p>
            <a:r>
              <a:rPr lang="en-US" dirty="0">
                <a:solidFill>
                  <a:schemeClr val="bg1"/>
                </a:solidFill>
              </a:rPr>
              <a:t>UN Network of Economic Statisticians</a:t>
            </a:r>
          </a:p>
        </p:txBody>
      </p:sp>
    </p:spTree>
    <p:extLst>
      <p:ext uri="{BB962C8B-B14F-4D97-AF65-F5344CB8AC3E}">
        <p14:creationId xmlns:p14="http://schemas.microsoft.com/office/powerpoint/2010/main" val="1833590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61002-315E-4E88-9E05-5E1624566342}"/>
              </a:ext>
            </a:extLst>
          </p:cNvPr>
          <p:cNvSpPr>
            <a:spLocks noGrp="1"/>
          </p:cNvSpPr>
          <p:nvPr>
            <p:ph type="title"/>
          </p:nvPr>
        </p:nvSpPr>
        <p:spPr>
          <a:xfrm>
            <a:off x="660647" y="505584"/>
            <a:ext cx="10515600" cy="757130"/>
          </a:xfrm>
        </p:spPr>
        <p:txBody>
          <a:bodyPr/>
          <a:lstStyle/>
          <a:p>
            <a:r>
              <a:rPr lang="en-GB" dirty="0"/>
              <a:t>Key findings from the sprints (2)</a:t>
            </a:r>
          </a:p>
        </p:txBody>
      </p:sp>
      <p:sp>
        <p:nvSpPr>
          <p:cNvPr id="3" name="Content Placeholder 2">
            <a:extLst>
              <a:ext uri="{FF2B5EF4-FFF2-40B4-BE49-F238E27FC236}">
                <a16:creationId xmlns:a16="http://schemas.microsoft.com/office/drawing/2014/main" id="{FD7D637E-23C0-4881-A962-F11FFB6B6FB8}"/>
              </a:ext>
            </a:extLst>
          </p:cNvPr>
          <p:cNvSpPr>
            <a:spLocks noGrp="1"/>
          </p:cNvSpPr>
          <p:nvPr>
            <p:ph idx="1"/>
          </p:nvPr>
        </p:nvSpPr>
        <p:spPr>
          <a:xfrm>
            <a:off x="3923931" y="1431906"/>
            <a:ext cx="7252316" cy="4249881"/>
          </a:xfrm>
        </p:spPr>
        <p:txBody>
          <a:bodyPr/>
          <a:lstStyle/>
          <a:p>
            <a:pPr marL="342900" indent="-342900">
              <a:buFont typeface="Arial" panose="020B0604020202020204" pitchFamily="34" charset="0"/>
              <a:buChar char="•"/>
            </a:pPr>
            <a:r>
              <a:rPr lang="en-GB" sz="1600" b="1" dirty="0"/>
              <a:t>Building upon, not rebuilding existing work</a:t>
            </a:r>
          </a:p>
          <a:p>
            <a:pPr marL="342900" indent="-342900">
              <a:buFont typeface="Arial" panose="020B0604020202020204" pitchFamily="34" charset="0"/>
              <a:buChar char="•"/>
            </a:pPr>
            <a:r>
              <a:rPr lang="en-GB" sz="1600" dirty="0"/>
              <a:t>Human Capital is a nice example</a:t>
            </a:r>
          </a:p>
          <a:p>
            <a:pPr marL="342900" indent="-342900">
              <a:buFont typeface="Arial" panose="020B0604020202020204" pitchFamily="34" charset="0"/>
              <a:buChar char="•"/>
            </a:pPr>
            <a:r>
              <a:rPr lang="en-GB" sz="1600" dirty="0"/>
              <a:t>Strong starting position:</a:t>
            </a:r>
          </a:p>
          <a:p>
            <a:pPr marL="1028700" lvl="1" indent="-342900"/>
            <a:r>
              <a:rPr lang="en-GB" sz="1600" dirty="0"/>
              <a:t>UNECE manual</a:t>
            </a:r>
          </a:p>
          <a:p>
            <a:pPr marL="1028700" lvl="1" indent="-342900"/>
            <a:r>
              <a:rPr lang="en-GB" sz="1600" dirty="0"/>
              <a:t>Existing clarity on exclusion from SNA</a:t>
            </a:r>
          </a:p>
          <a:p>
            <a:pPr marL="1028700" lvl="1" indent="-342900"/>
            <a:r>
              <a:rPr lang="en-GB" sz="1600" dirty="0"/>
              <a:t>Satellite Account Model</a:t>
            </a:r>
          </a:p>
          <a:p>
            <a:pPr marL="342900" indent="-342900">
              <a:buFont typeface="Arial" panose="020B0604020202020204" pitchFamily="34" charset="0"/>
              <a:buChar char="•"/>
            </a:pPr>
            <a:r>
              <a:rPr lang="en-GB" sz="1600" dirty="0"/>
              <a:t>But what if we want to integrate and really think about these data in a joined-up fashion?</a:t>
            </a:r>
          </a:p>
          <a:p>
            <a:pPr marL="342900" indent="-342900">
              <a:buFont typeface="Arial" panose="020B0604020202020204" pitchFamily="34" charset="0"/>
              <a:buChar char="•"/>
            </a:pPr>
            <a:r>
              <a:rPr lang="en-GB" sz="1600" dirty="0"/>
              <a:t>Two options </a:t>
            </a:r>
          </a:p>
          <a:p>
            <a:pPr marL="1028700" lvl="1" indent="-342900"/>
            <a:r>
              <a:rPr lang="en-GB" sz="1600" dirty="0"/>
              <a:t>Highly unlikely we will bring human capital within scope of core SNA accounts </a:t>
            </a:r>
          </a:p>
          <a:p>
            <a:pPr marL="1028700" lvl="1" indent="-342900"/>
            <a:r>
              <a:rPr lang="en-GB" sz="1600" dirty="0"/>
              <a:t>Presenting augmenting information to explore the data more fully without disrupting other statistics, building on the satellite account model, but also filling gaps in outputs (depreciation, revaluation, depletion etc).</a:t>
            </a:r>
          </a:p>
        </p:txBody>
      </p:sp>
      <p:sp>
        <p:nvSpPr>
          <p:cNvPr id="4" name="Footer Placeholder 3">
            <a:extLst>
              <a:ext uri="{FF2B5EF4-FFF2-40B4-BE49-F238E27FC236}">
                <a16:creationId xmlns:a16="http://schemas.microsoft.com/office/drawing/2014/main" id="{D709FDD1-7344-472B-80B2-6BCA27F04537}"/>
              </a:ext>
            </a:extLst>
          </p:cNvPr>
          <p:cNvSpPr>
            <a:spLocks noGrp="1"/>
          </p:cNvSpPr>
          <p:nvPr>
            <p:ph type="ftr" sz="quarter" idx="3"/>
          </p:nvPr>
        </p:nvSpPr>
        <p:spPr>
          <a:xfrm>
            <a:off x="8005822" y="6228338"/>
            <a:ext cx="3842030" cy="365125"/>
          </a:xfrm>
          <a:solidFill>
            <a:schemeClr val="accent3"/>
          </a:solidFill>
        </p:spPr>
        <p:txBody>
          <a:bodyPr/>
          <a:lstStyle/>
          <a:p>
            <a:endParaRPr lang="en-US" dirty="0"/>
          </a:p>
        </p:txBody>
      </p:sp>
      <p:pic>
        <p:nvPicPr>
          <p:cNvPr id="6" name="Picture 5">
            <a:extLst>
              <a:ext uri="{FF2B5EF4-FFF2-40B4-BE49-F238E27FC236}">
                <a16:creationId xmlns:a16="http://schemas.microsoft.com/office/drawing/2014/main" id="{8BBF3D10-9371-4549-95B2-AAE02A6C5E82}"/>
              </a:ext>
            </a:extLst>
          </p:cNvPr>
          <p:cNvPicPr>
            <a:picLocks noChangeAspect="1"/>
          </p:cNvPicPr>
          <p:nvPr/>
        </p:nvPicPr>
        <p:blipFill>
          <a:blip r:embed="rId2"/>
          <a:stretch>
            <a:fillRect/>
          </a:stretch>
        </p:blipFill>
        <p:spPr>
          <a:xfrm>
            <a:off x="487069" y="1385938"/>
            <a:ext cx="3087808" cy="4357916"/>
          </a:xfrm>
          <a:prstGeom prst="rect">
            <a:avLst/>
          </a:prstGeom>
        </p:spPr>
      </p:pic>
      <p:sp>
        <p:nvSpPr>
          <p:cNvPr id="7" name="TextBox 6">
            <a:extLst>
              <a:ext uri="{FF2B5EF4-FFF2-40B4-BE49-F238E27FC236}">
                <a16:creationId xmlns:a16="http://schemas.microsoft.com/office/drawing/2014/main" id="{B1DA0542-05C0-4023-9693-42F3ABA30576}"/>
              </a:ext>
            </a:extLst>
          </p:cNvPr>
          <p:cNvSpPr txBox="1"/>
          <p:nvPr/>
        </p:nvSpPr>
        <p:spPr>
          <a:xfrm>
            <a:off x="323273" y="6228338"/>
            <a:ext cx="11305309" cy="365125"/>
          </a:xfrm>
          <a:prstGeom prst="rect">
            <a:avLst/>
          </a:prstGeom>
          <a:solidFill>
            <a:schemeClr val="accent3"/>
          </a:solidFill>
        </p:spPr>
        <p:txBody>
          <a:bodyPr wrap="square" rtlCol="0">
            <a:spAutoFit/>
          </a:bodyPr>
          <a:lstStyle/>
          <a:p>
            <a:endParaRPr lang="en-GB" dirty="0"/>
          </a:p>
        </p:txBody>
      </p:sp>
      <p:sp>
        <p:nvSpPr>
          <p:cNvPr id="8" name="TextBox 7">
            <a:extLst>
              <a:ext uri="{FF2B5EF4-FFF2-40B4-BE49-F238E27FC236}">
                <a16:creationId xmlns:a16="http://schemas.microsoft.com/office/drawing/2014/main" id="{F1DCB309-3A41-41A2-9876-1B719CDD57C1}"/>
              </a:ext>
            </a:extLst>
          </p:cNvPr>
          <p:cNvSpPr txBox="1"/>
          <p:nvPr/>
        </p:nvSpPr>
        <p:spPr>
          <a:xfrm>
            <a:off x="323273" y="6228338"/>
            <a:ext cx="11305309" cy="369332"/>
          </a:xfrm>
          <a:prstGeom prst="rect">
            <a:avLst/>
          </a:prstGeom>
          <a:solidFill>
            <a:schemeClr val="accent3"/>
          </a:solidFill>
        </p:spPr>
        <p:txBody>
          <a:bodyPr wrap="square" rtlCol="0">
            <a:spAutoFit/>
          </a:bodyPr>
          <a:lstStyle/>
          <a:p>
            <a:r>
              <a:rPr lang="en-US" dirty="0">
                <a:solidFill>
                  <a:schemeClr val="bg1"/>
                </a:solidFill>
              </a:rPr>
              <a:t>UN Network of Economic Statisticians</a:t>
            </a:r>
          </a:p>
        </p:txBody>
      </p:sp>
    </p:spTree>
    <p:extLst>
      <p:ext uri="{BB962C8B-B14F-4D97-AF65-F5344CB8AC3E}">
        <p14:creationId xmlns:p14="http://schemas.microsoft.com/office/powerpoint/2010/main" val="1472436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83A04-68B4-4622-A829-CA02D69F0E3A}"/>
              </a:ext>
            </a:extLst>
          </p:cNvPr>
          <p:cNvSpPr>
            <a:spLocks noGrp="1"/>
          </p:cNvSpPr>
          <p:nvPr>
            <p:ph type="title"/>
          </p:nvPr>
        </p:nvSpPr>
        <p:spPr>
          <a:xfrm>
            <a:off x="524164" y="504848"/>
            <a:ext cx="10515600" cy="757130"/>
          </a:xfrm>
        </p:spPr>
        <p:txBody>
          <a:bodyPr/>
          <a:lstStyle/>
          <a:p>
            <a:r>
              <a:rPr lang="en-GB" dirty="0"/>
              <a:t>Key findings from the sprints (3)</a:t>
            </a:r>
          </a:p>
        </p:txBody>
      </p:sp>
      <p:sp>
        <p:nvSpPr>
          <p:cNvPr id="3" name="Content Placeholder 2">
            <a:extLst>
              <a:ext uri="{FF2B5EF4-FFF2-40B4-BE49-F238E27FC236}">
                <a16:creationId xmlns:a16="http://schemas.microsoft.com/office/drawing/2014/main" id="{21168F32-11F5-4E18-BBEA-C2A29601A483}"/>
              </a:ext>
            </a:extLst>
          </p:cNvPr>
          <p:cNvSpPr>
            <a:spLocks noGrp="1"/>
          </p:cNvSpPr>
          <p:nvPr>
            <p:ph idx="1"/>
          </p:nvPr>
        </p:nvSpPr>
        <p:spPr>
          <a:xfrm>
            <a:off x="452582" y="1560946"/>
            <a:ext cx="10901218" cy="4970079"/>
          </a:xfrm>
        </p:spPr>
        <p:txBody>
          <a:bodyPr/>
          <a:lstStyle/>
          <a:p>
            <a:r>
              <a:rPr lang="en-GB" sz="2000" b="1" dirty="0"/>
              <a:t>Users find the current landscape overly complex </a:t>
            </a:r>
            <a:r>
              <a:rPr lang="en-GB" sz="2000" dirty="0"/>
              <a:t>– both in terms of metrics, but also types of metrics:</a:t>
            </a:r>
          </a:p>
          <a:p>
            <a:pPr marL="1143000" lvl="1" indent="-457200"/>
            <a:r>
              <a:rPr lang="en-GB" sz="2000" i="1" dirty="0"/>
              <a:t>Composite indices </a:t>
            </a:r>
            <a:r>
              <a:rPr lang="en-GB" sz="2000" dirty="0"/>
              <a:t>– OECD WISE, ONS</a:t>
            </a:r>
          </a:p>
          <a:p>
            <a:pPr marL="1143000" lvl="1" indent="-457200"/>
            <a:r>
              <a:rPr lang="en-GB" sz="2000" i="1" dirty="0"/>
              <a:t>Distributional accounts </a:t>
            </a:r>
            <a:r>
              <a:rPr lang="en-GB" sz="2000" dirty="0"/>
              <a:t>and </a:t>
            </a:r>
            <a:r>
              <a:rPr lang="en-GB" sz="2000" i="1" dirty="0"/>
              <a:t>Disaggregation accounts </a:t>
            </a:r>
            <a:r>
              <a:rPr lang="en-GB" sz="2000" dirty="0"/>
              <a:t>– NTA, NTTA, DINA, Democratic weighted models</a:t>
            </a:r>
          </a:p>
          <a:p>
            <a:pPr marL="1143000" lvl="1" indent="-457200"/>
            <a:r>
              <a:rPr lang="en-GB" sz="2000" i="1" dirty="0"/>
              <a:t>Capabilities Models </a:t>
            </a:r>
            <a:r>
              <a:rPr lang="en-GB" sz="2000" dirty="0"/>
              <a:t>- Human Development Index</a:t>
            </a:r>
          </a:p>
          <a:p>
            <a:pPr marL="1143000" lvl="1" indent="-457200"/>
            <a:r>
              <a:rPr lang="en-GB" sz="2000" i="1" dirty="0"/>
              <a:t>Multi-dimensional frameworks </a:t>
            </a:r>
            <a:r>
              <a:rPr lang="en-GB" sz="2000" dirty="0"/>
              <a:t>– SDGs, vulnerability indices, wellbeing indices, </a:t>
            </a:r>
          </a:p>
          <a:p>
            <a:pPr marL="1143000" lvl="1" indent="-457200"/>
            <a:r>
              <a:rPr lang="en-GB" sz="2000" i="1" dirty="0"/>
              <a:t>Wealth-based measures </a:t>
            </a:r>
            <a:r>
              <a:rPr lang="en-GB" sz="2000" dirty="0"/>
              <a:t>– Comprehensive and Inclusive Wealth</a:t>
            </a:r>
          </a:p>
          <a:p>
            <a:pPr marL="1143000" lvl="1" indent="-457200"/>
            <a:r>
              <a:rPr lang="en-GB" sz="2000" i="1" dirty="0"/>
              <a:t>Satellite Accounts </a:t>
            </a:r>
            <a:r>
              <a:rPr lang="en-GB" sz="2000" dirty="0"/>
              <a:t>and </a:t>
            </a:r>
            <a:r>
              <a:rPr lang="en-GB" sz="2000" i="1" dirty="0"/>
              <a:t>Time-Use </a:t>
            </a:r>
            <a:r>
              <a:rPr lang="en-GB" sz="2000" dirty="0"/>
              <a:t>methods</a:t>
            </a:r>
          </a:p>
          <a:p>
            <a:r>
              <a:rPr lang="en-GB" sz="2000" dirty="0"/>
              <a:t>Key requirements:</a:t>
            </a:r>
          </a:p>
          <a:p>
            <a:pPr marL="1028700" lvl="1" indent="-342900"/>
            <a:r>
              <a:rPr lang="en-GB" sz="2000" i="1" dirty="0"/>
              <a:t>Map existing landscape</a:t>
            </a:r>
          </a:p>
          <a:p>
            <a:pPr marL="1028700" lvl="1" indent="-342900"/>
            <a:r>
              <a:rPr lang="en-GB" sz="2000" i="1" dirty="0"/>
              <a:t>Identify (and fill) gaps</a:t>
            </a:r>
          </a:p>
          <a:p>
            <a:pPr marL="1028700" lvl="1" indent="-342900"/>
            <a:r>
              <a:rPr lang="en-GB" sz="2000" i="1" dirty="0"/>
              <a:t>Identify methods to signpost users to the best metric for their needs</a:t>
            </a:r>
          </a:p>
          <a:p>
            <a:endParaRPr lang="en-GB" dirty="0"/>
          </a:p>
        </p:txBody>
      </p:sp>
      <p:sp>
        <p:nvSpPr>
          <p:cNvPr id="4" name="Footer Placeholder 3">
            <a:extLst>
              <a:ext uri="{FF2B5EF4-FFF2-40B4-BE49-F238E27FC236}">
                <a16:creationId xmlns:a16="http://schemas.microsoft.com/office/drawing/2014/main" id="{0CD80655-32CD-4E62-A5EE-6F74B059EB30}"/>
              </a:ext>
            </a:extLst>
          </p:cNvPr>
          <p:cNvSpPr>
            <a:spLocks noGrp="1"/>
          </p:cNvSpPr>
          <p:nvPr>
            <p:ph type="ftr" sz="quarter" idx="3"/>
          </p:nvPr>
        </p:nvSpPr>
        <p:spPr>
          <a:xfrm>
            <a:off x="8261274" y="6228338"/>
            <a:ext cx="3842030" cy="365125"/>
          </a:xfrm>
        </p:spPr>
        <p:txBody>
          <a:bodyPr/>
          <a:lstStyle/>
          <a:p>
            <a:endParaRPr lang="en-US" dirty="0"/>
          </a:p>
        </p:txBody>
      </p:sp>
      <p:sp>
        <p:nvSpPr>
          <p:cNvPr id="5" name="TextBox 4">
            <a:extLst>
              <a:ext uri="{FF2B5EF4-FFF2-40B4-BE49-F238E27FC236}">
                <a16:creationId xmlns:a16="http://schemas.microsoft.com/office/drawing/2014/main" id="{81E53D6A-09D4-49A5-AC88-ECAE0C9A782B}"/>
              </a:ext>
            </a:extLst>
          </p:cNvPr>
          <p:cNvSpPr txBox="1"/>
          <p:nvPr/>
        </p:nvSpPr>
        <p:spPr>
          <a:xfrm>
            <a:off x="323273" y="6228338"/>
            <a:ext cx="11305309" cy="365125"/>
          </a:xfrm>
          <a:prstGeom prst="rect">
            <a:avLst/>
          </a:prstGeom>
          <a:solidFill>
            <a:schemeClr val="accent3"/>
          </a:solidFill>
        </p:spPr>
        <p:txBody>
          <a:bodyPr wrap="square" rtlCol="0">
            <a:spAutoFit/>
          </a:bodyPr>
          <a:lstStyle/>
          <a:p>
            <a:endParaRPr lang="en-GB" dirty="0"/>
          </a:p>
        </p:txBody>
      </p:sp>
      <p:sp>
        <p:nvSpPr>
          <p:cNvPr id="6" name="TextBox 5">
            <a:extLst>
              <a:ext uri="{FF2B5EF4-FFF2-40B4-BE49-F238E27FC236}">
                <a16:creationId xmlns:a16="http://schemas.microsoft.com/office/drawing/2014/main" id="{F4A45E4E-0D85-4FC8-A373-0559CDCBEBAE}"/>
              </a:ext>
            </a:extLst>
          </p:cNvPr>
          <p:cNvSpPr txBox="1"/>
          <p:nvPr/>
        </p:nvSpPr>
        <p:spPr>
          <a:xfrm>
            <a:off x="323273" y="6228338"/>
            <a:ext cx="11305309" cy="369332"/>
          </a:xfrm>
          <a:prstGeom prst="rect">
            <a:avLst/>
          </a:prstGeom>
          <a:solidFill>
            <a:schemeClr val="accent3"/>
          </a:solidFill>
        </p:spPr>
        <p:txBody>
          <a:bodyPr wrap="square" rtlCol="0">
            <a:spAutoFit/>
          </a:bodyPr>
          <a:lstStyle/>
          <a:p>
            <a:r>
              <a:rPr lang="en-US" dirty="0">
                <a:solidFill>
                  <a:schemeClr val="bg1"/>
                </a:solidFill>
              </a:rPr>
              <a:t>UN Network of Economic Statisticians</a:t>
            </a:r>
          </a:p>
        </p:txBody>
      </p:sp>
    </p:spTree>
    <p:extLst>
      <p:ext uri="{BB962C8B-B14F-4D97-AF65-F5344CB8AC3E}">
        <p14:creationId xmlns:p14="http://schemas.microsoft.com/office/powerpoint/2010/main" val="2377692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30F33-4AEA-411E-AA46-BA3411A18236}"/>
              </a:ext>
            </a:extLst>
          </p:cNvPr>
          <p:cNvSpPr>
            <a:spLocks noGrp="1"/>
          </p:cNvSpPr>
          <p:nvPr>
            <p:ph type="title"/>
          </p:nvPr>
        </p:nvSpPr>
        <p:spPr>
          <a:xfrm>
            <a:off x="598502" y="180061"/>
            <a:ext cx="10515600" cy="757130"/>
          </a:xfrm>
        </p:spPr>
        <p:txBody>
          <a:bodyPr/>
          <a:lstStyle/>
          <a:p>
            <a:r>
              <a:rPr lang="en-GB" dirty="0"/>
              <a:t>Proposed Way forward</a:t>
            </a:r>
          </a:p>
        </p:txBody>
      </p:sp>
      <p:sp>
        <p:nvSpPr>
          <p:cNvPr id="3" name="Content Placeholder 2">
            <a:extLst>
              <a:ext uri="{FF2B5EF4-FFF2-40B4-BE49-F238E27FC236}">
                <a16:creationId xmlns:a16="http://schemas.microsoft.com/office/drawing/2014/main" id="{3CB7D450-658A-435B-B862-C5980A15AE4B}"/>
              </a:ext>
            </a:extLst>
          </p:cNvPr>
          <p:cNvSpPr>
            <a:spLocks noGrp="1"/>
          </p:cNvSpPr>
          <p:nvPr>
            <p:ph idx="1"/>
          </p:nvPr>
        </p:nvSpPr>
        <p:spPr>
          <a:xfrm>
            <a:off x="877455" y="1445191"/>
            <a:ext cx="10236647" cy="4857740"/>
          </a:xfrm>
        </p:spPr>
        <p:txBody>
          <a:bodyPr/>
          <a:lstStyle/>
          <a:p>
            <a:r>
              <a:rPr lang="en-US" sz="1800" dirty="0"/>
              <a:t>The requirement is for a ‘</a:t>
            </a:r>
            <a:r>
              <a:rPr lang="en-US" sz="1800" b="1" dirty="0"/>
              <a:t>system of systems</a:t>
            </a:r>
            <a:r>
              <a:rPr lang="en-US" sz="1800" dirty="0"/>
              <a:t>’ or integrated statistical system which gives clarity around how the range of statistical standards and outputs can be </a:t>
            </a:r>
            <a:r>
              <a:rPr lang="en-US" sz="1800" dirty="0" err="1"/>
              <a:t>utilised</a:t>
            </a:r>
            <a:r>
              <a:rPr lang="en-US" sz="1800" dirty="0"/>
              <a:t> to give a comprehensive picture of the modern world, and deliver a coherent framework within which users can </a:t>
            </a:r>
            <a:r>
              <a:rPr lang="en-US" sz="1800" dirty="0" err="1"/>
              <a:t>utilise</a:t>
            </a:r>
            <a:r>
              <a:rPr lang="en-US" sz="1800" dirty="0"/>
              <a:t> different data in varied ways to meet complex policy questions. </a:t>
            </a:r>
            <a:endParaRPr lang="en-GB" sz="1800" dirty="0"/>
          </a:p>
          <a:p>
            <a:r>
              <a:rPr lang="en-GB" sz="1800" dirty="0"/>
              <a:t>The objective is to develop a framework to integrate across the economic, environmental and social spheres: </a:t>
            </a:r>
          </a:p>
          <a:p>
            <a:pPr marL="457200" indent="-457200">
              <a:buFont typeface="Arial" panose="020B0604020202020204" pitchFamily="34" charset="0"/>
              <a:buChar char="•"/>
            </a:pPr>
            <a:r>
              <a:rPr lang="en-GB" sz="1800" dirty="0"/>
              <a:t>Highlighting consistent methods and outputs to aide bringing together a clearer picture of wellbeing in a cross-disciplinary way. </a:t>
            </a:r>
          </a:p>
          <a:p>
            <a:pPr marL="457200" indent="-457200">
              <a:buFont typeface="Arial" panose="020B0604020202020204" pitchFamily="34" charset="0"/>
              <a:buChar char="•"/>
            </a:pPr>
            <a:r>
              <a:rPr lang="en-GB" sz="1800" dirty="0"/>
              <a:t>Extending existing methods where efforts to integrate </a:t>
            </a:r>
            <a:r>
              <a:rPr lang="en-GB" sz="1800" i="1" dirty="0"/>
              <a:t>within</a:t>
            </a:r>
            <a:r>
              <a:rPr lang="en-GB" sz="1800" dirty="0"/>
              <a:t> a domain may have constrained these.</a:t>
            </a:r>
          </a:p>
          <a:p>
            <a:pPr marL="457200" indent="-457200">
              <a:buFont typeface="Arial" panose="020B0604020202020204" pitchFamily="34" charset="0"/>
              <a:buChar char="•"/>
            </a:pPr>
            <a:r>
              <a:rPr lang="en-GB" sz="1800" dirty="0"/>
              <a:t>Mapping and filling gaps between existing Standards / Manuals</a:t>
            </a:r>
          </a:p>
          <a:p>
            <a:pPr marL="457200" indent="-457200">
              <a:buFont typeface="Arial" panose="020B0604020202020204" pitchFamily="34" charset="0"/>
              <a:buChar char="•"/>
            </a:pPr>
            <a:r>
              <a:rPr lang="en-GB" sz="1800" dirty="0"/>
              <a:t>Recycling materials wherever this is efficient.</a:t>
            </a:r>
          </a:p>
          <a:p>
            <a:endParaRPr lang="en-GB" sz="1800" dirty="0"/>
          </a:p>
          <a:p>
            <a:endParaRPr lang="en-GB" sz="1800" dirty="0"/>
          </a:p>
          <a:p>
            <a:endParaRPr lang="en-GB" sz="1800" dirty="0"/>
          </a:p>
        </p:txBody>
      </p:sp>
      <p:sp>
        <p:nvSpPr>
          <p:cNvPr id="4" name="Footer Placeholder 3">
            <a:extLst>
              <a:ext uri="{FF2B5EF4-FFF2-40B4-BE49-F238E27FC236}">
                <a16:creationId xmlns:a16="http://schemas.microsoft.com/office/drawing/2014/main" id="{2678BDC6-B922-498B-B544-55FF5645C246}"/>
              </a:ext>
            </a:extLst>
          </p:cNvPr>
          <p:cNvSpPr>
            <a:spLocks noGrp="1"/>
          </p:cNvSpPr>
          <p:nvPr>
            <p:ph type="ftr" sz="quarter" idx="3"/>
          </p:nvPr>
        </p:nvSpPr>
        <p:spPr>
          <a:xfrm>
            <a:off x="7748370" y="6228338"/>
            <a:ext cx="3842030" cy="365125"/>
          </a:xfrm>
          <a:solidFill>
            <a:schemeClr val="accent3"/>
          </a:solidFill>
        </p:spPr>
        <p:txBody>
          <a:bodyPr/>
          <a:lstStyle/>
          <a:p>
            <a:endParaRPr lang="en-US" dirty="0"/>
          </a:p>
        </p:txBody>
      </p:sp>
      <p:sp>
        <p:nvSpPr>
          <p:cNvPr id="5" name="TextBox 4">
            <a:extLst>
              <a:ext uri="{FF2B5EF4-FFF2-40B4-BE49-F238E27FC236}">
                <a16:creationId xmlns:a16="http://schemas.microsoft.com/office/drawing/2014/main" id="{8500ED38-D44A-4B7E-9F9F-DAEA1D9864C6}"/>
              </a:ext>
            </a:extLst>
          </p:cNvPr>
          <p:cNvSpPr txBox="1"/>
          <p:nvPr/>
        </p:nvSpPr>
        <p:spPr>
          <a:xfrm>
            <a:off x="323273" y="6228338"/>
            <a:ext cx="11305309" cy="365125"/>
          </a:xfrm>
          <a:prstGeom prst="rect">
            <a:avLst/>
          </a:prstGeom>
          <a:solidFill>
            <a:schemeClr val="accent3"/>
          </a:solidFill>
        </p:spPr>
        <p:txBody>
          <a:bodyPr wrap="square" rtlCol="0">
            <a:spAutoFit/>
          </a:bodyPr>
          <a:lstStyle/>
          <a:p>
            <a:endParaRPr lang="en-GB" dirty="0"/>
          </a:p>
        </p:txBody>
      </p:sp>
      <p:sp>
        <p:nvSpPr>
          <p:cNvPr id="6" name="TextBox 5">
            <a:extLst>
              <a:ext uri="{FF2B5EF4-FFF2-40B4-BE49-F238E27FC236}">
                <a16:creationId xmlns:a16="http://schemas.microsoft.com/office/drawing/2014/main" id="{530B56A8-75EF-4B72-8B6B-DAAB7CE775AB}"/>
              </a:ext>
            </a:extLst>
          </p:cNvPr>
          <p:cNvSpPr txBox="1"/>
          <p:nvPr/>
        </p:nvSpPr>
        <p:spPr>
          <a:xfrm>
            <a:off x="323273" y="6228338"/>
            <a:ext cx="11305309" cy="369332"/>
          </a:xfrm>
          <a:prstGeom prst="rect">
            <a:avLst/>
          </a:prstGeom>
          <a:solidFill>
            <a:schemeClr val="accent3"/>
          </a:solidFill>
        </p:spPr>
        <p:txBody>
          <a:bodyPr wrap="square" rtlCol="0">
            <a:spAutoFit/>
          </a:bodyPr>
          <a:lstStyle/>
          <a:p>
            <a:r>
              <a:rPr lang="en-US" dirty="0">
                <a:solidFill>
                  <a:schemeClr val="bg1"/>
                </a:solidFill>
              </a:rPr>
              <a:t>UN Network of Economic Statisticians</a:t>
            </a:r>
          </a:p>
        </p:txBody>
      </p:sp>
    </p:spTree>
    <p:extLst>
      <p:ext uri="{BB962C8B-B14F-4D97-AF65-F5344CB8AC3E}">
        <p14:creationId xmlns:p14="http://schemas.microsoft.com/office/powerpoint/2010/main" val="1990160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97BFB-164F-4528-B9F5-B765E331EFFA}"/>
              </a:ext>
            </a:extLst>
          </p:cNvPr>
          <p:cNvSpPr>
            <a:spLocks noGrp="1"/>
          </p:cNvSpPr>
          <p:nvPr>
            <p:ph type="title"/>
          </p:nvPr>
        </p:nvSpPr>
        <p:spPr>
          <a:xfrm>
            <a:off x="664029" y="383407"/>
            <a:ext cx="10515600" cy="757130"/>
          </a:xfrm>
        </p:spPr>
        <p:txBody>
          <a:bodyPr/>
          <a:lstStyle/>
          <a:p>
            <a:r>
              <a:rPr lang="en-GB" dirty="0"/>
              <a:t>Core Proposal</a:t>
            </a:r>
          </a:p>
        </p:txBody>
      </p:sp>
      <p:sp>
        <p:nvSpPr>
          <p:cNvPr id="4" name="Footer Placeholder 3">
            <a:extLst>
              <a:ext uri="{FF2B5EF4-FFF2-40B4-BE49-F238E27FC236}">
                <a16:creationId xmlns:a16="http://schemas.microsoft.com/office/drawing/2014/main" id="{4B26E7C2-86DC-4BC6-9325-1155920832B4}"/>
              </a:ext>
            </a:extLst>
          </p:cNvPr>
          <p:cNvSpPr>
            <a:spLocks noGrp="1"/>
          </p:cNvSpPr>
          <p:nvPr>
            <p:ph type="ftr" sz="quarter" idx="3"/>
          </p:nvPr>
        </p:nvSpPr>
        <p:spPr/>
        <p:txBody>
          <a:bodyPr/>
          <a:lstStyle/>
          <a:p>
            <a:endParaRPr lang="en-US" dirty="0"/>
          </a:p>
        </p:txBody>
      </p:sp>
      <p:graphicFrame>
        <p:nvGraphicFramePr>
          <p:cNvPr id="5" name="Content Placeholder 3">
            <a:extLst>
              <a:ext uri="{FF2B5EF4-FFF2-40B4-BE49-F238E27FC236}">
                <a16:creationId xmlns:a16="http://schemas.microsoft.com/office/drawing/2014/main" id="{8ADD367F-A1EA-410C-B539-F185E6CE57DB}"/>
              </a:ext>
            </a:extLst>
          </p:cNvPr>
          <p:cNvGraphicFramePr>
            <a:graphicFrameLocks noGrp="1"/>
          </p:cNvGraphicFramePr>
          <p:nvPr>
            <p:ph idx="1"/>
            <p:extLst>
              <p:ext uri="{D42A27DB-BD31-4B8C-83A1-F6EECF244321}">
                <p14:modId xmlns:p14="http://schemas.microsoft.com/office/powerpoint/2010/main" val="2306977533"/>
              </p:ext>
            </p:extLst>
          </p:nvPr>
        </p:nvGraphicFramePr>
        <p:xfrm>
          <a:off x="183739" y="1296698"/>
          <a:ext cx="5311898"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0173DACD-0DFC-4ABB-AF0C-38242F44D71E}"/>
              </a:ext>
            </a:extLst>
          </p:cNvPr>
          <p:cNvSpPr txBox="1"/>
          <p:nvPr/>
        </p:nvSpPr>
        <p:spPr>
          <a:xfrm>
            <a:off x="5552043" y="761972"/>
            <a:ext cx="6456218" cy="5016758"/>
          </a:xfrm>
          <a:prstGeom prst="rect">
            <a:avLst/>
          </a:prstGeom>
          <a:noFill/>
        </p:spPr>
        <p:txBody>
          <a:bodyPr wrap="square">
            <a:spAutoFit/>
          </a:bodyPr>
          <a:lstStyle/>
          <a:p>
            <a:pPr marL="342900" indent="-342900">
              <a:buFont typeface="Arial" panose="020B0604020202020204" pitchFamily="34" charset="0"/>
              <a:buChar char="•"/>
            </a:pPr>
            <a:r>
              <a:rPr lang="en-GB" sz="1600" dirty="0"/>
              <a:t>The development of a </a:t>
            </a:r>
            <a:r>
              <a:rPr lang="en-GB" sz="1600" b="1" dirty="0"/>
              <a:t>System of Population and Social Accounts (SPSA)</a:t>
            </a:r>
            <a:r>
              <a:rPr lang="en-GB" sz="1600" dirty="0"/>
              <a:t>, delivering data which can be integrated with the SNA and SEEA, </a:t>
            </a:r>
            <a:r>
              <a:rPr lang="en-US" sz="1600" dirty="0"/>
              <a:t>that brings together the various extended SNA accounts and other existing socio-demographic accounts available today and promotes their potential use</a:t>
            </a:r>
            <a:endParaRPr lang="en-GB" sz="1600" dirty="0"/>
          </a:p>
          <a:p>
            <a:pPr marL="342900" indent="-342900">
              <a:buFont typeface="Arial" panose="020B0604020202020204" pitchFamily="34" charset="0"/>
              <a:buChar char="•"/>
            </a:pPr>
            <a:r>
              <a:rPr lang="en-GB" sz="1600" dirty="0"/>
              <a:t>The development of a </a:t>
            </a:r>
            <a:r>
              <a:rPr lang="en-GB" sz="1600" b="1" dirty="0"/>
              <a:t>Central Framework for Inclusive and Sustainable Wellbeing </a:t>
            </a:r>
            <a:r>
              <a:rPr lang="en-GB" sz="1600" dirty="0"/>
              <a:t>that includes:</a:t>
            </a:r>
          </a:p>
          <a:p>
            <a:pPr marL="1028700" lvl="1" indent="-342900">
              <a:buFont typeface="Arial" panose="020B0604020202020204" pitchFamily="34" charset="0"/>
              <a:buChar char="•"/>
            </a:pPr>
            <a:r>
              <a:rPr lang="en-US" sz="1600" dirty="0"/>
              <a:t>a comprehensive dashboard, linked to the SDGs, of core wellbeing indicators and potentially new composite indices,</a:t>
            </a:r>
          </a:p>
          <a:p>
            <a:pPr marL="1028700" lvl="1" indent="-342900">
              <a:buFont typeface="Arial" panose="020B0604020202020204" pitchFamily="34" charset="0"/>
              <a:buChar char="•"/>
            </a:pPr>
            <a:r>
              <a:rPr lang="en-US" sz="1600" dirty="0"/>
              <a:t>distributional breakdowns of aggregated and disaggregated accounting and wellbeing indicators, </a:t>
            </a:r>
          </a:p>
          <a:p>
            <a:pPr marL="1028700" lvl="1" indent="-342900">
              <a:buFont typeface="Arial" panose="020B0604020202020204" pitchFamily="34" charset="0"/>
              <a:buChar char="•"/>
            </a:pPr>
            <a:r>
              <a:rPr lang="en-US" sz="1600" dirty="0"/>
              <a:t>measures of flows and stocks, building on measures obtained from comprehensive and inclusive wealth accounting, considering a wider landscape of capitals than those covered by the SNA, with a focus on consistency of measurement for the derivation of ‘objective’ composite indices to provide a fuller landscape of the trade-offs involved in achieving economic welfare and people’s wellbeing (now and later). </a:t>
            </a:r>
            <a:endParaRPr lang="en-GB" sz="1600" dirty="0"/>
          </a:p>
        </p:txBody>
      </p:sp>
      <p:sp>
        <p:nvSpPr>
          <p:cNvPr id="7" name="TextBox 6">
            <a:extLst>
              <a:ext uri="{FF2B5EF4-FFF2-40B4-BE49-F238E27FC236}">
                <a16:creationId xmlns:a16="http://schemas.microsoft.com/office/drawing/2014/main" id="{6A759580-C2EA-48AA-BEEB-72D9A553B73B}"/>
              </a:ext>
            </a:extLst>
          </p:cNvPr>
          <p:cNvSpPr txBox="1"/>
          <p:nvPr/>
        </p:nvSpPr>
        <p:spPr>
          <a:xfrm>
            <a:off x="323273" y="6228338"/>
            <a:ext cx="11305309" cy="365125"/>
          </a:xfrm>
          <a:prstGeom prst="rect">
            <a:avLst/>
          </a:prstGeom>
          <a:solidFill>
            <a:schemeClr val="accent3"/>
          </a:solidFill>
        </p:spPr>
        <p:txBody>
          <a:bodyPr wrap="square" rtlCol="0">
            <a:spAutoFit/>
          </a:bodyPr>
          <a:lstStyle/>
          <a:p>
            <a:endParaRPr lang="en-GB" dirty="0"/>
          </a:p>
        </p:txBody>
      </p:sp>
      <p:sp>
        <p:nvSpPr>
          <p:cNvPr id="8" name="TextBox 7">
            <a:extLst>
              <a:ext uri="{FF2B5EF4-FFF2-40B4-BE49-F238E27FC236}">
                <a16:creationId xmlns:a16="http://schemas.microsoft.com/office/drawing/2014/main" id="{A5A1C2EA-7C67-4114-9ECE-652C48750E0C}"/>
              </a:ext>
            </a:extLst>
          </p:cNvPr>
          <p:cNvSpPr txBox="1"/>
          <p:nvPr/>
        </p:nvSpPr>
        <p:spPr>
          <a:xfrm>
            <a:off x="323273" y="6228338"/>
            <a:ext cx="11305309" cy="369332"/>
          </a:xfrm>
          <a:prstGeom prst="rect">
            <a:avLst/>
          </a:prstGeom>
          <a:solidFill>
            <a:schemeClr val="accent3"/>
          </a:solidFill>
        </p:spPr>
        <p:txBody>
          <a:bodyPr wrap="square" rtlCol="0">
            <a:spAutoFit/>
          </a:bodyPr>
          <a:lstStyle/>
          <a:p>
            <a:r>
              <a:rPr lang="en-US" dirty="0">
                <a:solidFill>
                  <a:schemeClr val="bg1"/>
                </a:solidFill>
              </a:rPr>
              <a:t>UN Network of Economic Statisticians</a:t>
            </a:r>
          </a:p>
        </p:txBody>
      </p:sp>
    </p:spTree>
    <p:extLst>
      <p:ext uri="{BB962C8B-B14F-4D97-AF65-F5344CB8AC3E}">
        <p14:creationId xmlns:p14="http://schemas.microsoft.com/office/powerpoint/2010/main" val="3724742579"/>
      </p:ext>
    </p:extLst>
  </p:cSld>
  <p:clrMapOvr>
    <a:masterClrMapping/>
  </p:clrMapOvr>
</p:sld>
</file>

<file path=ppt/theme/theme1.xml><?xml version="1.0" encoding="utf-8"?>
<a:theme xmlns:a="http://schemas.openxmlformats.org/drawingml/2006/main" name="ONS">
  <a:themeElements>
    <a:clrScheme name="Custom 7">
      <a:dk1>
        <a:srgbClr val="003B57"/>
      </a:dk1>
      <a:lt1>
        <a:srgbClr val="FFFFFF"/>
      </a:lt1>
      <a:dk2>
        <a:srgbClr val="414041"/>
      </a:dk2>
      <a:lt2>
        <a:srgbClr val="CFD2D3"/>
      </a:lt2>
      <a:accent1>
        <a:srgbClr val="205F95"/>
      </a:accent1>
      <a:accent2>
        <a:srgbClr val="B8860A"/>
      </a:accent2>
      <a:accent3>
        <a:srgbClr val="003B57"/>
      </a:accent3>
      <a:accent4>
        <a:srgbClr val="007F7F"/>
      </a:accent4>
      <a:accent5>
        <a:srgbClr val="27A0CC"/>
      </a:accent5>
      <a:accent6>
        <a:srgbClr val="0E8242"/>
      </a:accent6>
      <a:hlink>
        <a:srgbClr val="3A799D"/>
      </a:hlink>
      <a:folHlink>
        <a:srgbClr val="D2366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NS" id="{1C231B32-0884-3042-9BFB-024487A7874D}" vid="{960FFF6B-BC53-4D45-8823-25DBFE97B2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4f447018-c40e-40e5-80f8-c919516cf764">
      <Terms xmlns="http://schemas.microsoft.com/office/infopath/2007/PartnerControls"/>
    </lcf76f155ced4ddcb4097134ff3c332f>
    <TaxCatchAll xmlns="985ec44e-1bab-4c0b-9df0-6ba128686fc9"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024F25E6497ED43898D504973DBDCA9" ma:contentTypeVersion="16" ma:contentTypeDescription="Create a new document." ma:contentTypeScope="" ma:versionID="e5f1deaa96c316695226b8319cdb7918">
  <xsd:schema xmlns:xsd="http://www.w3.org/2001/XMLSchema" xmlns:xs="http://www.w3.org/2001/XMLSchema" xmlns:p="http://schemas.microsoft.com/office/2006/metadata/properties" xmlns:ns2="4f447018-c40e-40e5-80f8-c919516cf764" xmlns:ns3="6b41ce5a-22ff-4aef-bca2-14b56bf0aa25" xmlns:ns4="985ec44e-1bab-4c0b-9df0-6ba128686fc9" targetNamespace="http://schemas.microsoft.com/office/2006/metadata/properties" ma:root="true" ma:fieldsID="937cf59705fe4b1d7d2961689e3d69ed" ns2:_="" ns3:_="" ns4:_="">
    <xsd:import namespace="4f447018-c40e-40e5-80f8-c919516cf764"/>
    <xsd:import namespace="6b41ce5a-22ff-4aef-bca2-14b56bf0aa25"/>
    <xsd:import namespace="985ec44e-1bab-4c0b-9df0-6ba128686fc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447018-c40e-40e5-80f8-c919516cf76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78175662-8596-484a-92c7-351d01561e22"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6b41ce5a-22ff-4aef-bca2-14b56bf0aa25"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85ec44e-1bab-4c0b-9df0-6ba128686fc9"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d34de355-2535-4860-8d3d-a17c1c6094fe}" ma:internalName="TaxCatchAll" ma:showField="CatchAllData" ma:web="6b41ce5a-22ff-4aef-bca2-14b56bf0aa2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0D25E3D-49DF-4AA1-90C1-C73B5E6661F5}">
  <ds:schemaRefs>
    <ds:schemaRef ds:uri="e182b503-b204-4cc9-be02-78c0dd1d9d19"/>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purl.org/dc/terms/"/>
    <ds:schemaRef ds:uri="d4623e19-74a1-479b-a6a0-82eedba14a74"/>
    <ds:schemaRef ds:uri="http://www.w3.org/XML/1998/namespace"/>
    <ds:schemaRef ds:uri="http://purl.org/dc/dcmitype/"/>
  </ds:schemaRefs>
</ds:datastoreItem>
</file>

<file path=customXml/itemProps2.xml><?xml version="1.0" encoding="utf-8"?>
<ds:datastoreItem xmlns:ds="http://schemas.openxmlformats.org/officeDocument/2006/customXml" ds:itemID="{FB4E2E70-DB74-4D25-8EE2-0FFB425BF0A4}"/>
</file>

<file path=customXml/itemProps3.xml><?xml version="1.0" encoding="utf-8"?>
<ds:datastoreItem xmlns:ds="http://schemas.openxmlformats.org/officeDocument/2006/customXml" ds:itemID="{1B792656-6A10-4B85-890E-F58880F29323}"/>
</file>

<file path=docProps/app.xml><?xml version="1.0" encoding="utf-8"?>
<Properties xmlns="http://schemas.openxmlformats.org/officeDocument/2006/extended-properties" xmlns:vt="http://schemas.openxmlformats.org/officeDocument/2006/docPropsVTypes">
  <Template/>
  <TotalTime>2937</TotalTime>
  <Words>1632</Words>
  <Application>Microsoft Office PowerPoint</Application>
  <PresentationFormat>Widescreen</PresentationFormat>
  <Paragraphs>132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Symbol</vt:lpstr>
      <vt:lpstr>ONS</vt:lpstr>
      <vt:lpstr>Delivering the UN Network of Economic Statisticians’ Beyond GDP Vision</vt:lpstr>
      <vt:lpstr>High level objectives</vt:lpstr>
      <vt:lpstr>Why do we need a new approach to Beyond GDP?</vt:lpstr>
      <vt:lpstr>Key findings from the sprints (1)</vt:lpstr>
      <vt:lpstr>Bringing together a complex landscape - capital</vt:lpstr>
      <vt:lpstr>Key findings from the sprints (2)</vt:lpstr>
      <vt:lpstr>Key findings from the sprints (3)</vt:lpstr>
      <vt:lpstr>Proposed Way forward</vt:lpstr>
      <vt:lpstr>Core Proposal</vt:lpstr>
      <vt:lpstr>Potential sources</vt:lpstr>
      <vt:lpstr>Proposed Timeline</vt:lpstr>
      <vt:lpstr>Immediate next steps</vt:lpstr>
      <vt:lpstr>Who should be involved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overview of digital services and technology</dc:title>
  <dc:creator>Andy Budd</dc:creator>
  <cp:lastModifiedBy>Heys, Richard</cp:lastModifiedBy>
  <cp:revision>157</cp:revision>
  <dcterms:created xsi:type="dcterms:W3CDTF">2018-07-16T11:41:44Z</dcterms:created>
  <dcterms:modified xsi:type="dcterms:W3CDTF">2022-11-04T16:44:36Z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0x0101007024F25E6497ED43898D504973DBDCA9</vt:lpwstr>
  </property>
  <property fmtid="{D5CDD505-2E9C-101B-9397-08002B2CF9AE}" pid="3" name="_dlc_policyId">
    <vt:lpwstr>0x01010035E33599CC8D1E47A037F474646B1D58|2057524105</vt:lpwstr>
  </property>
  <property fmtid="{D5CDD505-2E9C-101B-9397-08002B2CF9AE}" pid="4" name="ItemRetentionFormula">
    <vt:lpwstr>&lt;formula id="Microsoft.Office.RecordsManagement.PolicyFeatures.Expiration.Formula.BuiltIn"&gt;&lt;number&gt;100&lt;/number&gt;&lt;property&gt;Retention_x005f_x0020_Date&lt;/property&gt;&lt;period&gt;years&lt;/period&gt;&lt;/formula&gt;</vt:lpwstr>
  </property>
  <property fmtid="{D5CDD505-2E9C-101B-9397-08002B2CF9AE}" pid="5" name="_dlc_DocIdItemGuid">
    <vt:lpwstr>c129a20c-9e84-48e1-a75d-1dee603d522b</vt:lpwstr>
  </property>
  <property fmtid="{D5CDD505-2E9C-101B-9397-08002B2CF9AE}" pid="6" name="RecordType">
    <vt:lpwstr>2;#Correspondence, Guidance etc|746aa5d3-a4cc-4e5c-bc1b-afebd1d43e75</vt:lpwstr>
  </property>
  <property fmtid="{D5CDD505-2E9C-101B-9397-08002B2CF9AE}" pid="7" name="TaxCatchAll">
    <vt:lpwstr>2;#Correspondence, Guidance etc|746aa5d3-a4cc-4e5c-bc1b-afebd1d43e75</vt:lpwstr>
  </property>
  <property fmtid="{D5CDD505-2E9C-101B-9397-08002B2CF9AE}" pid="8" name="Enterprise Keywords">
    <vt:lpwstr/>
  </property>
  <property fmtid="{D5CDD505-2E9C-101B-9397-08002B2CF9AE}" pid="9" name="TaxKeyword">
    <vt:lpwstr/>
  </property>
  <property fmtid="{D5CDD505-2E9C-101B-9397-08002B2CF9AE}" pid="10" name="MediaServiceImageTags">
    <vt:lpwstr/>
  </property>
</Properties>
</file>