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9"/>
  </p:notesMasterIdLst>
  <p:sldIdLst>
    <p:sldId id="256" r:id="rId2"/>
    <p:sldId id="257" r:id="rId3"/>
    <p:sldId id="262" r:id="rId4"/>
    <p:sldId id="267" r:id="rId5"/>
    <p:sldId id="269" r:id="rId6"/>
    <p:sldId id="782" r:id="rId7"/>
    <p:sldId id="271" r:id="rId8"/>
    <p:sldId id="273" r:id="rId9"/>
    <p:sldId id="779" r:id="rId10"/>
    <p:sldId id="633" r:id="rId11"/>
    <p:sldId id="783" r:id="rId12"/>
    <p:sldId id="270" r:id="rId13"/>
    <p:sldId id="781" r:id="rId14"/>
    <p:sldId id="780" r:id="rId15"/>
    <p:sldId id="258" r:id="rId16"/>
    <p:sldId id="261" r:id="rId17"/>
    <p:sldId id="268" r:id="rId18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EC0"/>
    <a:srgbClr val="DAC2E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92766" autoAdjust="0"/>
  </p:normalViewPr>
  <p:slideViewPr>
    <p:cSldViewPr snapToGrid="0">
      <p:cViewPr>
        <p:scale>
          <a:sx n="70" d="100"/>
          <a:sy n="70" d="100"/>
        </p:scale>
        <p:origin x="9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o Havinga" userId="d80271a722ff6fd6" providerId="LiveId" clId="{0C99BFBB-A7FC-4A21-BC9C-FAC5AE4C025A}"/>
    <pc:docChg chg="undo custSel modSld">
      <pc:chgData name="Ivo Havinga" userId="d80271a722ff6fd6" providerId="LiveId" clId="{0C99BFBB-A7FC-4A21-BC9C-FAC5AE4C025A}" dt="2022-11-09T22:39:38.957" v="778" actId="20577"/>
      <pc:docMkLst>
        <pc:docMk/>
      </pc:docMkLst>
      <pc:sldChg chg="addSp modSp mod">
        <pc:chgData name="Ivo Havinga" userId="d80271a722ff6fd6" providerId="LiveId" clId="{0C99BFBB-A7FC-4A21-BC9C-FAC5AE4C025A}" dt="2022-11-09T22:20:38.910" v="15" actId="20577"/>
        <pc:sldMkLst>
          <pc:docMk/>
          <pc:sldMk cId="3130600065" sldId="268"/>
        </pc:sldMkLst>
        <pc:spChg chg="add mod">
          <ac:chgData name="Ivo Havinga" userId="d80271a722ff6fd6" providerId="LiveId" clId="{0C99BFBB-A7FC-4A21-BC9C-FAC5AE4C025A}" dt="2022-11-09T22:20:38.910" v="15" actId="20577"/>
          <ac:spMkLst>
            <pc:docMk/>
            <pc:sldMk cId="3130600065" sldId="268"/>
            <ac:spMk id="3" creationId="{FDA1A907-1290-E5C7-6296-D6E9A58D74EA}"/>
          </ac:spMkLst>
        </pc:spChg>
        <pc:picChg chg="mod">
          <ac:chgData name="Ivo Havinga" userId="d80271a722ff6fd6" providerId="LiveId" clId="{0C99BFBB-A7FC-4A21-BC9C-FAC5AE4C025A}" dt="2022-11-09T22:19:45.981" v="3" actId="1076"/>
          <ac:picMkLst>
            <pc:docMk/>
            <pc:sldMk cId="3130600065" sldId="268"/>
            <ac:picMk id="11" creationId="{276A4331-A4BD-3321-E116-BE3A103A2846}"/>
          </ac:picMkLst>
        </pc:picChg>
      </pc:sldChg>
      <pc:sldChg chg="modSp mod">
        <pc:chgData name="Ivo Havinga" userId="d80271a722ff6fd6" providerId="LiveId" clId="{0C99BFBB-A7FC-4A21-BC9C-FAC5AE4C025A}" dt="2022-11-09T22:25:55.723" v="162" actId="20577"/>
        <pc:sldMkLst>
          <pc:docMk/>
          <pc:sldMk cId="1856444356" sldId="269"/>
        </pc:sldMkLst>
        <pc:spChg chg="mod">
          <ac:chgData name="Ivo Havinga" userId="d80271a722ff6fd6" providerId="LiveId" clId="{0C99BFBB-A7FC-4A21-BC9C-FAC5AE4C025A}" dt="2022-11-09T22:25:55.723" v="162" actId="20577"/>
          <ac:spMkLst>
            <pc:docMk/>
            <pc:sldMk cId="1856444356" sldId="269"/>
            <ac:spMk id="2" creationId="{6E09FF8A-FD3E-9239-1256-C007F0283881}"/>
          </ac:spMkLst>
        </pc:spChg>
      </pc:sldChg>
      <pc:sldChg chg="modSp mod">
        <pc:chgData name="Ivo Havinga" userId="d80271a722ff6fd6" providerId="LiveId" clId="{0C99BFBB-A7FC-4A21-BC9C-FAC5AE4C025A}" dt="2022-11-09T09:00:29.187" v="1" actId="20577"/>
        <pc:sldMkLst>
          <pc:docMk/>
          <pc:sldMk cId="119050325" sldId="270"/>
        </pc:sldMkLst>
        <pc:spChg chg="mod">
          <ac:chgData name="Ivo Havinga" userId="d80271a722ff6fd6" providerId="LiveId" clId="{0C99BFBB-A7FC-4A21-BC9C-FAC5AE4C025A}" dt="2022-11-09T09:00:29.187" v="1" actId="20577"/>
          <ac:spMkLst>
            <pc:docMk/>
            <pc:sldMk cId="119050325" sldId="270"/>
            <ac:spMk id="2" creationId="{A5FCF4CC-FB47-BBCF-DB63-A9F05D4F9843}"/>
          </ac:spMkLst>
        </pc:spChg>
      </pc:sldChg>
      <pc:sldChg chg="modSp mod">
        <pc:chgData name="Ivo Havinga" userId="d80271a722ff6fd6" providerId="LiveId" clId="{0C99BFBB-A7FC-4A21-BC9C-FAC5AE4C025A}" dt="2022-11-09T22:31:14.888" v="409" actId="20577"/>
        <pc:sldMkLst>
          <pc:docMk/>
          <pc:sldMk cId="2604591135" sldId="271"/>
        </pc:sldMkLst>
        <pc:spChg chg="mod">
          <ac:chgData name="Ivo Havinga" userId="d80271a722ff6fd6" providerId="LiveId" clId="{0C99BFBB-A7FC-4A21-BC9C-FAC5AE4C025A}" dt="2022-11-09T22:31:14.888" v="409" actId="20577"/>
          <ac:spMkLst>
            <pc:docMk/>
            <pc:sldMk cId="2604591135" sldId="271"/>
            <ac:spMk id="3" creationId="{9FE999D6-8400-1F67-3FF5-E079BC936251}"/>
          </ac:spMkLst>
        </pc:spChg>
      </pc:sldChg>
      <pc:sldChg chg="modSp mod">
        <pc:chgData name="Ivo Havinga" userId="d80271a722ff6fd6" providerId="LiveId" clId="{0C99BFBB-A7FC-4A21-BC9C-FAC5AE4C025A}" dt="2022-11-09T22:33:12.263" v="462" actId="27636"/>
        <pc:sldMkLst>
          <pc:docMk/>
          <pc:sldMk cId="4017066285" sldId="273"/>
        </pc:sldMkLst>
        <pc:spChg chg="mod">
          <ac:chgData name="Ivo Havinga" userId="d80271a722ff6fd6" providerId="LiveId" clId="{0C99BFBB-A7FC-4A21-BC9C-FAC5AE4C025A}" dt="2022-11-09T22:33:12.263" v="462" actId="27636"/>
          <ac:spMkLst>
            <pc:docMk/>
            <pc:sldMk cId="4017066285" sldId="273"/>
            <ac:spMk id="3" creationId="{1BCB6265-10D5-C8E6-53B3-2A1D93B40DD7}"/>
          </ac:spMkLst>
        </pc:spChg>
      </pc:sldChg>
      <pc:sldChg chg="modSp mod">
        <pc:chgData name="Ivo Havinga" userId="d80271a722ff6fd6" providerId="LiveId" clId="{0C99BFBB-A7FC-4A21-BC9C-FAC5AE4C025A}" dt="2022-11-09T22:35:54.210" v="626" actId="20577"/>
        <pc:sldMkLst>
          <pc:docMk/>
          <pc:sldMk cId="3687285055" sldId="633"/>
        </pc:sldMkLst>
        <pc:spChg chg="mod">
          <ac:chgData name="Ivo Havinga" userId="d80271a722ff6fd6" providerId="LiveId" clId="{0C99BFBB-A7FC-4A21-BC9C-FAC5AE4C025A}" dt="2022-11-09T22:35:54.210" v="626" actId="20577"/>
          <ac:spMkLst>
            <pc:docMk/>
            <pc:sldMk cId="3687285055" sldId="633"/>
            <ac:spMk id="2" creationId="{5F497B93-2EB4-59CA-37EF-04E3E6101CA8}"/>
          </ac:spMkLst>
        </pc:spChg>
      </pc:sldChg>
      <pc:sldChg chg="modSp mod">
        <pc:chgData name="Ivo Havinga" userId="d80271a722ff6fd6" providerId="LiveId" clId="{0C99BFBB-A7FC-4A21-BC9C-FAC5AE4C025A}" dt="2022-11-09T22:39:38.957" v="778" actId="20577"/>
        <pc:sldMkLst>
          <pc:docMk/>
          <pc:sldMk cId="1743385528" sldId="779"/>
        </pc:sldMkLst>
        <pc:spChg chg="mod">
          <ac:chgData name="Ivo Havinga" userId="d80271a722ff6fd6" providerId="LiveId" clId="{0C99BFBB-A7FC-4A21-BC9C-FAC5AE4C025A}" dt="2022-11-09T22:39:38.957" v="778" actId="20577"/>
          <ac:spMkLst>
            <pc:docMk/>
            <pc:sldMk cId="1743385528" sldId="779"/>
            <ac:spMk id="2" creationId="{00000000-0000-0000-0000-000000000000}"/>
          </ac:spMkLst>
        </pc:spChg>
      </pc:sldChg>
      <pc:sldChg chg="modSp mod">
        <pc:chgData name="Ivo Havinga" userId="d80271a722ff6fd6" providerId="LiveId" clId="{0C99BFBB-A7FC-4A21-BC9C-FAC5AE4C025A}" dt="2022-11-09T22:29:58.736" v="369" actId="20577"/>
        <pc:sldMkLst>
          <pc:docMk/>
          <pc:sldMk cId="910356627" sldId="782"/>
        </pc:sldMkLst>
        <pc:spChg chg="mod">
          <ac:chgData name="Ivo Havinga" userId="d80271a722ff6fd6" providerId="LiveId" clId="{0C99BFBB-A7FC-4A21-BC9C-FAC5AE4C025A}" dt="2022-11-09T22:29:58.736" v="369" actId="20577"/>
          <ac:spMkLst>
            <pc:docMk/>
            <pc:sldMk cId="910356627" sldId="782"/>
            <ac:spMk id="5" creationId="{26A4F772-C052-91CE-FCB2-7DC82E74DD3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2F829A-264D-4A67-8189-090F3429B54F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E71A34A-E73F-4EF1-8124-6AA180C6F18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GB" sz="1400"/>
            <a:t>Central Framework</a:t>
          </a:r>
          <a:endParaRPr lang="en-GB" sz="1400" dirty="0"/>
        </a:p>
      </dgm:t>
    </dgm:pt>
    <dgm:pt modelId="{1D8996A4-D7BD-403E-A32A-27DA28C3BBFD}" type="parTrans" cxnId="{F8028D18-20DA-4463-879B-F20254D15B23}">
      <dgm:prSet/>
      <dgm:spPr/>
      <dgm:t>
        <a:bodyPr/>
        <a:lstStyle/>
        <a:p>
          <a:endParaRPr lang="en-GB"/>
        </a:p>
      </dgm:t>
    </dgm:pt>
    <dgm:pt modelId="{DE0DA7B1-F785-41BB-9242-2271BF5A3A8A}" type="sibTrans" cxnId="{F8028D18-20DA-4463-879B-F20254D15B23}">
      <dgm:prSet/>
      <dgm:spPr/>
      <dgm:t>
        <a:bodyPr/>
        <a:lstStyle/>
        <a:p>
          <a:endParaRPr lang="en-GB"/>
        </a:p>
      </dgm:t>
    </dgm:pt>
    <dgm:pt modelId="{57B96107-AEAF-43BC-8F8D-4D4105B5D46F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System of Population and Social Accounts (SPSA)</a:t>
          </a:r>
        </a:p>
      </dgm:t>
    </dgm:pt>
    <dgm:pt modelId="{1F381AFF-FA0F-44B1-9117-7C8A38520AA5}" type="parTrans" cxnId="{A819143E-D5EB-4CD7-AD18-E27933A39838}">
      <dgm:prSet/>
      <dgm:spPr/>
      <dgm:t>
        <a:bodyPr/>
        <a:lstStyle/>
        <a:p>
          <a:endParaRPr lang="en-GB"/>
        </a:p>
      </dgm:t>
    </dgm:pt>
    <dgm:pt modelId="{94BC61E6-D906-4997-AF27-7EC350C3A5AA}" type="sibTrans" cxnId="{A819143E-D5EB-4CD7-AD18-E27933A39838}">
      <dgm:prSet/>
      <dgm:spPr/>
      <dgm:t>
        <a:bodyPr/>
        <a:lstStyle/>
        <a:p>
          <a:endParaRPr lang="en-GB"/>
        </a:p>
      </dgm:t>
    </dgm:pt>
    <dgm:pt modelId="{C6DE542A-CFA4-4D3B-96ED-C6F3CA932E53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System of Environmental-Economic Accounting (SEEA)</a:t>
          </a:r>
        </a:p>
      </dgm:t>
    </dgm:pt>
    <dgm:pt modelId="{0981DBAF-F3A7-4901-94BB-77BC583E9C34}" type="parTrans" cxnId="{CD2EBC4F-9E7A-4F05-A953-93E5F67C0010}">
      <dgm:prSet/>
      <dgm:spPr/>
      <dgm:t>
        <a:bodyPr/>
        <a:lstStyle/>
        <a:p>
          <a:endParaRPr lang="en-GB"/>
        </a:p>
      </dgm:t>
    </dgm:pt>
    <dgm:pt modelId="{9F90C84D-01DA-41A1-9A9F-18EF8CD98498}" type="sibTrans" cxnId="{CD2EBC4F-9E7A-4F05-A953-93E5F67C0010}">
      <dgm:prSet/>
      <dgm:spPr/>
      <dgm:t>
        <a:bodyPr/>
        <a:lstStyle/>
        <a:p>
          <a:endParaRPr lang="en-GB"/>
        </a:p>
      </dgm:t>
    </dgm:pt>
    <dgm:pt modelId="{667DDEC2-61F7-47C7-AAF9-C47C17E4100E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System of National Accounts (SNA)</a:t>
          </a:r>
        </a:p>
      </dgm:t>
    </dgm:pt>
    <dgm:pt modelId="{83A4015C-F5AB-48B3-B1CE-008204ACFE75}" type="parTrans" cxnId="{DB628EF9-F536-440B-892A-B9B1B15E0418}">
      <dgm:prSet/>
      <dgm:spPr/>
      <dgm:t>
        <a:bodyPr/>
        <a:lstStyle/>
        <a:p>
          <a:endParaRPr lang="en-GB"/>
        </a:p>
      </dgm:t>
    </dgm:pt>
    <dgm:pt modelId="{24AAF144-EEAB-48B9-BB10-7F224AC4ADB4}" type="sibTrans" cxnId="{DB628EF9-F536-440B-892A-B9B1B15E0418}">
      <dgm:prSet/>
      <dgm:spPr/>
      <dgm:t>
        <a:bodyPr/>
        <a:lstStyle/>
        <a:p>
          <a:endParaRPr lang="en-GB"/>
        </a:p>
      </dgm:t>
    </dgm:pt>
    <dgm:pt modelId="{CB962902-A6B7-45E1-9686-26CB9431BE43}" type="pres">
      <dgm:prSet presAssocID="{702F829A-264D-4A67-8189-090F3429B54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9CA4482-763A-48CA-A6EC-F6C9F9926706}" type="pres">
      <dgm:prSet presAssocID="{2E71A34A-E73F-4EF1-8124-6AA180C6F181}" presName="centerShape" presStyleLbl="node0" presStyleIdx="0" presStyleCnt="1"/>
      <dgm:spPr/>
    </dgm:pt>
    <dgm:pt modelId="{7AEE4C2C-6068-48E6-AB60-3874C31FE627}" type="pres">
      <dgm:prSet presAssocID="{1F381AFF-FA0F-44B1-9117-7C8A38520AA5}" presName="Name9" presStyleLbl="parChTrans1D2" presStyleIdx="0" presStyleCnt="3"/>
      <dgm:spPr/>
    </dgm:pt>
    <dgm:pt modelId="{BF83C1F0-837F-4918-97A5-F7C7B9791F4C}" type="pres">
      <dgm:prSet presAssocID="{1F381AFF-FA0F-44B1-9117-7C8A38520AA5}" presName="connTx" presStyleLbl="parChTrans1D2" presStyleIdx="0" presStyleCnt="3"/>
      <dgm:spPr/>
    </dgm:pt>
    <dgm:pt modelId="{653E0595-2F89-4C8C-B567-48220ADF221C}" type="pres">
      <dgm:prSet presAssocID="{57B96107-AEAF-43BC-8F8D-4D4105B5D46F}" presName="node" presStyleLbl="node1" presStyleIdx="0" presStyleCnt="3" custRadScaleRad="102152">
        <dgm:presLayoutVars>
          <dgm:bulletEnabled val="1"/>
        </dgm:presLayoutVars>
      </dgm:prSet>
      <dgm:spPr/>
    </dgm:pt>
    <dgm:pt modelId="{4050F607-6761-422B-B85F-2C6C87AF1751}" type="pres">
      <dgm:prSet presAssocID="{0981DBAF-F3A7-4901-94BB-77BC583E9C34}" presName="Name9" presStyleLbl="parChTrans1D2" presStyleIdx="1" presStyleCnt="3"/>
      <dgm:spPr/>
    </dgm:pt>
    <dgm:pt modelId="{4AABD050-2469-40EA-8EE7-406521FFE60B}" type="pres">
      <dgm:prSet presAssocID="{0981DBAF-F3A7-4901-94BB-77BC583E9C34}" presName="connTx" presStyleLbl="parChTrans1D2" presStyleIdx="1" presStyleCnt="3"/>
      <dgm:spPr/>
    </dgm:pt>
    <dgm:pt modelId="{52A801B7-1BE8-4A70-9727-2A510E16ED9E}" type="pres">
      <dgm:prSet presAssocID="{C6DE542A-CFA4-4D3B-96ED-C6F3CA932E53}" presName="node" presStyleLbl="node1" presStyleIdx="1" presStyleCnt="3">
        <dgm:presLayoutVars>
          <dgm:bulletEnabled val="1"/>
        </dgm:presLayoutVars>
      </dgm:prSet>
      <dgm:spPr/>
    </dgm:pt>
    <dgm:pt modelId="{98AD41B8-B3BC-4E21-ABA4-65B1801254DE}" type="pres">
      <dgm:prSet presAssocID="{83A4015C-F5AB-48B3-B1CE-008204ACFE75}" presName="Name9" presStyleLbl="parChTrans1D2" presStyleIdx="2" presStyleCnt="3"/>
      <dgm:spPr/>
    </dgm:pt>
    <dgm:pt modelId="{B13F2076-4793-44A9-82A8-F4FCEE2DEDBD}" type="pres">
      <dgm:prSet presAssocID="{83A4015C-F5AB-48B3-B1CE-008204ACFE75}" presName="connTx" presStyleLbl="parChTrans1D2" presStyleIdx="2" presStyleCnt="3"/>
      <dgm:spPr/>
    </dgm:pt>
    <dgm:pt modelId="{2F13EB88-EF04-4460-B40D-307186BD1E54}" type="pres">
      <dgm:prSet presAssocID="{667DDEC2-61F7-47C7-AAF9-C47C17E4100E}" presName="node" presStyleLbl="node1" presStyleIdx="2" presStyleCnt="3">
        <dgm:presLayoutVars>
          <dgm:bulletEnabled val="1"/>
        </dgm:presLayoutVars>
      </dgm:prSet>
      <dgm:spPr/>
    </dgm:pt>
  </dgm:ptLst>
  <dgm:cxnLst>
    <dgm:cxn modelId="{F8028D18-20DA-4463-879B-F20254D15B23}" srcId="{702F829A-264D-4A67-8189-090F3429B54F}" destId="{2E71A34A-E73F-4EF1-8124-6AA180C6F181}" srcOrd="0" destOrd="0" parTransId="{1D8996A4-D7BD-403E-A32A-27DA28C3BBFD}" sibTransId="{DE0DA7B1-F785-41BB-9242-2271BF5A3A8A}"/>
    <dgm:cxn modelId="{68D5C82A-B6DA-45D4-9080-ECADFBA4292A}" type="presOf" srcId="{83A4015C-F5AB-48B3-B1CE-008204ACFE75}" destId="{98AD41B8-B3BC-4E21-ABA4-65B1801254DE}" srcOrd="0" destOrd="0" presId="urn:microsoft.com/office/officeart/2005/8/layout/radial1"/>
    <dgm:cxn modelId="{0C6DD834-E6EE-4EC7-8FE4-7D5E5CB2D77B}" type="presOf" srcId="{2E71A34A-E73F-4EF1-8124-6AA180C6F181}" destId="{C9CA4482-763A-48CA-A6EC-F6C9F9926706}" srcOrd="0" destOrd="0" presId="urn:microsoft.com/office/officeart/2005/8/layout/radial1"/>
    <dgm:cxn modelId="{A819143E-D5EB-4CD7-AD18-E27933A39838}" srcId="{2E71A34A-E73F-4EF1-8124-6AA180C6F181}" destId="{57B96107-AEAF-43BC-8F8D-4D4105B5D46F}" srcOrd="0" destOrd="0" parTransId="{1F381AFF-FA0F-44B1-9117-7C8A38520AA5}" sibTransId="{94BC61E6-D906-4997-AF27-7EC350C3A5AA}"/>
    <dgm:cxn modelId="{857C106D-4386-4CD1-A6BC-57D5817F92D0}" type="presOf" srcId="{1F381AFF-FA0F-44B1-9117-7C8A38520AA5}" destId="{BF83C1F0-837F-4918-97A5-F7C7B9791F4C}" srcOrd="1" destOrd="0" presId="urn:microsoft.com/office/officeart/2005/8/layout/radial1"/>
    <dgm:cxn modelId="{CD2EBC4F-9E7A-4F05-A953-93E5F67C0010}" srcId="{2E71A34A-E73F-4EF1-8124-6AA180C6F181}" destId="{C6DE542A-CFA4-4D3B-96ED-C6F3CA932E53}" srcOrd="1" destOrd="0" parTransId="{0981DBAF-F3A7-4901-94BB-77BC583E9C34}" sibTransId="{9F90C84D-01DA-41A1-9A9F-18EF8CD98498}"/>
    <dgm:cxn modelId="{5E459B53-81CD-4030-96D1-F51988DFAD0E}" type="presOf" srcId="{57B96107-AEAF-43BC-8F8D-4D4105B5D46F}" destId="{653E0595-2F89-4C8C-B567-48220ADF221C}" srcOrd="0" destOrd="0" presId="urn:microsoft.com/office/officeart/2005/8/layout/radial1"/>
    <dgm:cxn modelId="{CB15DF73-02DB-4500-AB8A-CB9A60F49084}" type="presOf" srcId="{83A4015C-F5AB-48B3-B1CE-008204ACFE75}" destId="{B13F2076-4793-44A9-82A8-F4FCEE2DEDBD}" srcOrd="1" destOrd="0" presId="urn:microsoft.com/office/officeart/2005/8/layout/radial1"/>
    <dgm:cxn modelId="{A3BAD854-E05F-4ADA-9DB2-26A266E0A4BF}" type="presOf" srcId="{0981DBAF-F3A7-4901-94BB-77BC583E9C34}" destId="{4050F607-6761-422B-B85F-2C6C87AF1751}" srcOrd="0" destOrd="0" presId="urn:microsoft.com/office/officeart/2005/8/layout/radial1"/>
    <dgm:cxn modelId="{FB04CB56-2441-4304-974C-B2172FF1B669}" type="presOf" srcId="{702F829A-264D-4A67-8189-090F3429B54F}" destId="{CB962902-A6B7-45E1-9686-26CB9431BE43}" srcOrd="0" destOrd="0" presId="urn:microsoft.com/office/officeart/2005/8/layout/radial1"/>
    <dgm:cxn modelId="{B7592878-8E6F-4126-8503-CE6EAE6977E5}" type="presOf" srcId="{C6DE542A-CFA4-4D3B-96ED-C6F3CA932E53}" destId="{52A801B7-1BE8-4A70-9727-2A510E16ED9E}" srcOrd="0" destOrd="0" presId="urn:microsoft.com/office/officeart/2005/8/layout/radial1"/>
    <dgm:cxn modelId="{5E6A097D-388E-4017-9B24-D3323385886B}" type="presOf" srcId="{1F381AFF-FA0F-44B1-9117-7C8A38520AA5}" destId="{7AEE4C2C-6068-48E6-AB60-3874C31FE627}" srcOrd="0" destOrd="0" presId="urn:microsoft.com/office/officeart/2005/8/layout/radial1"/>
    <dgm:cxn modelId="{54BB487F-DBCB-4B80-8B83-D312712C991B}" type="presOf" srcId="{0981DBAF-F3A7-4901-94BB-77BC583E9C34}" destId="{4AABD050-2469-40EA-8EE7-406521FFE60B}" srcOrd="1" destOrd="0" presId="urn:microsoft.com/office/officeart/2005/8/layout/radial1"/>
    <dgm:cxn modelId="{963019AC-45AF-4C7B-A6B2-82B061057906}" type="presOf" srcId="{667DDEC2-61F7-47C7-AAF9-C47C17E4100E}" destId="{2F13EB88-EF04-4460-B40D-307186BD1E54}" srcOrd="0" destOrd="0" presId="urn:microsoft.com/office/officeart/2005/8/layout/radial1"/>
    <dgm:cxn modelId="{DB628EF9-F536-440B-892A-B9B1B15E0418}" srcId="{2E71A34A-E73F-4EF1-8124-6AA180C6F181}" destId="{667DDEC2-61F7-47C7-AAF9-C47C17E4100E}" srcOrd="2" destOrd="0" parTransId="{83A4015C-F5AB-48B3-B1CE-008204ACFE75}" sibTransId="{24AAF144-EEAB-48B9-BB10-7F224AC4ADB4}"/>
    <dgm:cxn modelId="{AEF5E189-2ADD-4318-815A-C0DBE40B54D2}" type="presParOf" srcId="{CB962902-A6B7-45E1-9686-26CB9431BE43}" destId="{C9CA4482-763A-48CA-A6EC-F6C9F9926706}" srcOrd="0" destOrd="0" presId="urn:microsoft.com/office/officeart/2005/8/layout/radial1"/>
    <dgm:cxn modelId="{C5720EEE-66A4-4F05-B7DB-FEE497CA0D43}" type="presParOf" srcId="{CB962902-A6B7-45E1-9686-26CB9431BE43}" destId="{7AEE4C2C-6068-48E6-AB60-3874C31FE627}" srcOrd="1" destOrd="0" presId="urn:microsoft.com/office/officeart/2005/8/layout/radial1"/>
    <dgm:cxn modelId="{D14F46C9-2C9C-417B-9F54-030D83CBD9C0}" type="presParOf" srcId="{7AEE4C2C-6068-48E6-AB60-3874C31FE627}" destId="{BF83C1F0-837F-4918-97A5-F7C7B9791F4C}" srcOrd="0" destOrd="0" presId="urn:microsoft.com/office/officeart/2005/8/layout/radial1"/>
    <dgm:cxn modelId="{33C77FFA-9EA8-452F-AE2E-54C32DDEA658}" type="presParOf" srcId="{CB962902-A6B7-45E1-9686-26CB9431BE43}" destId="{653E0595-2F89-4C8C-B567-48220ADF221C}" srcOrd="2" destOrd="0" presId="urn:microsoft.com/office/officeart/2005/8/layout/radial1"/>
    <dgm:cxn modelId="{94F9712F-335E-404C-B068-221D06B2CE7F}" type="presParOf" srcId="{CB962902-A6B7-45E1-9686-26CB9431BE43}" destId="{4050F607-6761-422B-B85F-2C6C87AF1751}" srcOrd="3" destOrd="0" presId="urn:microsoft.com/office/officeart/2005/8/layout/radial1"/>
    <dgm:cxn modelId="{784816F7-FA14-45A9-A096-E3E42C737D20}" type="presParOf" srcId="{4050F607-6761-422B-B85F-2C6C87AF1751}" destId="{4AABD050-2469-40EA-8EE7-406521FFE60B}" srcOrd="0" destOrd="0" presId="urn:microsoft.com/office/officeart/2005/8/layout/radial1"/>
    <dgm:cxn modelId="{93FDB1B6-3E09-41D7-ACA9-2B43018BB8B5}" type="presParOf" srcId="{CB962902-A6B7-45E1-9686-26CB9431BE43}" destId="{52A801B7-1BE8-4A70-9727-2A510E16ED9E}" srcOrd="4" destOrd="0" presId="urn:microsoft.com/office/officeart/2005/8/layout/radial1"/>
    <dgm:cxn modelId="{7C9B5159-61EA-499C-8C00-C47300AEC7A7}" type="presParOf" srcId="{CB962902-A6B7-45E1-9686-26CB9431BE43}" destId="{98AD41B8-B3BC-4E21-ABA4-65B1801254DE}" srcOrd="5" destOrd="0" presId="urn:microsoft.com/office/officeart/2005/8/layout/radial1"/>
    <dgm:cxn modelId="{0CF62D08-8048-4D38-9FAA-768627485F8E}" type="presParOf" srcId="{98AD41B8-B3BC-4E21-ABA4-65B1801254DE}" destId="{B13F2076-4793-44A9-82A8-F4FCEE2DEDBD}" srcOrd="0" destOrd="0" presId="urn:microsoft.com/office/officeart/2005/8/layout/radial1"/>
    <dgm:cxn modelId="{6C9672D2-BBCB-439C-BC83-89C652AE3D6B}" type="presParOf" srcId="{CB962902-A6B7-45E1-9686-26CB9431BE43}" destId="{2F13EB88-EF04-4460-B40D-307186BD1E54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0F9061-8CB0-42EF-B12A-AA73C4DECB0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6CCCC5-8D13-4129-898D-B97050EC3854}">
      <dgm:prSet/>
      <dgm:spPr>
        <a:effectLst/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noProof="0" dirty="0"/>
            <a:t>Population age structure is changing rapidly around the world</a:t>
          </a:r>
        </a:p>
      </dgm:t>
    </dgm:pt>
    <dgm:pt modelId="{F0026349-8422-40D5-85B6-3A24749ECEFD}" type="parTrans" cxnId="{38445100-394E-4EF5-90F2-D9903A9B2322}">
      <dgm:prSet/>
      <dgm:spPr/>
      <dgm:t>
        <a:bodyPr/>
        <a:lstStyle/>
        <a:p>
          <a:endParaRPr lang="en-US"/>
        </a:p>
      </dgm:t>
    </dgm:pt>
    <dgm:pt modelId="{80AFFFA7-64E9-4CE6-AB83-DF3DE00300D3}" type="sibTrans" cxnId="{38445100-394E-4EF5-90F2-D9903A9B2322}">
      <dgm:prSet/>
      <dgm:spPr/>
      <dgm:t>
        <a:bodyPr/>
        <a:lstStyle/>
        <a:p>
          <a:endParaRPr lang="en-US"/>
        </a:p>
      </dgm:t>
    </dgm:pt>
    <dgm:pt modelId="{D94E2DF7-B049-44F6-B576-1C73DFDC5B67}">
      <dgm:prSet custT="1"/>
      <dgm:spPr>
        <a:solidFill>
          <a:srgbClr val="FF0000"/>
        </a:solidFill>
      </dgm:spPr>
      <dgm:t>
        <a:bodyPr/>
        <a:lstStyle/>
        <a:p>
          <a:r>
            <a:rPr lang="en-US" sz="2800" b="0" i="0" u="none" dirty="0"/>
            <a:t>Many economic activities vary by age and gender, and these age and gender differences are changing, too.</a:t>
          </a:r>
          <a:r>
            <a:rPr lang="en-US" sz="2800" noProof="0" dirty="0"/>
            <a:t> </a:t>
          </a:r>
        </a:p>
        <a:p>
          <a:r>
            <a:rPr lang="en-US" sz="2000" noProof="0" dirty="0"/>
            <a:t>consumption, labor earnings, savings, unpaid care work, use of health care and education services, etc.</a:t>
          </a:r>
        </a:p>
      </dgm:t>
    </dgm:pt>
    <dgm:pt modelId="{F3F588A2-E3BC-4F19-8B00-4AE17A858CB3}" type="parTrans" cxnId="{4E897D3C-6619-45C4-943C-8070623322AF}">
      <dgm:prSet/>
      <dgm:spPr/>
      <dgm:t>
        <a:bodyPr/>
        <a:lstStyle/>
        <a:p>
          <a:endParaRPr lang="en-US"/>
        </a:p>
      </dgm:t>
    </dgm:pt>
    <dgm:pt modelId="{C6338C0B-10AC-45D1-B87E-14F23857FFA5}" type="sibTrans" cxnId="{4E897D3C-6619-45C4-943C-8070623322AF}">
      <dgm:prSet/>
      <dgm:spPr/>
      <dgm:t>
        <a:bodyPr/>
        <a:lstStyle/>
        <a:p>
          <a:endParaRPr lang="en-US"/>
        </a:p>
      </dgm:t>
    </dgm:pt>
    <dgm:pt modelId="{FDA0EDE8-64C1-4646-A571-6841C57C6F96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sz="3000" noProof="0" dirty="0"/>
            <a:t>These changes have important implications for:</a:t>
          </a:r>
        </a:p>
      </dgm:t>
    </dgm:pt>
    <dgm:pt modelId="{C4CE122F-41DB-D24C-8975-18F3BCE8B781}" type="parTrans" cxnId="{8C38C81B-D79F-B344-BA2A-4543AA891C62}">
      <dgm:prSet/>
      <dgm:spPr/>
      <dgm:t>
        <a:bodyPr/>
        <a:lstStyle/>
        <a:p>
          <a:endParaRPr lang="en-US"/>
        </a:p>
      </dgm:t>
    </dgm:pt>
    <dgm:pt modelId="{8C32831D-5DBF-A34E-A42C-F8F3AF28BABA}" type="sibTrans" cxnId="{8C38C81B-D79F-B344-BA2A-4543AA891C62}">
      <dgm:prSet/>
      <dgm:spPr/>
      <dgm:t>
        <a:bodyPr/>
        <a:lstStyle/>
        <a:p>
          <a:endParaRPr lang="en-US"/>
        </a:p>
      </dgm:t>
    </dgm:pt>
    <dgm:pt modelId="{6A99C42D-34A2-D144-B4E0-6F6421A7ABCF}">
      <dgm:prSet custT="1"/>
      <dgm:spPr>
        <a:solidFill>
          <a:srgbClr val="7030A0"/>
        </a:solidFill>
      </dgm:spPr>
      <dgm:t>
        <a:bodyPr/>
        <a:lstStyle/>
        <a:p>
          <a:pPr algn="l"/>
          <a:r>
            <a:rPr lang="en-US" sz="2000" noProof="0" dirty="0"/>
            <a:t>Economic growth;</a:t>
          </a:r>
        </a:p>
      </dgm:t>
    </dgm:pt>
    <dgm:pt modelId="{8197B917-BECD-2046-B147-2EA7BD51D6DB}" type="parTrans" cxnId="{76F3F3C0-B81F-7948-B450-717A74E79F18}">
      <dgm:prSet/>
      <dgm:spPr/>
      <dgm:t>
        <a:bodyPr/>
        <a:lstStyle/>
        <a:p>
          <a:endParaRPr lang="en-US"/>
        </a:p>
      </dgm:t>
    </dgm:pt>
    <dgm:pt modelId="{BF1AA612-3DB8-AD43-87FE-44CEFC3035C0}" type="sibTrans" cxnId="{76F3F3C0-B81F-7948-B450-717A74E79F18}">
      <dgm:prSet/>
      <dgm:spPr/>
      <dgm:t>
        <a:bodyPr/>
        <a:lstStyle/>
        <a:p>
          <a:endParaRPr lang="en-US"/>
        </a:p>
      </dgm:t>
    </dgm:pt>
    <dgm:pt modelId="{E02E7F9E-84CE-B042-AC42-5152A1A5C0E0}">
      <dgm:prSet custT="1"/>
      <dgm:spPr>
        <a:solidFill>
          <a:srgbClr val="7030A0"/>
        </a:solidFill>
      </dgm:spPr>
      <dgm:t>
        <a:bodyPr/>
        <a:lstStyle/>
        <a:p>
          <a:pPr algn="l"/>
          <a:r>
            <a:rPr lang="en-US" sz="2000" noProof="0" dirty="0"/>
            <a:t>Sustainability of systems of financial support from the family, the state, and financial markets.</a:t>
          </a:r>
        </a:p>
      </dgm:t>
    </dgm:pt>
    <dgm:pt modelId="{E2507A13-DA14-3546-9D9E-0360FC4ADDE2}" type="parTrans" cxnId="{1D0A4E8F-B218-1249-85EC-70B77E6DFF35}">
      <dgm:prSet/>
      <dgm:spPr/>
      <dgm:t>
        <a:bodyPr/>
        <a:lstStyle/>
        <a:p>
          <a:endParaRPr lang="en-US"/>
        </a:p>
      </dgm:t>
    </dgm:pt>
    <dgm:pt modelId="{2EF5C13C-CA06-014C-882B-1E6CE126CE93}" type="sibTrans" cxnId="{1D0A4E8F-B218-1249-85EC-70B77E6DFF35}">
      <dgm:prSet/>
      <dgm:spPr/>
      <dgm:t>
        <a:bodyPr/>
        <a:lstStyle/>
        <a:p>
          <a:endParaRPr lang="en-US"/>
        </a:p>
      </dgm:t>
    </dgm:pt>
    <dgm:pt modelId="{169137DC-9642-F140-ADA5-1EC49A8475E6}">
      <dgm:prSet custT="1"/>
      <dgm:spPr>
        <a:solidFill>
          <a:srgbClr val="7030A0"/>
        </a:solidFill>
      </dgm:spPr>
      <dgm:t>
        <a:bodyPr/>
        <a:lstStyle/>
        <a:p>
          <a:pPr algn="l"/>
          <a:r>
            <a:rPr lang="en-US" sz="2000" noProof="0" dirty="0"/>
            <a:t>Inequality by age, gender, socioeconomic group, and generation.</a:t>
          </a:r>
          <a:endParaRPr lang="en-US" sz="2300" noProof="0" dirty="0"/>
        </a:p>
      </dgm:t>
    </dgm:pt>
    <dgm:pt modelId="{E4967A96-4F5C-AF4D-A0BD-C5C184107E2D}" type="parTrans" cxnId="{EF736476-3F5C-E544-A5CD-DCCF5ECCC73F}">
      <dgm:prSet/>
      <dgm:spPr/>
      <dgm:t>
        <a:bodyPr/>
        <a:lstStyle/>
        <a:p>
          <a:endParaRPr lang="en-US"/>
        </a:p>
      </dgm:t>
    </dgm:pt>
    <dgm:pt modelId="{78814EB9-293A-E042-A6BD-AF3F487D569C}" type="sibTrans" cxnId="{EF736476-3F5C-E544-A5CD-DCCF5ECCC73F}">
      <dgm:prSet/>
      <dgm:spPr/>
      <dgm:t>
        <a:bodyPr/>
        <a:lstStyle/>
        <a:p>
          <a:endParaRPr lang="en-US"/>
        </a:p>
      </dgm:t>
    </dgm:pt>
    <dgm:pt modelId="{AD19A01A-7285-E043-9AF4-90B0CFDF6EC8}" type="pres">
      <dgm:prSet presAssocID="{050F9061-8CB0-42EF-B12A-AA73C4DECB09}" presName="diagram" presStyleCnt="0">
        <dgm:presLayoutVars>
          <dgm:dir/>
          <dgm:resizeHandles val="exact"/>
        </dgm:presLayoutVars>
      </dgm:prSet>
      <dgm:spPr/>
    </dgm:pt>
    <dgm:pt modelId="{E324F0F5-8477-E941-9C94-2A09D1FC084E}" type="pres">
      <dgm:prSet presAssocID="{6D6CCCC5-8D13-4129-898D-B97050EC3854}" presName="node" presStyleLbl="node1" presStyleIdx="0" presStyleCnt="3" custScaleY="200126" custLinFactNeighborY="-2733">
        <dgm:presLayoutVars>
          <dgm:bulletEnabled val="1"/>
        </dgm:presLayoutVars>
      </dgm:prSet>
      <dgm:spPr/>
    </dgm:pt>
    <dgm:pt modelId="{DC0EF1F7-85CE-2B40-841E-FB99DE13897E}" type="pres">
      <dgm:prSet presAssocID="{80AFFFA7-64E9-4CE6-AB83-DF3DE00300D3}" presName="sibTrans" presStyleCnt="0"/>
      <dgm:spPr/>
    </dgm:pt>
    <dgm:pt modelId="{81B2E07B-00FC-DE43-A4D7-3AC787C96C3D}" type="pres">
      <dgm:prSet presAssocID="{D94E2DF7-B049-44F6-B576-1C73DFDC5B67}" presName="node" presStyleLbl="node1" presStyleIdx="1" presStyleCnt="3" custScaleY="200126" custLinFactNeighborY="0">
        <dgm:presLayoutVars>
          <dgm:bulletEnabled val="1"/>
        </dgm:presLayoutVars>
      </dgm:prSet>
      <dgm:spPr/>
    </dgm:pt>
    <dgm:pt modelId="{921E1FF3-65A5-9148-83BE-4FF7CCC4F2B2}" type="pres">
      <dgm:prSet presAssocID="{C6338C0B-10AC-45D1-B87E-14F23857FFA5}" presName="sibTrans" presStyleCnt="0"/>
      <dgm:spPr/>
    </dgm:pt>
    <dgm:pt modelId="{985D4AAF-394A-BC45-8D5F-502ED03C969B}" type="pres">
      <dgm:prSet presAssocID="{FDA0EDE8-64C1-4646-A571-6841C57C6F96}" presName="node" presStyleLbl="node1" presStyleIdx="2" presStyleCnt="3" custScaleY="200126">
        <dgm:presLayoutVars>
          <dgm:bulletEnabled val="1"/>
        </dgm:presLayoutVars>
      </dgm:prSet>
      <dgm:spPr/>
    </dgm:pt>
  </dgm:ptLst>
  <dgm:cxnLst>
    <dgm:cxn modelId="{38445100-394E-4EF5-90F2-D9903A9B2322}" srcId="{050F9061-8CB0-42EF-B12A-AA73C4DECB09}" destId="{6D6CCCC5-8D13-4129-898D-B97050EC3854}" srcOrd="0" destOrd="0" parTransId="{F0026349-8422-40D5-85B6-3A24749ECEFD}" sibTransId="{80AFFFA7-64E9-4CE6-AB83-DF3DE00300D3}"/>
    <dgm:cxn modelId="{C6B95F17-3D95-6C43-9E41-B3090CFDF288}" type="presOf" srcId="{E02E7F9E-84CE-B042-AC42-5152A1A5C0E0}" destId="{985D4AAF-394A-BC45-8D5F-502ED03C969B}" srcOrd="0" destOrd="2" presId="urn:microsoft.com/office/officeart/2005/8/layout/default"/>
    <dgm:cxn modelId="{8C38C81B-D79F-B344-BA2A-4543AA891C62}" srcId="{050F9061-8CB0-42EF-B12A-AA73C4DECB09}" destId="{FDA0EDE8-64C1-4646-A571-6841C57C6F96}" srcOrd="2" destOrd="0" parTransId="{C4CE122F-41DB-D24C-8975-18F3BCE8B781}" sibTransId="{8C32831D-5DBF-A34E-A42C-F8F3AF28BABA}"/>
    <dgm:cxn modelId="{24380D20-7587-3145-86EA-676318E49567}" type="presOf" srcId="{FDA0EDE8-64C1-4646-A571-6841C57C6F96}" destId="{985D4AAF-394A-BC45-8D5F-502ED03C969B}" srcOrd="0" destOrd="0" presId="urn:microsoft.com/office/officeart/2005/8/layout/default"/>
    <dgm:cxn modelId="{4E897D3C-6619-45C4-943C-8070623322AF}" srcId="{050F9061-8CB0-42EF-B12A-AA73C4DECB09}" destId="{D94E2DF7-B049-44F6-B576-1C73DFDC5B67}" srcOrd="1" destOrd="0" parTransId="{F3F588A2-E3BC-4F19-8B00-4AE17A858CB3}" sibTransId="{C6338C0B-10AC-45D1-B87E-14F23857FFA5}"/>
    <dgm:cxn modelId="{82DFED64-6CFF-DD4B-B1B3-168CFC9C7E53}" type="presOf" srcId="{169137DC-9642-F140-ADA5-1EC49A8475E6}" destId="{985D4AAF-394A-BC45-8D5F-502ED03C969B}" srcOrd="0" destOrd="3" presId="urn:microsoft.com/office/officeart/2005/8/layout/default"/>
    <dgm:cxn modelId="{AFA4B16F-4975-9D4E-8722-E9B0DB5B6261}" type="presOf" srcId="{6D6CCCC5-8D13-4129-898D-B97050EC3854}" destId="{E324F0F5-8477-E941-9C94-2A09D1FC084E}" srcOrd="0" destOrd="0" presId="urn:microsoft.com/office/officeart/2005/8/layout/default"/>
    <dgm:cxn modelId="{EF736476-3F5C-E544-A5CD-DCCF5ECCC73F}" srcId="{FDA0EDE8-64C1-4646-A571-6841C57C6F96}" destId="{169137DC-9642-F140-ADA5-1EC49A8475E6}" srcOrd="2" destOrd="0" parTransId="{E4967A96-4F5C-AF4D-A0BD-C5C184107E2D}" sibTransId="{78814EB9-293A-E042-A6BD-AF3F487D569C}"/>
    <dgm:cxn modelId="{BAE3A680-8F4E-094A-BE11-82D77A2F301D}" type="presOf" srcId="{D94E2DF7-B049-44F6-B576-1C73DFDC5B67}" destId="{81B2E07B-00FC-DE43-A4D7-3AC787C96C3D}" srcOrd="0" destOrd="0" presId="urn:microsoft.com/office/officeart/2005/8/layout/default"/>
    <dgm:cxn modelId="{1D0A4E8F-B218-1249-85EC-70B77E6DFF35}" srcId="{FDA0EDE8-64C1-4646-A571-6841C57C6F96}" destId="{E02E7F9E-84CE-B042-AC42-5152A1A5C0E0}" srcOrd="1" destOrd="0" parTransId="{E2507A13-DA14-3546-9D9E-0360FC4ADDE2}" sibTransId="{2EF5C13C-CA06-014C-882B-1E6CE126CE93}"/>
    <dgm:cxn modelId="{EEF0D5A2-C3A2-D34A-85A6-EA402776DFB7}" type="presOf" srcId="{050F9061-8CB0-42EF-B12A-AA73C4DECB09}" destId="{AD19A01A-7285-E043-9AF4-90B0CFDF6EC8}" srcOrd="0" destOrd="0" presId="urn:microsoft.com/office/officeart/2005/8/layout/default"/>
    <dgm:cxn modelId="{76F3F3C0-B81F-7948-B450-717A74E79F18}" srcId="{FDA0EDE8-64C1-4646-A571-6841C57C6F96}" destId="{6A99C42D-34A2-D144-B4E0-6F6421A7ABCF}" srcOrd="0" destOrd="0" parTransId="{8197B917-BECD-2046-B147-2EA7BD51D6DB}" sibTransId="{BF1AA612-3DB8-AD43-87FE-44CEFC3035C0}"/>
    <dgm:cxn modelId="{F60DB7F7-3553-FA4B-B8D8-EB06F7F7BCE4}" type="presOf" srcId="{6A99C42D-34A2-D144-B4E0-6F6421A7ABCF}" destId="{985D4AAF-394A-BC45-8D5F-502ED03C969B}" srcOrd="0" destOrd="1" presId="urn:microsoft.com/office/officeart/2005/8/layout/default"/>
    <dgm:cxn modelId="{2D944DDC-3701-944D-B53E-9C9992BA3E3D}" type="presParOf" srcId="{AD19A01A-7285-E043-9AF4-90B0CFDF6EC8}" destId="{E324F0F5-8477-E941-9C94-2A09D1FC084E}" srcOrd="0" destOrd="0" presId="urn:microsoft.com/office/officeart/2005/8/layout/default"/>
    <dgm:cxn modelId="{B78087C7-708C-0C4A-96F4-C0BB889AF27A}" type="presParOf" srcId="{AD19A01A-7285-E043-9AF4-90B0CFDF6EC8}" destId="{DC0EF1F7-85CE-2B40-841E-FB99DE13897E}" srcOrd="1" destOrd="0" presId="urn:microsoft.com/office/officeart/2005/8/layout/default"/>
    <dgm:cxn modelId="{51F525EC-55E9-4546-BC7E-627DFF9B6395}" type="presParOf" srcId="{AD19A01A-7285-E043-9AF4-90B0CFDF6EC8}" destId="{81B2E07B-00FC-DE43-A4D7-3AC787C96C3D}" srcOrd="2" destOrd="0" presId="urn:microsoft.com/office/officeart/2005/8/layout/default"/>
    <dgm:cxn modelId="{717D695C-4C7E-3A42-A993-3C04C3094FF1}" type="presParOf" srcId="{AD19A01A-7285-E043-9AF4-90B0CFDF6EC8}" destId="{921E1FF3-65A5-9148-83BE-4FF7CCC4F2B2}" srcOrd="3" destOrd="0" presId="urn:microsoft.com/office/officeart/2005/8/layout/default"/>
    <dgm:cxn modelId="{5D7FD1DE-E429-084D-B259-52D2F8645BC0}" type="presParOf" srcId="{AD19A01A-7285-E043-9AF4-90B0CFDF6EC8}" destId="{985D4AAF-394A-BC45-8D5F-502ED03C969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A4482-763A-48CA-A6EC-F6C9F9926706}">
      <dsp:nvSpPr>
        <dsp:cNvPr id="0" name=""/>
        <dsp:cNvSpPr/>
      </dsp:nvSpPr>
      <dsp:spPr>
        <a:xfrm>
          <a:off x="4619399" y="2114668"/>
          <a:ext cx="1611089" cy="1611089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Central Framework</a:t>
          </a:r>
          <a:endParaRPr lang="en-GB" sz="1400" kern="1200" dirty="0"/>
        </a:p>
      </dsp:txBody>
      <dsp:txXfrm>
        <a:off x="4855338" y="2350607"/>
        <a:ext cx="1139211" cy="1139211"/>
      </dsp:txXfrm>
    </dsp:sp>
    <dsp:sp modelId="{7AEE4C2C-6068-48E6-AB60-3874C31FE627}">
      <dsp:nvSpPr>
        <dsp:cNvPr id="0" name=""/>
        <dsp:cNvSpPr/>
      </dsp:nvSpPr>
      <dsp:spPr>
        <a:xfrm rot="16200000">
          <a:off x="5173154" y="1849514"/>
          <a:ext cx="503579" cy="26728"/>
        </a:xfrm>
        <a:custGeom>
          <a:avLst/>
          <a:gdLst/>
          <a:ahLst/>
          <a:cxnLst/>
          <a:rect l="0" t="0" r="0" b="0"/>
          <a:pathLst>
            <a:path>
              <a:moveTo>
                <a:pt x="0" y="13364"/>
              </a:moveTo>
              <a:lnTo>
                <a:pt x="503579" y="13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12355" y="1850289"/>
        <a:ext cx="25178" cy="25178"/>
      </dsp:txXfrm>
    </dsp:sp>
    <dsp:sp modelId="{653E0595-2F89-4C8C-B567-48220ADF221C}">
      <dsp:nvSpPr>
        <dsp:cNvPr id="0" name=""/>
        <dsp:cNvSpPr/>
      </dsp:nvSpPr>
      <dsp:spPr>
        <a:xfrm>
          <a:off x="4619399" y="0"/>
          <a:ext cx="1611089" cy="1611089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System of Population and Social Accounts (SPSA)</a:t>
          </a:r>
        </a:p>
      </dsp:txBody>
      <dsp:txXfrm>
        <a:off x="4855338" y="235939"/>
        <a:ext cx="1139211" cy="1139211"/>
      </dsp:txXfrm>
    </dsp:sp>
    <dsp:sp modelId="{4050F607-6761-422B-B85F-2C6C87AF1751}">
      <dsp:nvSpPr>
        <dsp:cNvPr id="0" name=""/>
        <dsp:cNvSpPr/>
      </dsp:nvSpPr>
      <dsp:spPr>
        <a:xfrm rot="1800000">
          <a:off x="6090041" y="3431005"/>
          <a:ext cx="485538" cy="26728"/>
        </a:xfrm>
        <a:custGeom>
          <a:avLst/>
          <a:gdLst/>
          <a:ahLst/>
          <a:cxnLst/>
          <a:rect l="0" t="0" r="0" b="0"/>
          <a:pathLst>
            <a:path>
              <a:moveTo>
                <a:pt x="0" y="13364"/>
              </a:moveTo>
              <a:lnTo>
                <a:pt x="485538" y="13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320672" y="3432231"/>
        <a:ext cx="24276" cy="24276"/>
      </dsp:txXfrm>
    </dsp:sp>
    <dsp:sp modelId="{52A801B7-1BE8-4A70-9727-2A510E16ED9E}">
      <dsp:nvSpPr>
        <dsp:cNvPr id="0" name=""/>
        <dsp:cNvSpPr/>
      </dsp:nvSpPr>
      <dsp:spPr>
        <a:xfrm>
          <a:off x="6435132" y="3162982"/>
          <a:ext cx="1611089" cy="161108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System of Environmental-Economic Accounting (SEEA)</a:t>
          </a:r>
        </a:p>
      </dsp:txBody>
      <dsp:txXfrm>
        <a:off x="6671071" y="3398921"/>
        <a:ext cx="1139211" cy="1139211"/>
      </dsp:txXfrm>
    </dsp:sp>
    <dsp:sp modelId="{98AD41B8-B3BC-4E21-ABA4-65B1801254DE}">
      <dsp:nvSpPr>
        <dsp:cNvPr id="0" name=""/>
        <dsp:cNvSpPr/>
      </dsp:nvSpPr>
      <dsp:spPr>
        <a:xfrm rot="9000000">
          <a:off x="4274309" y="3431005"/>
          <a:ext cx="485538" cy="26728"/>
        </a:xfrm>
        <a:custGeom>
          <a:avLst/>
          <a:gdLst/>
          <a:ahLst/>
          <a:cxnLst/>
          <a:rect l="0" t="0" r="0" b="0"/>
          <a:pathLst>
            <a:path>
              <a:moveTo>
                <a:pt x="0" y="13364"/>
              </a:moveTo>
              <a:lnTo>
                <a:pt x="485538" y="13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4504939" y="3432231"/>
        <a:ext cx="24276" cy="24276"/>
      </dsp:txXfrm>
    </dsp:sp>
    <dsp:sp modelId="{2F13EB88-EF04-4460-B40D-307186BD1E54}">
      <dsp:nvSpPr>
        <dsp:cNvPr id="0" name=""/>
        <dsp:cNvSpPr/>
      </dsp:nvSpPr>
      <dsp:spPr>
        <a:xfrm>
          <a:off x="2803667" y="3162982"/>
          <a:ext cx="1611089" cy="161108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System of National Accounts (SNA)</a:t>
          </a:r>
        </a:p>
      </dsp:txBody>
      <dsp:txXfrm>
        <a:off x="3039606" y="3398921"/>
        <a:ext cx="1139211" cy="1139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F0F5-8477-E941-9C94-2A09D1FC084E}">
      <dsp:nvSpPr>
        <dsp:cNvPr id="0" name=""/>
        <dsp:cNvSpPr/>
      </dsp:nvSpPr>
      <dsp:spPr>
        <a:xfrm>
          <a:off x="0" y="0"/>
          <a:ext cx="3623829" cy="43513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300" kern="1200" noProof="0" dirty="0"/>
            <a:t>Population age structure is changing rapidly around the world</a:t>
          </a:r>
        </a:p>
      </dsp:txBody>
      <dsp:txXfrm>
        <a:off x="0" y="0"/>
        <a:ext cx="3623829" cy="4351334"/>
      </dsp:txXfrm>
    </dsp:sp>
    <dsp:sp modelId="{81B2E07B-00FC-DE43-A4D7-3AC787C96C3D}">
      <dsp:nvSpPr>
        <dsp:cNvPr id="0" name=""/>
        <dsp:cNvSpPr/>
      </dsp:nvSpPr>
      <dsp:spPr>
        <a:xfrm>
          <a:off x="3986212" y="1"/>
          <a:ext cx="3623829" cy="435133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u="none" kern="1200" dirty="0"/>
            <a:t>Many economic activities vary by age and gender, and these age and gender differences are changing, too.</a:t>
          </a:r>
          <a:r>
            <a:rPr lang="en-US" sz="2800" kern="1200" noProof="0" dirty="0"/>
            <a:t>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consumption, labor earnings, savings, unpaid care work, use of health care and education services, etc.</a:t>
          </a:r>
        </a:p>
      </dsp:txBody>
      <dsp:txXfrm>
        <a:off x="3986212" y="1"/>
        <a:ext cx="3623829" cy="4351334"/>
      </dsp:txXfrm>
    </dsp:sp>
    <dsp:sp modelId="{985D4AAF-394A-BC45-8D5F-502ED03C969B}">
      <dsp:nvSpPr>
        <dsp:cNvPr id="0" name=""/>
        <dsp:cNvSpPr/>
      </dsp:nvSpPr>
      <dsp:spPr>
        <a:xfrm>
          <a:off x="7972424" y="1"/>
          <a:ext cx="3623829" cy="435133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These changes have important implications for: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Economic growth;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Sustainability of systems of financial support from the family, the state, and financial markets.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Inequality by age, gender, socioeconomic group, and generation.</a:t>
          </a:r>
          <a:endParaRPr lang="en-US" sz="2300" kern="1200" noProof="0" dirty="0"/>
        </a:p>
      </dsp:txBody>
      <dsp:txXfrm>
        <a:off x="7972424" y="1"/>
        <a:ext cx="3623829" cy="4351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5E7FEDC3-112C-4244-8ED8-7FDFD23FC5DF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57B68396-6922-42F3-9BE3-8E9182C65D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1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68396-6922-42F3-9BE3-8E9182C65D5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7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68396-6922-42F3-9BE3-8E9182C65D5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44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68396-6922-42F3-9BE3-8E9182C65D5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8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C8FCC-8372-F241-9A4A-E97C5B419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6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BE95CB-9A13-49B5-BA9F-69B2E425E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061" y="4199138"/>
            <a:ext cx="10917877" cy="1058662"/>
          </a:xfrm>
        </p:spPr>
        <p:txBody>
          <a:bodyPr/>
          <a:lstStyle>
            <a:lvl1pPr marL="0" indent="0" algn="ctr">
              <a:buNone/>
              <a:defRPr sz="2400">
                <a:latin typeface="Montserrat" panose="0000050000000000000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F1A355-CB5A-4124-A82F-3639A79F0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249" y="478247"/>
            <a:ext cx="3617210" cy="65568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950C376-0FE1-41ED-90D6-30DDEE9795B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37061" y="3040446"/>
            <a:ext cx="10917877" cy="76511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algn="ctr"/>
            <a:r>
              <a:rPr lang="en-US" sz="5400">
                <a:latin typeface="Montserrat" panose="00000500000000000000"/>
                <a:ea typeface="Roboto" panose="02000000000000000000" pitchFamily="2" charset="0"/>
                <a:cs typeface="Raavi" panose="020B0502040204020203" pitchFamily="34" charset="0"/>
              </a:rPr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77EE3CE-C476-4801-9EED-0259DEA4B8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81425" y="423504"/>
            <a:ext cx="3073513" cy="655688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2000" b="1">
                <a:latin typeface="Montserrat" panose="00000500000000000000"/>
              </a:defRPr>
            </a:lvl1pPr>
          </a:lstStyle>
          <a:p>
            <a:pPr lvl="0"/>
            <a:r>
              <a:rPr lang="en-US"/>
              <a:t>Occasion</a:t>
            </a:r>
          </a:p>
          <a:p>
            <a:pPr lvl="0"/>
            <a:r>
              <a:rPr lang="en-US"/>
              <a:t>Location, Date</a:t>
            </a:r>
          </a:p>
        </p:txBody>
      </p:sp>
    </p:spTree>
    <p:extLst>
      <p:ext uri="{BB962C8B-B14F-4D97-AF65-F5344CB8AC3E}">
        <p14:creationId xmlns:p14="http://schemas.microsoft.com/office/powerpoint/2010/main" val="209889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13C91-8FDF-4E38-929F-CA5040754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1DD8A-2922-4BB2-B35C-23962EC45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2DDEE-5F83-4A54-971D-2048207473CD}"/>
              </a:ext>
            </a:extLst>
          </p:cNvPr>
          <p:cNvSpPr txBox="1"/>
          <p:nvPr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1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6DC936A-9C43-D84B-9C24-0185515D689C}"/>
              </a:ext>
            </a:extLst>
          </p:cNvPr>
          <p:cNvSpPr/>
          <p:nvPr/>
        </p:nvSpPr>
        <p:spPr>
          <a:xfrm>
            <a:off x="-1" y="6638778"/>
            <a:ext cx="12192001" cy="2192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8BA64-B15C-8146-85CE-EE4EA1ADA406}"/>
              </a:ext>
            </a:extLst>
          </p:cNvPr>
          <p:cNvSpPr txBox="1"/>
          <p:nvPr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7CE3741-921D-834E-8354-54991BEB2BD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35964" y="683639"/>
            <a:ext cx="9372600" cy="5486400"/>
          </a:xfrm>
        </p:spPr>
        <p:txBody>
          <a:bodyPr tIns="0" bIns="365760" anchor="ctr" anchorCtr="0"/>
          <a:lstStyle>
            <a:lvl1pPr>
              <a:spcBef>
                <a:spcPts val="0"/>
              </a:spcBef>
              <a:spcAft>
                <a:spcPts val="2400"/>
              </a:spcAft>
              <a:buClrTx/>
              <a:defRPr sz="3400" b="0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42900" indent="-342900">
              <a:spcBef>
                <a:spcPts val="900"/>
              </a:spcBef>
              <a:spcAft>
                <a:spcPts val="0"/>
              </a:spcAft>
              <a:buClrTx/>
              <a:tabLst/>
              <a:defRPr sz="3200" b="0">
                <a:solidFill>
                  <a:schemeClr val="bg1"/>
                </a:solidFill>
              </a:defRPr>
            </a:lvl2pPr>
            <a:lvl3pPr marL="342900" indent="-342900">
              <a:spcBef>
                <a:spcPts val="9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 marL="514350" indent="-171450"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tabLst/>
              <a:defRPr sz="2100" b="0">
                <a:solidFill>
                  <a:schemeClr val="bg1"/>
                </a:solidFill>
              </a:defRPr>
            </a:lvl4pPr>
            <a:lvl5pPr marL="514350" indent="-171450"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tabLst/>
              <a:defRPr sz="21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Title for Divider–Agenda</a:t>
            </a:r>
          </a:p>
          <a:p>
            <a:pPr lvl="1"/>
            <a:r>
              <a:rPr lang="en-US"/>
              <a:t>Agenda Item—Inactive</a:t>
            </a:r>
          </a:p>
          <a:p>
            <a:pPr lvl="2"/>
            <a:r>
              <a:rPr lang="en-US"/>
              <a:t>Agenda Item—Active</a:t>
            </a:r>
          </a:p>
          <a:p>
            <a:pPr lvl="3"/>
            <a:r>
              <a:rPr lang="en-US"/>
              <a:t>Second level</a:t>
            </a:r>
          </a:p>
          <a:p>
            <a:pPr lvl="4"/>
            <a:r>
              <a:rPr lang="en-US"/>
              <a:t>Third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04D7F-1B03-4DC3-824C-A1BB68A2B842}"/>
              </a:ext>
            </a:extLst>
          </p:cNvPr>
          <p:cNvSpPr txBox="1"/>
          <p:nvPr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ISWGNA </a:t>
            </a:r>
            <a:r>
              <a:rPr lang="en-US" sz="900" b="0" dirty="0">
                <a:solidFill>
                  <a:schemeClr val="bg1"/>
                </a:solidFill>
                <a:latin typeface="+mn-lt"/>
                <a:cs typeface="Arial Black" charset="0"/>
              </a:rPr>
              <a:t>| Communication TT</a:t>
            </a:r>
            <a:endParaRPr lang="en-US" sz="9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5307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9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3A588-72CA-46F4-9153-03A46C492A6A}"/>
              </a:ext>
            </a:extLst>
          </p:cNvPr>
          <p:cNvSpPr txBox="1"/>
          <p:nvPr/>
        </p:nvSpPr>
        <p:spPr>
          <a:xfrm>
            <a:off x="-2" y="6638779"/>
            <a:ext cx="12192001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bg1"/>
                </a:solidFill>
                <a:latin typeface="+mn-lt"/>
                <a:cs typeface="Arial Black" charset="0"/>
              </a:rPr>
              <a:t>| Statistics</a:t>
            </a:r>
            <a:endParaRPr lang="en-US" sz="9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FBA4A-F6A7-42BE-BB71-C9E31385D0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8325" y="65716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C966A7-3595-4AF2-8E5E-42220BD9B5E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107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+Text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/>
              <a:t>Title for </a:t>
            </a:r>
            <a:r>
              <a:rPr lang="en-US" err="1"/>
              <a:t>Photo+Text</a:t>
            </a:r>
            <a:r>
              <a:rPr lang="en-US"/>
              <a:t> (W) Layout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73A610-5F4D-8049-8881-F136A3242F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1800"/>
            </a:lvl3pPr>
            <a:lvl4pPr>
              <a:defRPr sz="1800"/>
            </a:lvl4pPr>
            <a:lvl5pPr marL="917575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.HelveticaNeueDeskInterface-Regular"/>
              <a:buChar char="●"/>
              <a:tabLst/>
              <a:defRPr sz="1800"/>
            </a:lvl5pPr>
          </a:lstStyle>
          <a:p>
            <a:pPr lvl="0"/>
            <a:r>
              <a:rPr lang="en-US"/>
              <a:t>Paragraph/</a:t>
            </a:r>
            <a:r>
              <a:rPr lang="en-US" err="1"/>
              <a:t>unbulleted</a:t>
            </a:r>
            <a:r>
              <a:rPr lang="en-US"/>
              <a:t> text formatting</a:t>
            </a:r>
          </a:p>
          <a:p>
            <a:pPr lvl="1"/>
            <a:r>
              <a:rPr lang="en-US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/>
              <a:t>Double-click the “Indent More” button (above) for second-level bullets</a:t>
            </a:r>
          </a:p>
          <a:p>
            <a:pPr lvl="3"/>
            <a:r>
              <a:rPr lang="en-US"/>
              <a:t>Triple-click the “Indent More” button (above) for third-level bullets</a:t>
            </a:r>
          </a:p>
          <a:p>
            <a:pPr marL="917575" marR="0" lvl="4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.HelveticaNeueDeskInterface-Regular"/>
              <a:buChar char="●"/>
              <a:tabLst/>
              <a:defRPr/>
            </a:pPr>
            <a:r>
              <a:rPr lang="en-US"/>
              <a:t>Quadruple-click the “Indent More” button (above) for fourth-level bullets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8106178-1013-D249-8751-3EA29B2109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39838" y="1669499"/>
            <a:ext cx="4856162" cy="4480560"/>
          </a:xfrm>
          <a:solidFill>
            <a:schemeClr val="bg1">
              <a:lumMod val="9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DAF09BB-AD0B-2041-83F2-50D0A4E860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9839" y="5889219"/>
            <a:ext cx="4856162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223809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2298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0967-1D3A-4438-A360-32905FD4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812B2-F462-4EC9-B38A-47ED3372F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C599-4668-4795-9651-3DED6532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46D96-4934-4CFD-8BFF-78AAD048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3FC3-AE65-46F8-95E2-357D0C39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66A7-3595-4AF2-8E5E-42220BD9B5E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730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152E-8539-226F-07E5-C61DBCC9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2AF5-49FD-8332-5F07-6B30ECD4C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DE57-0488-9D4B-F2D6-37AEB9F2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25F-C7E7-E54E-BD13-2319418DB22C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28AC5-B61C-9BB5-518C-C9D7AC9B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A306A-D95A-1585-0BA8-37696308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D24D-D4DA-9F41-A245-C94745AF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6C29B6B2-B8A6-4A82-800C-730696347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464" y="192965"/>
            <a:ext cx="2719724" cy="493002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0CA3B42-DE9C-4F26-A7D6-EF15C43F21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566" y="1828799"/>
            <a:ext cx="10849889" cy="4301461"/>
          </a:xfrm>
        </p:spPr>
        <p:txBody>
          <a:bodyPr/>
          <a:lstStyle>
            <a:lvl1pPr>
              <a:defRPr sz="2400">
                <a:latin typeface="Roboto" panose="02000000000000000000"/>
              </a:defRPr>
            </a:lvl1pPr>
            <a:lvl2pPr>
              <a:defRPr sz="2200">
                <a:latin typeface="Roboto" panose="02000000000000000000"/>
              </a:defRPr>
            </a:lvl2pPr>
            <a:lvl3pPr>
              <a:defRPr>
                <a:latin typeface="Roboto" panose="02000000000000000000"/>
              </a:defRPr>
            </a:lvl3pPr>
            <a:lvl4pPr>
              <a:defRPr>
                <a:latin typeface="Roboto" panose="02000000000000000000"/>
              </a:defRPr>
            </a:lvl4pPr>
            <a:lvl5pPr>
              <a:defRPr>
                <a:latin typeface="Roboto" panose="0200000000000000000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915257C-20D5-4CF1-8677-EDB4DB09BE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504" y="1133388"/>
            <a:ext cx="7523163" cy="579437"/>
          </a:xfrm>
        </p:spPr>
        <p:txBody>
          <a:bodyPr>
            <a:normAutofit/>
          </a:bodyPr>
          <a:lstStyle>
            <a:lvl1pPr marL="0" indent="0">
              <a:buNone/>
              <a:defRPr sz="3100">
                <a:latin typeface="Montserrat" panose="0000050000000000000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title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0ED48733-BB41-4D6C-A919-02A677AC71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7130" y="146304"/>
            <a:ext cx="4908785" cy="492125"/>
          </a:xfrm>
        </p:spPr>
        <p:txBody>
          <a:bodyPr>
            <a:noAutofit/>
          </a:bodyPr>
          <a:lstStyle>
            <a:lvl1pPr marL="0" indent="0" algn="r">
              <a:buNone/>
              <a:defRPr sz="3100" b="1">
                <a:latin typeface="Montserrat" panose="00000500000000000000"/>
              </a:defRPr>
            </a:lvl1pPr>
          </a:lstStyle>
          <a:p>
            <a:pPr lvl="0"/>
            <a:r>
              <a:rPr lang="en-US"/>
              <a:t>Presentation Title or Section</a:t>
            </a:r>
          </a:p>
        </p:txBody>
      </p:sp>
    </p:spTree>
    <p:extLst>
      <p:ext uri="{BB962C8B-B14F-4D97-AF65-F5344CB8AC3E}">
        <p14:creationId xmlns:p14="http://schemas.microsoft.com/office/powerpoint/2010/main" val="120436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452F-2F8F-499C-A614-A9E06095D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504" y="1873189"/>
            <a:ext cx="5257800" cy="4303774"/>
          </a:xfrm>
        </p:spPr>
        <p:txBody>
          <a:bodyPr/>
          <a:lstStyle>
            <a:lvl1pPr>
              <a:defRPr sz="2400">
                <a:latin typeface="Roboto" panose="02000000000000000000"/>
              </a:defRPr>
            </a:lvl1pPr>
            <a:lvl2pPr>
              <a:defRPr sz="2200">
                <a:latin typeface="Roboto" panose="02000000000000000000"/>
              </a:defRPr>
            </a:lvl2pPr>
            <a:lvl3pPr>
              <a:defRPr>
                <a:latin typeface="Roboto" panose="02000000000000000000"/>
              </a:defRPr>
            </a:lvl3pPr>
            <a:lvl4pPr>
              <a:defRPr>
                <a:latin typeface="Roboto" panose="02000000000000000000"/>
              </a:defRPr>
            </a:lvl4pPr>
            <a:lvl5pPr>
              <a:defRPr>
                <a:latin typeface="Roboto" panose="0200000000000000000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85341-7F7F-456F-AB6B-B686AD6DF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6816" y="1873189"/>
            <a:ext cx="5257800" cy="4303774"/>
          </a:xfrm>
        </p:spPr>
        <p:txBody>
          <a:bodyPr/>
          <a:lstStyle>
            <a:lvl1pPr>
              <a:defRPr sz="2400">
                <a:latin typeface="Roboto" panose="02000000000000000000"/>
              </a:defRPr>
            </a:lvl1pPr>
            <a:lvl2pPr>
              <a:defRPr sz="2200">
                <a:latin typeface="Roboto" panose="02000000000000000000"/>
              </a:defRPr>
            </a:lvl2pPr>
            <a:lvl3pPr>
              <a:defRPr>
                <a:latin typeface="Roboto" panose="02000000000000000000"/>
              </a:defRPr>
            </a:lvl3pPr>
            <a:lvl4pPr>
              <a:defRPr>
                <a:latin typeface="Roboto" panose="02000000000000000000"/>
              </a:defRPr>
            </a:lvl4pPr>
            <a:lvl5pPr>
              <a:defRPr>
                <a:latin typeface="Roboto" panose="0200000000000000000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207B35C-2537-4029-B30E-11A445D92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464" y="192965"/>
            <a:ext cx="2719724" cy="493002"/>
          </a:xfrm>
          <a:prstGeom prst="rect">
            <a:avLst/>
          </a:prstGeom>
        </p:spPr>
      </p:pic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C876087-1182-41B2-83C5-CB0793820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504" y="1133388"/>
            <a:ext cx="7523163" cy="579437"/>
          </a:xfrm>
        </p:spPr>
        <p:txBody>
          <a:bodyPr>
            <a:normAutofit/>
          </a:bodyPr>
          <a:lstStyle>
            <a:lvl1pPr marL="0" indent="0">
              <a:buNone/>
              <a:defRPr sz="3100">
                <a:latin typeface="Montserrat" panose="0000050000000000000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title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075D8-12F9-4954-8F9E-0F95BCE3AE3A}"/>
              </a:ext>
            </a:extLst>
          </p:cNvPr>
          <p:cNvSpPr txBox="1"/>
          <p:nvPr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3DEEB10B-8EB5-4996-BB0B-2D469DFCA4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7130" y="146304"/>
            <a:ext cx="4908785" cy="492125"/>
          </a:xfrm>
        </p:spPr>
        <p:txBody>
          <a:bodyPr>
            <a:noAutofit/>
          </a:bodyPr>
          <a:lstStyle>
            <a:lvl1pPr marL="0" indent="0" algn="r">
              <a:buNone/>
              <a:defRPr sz="3100" b="1">
                <a:latin typeface="Montserrat" panose="00000500000000000000"/>
              </a:defRPr>
            </a:lvl1pPr>
          </a:lstStyle>
          <a:p>
            <a:pPr lvl="0"/>
            <a:r>
              <a:rPr lang="en-US"/>
              <a:t>Presentation Title or Section</a:t>
            </a:r>
          </a:p>
        </p:txBody>
      </p:sp>
    </p:spTree>
    <p:extLst>
      <p:ext uri="{BB962C8B-B14F-4D97-AF65-F5344CB8AC3E}">
        <p14:creationId xmlns:p14="http://schemas.microsoft.com/office/powerpoint/2010/main" val="416161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4CF9-52A0-44C1-B2B3-59776FA53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3" y="1819071"/>
            <a:ext cx="5257800" cy="686003"/>
          </a:xfrm>
        </p:spPr>
        <p:txBody>
          <a:bodyPr anchor="b">
            <a:normAutofit/>
          </a:bodyPr>
          <a:lstStyle>
            <a:lvl1pPr marL="0" indent="0">
              <a:buNone/>
              <a:defRPr sz="2700" b="1">
                <a:latin typeface="Montserrat" panose="000005000000000000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42E02-9399-4D80-B43E-A138982A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503" y="2611320"/>
            <a:ext cx="5257800" cy="3578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DA4C2-0013-451C-8B49-01DD29A98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1616" y="1819071"/>
            <a:ext cx="5257800" cy="686003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latin typeface="Montserrat" panose="000005000000000000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DFB31-B261-445E-B640-07B39A383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1616" y="2611320"/>
            <a:ext cx="5257800" cy="3578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C94771D-51AF-42C5-9CD3-814BBCE71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464" y="192965"/>
            <a:ext cx="2719724" cy="493002"/>
          </a:xfrm>
          <a:prstGeom prst="rect">
            <a:avLst/>
          </a:prstGeom>
        </p:spPr>
      </p:pic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B2CF31AD-C56B-4A2C-9061-FE667637DE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504" y="1133388"/>
            <a:ext cx="7523163" cy="579437"/>
          </a:xfrm>
        </p:spPr>
        <p:txBody>
          <a:bodyPr>
            <a:normAutofit/>
          </a:bodyPr>
          <a:lstStyle>
            <a:lvl1pPr marL="0" indent="0">
              <a:buNone/>
              <a:defRPr sz="3100">
                <a:latin typeface="Montserrat" panose="0000050000000000000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title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535663-3381-4D4D-833E-3951C034EFC1}"/>
              </a:ext>
            </a:extLst>
          </p:cNvPr>
          <p:cNvSpPr txBox="1"/>
          <p:nvPr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 Placeholder 22">
            <a:extLst>
              <a:ext uri="{FF2B5EF4-FFF2-40B4-BE49-F238E27FC236}">
                <a16:creationId xmlns:a16="http://schemas.microsoft.com/office/drawing/2014/main" id="{EDD822D7-92F9-40A2-952B-DED7F31D17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7130" y="146304"/>
            <a:ext cx="4908785" cy="492125"/>
          </a:xfrm>
        </p:spPr>
        <p:txBody>
          <a:bodyPr>
            <a:noAutofit/>
          </a:bodyPr>
          <a:lstStyle>
            <a:lvl1pPr marL="0" indent="0" algn="r">
              <a:buNone/>
              <a:defRPr sz="3100" b="1">
                <a:latin typeface="Montserrat" panose="00000500000000000000"/>
              </a:defRPr>
            </a:lvl1pPr>
          </a:lstStyle>
          <a:p>
            <a:pPr lvl="0"/>
            <a:r>
              <a:rPr lang="en-US"/>
              <a:t>Presentation Title or Section</a:t>
            </a:r>
          </a:p>
        </p:txBody>
      </p:sp>
    </p:spTree>
    <p:extLst>
      <p:ext uri="{BB962C8B-B14F-4D97-AF65-F5344CB8AC3E}">
        <p14:creationId xmlns:p14="http://schemas.microsoft.com/office/powerpoint/2010/main" val="111700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9DD4BC-88CF-4618-97E2-142857095F4A}"/>
              </a:ext>
            </a:extLst>
          </p:cNvPr>
          <p:cNvSpPr txBox="1"/>
          <p:nvPr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1A451FE-EB90-495D-B487-3C535C1E4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464" y="192965"/>
            <a:ext cx="2719724" cy="493002"/>
          </a:xfrm>
          <a:prstGeom prst="rect">
            <a:avLst/>
          </a:prstGeom>
        </p:spPr>
      </p:pic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81A81CE4-1393-461E-8F96-59469211E9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7130" y="146304"/>
            <a:ext cx="4908785" cy="492125"/>
          </a:xfrm>
        </p:spPr>
        <p:txBody>
          <a:bodyPr>
            <a:noAutofit/>
          </a:bodyPr>
          <a:lstStyle>
            <a:lvl1pPr marL="0" indent="0" algn="r">
              <a:buNone/>
              <a:defRPr sz="3100" b="1">
                <a:latin typeface="Montserrat" panose="00000500000000000000"/>
              </a:defRPr>
            </a:lvl1pPr>
          </a:lstStyle>
          <a:p>
            <a:pPr lvl="0"/>
            <a:r>
              <a:rPr lang="en-US"/>
              <a:t>Presentation Title or Section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EC84139-D2C1-45AD-A43C-E282B20640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504" y="1133388"/>
            <a:ext cx="7523163" cy="579437"/>
          </a:xfrm>
        </p:spPr>
        <p:txBody>
          <a:bodyPr>
            <a:normAutofit/>
          </a:bodyPr>
          <a:lstStyle>
            <a:lvl1pPr marL="0" indent="0">
              <a:buNone/>
              <a:defRPr sz="3100">
                <a:latin typeface="Montserrat" panose="0000050000000000000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title styles</a:t>
            </a:r>
          </a:p>
        </p:txBody>
      </p:sp>
    </p:spTree>
    <p:extLst>
      <p:ext uri="{BB962C8B-B14F-4D97-AF65-F5344CB8AC3E}">
        <p14:creationId xmlns:p14="http://schemas.microsoft.com/office/powerpoint/2010/main" val="282035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FF0FD3-B6CD-43E0-B27C-89320C14F471}"/>
              </a:ext>
            </a:extLst>
          </p:cNvPr>
          <p:cNvSpPr txBox="1"/>
          <p:nvPr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2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71A5-C1B9-43C0-A5C7-E66E86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B0E8-F186-45A3-9C79-9A22FAE5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78278-9394-4A88-88E8-2A22E2726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1363A-E3D9-49FD-9E12-6CE11E3034B4}"/>
              </a:ext>
            </a:extLst>
          </p:cNvPr>
          <p:cNvSpPr txBox="1"/>
          <p:nvPr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7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1437-1A0E-47E7-BC65-8DF9C942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C8017-3789-43DC-9EB3-BA6A83C90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AD166-9D1C-4FBA-951A-F346382F5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6C967-905F-4BF8-886E-7C4AFBF9DE15}"/>
              </a:ext>
            </a:extLst>
          </p:cNvPr>
          <p:cNvSpPr txBox="1"/>
          <p:nvPr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5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3B00-D403-438F-9FAA-7D774567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BFACD-991D-4365-A19E-E90E5D39D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FAAEF-2C34-4468-8295-A8FDEC798383}"/>
              </a:ext>
            </a:extLst>
          </p:cNvPr>
          <p:cNvSpPr txBox="1"/>
          <p:nvPr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0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064193B-3F30-4FDF-AC03-1C8C8A9ED20D}"/>
              </a:ext>
            </a:extLst>
          </p:cNvPr>
          <p:cNvGrpSpPr/>
          <p:nvPr/>
        </p:nvGrpSpPr>
        <p:grpSpPr>
          <a:xfrm>
            <a:off x="-76" y="0"/>
            <a:ext cx="12192076" cy="6859248"/>
            <a:chOff x="-9312" y="-5242"/>
            <a:chExt cx="12201312" cy="686848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98480F-08B5-4E32-8664-FA5ACC354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" t="7292" b="3494"/>
            <a:stretch/>
          </p:blipFill>
          <p:spPr>
            <a:xfrm>
              <a:off x="-9312" y="-5242"/>
              <a:ext cx="12201312" cy="686848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078B8C-2377-4BBE-9655-396DD6E3A978}"/>
                </a:ext>
              </a:extLst>
            </p:cNvPr>
            <p:cNvSpPr txBox="1"/>
            <p:nvPr/>
          </p:nvSpPr>
          <p:spPr>
            <a:xfrm>
              <a:off x="1536699" y="6337300"/>
              <a:ext cx="5343072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1500" b="1" spc="-50" dirty="0">
                  <a:latin typeface="Roboto" panose="02000000000000000000" pitchFamily="2" charset="0"/>
                  <a:ea typeface="Roboto" panose="02000000000000000000" pitchFamily="2" charset="0"/>
                </a:rPr>
                <a:t>Statistics Division</a:t>
              </a: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37D50-D71D-4383-9FB2-9774DFD6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B2EEC-C745-4580-B188-27D975FE8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81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Roboto" panose="0200000000000000000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D5AD52-4EC4-8B3A-A702-ED8DB3AE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273" y="3928207"/>
            <a:ext cx="10917877" cy="1058662"/>
          </a:xfrm>
        </p:spPr>
        <p:txBody>
          <a:bodyPr anchor="ctr">
            <a:noAutofit/>
          </a:bodyPr>
          <a:lstStyle/>
          <a:p>
            <a:r>
              <a:rPr lang="en-CA" sz="2000" dirty="0"/>
              <a:t>Ivo Havinga, Consultant</a:t>
            </a:r>
          </a:p>
          <a:p>
            <a:r>
              <a:rPr lang="en-CA" sz="2000" dirty="0"/>
              <a:t>United Nations Network of Economic Statisticians</a:t>
            </a:r>
          </a:p>
          <a:p>
            <a:r>
              <a:rPr lang="en-CA" sz="2000" dirty="0"/>
              <a:t>Informal Network meeting, Brussels, 9 November 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02949-E403-A553-C2B3-DC3571AB130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7048" y="2164682"/>
            <a:ext cx="10917877" cy="76511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CA" sz="3200" dirty="0"/>
              <a:t>Towards a System of Population and Social Accounts:</a:t>
            </a:r>
            <a:br>
              <a:rPr lang="en-CA" sz="3200" dirty="0"/>
            </a:br>
            <a:br>
              <a:rPr lang="en-CA" sz="3200" dirty="0"/>
            </a:br>
            <a:r>
              <a:rPr lang="en-CA" sz="3200" dirty="0"/>
              <a:t>Building on past and current practices in social accounting, statistics and indicators</a:t>
            </a:r>
          </a:p>
        </p:txBody>
      </p:sp>
    </p:spTree>
    <p:extLst>
      <p:ext uri="{BB962C8B-B14F-4D97-AF65-F5344CB8AC3E}">
        <p14:creationId xmlns:p14="http://schemas.microsoft.com/office/powerpoint/2010/main" val="53720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7B93-2EB4-59CA-37EF-04E3E610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143"/>
            <a:ext cx="10515600" cy="99534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anose="030F0902030302020204" pitchFamily="66" charset="0"/>
              </a:rPr>
              <a:t>Deriving National Transfer Accounts (</a:t>
            </a:r>
            <a:r>
              <a:rPr lang="en-US" sz="2800" dirty="0">
                <a:solidFill>
                  <a:srgbClr val="FF0000"/>
                </a:solidFill>
                <a:latin typeface="Comic Sans MS" panose="030F0902030302020204" pitchFamily="66" charset="0"/>
              </a:rPr>
              <a:t>NTA)</a:t>
            </a:r>
            <a:r>
              <a:rPr lang="en-US" sz="2800" dirty="0">
                <a:latin typeface="Comic Sans MS" panose="030F0902030302020204" pitchFamily="66" charset="0"/>
              </a:rPr>
              <a:t> from SNA for consistency between socio-demographic statistics and national accounts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BC1B4E-C4E6-CB78-C9CD-BE61790BA8C6}"/>
                  </a:ext>
                </a:extLst>
              </p:cNvPr>
              <p:cNvSpPr txBox="1"/>
              <p:nvPr/>
            </p:nvSpPr>
            <p:spPr>
              <a:xfrm>
                <a:off x="2360861" y="1661690"/>
                <a:ext cx="7082117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 </m:t>
                          </m:r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sup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</m:sup>
                      </m:sSup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sup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p>
                      </m:sSup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sup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p>
                      </m:sSup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BC1B4E-C4E6-CB78-C9CD-BE61790BA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861" y="1661690"/>
                <a:ext cx="7082117" cy="593624"/>
              </a:xfrm>
              <a:prstGeom prst="rect">
                <a:avLst/>
              </a:prstGeom>
              <a:blipFill>
                <a:blip r:embed="rId2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4A5C3-070D-C639-A2EF-24E20E084775}"/>
                  </a:ext>
                </a:extLst>
              </p:cNvPr>
              <p:cNvSpPr txBox="1"/>
              <p:nvPr/>
            </p:nvSpPr>
            <p:spPr>
              <a:xfrm>
                <a:off x="1635534" y="3429000"/>
                <a:ext cx="9197788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  <m:d>
                            <m:dPr>
                              <m:ctrlP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  <m:d>
                            <m:dPr>
                              <m:ctrlP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 </m:t>
                          </m:r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sup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</m:sup>
                      </m:sSup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sup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sup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4A5C3-070D-C639-A2EF-24E20E084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534" y="3429000"/>
                <a:ext cx="9197788" cy="593624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FF5581-A57B-1592-19F5-B83F095AC86E}"/>
                  </a:ext>
                </a:extLst>
              </p:cNvPr>
              <p:cNvSpPr txBox="1"/>
              <p:nvPr/>
            </p:nvSpPr>
            <p:spPr>
              <a:xfrm>
                <a:off x="1350525" y="5055556"/>
                <a:ext cx="10121037" cy="59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  <m:d>
                          <m:dPr>
                            <m:ctrlP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</m:d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−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p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</m:t>
                        </m:r>
                      </m:sup>
                    </m:sSup>
                    <m:d>
                      <m:d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p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p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]+</m:t>
                    </m:r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𝜏</m:t>
                        </m:r>
                      </m:e>
                      <m:sup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sup>
                    </m:sSup>
                    <m:d>
                      <m:d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𝜏</m:t>
                        </m:r>
                      </m:e>
                      <m:sup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</m:sup>
                    </m:sSup>
                    <m:d>
                      <m:dPr>
                        <m:ctrlPr>
                          <a:rPr kumimoji="0" 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</m:oMath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FF5581-A57B-1592-19F5-B83F095AC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25" y="5055556"/>
                <a:ext cx="10121037" cy="598434"/>
              </a:xfrm>
              <a:prstGeom prst="rect">
                <a:avLst/>
              </a:prstGeom>
              <a:blipFill>
                <a:blip r:embed="rId4"/>
                <a:stretch>
                  <a:fillRect l="-5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4BA9B3B-D1AD-8B62-9A0F-C37C91360003}"/>
              </a:ext>
            </a:extLst>
          </p:cNvPr>
          <p:cNvSpPr txBox="1"/>
          <p:nvPr/>
        </p:nvSpPr>
        <p:spPr>
          <a:xfrm>
            <a:off x="1773382" y="2117411"/>
            <a:ext cx="708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Consumption + Savings = Primary Income + Transfers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A5A30-19BE-B3B1-6A87-781FE413E002}"/>
              </a:ext>
            </a:extLst>
          </p:cNvPr>
          <p:cNvSpPr txBox="1"/>
          <p:nvPr/>
        </p:nvSpPr>
        <p:spPr>
          <a:xfrm>
            <a:off x="3931954" y="4032057"/>
            <a:ext cx="276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Disaggregate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D7CA8-9CC5-CD38-D500-7870125BA566}"/>
              </a:ext>
            </a:extLst>
          </p:cNvPr>
          <p:cNvSpPr txBox="1"/>
          <p:nvPr/>
        </p:nvSpPr>
        <p:spPr>
          <a:xfrm>
            <a:off x="989899" y="5631575"/>
            <a:ext cx="1084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Life cycle deficit   =   Asset-based reallocations + Public Transfers +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Private Transfers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2E3F8F-8FC3-65B5-8D18-E9A4788E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384C-E77E-6346-BC36-E4026475A51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28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745BDF-D5D0-A809-7B10-43DD2F89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90" y="1690688"/>
            <a:ext cx="7194420" cy="4802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A4D08-A92B-0FA3-63C4-756A398E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77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omic Sans MS" panose="030F0902030302020204" pitchFamily="66" charset="0"/>
              </a:rPr>
              <a:t>Net public transfers (benefits less taxes) and private transfers in Europe.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15A4B4F2-6300-CAFD-4876-93275D627F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7653" y="5656135"/>
            <a:ext cx="1872378" cy="83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267233-0572-6F88-47C0-C2F0AB9C9D99}"/>
              </a:ext>
            </a:extLst>
          </p:cNvPr>
          <p:cNvSpPr txBox="1"/>
          <p:nvPr/>
        </p:nvSpPr>
        <p:spPr>
          <a:xfrm>
            <a:off x="9763919" y="6419422"/>
            <a:ext cx="2419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www.agenta-project.eu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B88AA-CDFF-DA44-10A1-F5E4F7F1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D24D-D4DA-9F41-A245-C94745AF3F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7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FCF4CC-FB47-BBCF-DB63-A9F05D4F9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FSDS – “Improving social statistics in developing countries: conceptual framework and methods, released in 1979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outlined a conceptual framework setting the scope and desirable priority areas of an integrated framework – a SSDS-light for developing countries</a:t>
            </a:r>
          </a:p>
          <a:p>
            <a:pPr lvl="1"/>
            <a:r>
              <a:rPr lang="en-US" dirty="0"/>
              <a:t>structure and coherence distinguished a framework from a disjointed list of statistical series is structure and coherence. </a:t>
            </a:r>
          </a:p>
          <a:p>
            <a:pPr lvl="1"/>
            <a:r>
              <a:rPr lang="en-US" dirty="0"/>
              <a:t>use of consistent classifications and definitions throughout the entire body of statistics</a:t>
            </a:r>
          </a:p>
          <a:p>
            <a:pPr lvl="1"/>
            <a:r>
              <a:rPr lang="en-US" dirty="0"/>
              <a:t>development of suitable aggregates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999D6-8400-1F67-3FF5-E079BC9362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/>
              <a:t>Efforts towards a systematic development of social accounting, statistics and indicators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8ACA9-A445-C0AA-1E53-4EF85FFEA8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BEF792-1954-CD2D-82F1-BC764223E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566" y="1477171"/>
            <a:ext cx="10849889" cy="45697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1985 the debate </a:t>
            </a:r>
          </a:p>
          <a:p>
            <a:pPr lvl="1"/>
            <a:r>
              <a:rPr lang="en-US" dirty="0"/>
              <a:t>whether work on an overall system should be considered an essential element of the work on social indicators</a:t>
            </a:r>
          </a:p>
          <a:p>
            <a:pPr lvl="2"/>
            <a:r>
              <a:rPr lang="en-US" dirty="0"/>
              <a:t>to develop an overall system and systematize social and related statistics and indicators being an essential element in the work on social indicators. 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whether social indicators should be developed for specific purposes without reference to a fixed general framework </a:t>
            </a:r>
          </a:p>
          <a:p>
            <a:pPr lvl="2"/>
            <a:r>
              <a:rPr lang="en-US" dirty="0"/>
              <a:t>To develop social indicators for specific purposes –for example, concerning special population groups or policy concerns –could be developed from underlying basic statistics without reference to a fixed general framework. </a:t>
            </a:r>
          </a:p>
          <a:p>
            <a:pPr lvl="1"/>
            <a:r>
              <a:rPr lang="en-US" dirty="0"/>
              <a:t>Outcome</a:t>
            </a:r>
          </a:p>
          <a:p>
            <a:pPr lvl="2"/>
            <a:r>
              <a:rPr lang="en-US" dirty="0"/>
              <a:t>Progress on social statistics and indicators for special population groups (women. persons with disabilities, youth, migrants, older persons, children, etc.) and specific themes (education, health, culture, governance, poverty, etc.)</a:t>
            </a:r>
          </a:p>
          <a:p>
            <a:pPr lvl="2"/>
            <a:r>
              <a:rPr lang="en-US" dirty="0"/>
              <a:t>Important role for Population and housing census programs supported by the </a:t>
            </a:r>
            <a:r>
              <a:rPr lang="en-US" i="1" dirty="0"/>
              <a:t>Principles and Recommendations for Population and Housing Censuses – 2008 Revision 2 and 2017 Revision 3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19E27-C507-CB8A-33B8-A3DF690BD8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566" y="943895"/>
            <a:ext cx="7523163" cy="579437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/>
              <a:t>Efforts towards a systematic development of social accounting, statistics and indicators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D43CC-9D4B-566A-3880-1DC989FB0C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4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052D71-2DD1-5C88-28C8-63CD7BA24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704F3-EBE8-2AFD-9D56-789478C37C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4F73C-344D-F0DE-F326-85E3E8DF99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4F9841-2CE3-4D7F-0C12-F6AABE9D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57" y="408015"/>
            <a:ext cx="9929447" cy="2850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68E08C-7F04-BF0E-0B50-D69A7BB22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10" y="3257233"/>
            <a:ext cx="9495343" cy="36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0D0591-1303-F1B6-C214-110188EEE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504" y="1712825"/>
            <a:ext cx="10849889" cy="48042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Contradictory results between data sources (establishment and household surveys, registers, population statistics (gross flows- birth, death, emigration, immigration)</a:t>
            </a:r>
          </a:p>
          <a:p>
            <a:r>
              <a:rPr lang="en-US" dirty="0"/>
              <a:t>Fragmented approach leads to overlaps and gaps and lacks comprehensive use the </a:t>
            </a:r>
            <a:r>
              <a:rPr lang="en-US" dirty="0" err="1"/>
              <a:t>labour</a:t>
            </a:r>
            <a:r>
              <a:rPr lang="en-US" dirty="0"/>
              <a:t> market data </a:t>
            </a:r>
          </a:p>
          <a:p>
            <a:r>
              <a:rPr lang="en-US" dirty="0"/>
              <a:t>Difficulties and limitations in describing </a:t>
            </a:r>
            <a:r>
              <a:rPr lang="en-US" dirty="0" err="1"/>
              <a:t>labour</a:t>
            </a:r>
            <a:r>
              <a:rPr lang="en-US" dirty="0"/>
              <a:t> market dynamics and connections</a:t>
            </a:r>
          </a:p>
          <a:p>
            <a:r>
              <a:rPr lang="en-US" dirty="0"/>
              <a:t>Links between </a:t>
            </a:r>
            <a:r>
              <a:rPr lang="en-US" dirty="0" err="1"/>
              <a:t>labour</a:t>
            </a:r>
            <a:r>
              <a:rPr lang="en-US" dirty="0"/>
              <a:t> market data and other statistical systems are missing– national accounts, and population or education statistics. </a:t>
            </a:r>
          </a:p>
          <a:p>
            <a:pPr marL="0" indent="0">
              <a:buNone/>
            </a:pPr>
            <a:r>
              <a:rPr lang="en-US" dirty="0"/>
              <a:t>ILO definition of </a:t>
            </a:r>
            <a:r>
              <a:rPr lang="en-US" dirty="0" err="1"/>
              <a:t>labour</a:t>
            </a:r>
            <a:r>
              <a:rPr lang="en-US" dirty="0"/>
              <a:t> accounts: "provide a logical framework for obtaining internally consistent estimates of key </a:t>
            </a:r>
            <a:r>
              <a:rPr lang="en-US" dirty="0" err="1"/>
              <a:t>labour</a:t>
            </a:r>
            <a:r>
              <a:rPr lang="en-US" dirty="0"/>
              <a:t> market variables and their distribution over the population ..(which) .. are necessary for the description and analysis of the state and dynamics of the </a:t>
            </a:r>
            <a:r>
              <a:rPr lang="en-US" dirty="0" err="1"/>
              <a:t>labour</a:t>
            </a:r>
            <a:r>
              <a:rPr lang="en-US" dirty="0"/>
              <a:t> market and its interaction with the rest of the economy“</a:t>
            </a:r>
          </a:p>
          <a:p>
            <a:pPr marL="0" indent="0">
              <a:buNone/>
            </a:pPr>
            <a:r>
              <a:rPr lang="en-US" sz="1700" dirty="0"/>
              <a:t>Reference - </a:t>
            </a:r>
            <a:r>
              <a:rPr lang="en-US" sz="1700" dirty="0" err="1"/>
              <a:t>Labour</a:t>
            </a:r>
            <a:r>
              <a:rPr lang="en-US" sz="1700" dirty="0"/>
              <a:t> Accounts: A Step Forward to a Coherent and Timely Description of the </a:t>
            </a:r>
            <a:r>
              <a:rPr lang="en-US" sz="1700" dirty="0" err="1"/>
              <a:t>Labour</a:t>
            </a:r>
            <a:r>
              <a:rPr lang="en-US" sz="1700" dirty="0"/>
              <a:t> Market- 2002 - Brigitte </a:t>
            </a:r>
            <a:r>
              <a:rPr lang="en-US" sz="1700" dirty="0" err="1"/>
              <a:t>Buhmann</a:t>
            </a:r>
            <a:r>
              <a:rPr lang="en-US" sz="1700" dirty="0"/>
              <a:t>, Wim Leunis , Alain </a:t>
            </a:r>
            <a:r>
              <a:rPr lang="en-US" sz="1700" dirty="0" err="1"/>
              <a:t>Vuille</a:t>
            </a:r>
            <a:r>
              <a:rPr lang="en-US" sz="1700" dirty="0"/>
              <a:t> and Kirsten </a:t>
            </a:r>
            <a:r>
              <a:rPr lang="en-US" sz="1700" dirty="0" err="1"/>
              <a:t>Wismer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63D14-E6EF-1481-3FF2-419E51EDF0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504" y="1133388"/>
            <a:ext cx="9408004" cy="5794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Why accounting? example for </a:t>
            </a:r>
            <a:r>
              <a:rPr lang="en-US" dirty="0" err="1"/>
              <a:t>labour</a:t>
            </a:r>
            <a:r>
              <a:rPr lang="en-US" dirty="0"/>
              <a:t> market accounts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D9A1B-2B92-9B7E-6D6D-0713FA490D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E65B36-34FB-DCD9-CC02-4FFD322BF9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Steps to be taken:</a:t>
            </a:r>
          </a:p>
          <a:p>
            <a:r>
              <a:rPr lang="en-US" dirty="0"/>
              <a:t>Defining of accounting identity equations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Jobs = employed persons - employed persons on leave + secondary jobs</a:t>
            </a:r>
          </a:p>
          <a:p>
            <a:pPr lvl="1"/>
            <a:r>
              <a:rPr lang="en-US" dirty="0"/>
              <a:t>Total hours worked = number of jobs * actual hours per job </a:t>
            </a:r>
          </a:p>
          <a:p>
            <a:pPr lvl="1"/>
            <a:r>
              <a:rPr lang="en-US" dirty="0"/>
              <a:t>Total compensation = number of jobs * compensation per job</a:t>
            </a:r>
          </a:p>
          <a:p>
            <a:pPr lvl="1"/>
            <a:endParaRPr lang="en-US" dirty="0"/>
          </a:p>
          <a:p>
            <a:r>
              <a:rPr lang="en-US" dirty="0"/>
              <a:t>Harmonizing definitions and classifications in source statistics</a:t>
            </a:r>
          </a:p>
          <a:p>
            <a:r>
              <a:rPr lang="en-US" dirty="0"/>
              <a:t>Identifying measurement errors</a:t>
            </a:r>
          </a:p>
          <a:p>
            <a:r>
              <a:rPr lang="en-US" dirty="0"/>
              <a:t>Balancing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ED6FC-9887-C0C0-2D4D-8AE8429960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504" y="1133388"/>
            <a:ext cx="9970711" cy="57943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200" dirty="0"/>
              <a:t>Why accounting? example for </a:t>
            </a:r>
            <a:r>
              <a:rPr lang="en-US" sz="4200" dirty="0" err="1"/>
              <a:t>labour</a:t>
            </a:r>
            <a:r>
              <a:rPr lang="en-US" sz="4200" dirty="0"/>
              <a:t> market accounts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CC7CD-96F2-6146-A62A-730E4F5F5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1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B8D9E0-23E2-356E-5FCD-79A4143F3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00B0F0"/>
                </a:solidFill>
              </a:rPr>
              <a:t>System of Population and Social Accounts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40E6D7-D83B-A327-3EFF-B73D633D86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6A4331-A4BD-3321-E116-BE3A103A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35" y="1006994"/>
            <a:ext cx="8909539" cy="5281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A1A907-1290-E5C7-6296-D6E9A58D74EA}"/>
              </a:ext>
            </a:extLst>
          </p:cNvPr>
          <p:cNvSpPr txBox="1"/>
          <p:nvPr/>
        </p:nvSpPr>
        <p:spPr>
          <a:xfrm>
            <a:off x="6096000" y="572461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United Nations Expert Group Meeting on the Scope and Content of Social Statistics 9-12 September 2008 United Nations, New York, ESA/STAT/AC.161/1</a:t>
            </a:r>
          </a:p>
        </p:txBody>
      </p:sp>
    </p:spTree>
    <p:extLst>
      <p:ext uri="{BB962C8B-B14F-4D97-AF65-F5344CB8AC3E}">
        <p14:creationId xmlns:p14="http://schemas.microsoft.com/office/powerpoint/2010/main" val="313060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F5DBFE-34E6-B15C-B13A-40F57E8B4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DBF9B-BB69-128D-9282-44A6B81CA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566" y="861443"/>
            <a:ext cx="3960711" cy="686004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4BFD9-F164-EB3C-F978-6AD923DF3E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b="0" dirty="0">
                <a:solidFill>
                  <a:srgbClr val="00B0F0"/>
                </a:solidFill>
              </a:rPr>
              <a:t>Integrated statistical system for inclusive and sustainable wellbeing: </a:t>
            </a:r>
          </a:p>
          <a:p>
            <a:r>
              <a:rPr lang="en-US" sz="3200" b="0" dirty="0">
                <a:solidFill>
                  <a:srgbClr val="00B0F0"/>
                </a:solidFill>
              </a:rPr>
              <a:t>a snapshot</a:t>
            </a:r>
          </a:p>
          <a:p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2C62743-776E-D90D-4463-57A40210B2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622690"/>
              </p:ext>
            </p:extLst>
          </p:nvPr>
        </p:nvGraphicFramePr>
        <p:xfrm>
          <a:off x="476663" y="1204445"/>
          <a:ext cx="10849889" cy="479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E46788-6C23-4D63-D015-BAF5CCFC6018}"/>
              </a:ext>
            </a:extLst>
          </p:cNvPr>
          <p:cNvSpPr txBox="1"/>
          <p:nvPr/>
        </p:nvSpPr>
        <p:spPr>
          <a:xfrm>
            <a:off x="7618122" y="2630598"/>
            <a:ext cx="41987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Colour-coding:</a:t>
            </a:r>
          </a:p>
          <a:p>
            <a:r>
              <a:rPr lang="en-GB" sz="1400" dirty="0"/>
              <a:t>Green – System essentially exists</a:t>
            </a:r>
          </a:p>
          <a:p>
            <a:r>
              <a:rPr lang="en-GB" sz="1400" dirty="0"/>
              <a:t>Amber – Significant components already exist and can be integrated without interrupting current statistical delivery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2295B4-8758-793B-B567-DBAF428CB8E1}"/>
              </a:ext>
            </a:extLst>
          </p:cNvPr>
          <p:cNvSpPr/>
          <p:nvPr/>
        </p:nvSpPr>
        <p:spPr>
          <a:xfrm>
            <a:off x="2479706" y="3833296"/>
            <a:ext cx="1144963" cy="100575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Accounts, statistics and indicators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ACF247-FE7E-93B2-1A38-AE8F74A6885F}"/>
              </a:ext>
            </a:extLst>
          </p:cNvPr>
          <p:cNvSpPr/>
          <p:nvPr/>
        </p:nvSpPr>
        <p:spPr>
          <a:xfrm>
            <a:off x="8212291" y="3892593"/>
            <a:ext cx="1144963" cy="100575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Accounts, statistics and indicators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9FDC89-3EAC-7ECB-B664-014EE5BB3D47}"/>
              </a:ext>
            </a:extLst>
          </p:cNvPr>
          <p:cNvSpPr/>
          <p:nvPr/>
        </p:nvSpPr>
        <p:spPr>
          <a:xfrm>
            <a:off x="4285909" y="2827537"/>
            <a:ext cx="1144963" cy="10057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Accounts, statistics and indicators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F921B-BF85-59B0-B1BE-76EC959EE4DE}"/>
              </a:ext>
            </a:extLst>
          </p:cNvPr>
          <p:cNvSpPr/>
          <p:nvPr/>
        </p:nvSpPr>
        <p:spPr>
          <a:xfrm>
            <a:off x="4285909" y="727740"/>
            <a:ext cx="1144963" cy="10057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Accounts, statistics and indicators</a:t>
            </a:r>
          </a:p>
        </p:txBody>
      </p:sp>
    </p:spTree>
    <p:extLst>
      <p:ext uri="{BB962C8B-B14F-4D97-AF65-F5344CB8AC3E}">
        <p14:creationId xmlns:p14="http://schemas.microsoft.com/office/powerpoint/2010/main" val="233399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267400-624C-C19E-7099-6FB44B7559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566" y="1642487"/>
            <a:ext cx="10849889" cy="4487774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Timeline - overview of the Statistical Commission initiatives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+SDG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2015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SSDS = System of Social and Demographic Statistics FSDS = Framework of Social and Demographic Statistics MNSDS = Minimum National Social Data Set CCA/UNDAF = Common Country Assessment /United Nations Development Assistance Framework MDI = Millennium Development indicators SDG = Sustainable Development Goals  </a:t>
            </a:r>
          </a:p>
          <a:p>
            <a:endParaRPr lang="en-US" dirty="0"/>
          </a:p>
          <a:p>
            <a:r>
              <a:rPr lang="en-US" sz="1800" dirty="0"/>
              <a:t>United Nations Expert Group Meeting on the Scope and Content of Social Statistics 9-12 September 2008 United Nations, New York, ESA/STAT/AC.161/1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B28A5-5AB0-531D-0DC2-11D973867F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904" y="844639"/>
            <a:ext cx="10240342" cy="679361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Efforts towards a systematic development of social accounting, statistics and indicators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DB916-25C7-2E7E-BA83-AC871F8EB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DF14A-6D68-594F-F393-B1D2E509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716" y="2440156"/>
            <a:ext cx="8847587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267400-624C-C19E-7099-6FB44B7559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566" y="1642487"/>
            <a:ext cx="10849889" cy="44877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1954 International definition and measurement of standards and levels of living</a:t>
            </a:r>
          </a:p>
          <a:p>
            <a:pPr lvl="1"/>
            <a:r>
              <a:rPr lang="en-US" dirty="0"/>
              <a:t>“component approach”, aimed at measuring levels of living through a series of twelve components - physical wellbeing, related material elements such as consumption, as well as “non-material” factors such as the satisfaction of cultural or educational needs, etc. </a:t>
            </a:r>
          </a:p>
          <a:p>
            <a:pPr lvl="1"/>
            <a:endParaRPr lang="en-US" dirty="0"/>
          </a:p>
          <a:p>
            <a:r>
              <a:rPr lang="en-US" dirty="0"/>
              <a:t>1970 System of Social and Demographic Statistics, released in 1975 (main author Sir Richard Stone, also the author of the System of National Accounts</a:t>
            </a:r>
          </a:p>
          <a:p>
            <a:pPr lvl="1"/>
            <a:r>
              <a:rPr lang="en-US" dirty="0"/>
              <a:t>an attempt to establish, in the demographic area, a system complementing the system of national accounts</a:t>
            </a:r>
          </a:p>
          <a:p>
            <a:pPr lvl="1"/>
            <a:r>
              <a:rPr lang="en-US" dirty="0"/>
              <a:t>desirability of establishing a closer relationship between social and economic statistics, particularly those relative to the system of national accounts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B28A5-5AB0-531D-0DC2-11D973867F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904" y="844639"/>
            <a:ext cx="10240342" cy="679361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Efforts towards a systematic development of social accounting, statistics and indicators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DB916-25C7-2E7E-BA83-AC871F8EB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09FF8A-FD3E-9239-1256-C007F0283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of Social and Demographic Statistics: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link stocks and flows of individuals and groups of individuals to economic information and in particular the provision of services. </a:t>
            </a:r>
          </a:p>
          <a:p>
            <a:pPr lvl="1"/>
            <a:r>
              <a:rPr lang="en-US" dirty="0"/>
              <a:t>information on individuals organized in matrices</a:t>
            </a:r>
          </a:p>
          <a:p>
            <a:pPr lvl="1"/>
            <a:r>
              <a:rPr lang="en-US" dirty="0"/>
              <a:t>economic information (e.g., the distribution of income, consumption and accumulation/wealth) organized as an extension of the System of National Accounts</a:t>
            </a:r>
          </a:p>
          <a:p>
            <a:pPr lvl="1"/>
            <a:r>
              <a:rPr lang="en-US" dirty="0"/>
              <a:t>time accounts included</a:t>
            </a:r>
          </a:p>
          <a:p>
            <a:pPr lvl="1"/>
            <a:r>
              <a:rPr lang="en-US" dirty="0"/>
              <a:t>regional and geographical information included</a:t>
            </a:r>
          </a:p>
          <a:p>
            <a:pPr lvl="1"/>
            <a:r>
              <a:rPr lang="en-US" dirty="0"/>
              <a:t>consistent classifications, definitions and concepts realized </a:t>
            </a:r>
          </a:p>
          <a:p>
            <a:pPr lvl="1"/>
            <a:r>
              <a:rPr lang="en-US" dirty="0"/>
              <a:t>record linkages advocated</a:t>
            </a:r>
          </a:p>
          <a:p>
            <a:pPr lvl="1"/>
            <a:r>
              <a:rPr lang="en-US" dirty="0"/>
              <a:t>longitudinal data advocated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1C115-0621-D118-24F3-4690F14539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b="1" dirty="0"/>
              <a:t>Efforts towards a systematic development of social accounting, statistics and indicators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045B3-F10E-1457-047C-3CA74CAFDE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4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CA9EEC-E025-8972-6C47-05B999667E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of Social and Demographic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42DCC-64CC-FF0B-1844-482B6A86AA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/>
              <a:t>Efforts towards a systematic development of social accounting, statistics and indicators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4F772-C052-91CE-FCB2-7DC82E74DD37}"/>
              </a:ext>
            </a:extLst>
          </p:cNvPr>
          <p:cNvSpPr txBox="1"/>
          <p:nvPr/>
        </p:nvSpPr>
        <p:spPr>
          <a:xfrm>
            <a:off x="603504" y="1712825"/>
            <a:ext cx="10178227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System of Social and Demographic Statistics (SSDS) – 11 sub-systems – ready to be represented in accounts – and done since by specialized UN agencies (e.g.,  ILO, UNWHO, UNESCO)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The size and structure of the population, births, deaths and migration </a:t>
            </a:r>
          </a:p>
          <a:p>
            <a:pPr marL="342900" indent="-342900">
              <a:buAutoNum type="arabicPeriod"/>
            </a:pPr>
            <a:r>
              <a:rPr lang="en-US" sz="2000" dirty="0"/>
              <a:t>Family formation, families and households</a:t>
            </a:r>
          </a:p>
          <a:p>
            <a:pPr marL="342900" indent="-342900">
              <a:buAutoNum type="arabicPeriod"/>
            </a:pPr>
            <a:r>
              <a:rPr lang="en-US" sz="2000" dirty="0"/>
              <a:t>Social class stratification and mobility </a:t>
            </a:r>
          </a:p>
          <a:p>
            <a:pPr marL="342900" indent="-342900">
              <a:buAutoNum type="arabicPeriod"/>
            </a:pPr>
            <a:r>
              <a:rPr lang="en-US" sz="2000" dirty="0"/>
              <a:t>Distribution of income, consumption, accumulation and net worth </a:t>
            </a:r>
          </a:p>
          <a:p>
            <a:pPr marL="342900" indent="-342900">
              <a:buAutoNum type="arabicPeriod"/>
            </a:pPr>
            <a:r>
              <a:rPr lang="en-US" sz="2000" dirty="0"/>
              <a:t>Housing and the environment </a:t>
            </a:r>
          </a:p>
          <a:p>
            <a:pPr marL="342900" indent="-342900">
              <a:buAutoNum type="arabicPeriod"/>
            </a:pPr>
            <a:r>
              <a:rPr lang="en-US" sz="2000" dirty="0"/>
              <a:t>Allocation of time and the use of leisure </a:t>
            </a:r>
          </a:p>
          <a:p>
            <a:pPr marL="342900" indent="-342900">
              <a:buAutoNum type="arabicPeriod"/>
            </a:pPr>
            <a:r>
              <a:rPr lang="en-US" sz="2000" dirty="0"/>
              <a:t>Social security and welfare services </a:t>
            </a:r>
          </a:p>
          <a:p>
            <a:pPr marL="342900" indent="-342900">
              <a:buAutoNum type="arabicPeriod"/>
            </a:pPr>
            <a:r>
              <a:rPr lang="en-US" sz="2000" dirty="0"/>
              <a:t>Learning activities and educational services </a:t>
            </a:r>
          </a:p>
          <a:p>
            <a:pPr marL="342900" indent="-342900">
              <a:buAutoNum type="arabicPeriod"/>
            </a:pPr>
            <a:r>
              <a:rPr lang="en-US" sz="2000" dirty="0"/>
              <a:t>Earning activities, employment services and the inactive </a:t>
            </a:r>
          </a:p>
          <a:p>
            <a:pPr marL="342900" indent="-342900">
              <a:buAutoNum type="arabicPeriod"/>
            </a:pPr>
            <a:r>
              <a:rPr lang="en-US" sz="2000" dirty="0"/>
              <a:t>Health and health services </a:t>
            </a:r>
          </a:p>
          <a:p>
            <a:pPr marL="342900" indent="-342900">
              <a:buAutoNum type="arabicPeriod"/>
            </a:pPr>
            <a:r>
              <a:rPr lang="en-US" sz="2000" dirty="0"/>
              <a:t>Public order and safety, offenders and their victims</a:t>
            </a:r>
          </a:p>
        </p:txBody>
      </p:sp>
    </p:spTree>
    <p:extLst>
      <p:ext uri="{BB962C8B-B14F-4D97-AF65-F5344CB8AC3E}">
        <p14:creationId xmlns:p14="http://schemas.microsoft.com/office/powerpoint/2010/main" val="91035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FCF4CC-FB47-BBCF-DB63-A9F05D4F9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999D6-8400-1F67-3FF5-E079BC9362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504" y="1133388"/>
            <a:ext cx="7523163" cy="756238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dirty="0"/>
              <a:t>Efforts towards a systematic development of social accounting, statistics and indicators: example population stock and flow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8ACA9-A445-C0AA-1E53-4EF85FFEA8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of Social and Demographic Statistics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A508A-E95B-64EC-3381-6CE02DE7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61" y="1889626"/>
            <a:ext cx="8698523" cy="410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9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6F0B38-95E0-A1AC-0537-27BBB780E0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of Social and Demographic Statistics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B6265-10D5-C8E6-53B3-2A1D93B40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504" y="1133388"/>
            <a:ext cx="9933867" cy="780893"/>
          </a:xfrm>
        </p:spPr>
        <p:txBody>
          <a:bodyPr>
            <a:normAutofit fontScale="62500" lnSpcReduction="20000"/>
          </a:bodyPr>
          <a:lstStyle/>
          <a:p>
            <a:r>
              <a:rPr lang="en-US" sz="3200" b="1" dirty="0"/>
              <a:t>Efforts towards a systematic development of social accounting, statistics and indicators: : example population stock and flow by educational detail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60DA2-9B09-7E9A-3398-C34A4064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08" y="1914281"/>
            <a:ext cx="9577753" cy="41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6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73" y="318695"/>
            <a:ext cx="1159625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omic Sans MS" panose="030F0902030302020204" pitchFamily="66" charset="0"/>
              </a:rPr>
              <a:t>Further disaggregation of population stock and </a:t>
            </a:r>
            <a:r>
              <a:rPr lang="en-US" sz="3200" b="1">
                <a:latin typeface="Comic Sans MS" panose="030F0902030302020204" pitchFamily="66" charset="0"/>
              </a:rPr>
              <a:t>flows measuring population </a:t>
            </a:r>
            <a:r>
              <a:rPr lang="en-US" sz="3200" b="1" dirty="0">
                <a:latin typeface="Comic Sans MS" panose="030F0902030302020204" pitchFamily="66" charset="0"/>
              </a:rPr>
              <a:t>c</a:t>
            </a:r>
            <a:r>
              <a:rPr lang="en-US" sz="3200" b="1">
                <a:latin typeface="Comic Sans MS" panose="030F0902030302020204" pitchFamily="66" charset="0"/>
              </a:rPr>
              <a:t>hange </a:t>
            </a:r>
            <a:r>
              <a:rPr lang="en-US" sz="3200" b="1" dirty="0">
                <a:latin typeface="Comic Sans MS" panose="030F0902030302020204" pitchFamily="66" charset="0"/>
              </a:rPr>
              <a:t>-&gt;  Inclusive and Sustainable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26AF34-EFEB-4075-9215-3812C9F3CF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7873" y="1962943"/>
          <a:ext cx="1159625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F32E7C3-DED7-6FC2-9638-015B760ED2E0}"/>
              </a:ext>
            </a:extLst>
          </p:cNvPr>
          <p:cNvSpPr txBox="1"/>
          <p:nvPr/>
        </p:nvSpPr>
        <p:spPr>
          <a:xfrm>
            <a:off x="1214204" y="6314281"/>
            <a:ext cx="1334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p(</a:t>
            </a:r>
            <a:r>
              <a:rPr lang="en-US" sz="3200" dirty="0" err="1"/>
              <a:t>x,t</a:t>
            </a:r>
            <a:r>
              <a:rPr lang="en-US" sz="32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4BADA-4EE1-FC27-6FE3-92876ECDF226}"/>
              </a:ext>
            </a:extLst>
          </p:cNvPr>
          <p:cNvSpPr txBox="1"/>
          <p:nvPr/>
        </p:nvSpPr>
        <p:spPr>
          <a:xfrm>
            <a:off x="5428937" y="6299211"/>
            <a:ext cx="1334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s(</a:t>
            </a:r>
            <a:r>
              <a:rPr lang="en-US" sz="3200" dirty="0" err="1"/>
              <a:t>x,t</a:t>
            </a:r>
            <a:r>
              <a:rPr lang="en-US" sz="3200" dirty="0"/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DF28F4-DA82-DB7E-C0E3-9C9E689C7669}"/>
              </a:ext>
            </a:extLst>
          </p:cNvPr>
          <p:cNvGrpSpPr/>
          <p:nvPr/>
        </p:nvGrpSpPr>
        <p:grpSpPr>
          <a:xfrm>
            <a:off x="8304551" y="6299211"/>
            <a:ext cx="3589575" cy="614756"/>
            <a:chOff x="8304551" y="6299211"/>
            <a:chExt cx="3589575" cy="6147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90BD52-7F5B-EE99-A9FD-B2AA696E630C}"/>
                </a:ext>
              </a:extLst>
            </p:cNvPr>
            <p:cNvSpPr txBox="1"/>
            <p:nvPr/>
          </p:nvSpPr>
          <p:spPr>
            <a:xfrm>
              <a:off x="8304551" y="6299211"/>
              <a:ext cx="3589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S(t) =       s(</a:t>
              </a:r>
              <a:r>
                <a:rPr lang="en-US" sz="3200" dirty="0" err="1"/>
                <a:t>x,t</a:t>
              </a:r>
              <a:r>
                <a:rPr lang="en-US" sz="3200" dirty="0"/>
                <a:t>)*p(</a:t>
              </a:r>
              <a:r>
                <a:rPr lang="en-US" sz="3200" dirty="0" err="1"/>
                <a:t>x,t</a:t>
              </a:r>
              <a:r>
                <a:rPr lang="en-US" sz="3200" dirty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6A24B9E-D515-7048-1B70-18FD32FE8F0E}"/>
                    </a:ext>
                  </a:extLst>
                </p:cNvPr>
                <p:cNvSpPr txBox="1"/>
                <p:nvPr/>
              </p:nvSpPr>
              <p:spPr>
                <a:xfrm>
                  <a:off x="9461942" y="6392286"/>
                  <a:ext cx="276667" cy="5216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6A24B9E-D515-7048-1B70-18FD32FE8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1942" y="6392286"/>
                  <a:ext cx="276667" cy="521681"/>
                </a:xfrm>
                <a:prstGeom prst="rect">
                  <a:avLst/>
                </a:prstGeom>
                <a:blipFill>
                  <a:blip r:embed="rId8"/>
                  <a:stretch>
                    <a:fillRect l="-225000" t="-145238" r="-133333" b="-20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0D475-D538-F1A4-AEB0-27C0C7478C24}"/>
                </a:ext>
              </a:extLst>
            </p:cNvPr>
            <p:cNvSpPr/>
            <p:nvPr/>
          </p:nvSpPr>
          <p:spPr>
            <a:xfrm>
              <a:off x="9688640" y="6333022"/>
              <a:ext cx="189878" cy="3975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EECB7-8DA4-39C5-855B-53307913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D24D-D4DA-9F41-A245-C94745AF3F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855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5D6F964-004B-4529-BEE2-CDC209887B3D}" vid="{1E39DCA6-A1B8-4B43-A962-A1A686EB8E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24F25E6497ED43898D504973DBDCA9" ma:contentTypeVersion="16" ma:contentTypeDescription="Create a new document." ma:contentTypeScope="" ma:versionID="e5f1deaa96c316695226b8319cdb7918">
  <xsd:schema xmlns:xsd="http://www.w3.org/2001/XMLSchema" xmlns:xs="http://www.w3.org/2001/XMLSchema" xmlns:p="http://schemas.microsoft.com/office/2006/metadata/properties" xmlns:ns2="4f447018-c40e-40e5-80f8-c919516cf764" xmlns:ns3="6b41ce5a-22ff-4aef-bca2-14b56bf0aa25" xmlns:ns4="985ec44e-1bab-4c0b-9df0-6ba128686fc9" targetNamespace="http://schemas.microsoft.com/office/2006/metadata/properties" ma:root="true" ma:fieldsID="937cf59705fe4b1d7d2961689e3d69ed" ns2:_="" ns3:_="" ns4:_="">
    <xsd:import namespace="4f447018-c40e-40e5-80f8-c919516cf764"/>
    <xsd:import namespace="6b41ce5a-22ff-4aef-bca2-14b56bf0aa25"/>
    <xsd:import namespace="985ec44e-1bab-4c0b-9df0-6ba128686f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47018-c40e-40e5-80f8-c919516cf7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8175662-8596-484a-92c7-351d01561e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1ce5a-22ff-4aef-bca2-14b56bf0aa2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5ec44e-1bab-4c0b-9df0-6ba128686fc9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d34de355-2535-4860-8d3d-a17c1c6094fe}" ma:internalName="TaxCatchAll" ma:showField="CatchAllData" ma:web="6b41ce5a-22ff-4aef-bca2-14b56bf0aa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447018-c40e-40e5-80f8-c919516cf764">
      <Terms xmlns="http://schemas.microsoft.com/office/infopath/2007/PartnerControls"/>
    </lcf76f155ced4ddcb4097134ff3c332f>
    <TaxCatchAll xmlns="985ec44e-1bab-4c0b-9df0-6ba128686fc9" xsi:nil="true"/>
  </documentManagement>
</p:properties>
</file>

<file path=customXml/itemProps1.xml><?xml version="1.0" encoding="utf-8"?>
<ds:datastoreItem xmlns:ds="http://schemas.openxmlformats.org/officeDocument/2006/customXml" ds:itemID="{2D4F6562-D7DF-4715-BAE0-0853E4465D54}"/>
</file>

<file path=customXml/itemProps2.xml><?xml version="1.0" encoding="utf-8"?>
<ds:datastoreItem xmlns:ds="http://schemas.openxmlformats.org/officeDocument/2006/customXml" ds:itemID="{C0F51872-FDD0-4FE8-B5C3-2C49F2CF90DE}"/>
</file>

<file path=customXml/itemProps3.xml><?xml version="1.0" encoding="utf-8"?>
<ds:datastoreItem xmlns:ds="http://schemas.openxmlformats.org/officeDocument/2006/customXml" ds:itemID="{0C029CF4-D211-495D-B74D-EAF60C90350E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12085</TotalTime>
  <Words>1403</Words>
  <Application>Microsoft Office PowerPoint</Application>
  <PresentationFormat>Widescreen</PresentationFormat>
  <Paragraphs>139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.HelveticaNeueDeskInterface-Regular</vt:lpstr>
      <vt:lpstr>Arial</vt:lpstr>
      <vt:lpstr>Arial Black</vt:lpstr>
      <vt:lpstr>ArialMT</vt:lpstr>
      <vt:lpstr>Calibri</vt:lpstr>
      <vt:lpstr>Calibri Light</vt:lpstr>
      <vt:lpstr>Cambria Math</vt:lpstr>
      <vt:lpstr>Comic Sans MS</vt:lpstr>
      <vt:lpstr>Montserrat</vt:lpstr>
      <vt:lpstr>Roboto</vt:lpstr>
      <vt:lpstr>Wingdings</vt:lpstr>
      <vt:lpstr>Theme1</vt:lpstr>
      <vt:lpstr>Towards a System of Population and Social Accounts:  Building on past and current practices in social accounting, statistics and indicators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disaggregation of population stock and flows measuring population change -&gt;  Inclusive and Sustainable Development</vt:lpstr>
      <vt:lpstr>Deriving National Transfer Accounts (NTA) from SNA for consistency between socio-demographic statistics and national accounts </vt:lpstr>
      <vt:lpstr>Net public transfers (benefits less taxes) and private transfers in Europe.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Findings of the “Beyond GDP” consultations of the Network of Economic Statisticians and the evolving Canadian Data Ecosystem</dc:title>
  <dc:creator>Greg Peterson</dc:creator>
  <cp:lastModifiedBy>Ivo Havinga</cp:lastModifiedBy>
  <cp:revision>45</cp:revision>
  <cp:lastPrinted>2022-10-22T11:45:30Z</cp:lastPrinted>
  <dcterms:created xsi:type="dcterms:W3CDTF">2022-08-22T20:37:46Z</dcterms:created>
  <dcterms:modified xsi:type="dcterms:W3CDTF">2022-11-09T22:39:44Z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0x0101007024F25E6497ED43898D504973DBDCA9</vt:lpwstr>
  </property>
</Properties>
</file>