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handoutMasterIdLst>
    <p:handoutMasterId r:id="rId18"/>
  </p:handoutMasterIdLst>
  <p:sldIdLst>
    <p:sldId id="256" r:id="rId5"/>
    <p:sldId id="1308" r:id="rId6"/>
    <p:sldId id="1332" r:id="rId7"/>
    <p:sldId id="1317" r:id="rId8"/>
    <p:sldId id="1318" r:id="rId9"/>
    <p:sldId id="1331" r:id="rId10"/>
    <p:sldId id="1334" r:id="rId11"/>
    <p:sldId id="1333" r:id="rId12"/>
    <p:sldId id="1335" r:id="rId13"/>
    <p:sldId id="1329" r:id="rId14"/>
    <p:sldId id="1330"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4A712D-9296-C6F3-D529-10045EDA1A99}" name="Benson Sim" initials="BS" userId="Benson Sim" providerId="None"/>
  <p188:author id="{48E7C390-ABAB-F9B6-FDD3-E01855C45D94}" name="UNSD" initials="UNSD" userId="UNSD" providerId="None"/>
  <p188:author id="{3BBB8191-240E-0D98-3463-9D157F2D0919}" name="andre.loranger@statcan.gc.ca" initials="an" userId="S::urn:spo:guest#andre.loranger@statcan.gc.ca::" providerId="AD"/>
  <p188:author id="{185915D9-8A6B-BC20-5DE6-88F0EB0BC756}" name="Soon Seng Benson Sim" initials="SSBS" userId="S::simb@un.org::6c13203d-a820-43a1-848e-1bcd4ad3b1e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oon Seng Benson Sim" initials="SSBS" lastIdx="1" clrIdx="0">
    <p:extLst>
      <p:ext uri="{19B8F6BF-5375-455C-9EA6-DF929625EA0E}">
        <p15:presenceInfo xmlns:p15="http://schemas.microsoft.com/office/powerpoint/2012/main" userId="S::simb@un.org::6c13203d-a820-43a1-848e-1bcd4ad3b1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B1B3B3"/>
    <a:srgbClr val="5E8AB4"/>
    <a:srgbClr val="5E89B3"/>
    <a:srgbClr val="4472C4"/>
    <a:srgbClr val="FFF2CC"/>
    <a:srgbClr val="43BB8D"/>
    <a:srgbClr val="70AD47"/>
    <a:srgbClr val="A4CB8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9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on Seng Benson Sim" userId="6c13203d-a820-43a1-848e-1bcd4ad3b1e3" providerId="ADAL" clId="{60D13165-4170-4D96-82F5-56E083CC64B0}"/>
    <pc:docChg chg="">
      <pc:chgData name="Soon Seng Benson Sim" userId="6c13203d-a820-43a1-848e-1bcd4ad3b1e3" providerId="ADAL" clId="{60D13165-4170-4D96-82F5-56E083CC64B0}" dt="2023-11-03T19:18:49.958" v="0"/>
      <pc:docMkLst>
        <pc:docMk/>
      </pc:docMkLst>
      <pc:sldChg chg="delCm">
        <pc:chgData name="Soon Seng Benson Sim" userId="6c13203d-a820-43a1-848e-1bcd4ad3b1e3" providerId="ADAL" clId="{60D13165-4170-4D96-82F5-56E083CC64B0}" dt="2023-11-03T19:18:49.958" v="0"/>
        <pc:sldMkLst>
          <pc:docMk/>
          <pc:sldMk cId="3846118132" sldId="1332"/>
        </pc:sldMkLst>
      </pc:sldChg>
      <pc:sldChg chg="delCm">
        <pc:chgData name="Soon Seng Benson Sim" userId="6c13203d-a820-43a1-848e-1bcd4ad3b1e3" providerId="ADAL" clId="{60D13165-4170-4D96-82F5-56E083CC64B0}" dt="2023-11-03T19:18:49.958" v="0"/>
        <pc:sldMkLst>
          <pc:docMk/>
          <pc:sldMk cId="2583480883" sldId="1333"/>
        </pc:sldMkLst>
      </pc:sldChg>
      <pc:sldChg chg="delCm">
        <pc:chgData name="Soon Seng Benson Sim" userId="6c13203d-a820-43a1-848e-1bcd4ad3b1e3" providerId="ADAL" clId="{60D13165-4170-4D96-82F5-56E083CC64B0}" dt="2023-11-03T19:18:49.958" v="0"/>
        <pc:sldMkLst>
          <pc:docMk/>
          <pc:sldMk cId="1151227880" sldId="1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1A294B6F-35BF-419A-B394-F3AB77D2F738}" type="datetimeFigureOut">
              <a:rPr lang="ar-SA" smtClean="0"/>
              <a:pPr/>
              <a:t>20/04/1445</a:t>
            </a:fld>
            <a:endParaRPr lang="ar-SA" dirty="0"/>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4E1EF191-E62C-4F95-8EE6-1831047F52E9}" type="slidenum">
              <a:rPr lang="ar-SA" smtClean="0"/>
              <a:pPr/>
              <a:t>‹#›</a:t>
            </a:fld>
            <a:endParaRPr lang="ar-SA"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EA89B-5DE5-4D5B-BA02-82BB5C240C11}" type="datetimeFigureOut">
              <a:rPr lang="fr-FR" smtClean="0"/>
              <a:t>03/11/2023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EBED6-FBC1-45DB-A1AF-FCD16E48BAC6}" type="slidenum">
              <a:rPr lang="fr-FR" smtClean="0"/>
              <a:t>‹#›</a:t>
            </a:fld>
            <a:endParaRPr lang="fr-FR" dirty="0"/>
          </a:p>
        </p:txBody>
      </p:sp>
    </p:spTree>
    <p:extLst>
      <p:ext uri="{BB962C8B-B14F-4D97-AF65-F5344CB8AC3E}">
        <p14:creationId xmlns:p14="http://schemas.microsoft.com/office/powerpoint/2010/main" val="6358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BE95CB-9A13-49B5-BA9F-69B2E425EF21}"/>
              </a:ext>
            </a:extLst>
          </p:cNvPr>
          <p:cNvSpPr>
            <a:spLocks noGrp="1"/>
          </p:cNvSpPr>
          <p:nvPr>
            <p:ph type="subTitle" idx="1"/>
          </p:nvPr>
        </p:nvSpPr>
        <p:spPr>
          <a:xfrm>
            <a:off x="637061" y="4199138"/>
            <a:ext cx="10917877" cy="1058662"/>
          </a:xfrm>
        </p:spPr>
        <p:txBody>
          <a:bodyPr/>
          <a:lstStyle>
            <a:lvl1pPr marL="0" indent="0" algn="ctr">
              <a:buNone/>
              <a:defRPr sz="2400">
                <a:latin typeface="Montserrat" panose="0000050000000000000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Graphic 9">
            <a:extLst>
              <a:ext uri="{FF2B5EF4-FFF2-40B4-BE49-F238E27FC236}">
                <a16:creationId xmlns:a16="http://schemas.microsoft.com/office/drawing/2014/main" id="{6BF1A355-CB5A-4124-A82F-3639A79F0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249" y="478247"/>
            <a:ext cx="3617210" cy="655688"/>
          </a:xfrm>
          <a:prstGeom prst="rect">
            <a:avLst/>
          </a:prstGeom>
        </p:spPr>
      </p:pic>
      <p:sp>
        <p:nvSpPr>
          <p:cNvPr id="12" name="Title 1">
            <a:extLst>
              <a:ext uri="{FF2B5EF4-FFF2-40B4-BE49-F238E27FC236}">
                <a16:creationId xmlns:a16="http://schemas.microsoft.com/office/drawing/2014/main" id="{C950C376-0FE1-41ED-90D6-30DDEE9795B6}"/>
              </a:ext>
            </a:extLst>
          </p:cNvPr>
          <p:cNvSpPr>
            <a:spLocks noGrp="1"/>
          </p:cNvSpPr>
          <p:nvPr>
            <p:ph type="ctrTitle" idx="4294967295"/>
          </p:nvPr>
        </p:nvSpPr>
        <p:spPr>
          <a:xfrm>
            <a:off x="637061" y="3040446"/>
            <a:ext cx="10917877" cy="765111"/>
          </a:xfrm>
        </p:spPr>
        <p:txBody>
          <a:bodyPr>
            <a:noAutofit/>
          </a:bodyPr>
          <a:lstStyle>
            <a:lvl1pPr>
              <a:defRPr/>
            </a:lvl1pPr>
          </a:lstStyle>
          <a:p>
            <a:pPr algn="ctr"/>
            <a:r>
              <a:rPr lang="en-US" sz="5400">
                <a:latin typeface="Montserrat" panose="00000500000000000000"/>
                <a:ea typeface="Roboto" panose="02000000000000000000" pitchFamily="2" charset="0"/>
                <a:cs typeface="Raavi" panose="020B0502040204020203" pitchFamily="34" charset="0"/>
              </a:rPr>
              <a:t>Click to edit Master title style</a:t>
            </a:r>
          </a:p>
        </p:txBody>
      </p:sp>
      <p:sp>
        <p:nvSpPr>
          <p:cNvPr id="16" name="Text Placeholder 15">
            <a:extLst>
              <a:ext uri="{FF2B5EF4-FFF2-40B4-BE49-F238E27FC236}">
                <a16:creationId xmlns:a16="http://schemas.microsoft.com/office/drawing/2014/main" id="{577EE3CE-C476-4801-9EED-0259DEA4B884}"/>
              </a:ext>
            </a:extLst>
          </p:cNvPr>
          <p:cNvSpPr>
            <a:spLocks noGrp="1"/>
          </p:cNvSpPr>
          <p:nvPr>
            <p:ph type="body" sz="quarter" idx="10" hasCustomPrompt="1"/>
          </p:nvPr>
        </p:nvSpPr>
        <p:spPr>
          <a:xfrm>
            <a:off x="8481425" y="423504"/>
            <a:ext cx="3073513" cy="655688"/>
          </a:xfrm>
        </p:spPr>
        <p:txBody>
          <a:bodyPr anchor="t">
            <a:normAutofit/>
          </a:bodyPr>
          <a:lstStyle>
            <a:lvl1pPr marL="0" indent="0" algn="r">
              <a:spcBef>
                <a:spcPts val="0"/>
              </a:spcBef>
              <a:buNone/>
              <a:defRPr sz="2000" b="1">
                <a:latin typeface="Montserrat" panose="00000500000000000000"/>
              </a:defRPr>
            </a:lvl1pPr>
          </a:lstStyle>
          <a:p>
            <a:pPr lvl="0"/>
            <a:r>
              <a:rPr lang="en-US"/>
              <a:t>Occasion</a:t>
            </a:r>
          </a:p>
          <a:p>
            <a:pPr lvl="0"/>
            <a:r>
              <a:rPr lang="en-US"/>
              <a:t>Location, Date</a:t>
            </a:r>
          </a:p>
        </p:txBody>
      </p:sp>
    </p:spTree>
    <p:extLst>
      <p:ext uri="{BB962C8B-B14F-4D97-AF65-F5344CB8AC3E}">
        <p14:creationId xmlns:p14="http://schemas.microsoft.com/office/powerpoint/2010/main" val="18122254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13C91-8FDF-4E38-929F-CA50407540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1DD8A-2922-4BB2-B35C-23962EC45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1CF2DDEE-5F83-4A54-971D-2048207473CD}"/>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471531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618340"/>
      </p:ext>
    </p:extLst>
  </p:cSld>
  <p:clrMapOvr>
    <a:masterClrMapping/>
  </p:clrMapOvr>
  <p:transition>
    <p:fade/>
  </p:transition>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685800"/>
            <a:ext cx="11885084" cy="1066800"/>
          </a:xfrm>
          <a:solidFill>
            <a:srgbClr val="BAB9A2"/>
          </a:solidFill>
        </p:spPr>
        <p:txBody>
          <a:bodyPr/>
          <a:lstStyle>
            <a:lvl1pPr>
              <a:defRPr/>
            </a:lvl1pPr>
          </a:lstStyle>
          <a:p>
            <a:r>
              <a:rPr lang="en-US"/>
              <a:t>Click to edit Master title style</a:t>
            </a:r>
            <a:endParaRPr/>
          </a:p>
        </p:txBody>
      </p:sp>
      <p:sp>
        <p:nvSpPr>
          <p:cNvPr id="3" name="Content Placeholder 2"/>
          <p:cNvSpPr>
            <a:spLocks noGrp="1"/>
          </p:cNvSpPr>
          <p:nvPr>
            <p:ph idx="1"/>
          </p:nvPr>
        </p:nvSpPr>
        <p:spPr>
          <a:xfrm>
            <a:off x="1320800" y="1905000"/>
            <a:ext cx="10566400" cy="4724400"/>
          </a:xfrm>
        </p:spPr>
        <p:txBody>
          <a:bodyPr/>
          <a:lstStyle>
            <a:lvl1pPr>
              <a:spcBef>
                <a:spcPts val="1000"/>
              </a:spcBef>
              <a:buClr>
                <a:schemeClr val="tx1">
                  <a:lumMod val="75000"/>
                  <a:lumOff val="25000"/>
                </a:schemeClr>
              </a:buClr>
              <a:buSzPct val="120000"/>
              <a:buFont typeface="Wingdings" pitchFamily="2" charset="2"/>
              <a:buChar char="§"/>
              <a:defRPr/>
            </a:lvl1pPr>
            <a:lvl2pPr>
              <a:lnSpc>
                <a:spcPts val="2200"/>
              </a:lnSpc>
              <a:buClr>
                <a:schemeClr val="tx1">
                  <a:lumMod val="75000"/>
                  <a:lumOff val="25000"/>
                </a:schemeClr>
              </a:buClr>
              <a:buSzPct val="140000"/>
              <a:buFont typeface="Arial" pitchFamily="34" charset="0"/>
              <a:buChar char="•"/>
              <a:defRPr/>
            </a:lvl2pPr>
            <a:lvl3pPr>
              <a:lnSpc>
                <a:spcPts val="2000"/>
              </a:lnSpc>
              <a:buClr>
                <a:schemeClr val="tx1">
                  <a:lumMod val="75000"/>
                  <a:lumOff val="25000"/>
                </a:schemeClr>
              </a:buClr>
              <a:buSzPct val="67000"/>
              <a:buFont typeface="Wingdings" pitchFamily="2" charset="2"/>
              <a:buChar char="v"/>
              <a:defRPr/>
            </a:lvl3pPr>
            <a:lvl4pPr>
              <a:lnSpc>
                <a:spcPts val="1800"/>
              </a:lnSpc>
              <a:buClr>
                <a:schemeClr val="tx1">
                  <a:lumMod val="75000"/>
                  <a:lumOff val="25000"/>
                </a:schemeClr>
              </a:buClr>
              <a:defRPr/>
            </a:lvl4pPr>
            <a:lvl5pPr>
              <a:lnSpc>
                <a:spcPts val="1800"/>
              </a:lnSpc>
              <a:buClr>
                <a:schemeClr val="tx1">
                  <a:lumMod val="75000"/>
                  <a:lumOff val="2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lvl1pPr>
              <a:defRPr b="1"/>
            </a:lvl1pPr>
          </a:lstStyle>
          <a:p>
            <a:fld id="{FD9CFB51-FD5D-4EBD-AA57-16F81F5D6BD6}" type="slidenum">
              <a:rPr lang="fr-MA" smtClean="0"/>
              <a:pPr/>
              <a:t>‹#›</a:t>
            </a:fld>
            <a:endParaRPr lang="fr-MA" dirty="0"/>
          </a:p>
        </p:txBody>
      </p:sp>
    </p:spTree>
    <p:extLst>
      <p:ext uri="{BB962C8B-B14F-4D97-AF65-F5344CB8AC3E}">
        <p14:creationId xmlns:p14="http://schemas.microsoft.com/office/powerpoint/2010/main" val="34998192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B9FD-9EC6-47AC-964D-871B8F458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21EAB9-76D7-498D-90A5-51A9FD1ED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05783-66F9-4FA0-BD2F-ADE9D3495CD4}"/>
              </a:ext>
            </a:extLst>
          </p:cNvPr>
          <p:cNvSpPr>
            <a:spLocks noGrp="1"/>
          </p:cNvSpPr>
          <p:nvPr>
            <p:ph type="dt" sz="half" idx="10"/>
          </p:nvPr>
        </p:nvSpPr>
        <p:spPr/>
        <p:txBody>
          <a:bodyPr/>
          <a:lstStyle/>
          <a:p>
            <a:fld id="{14D7FDA4-63E1-4BC3-8879-A5E894F27E1E}" type="datetime1">
              <a:rPr lang="fr-MA" smtClean="0"/>
              <a:t>03/11/2023</a:t>
            </a:fld>
            <a:endParaRPr lang="fr-MA" dirty="0"/>
          </a:p>
        </p:txBody>
      </p:sp>
      <p:sp>
        <p:nvSpPr>
          <p:cNvPr id="5" name="Footer Placeholder 4">
            <a:extLst>
              <a:ext uri="{FF2B5EF4-FFF2-40B4-BE49-F238E27FC236}">
                <a16:creationId xmlns:a16="http://schemas.microsoft.com/office/drawing/2014/main" id="{B340A40E-17B6-46E4-8EEB-B30E735FC0ED}"/>
              </a:ext>
            </a:extLst>
          </p:cNvPr>
          <p:cNvSpPr>
            <a:spLocks noGrp="1"/>
          </p:cNvSpPr>
          <p:nvPr>
            <p:ph type="ftr" sz="quarter" idx="11"/>
          </p:nvPr>
        </p:nvSpPr>
        <p:spPr/>
        <p:txBody>
          <a:bodyPr/>
          <a:lstStyle/>
          <a:p>
            <a:endParaRPr lang="fr-MA" dirty="0"/>
          </a:p>
        </p:txBody>
      </p:sp>
      <p:sp>
        <p:nvSpPr>
          <p:cNvPr id="6" name="Slide Number Placeholder 5">
            <a:extLst>
              <a:ext uri="{FF2B5EF4-FFF2-40B4-BE49-F238E27FC236}">
                <a16:creationId xmlns:a16="http://schemas.microsoft.com/office/drawing/2014/main" id="{7B5A8572-31A4-48B3-9C48-BC081A2EF29F}"/>
              </a:ext>
            </a:extLst>
          </p:cNvPr>
          <p:cNvSpPr>
            <a:spLocks noGrp="1"/>
          </p:cNvSpPr>
          <p:nvPr>
            <p:ph type="sldNum" sz="quarter" idx="12"/>
          </p:nvPr>
        </p:nvSpPr>
        <p:spPr/>
        <p:txBody>
          <a:bodyPr/>
          <a:lstStyle/>
          <a:p>
            <a:fld id="{FD9CFB51-FD5D-4EBD-AA57-16F81F5D6BD6}" type="slidenum">
              <a:rPr lang="fr-MA" smtClean="0"/>
              <a:pPr/>
              <a:t>‹#›</a:t>
            </a:fld>
            <a:endParaRPr lang="fr-MA" dirty="0"/>
          </a:p>
        </p:txBody>
      </p:sp>
    </p:spTree>
    <p:extLst>
      <p:ext uri="{BB962C8B-B14F-4D97-AF65-F5344CB8AC3E}">
        <p14:creationId xmlns:p14="http://schemas.microsoft.com/office/powerpoint/2010/main" val="40483651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D3D0E0D-B645-4A34-BBCB-C41FBC1229BD}"/>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endParaRPr lang="en-US" sz="1500" b="1" spc="-50" dirty="0">
              <a:latin typeface="Roboto" panose="02000000000000000000" pitchFamily="2" charset="0"/>
              <a:ea typeface="Roboto" panose="02000000000000000000" pitchFamily="2" charset="0"/>
            </a:endParaRPr>
          </a:p>
        </p:txBody>
      </p:sp>
      <p:pic>
        <p:nvPicPr>
          <p:cNvPr id="15" name="Graphic 14">
            <a:extLst>
              <a:ext uri="{FF2B5EF4-FFF2-40B4-BE49-F238E27FC236}">
                <a16:creationId xmlns:a16="http://schemas.microsoft.com/office/drawing/2014/main" id="{6C29B6B2-B8A6-4A82-800C-730696347F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464" y="192965"/>
            <a:ext cx="2719724" cy="493002"/>
          </a:xfrm>
          <a:prstGeom prst="rect">
            <a:avLst/>
          </a:prstGeom>
        </p:spPr>
      </p:pic>
      <p:sp>
        <p:nvSpPr>
          <p:cNvPr id="19" name="Text Placeholder 18">
            <a:extLst>
              <a:ext uri="{FF2B5EF4-FFF2-40B4-BE49-F238E27FC236}">
                <a16:creationId xmlns:a16="http://schemas.microsoft.com/office/drawing/2014/main" id="{50CA3B42-DE9C-4F26-A7D6-EF15C43F2137}"/>
              </a:ext>
            </a:extLst>
          </p:cNvPr>
          <p:cNvSpPr>
            <a:spLocks noGrp="1"/>
          </p:cNvSpPr>
          <p:nvPr>
            <p:ph type="body" sz="quarter" idx="10"/>
          </p:nvPr>
        </p:nvSpPr>
        <p:spPr>
          <a:xfrm>
            <a:off x="599566" y="1828799"/>
            <a:ext cx="10849889" cy="4301461"/>
          </a:xfrm>
        </p:spPr>
        <p:txBody>
          <a:bodyPr/>
          <a:lstStyle>
            <a:lvl1pPr>
              <a:defRPr sz="2400">
                <a:latin typeface="Roboto" panose="02000000000000000000"/>
              </a:defRPr>
            </a:lvl1pPr>
            <a:lvl2pPr>
              <a:defRPr sz="2200">
                <a:latin typeface="Roboto" panose="02000000000000000000"/>
              </a:defRPr>
            </a:lvl2pPr>
            <a:lvl3pPr>
              <a:defRPr>
                <a:latin typeface="Roboto" panose="02000000000000000000"/>
              </a:defRPr>
            </a:lvl3pPr>
            <a:lvl4pPr>
              <a:defRPr>
                <a:latin typeface="Roboto" panose="02000000000000000000"/>
              </a:defRPr>
            </a:lvl4pPr>
            <a:lvl5pPr>
              <a:defRPr>
                <a:latin typeface="Roboto" panose="020000000000000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C915257C-20D5-4CF1-8677-EDB4DB09BE1D}"/>
              </a:ext>
            </a:extLst>
          </p:cNvPr>
          <p:cNvSpPr>
            <a:spLocks noGrp="1"/>
          </p:cNvSpPr>
          <p:nvPr>
            <p:ph type="body" sz="quarter" idx="11" hasCustomPrompt="1"/>
          </p:nvPr>
        </p:nvSpPr>
        <p:spPr>
          <a:xfrm>
            <a:off x="603504" y="1133388"/>
            <a:ext cx="7523163" cy="579437"/>
          </a:xfrm>
        </p:spPr>
        <p:txBody>
          <a:bodyPr>
            <a:normAutofit/>
          </a:bodyPr>
          <a:lstStyle>
            <a:lvl1pPr marL="0" indent="0">
              <a:buNone/>
              <a:defRPr sz="3100">
                <a:latin typeface="Montserrat" panose="00000500000000000000"/>
              </a:defRPr>
            </a:lvl1pPr>
            <a:lvl2pPr marL="457200" indent="0">
              <a:buNone/>
              <a:defRPr/>
            </a:lvl2pPr>
          </a:lstStyle>
          <a:p>
            <a:pPr lvl="0"/>
            <a:r>
              <a:rPr lang="en-US"/>
              <a:t>Click to edit Master title styles</a:t>
            </a:r>
          </a:p>
        </p:txBody>
      </p:sp>
      <p:sp>
        <p:nvSpPr>
          <p:cNvPr id="24" name="Text Placeholder 22">
            <a:extLst>
              <a:ext uri="{FF2B5EF4-FFF2-40B4-BE49-F238E27FC236}">
                <a16:creationId xmlns:a16="http://schemas.microsoft.com/office/drawing/2014/main" id="{0ED48733-BB41-4D6C-A919-02A677AC71F3}"/>
              </a:ext>
            </a:extLst>
          </p:cNvPr>
          <p:cNvSpPr>
            <a:spLocks noGrp="1"/>
          </p:cNvSpPr>
          <p:nvPr>
            <p:ph type="body" sz="quarter" idx="12" hasCustomPrompt="1"/>
          </p:nvPr>
        </p:nvSpPr>
        <p:spPr>
          <a:xfrm>
            <a:off x="6667130" y="146304"/>
            <a:ext cx="4908785" cy="492125"/>
          </a:xfrm>
        </p:spPr>
        <p:txBody>
          <a:bodyPr>
            <a:noAutofit/>
          </a:bodyPr>
          <a:lstStyle>
            <a:lvl1pPr marL="0" indent="0" algn="r">
              <a:buNone/>
              <a:defRPr sz="3100" b="1">
                <a:latin typeface="Montserrat" panose="00000500000000000000"/>
              </a:defRPr>
            </a:lvl1pPr>
          </a:lstStyle>
          <a:p>
            <a:pPr lvl="0"/>
            <a:r>
              <a:rPr lang="en-US"/>
              <a:t>Presentation Title or Section</a:t>
            </a:r>
          </a:p>
        </p:txBody>
      </p:sp>
    </p:spTree>
    <p:extLst>
      <p:ext uri="{BB962C8B-B14F-4D97-AF65-F5344CB8AC3E}">
        <p14:creationId xmlns:p14="http://schemas.microsoft.com/office/powerpoint/2010/main" val="2349713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7452F-2F8F-499C-A614-A9E06095D2A4}"/>
              </a:ext>
            </a:extLst>
          </p:cNvPr>
          <p:cNvSpPr>
            <a:spLocks noGrp="1"/>
          </p:cNvSpPr>
          <p:nvPr>
            <p:ph sz="half" idx="1"/>
          </p:nvPr>
        </p:nvSpPr>
        <p:spPr>
          <a:xfrm>
            <a:off x="603504" y="1873189"/>
            <a:ext cx="5257800" cy="4303774"/>
          </a:xfrm>
        </p:spPr>
        <p:txBody>
          <a:bodyPr/>
          <a:lstStyle>
            <a:lvl1pPr>
              <a:defRPr sz="2400">
                <a:latin typeface="Roboto" panose="02000000000000000000"/>
              </a:defRPr>
            </a:lvl1pPr>
            <a:lvl2pPr>
              <a:defRPr sz="2200">
                <a:latin typeface="Roboto" panose="02000000000000000000"/>
              </a:defRPr>
            </a:lvl2pPr>
            <a:lvl3pPr>
              <a:defRPr>
                <a:latin typeface="Roboto" panose="02000000000000000000"/>
              </a:defRPr>
            </a:lvl3pPr>
            <a:lvl4pPr>
              <a:defRPr>
                <a:latin typeface="Roboto" panose="02000000000000000000"/>
              </a:defRPr>
            </a:lvl4pPr>
            <a:lvl5pPr>
              <a:defRPr>
                <a:latin typeface="Roboto" panose="020000000000000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85341-7F7F-456F-AB6B-B686AD6DFDBB}"/>
              </a:ext>
            </a:extLst>
          </p:cNvPr>
          <p:cNvSpPr>
            <a:spLocks noGrp="1"/>
          </p:cNvSpPr>
          <p:nvPr>
            <p:ph sz="half" idx="2"/>
          </p:nvPr>
        </p:nvSpPr>
        <p:spPr>
          <a:xfrm>
            <a:off x="6066816" y="1873189"/>
            <a:ext cx="5257800" cy="4303774"/>
          </a:xfrm>
        </p:spPr>
        <p:txBody>
          <a:bodyPr/>
          <a:lstStyle>
            <a:lvl1pPr>
              <a:defRPr sz="2400">
                <a:latin typeface="Roboto" panose="02000000000000000000"/>
              </a:defRPr>
            </a:lvl1pPr>
            <a:lvl2pPr>
              <a:defRPr sz="2200">
                <a:latin typeface="Roboto" panose="02000000000000000000"/>
              </a:defRPr>
            </a:lvl2pPr>
            <a:lvl3pPr>
              <a:defRPr>
                <a:latin typeface="Roboto" panose="02000000000000000000"/>
              </a:defRPr>
            </a:lvl3pPr>
            <a:lvl4pPr>
              <a:defRPr>
                <a:latin typeface="Roboto" panose="02000000000000000000"/>
              </a:defRPr>
            </a:lvl4pPr>
            <a:lvl5pPr>
              <a:defRPr>
                <a:latin typeface="Roboto" panose="020000000000000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Graphic 11">
            <a:extLst>
              <a:ext uri="{FF2B5EF4-FFF2-40B4-BE49-F238E27FC236}">
                <a16:creationId xmlns:a16="http://schemas.microsoft.com/office/drawing/2014/main" id="{9207B35C-2537-4029-B30E-11A445D921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464" y="192965"/>
            <a:ext cx="2719724" cy="493002"/>
          </a:xfrm>
          <a:prstGeom prst="rect">
            <a:avLst/>
          </a:prstGeom>
        </p:spPr>
      </p:pic>
      <p:sp>
        <p:nvSpPr>
          <p:cNvPr id="13" name="Text Placeholder 20">
            <a:extLst>
              <a:ext uri="{FF2B5EF4-FFF2-40B4-BE49-F238E27FC236}">
                <a16:creationId xmlns:a16="http://schemas.microsoft.com/office/drawing/2014/main" id="{DC876087-1182-41B2-83C5-CB0793820F5B}"/>
              </a:ext>
            </a:extLst>
          </p:cNvPr>
          <p:cNvSpPr>
            <a:spLocks noGrp="1"/>
          </p:cNvSpPr>
          <p:nvPr>
            <p:ph type="body" sz="quarter" idx="11" hasCustomPrompt="1"/>
          </p:nvPr>
        </p:nvSpPr>
        <p:spPr>
          <a:xfrm>
            <a:off x="603504" y="1133388"/>
            <a:ext cx="7523163" cy="579437"/>
          </a:xfrm>
        </p:spPr>
        <p:txBody>
          <a:bodyPr>
            <a:normAutofit/>
          </a:bodyPr>
          <a:lstStyle>
            <a:lvl1pPr marL="0" indent="0">
              <a:buNone/>
              <a:defRPr sz="3100">
                <a:latin typeface="Montserrat" panose="00000500000000000000"/>
              </a:defRPr>
            </a:lvl1pPr>
            <a:lvl2pPr marL="457200" indent="0">
              <a:buNone/>
              <a:defRPr/>
            </a:lvl2pPr>
          </a:lstStyle>
          <a:p>
            <a:pPr lvl="0"/>
            <a:r>
              <a:rPr lang="en-US"/>
              <a:t>Click to edit Master title styles</a:t>
            </a:r>
          </a:p>
        </p:txBody>
      </p:sp>
      <p:sp>
        <p:nvSpPr>
          <p:cNvPr id="14" name="TextBox 13">
            <a:extLst>
              <a:ext uri="{FF2B5EF4-FFF2-40B4-BE49-F238E27FC236}">
                <a16:creationId xmlns:a16="http://schemas.microsoft.com/office/drawing/2014/main" id="{466075D8-12F9-4954-8F9E-0F95BCE3AE3A}"/>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
        <p:nvSpPr>
          <p:cNvPr id="16" name="Text Placeholder 22">
            <a:extLst>
              <a:ext uri="{FF2B5EF4-FFF2-40B4-BE49-F238E27FC236}">
                <a16:creationId xmlns:a16="http://schemas.microsoft.com/office/drawing/2014/main" id="{3DEEB10B-8EB5-4996-BB0B-2D469DFCA4A3}"/>
              </a:ext>
            </a:extLst>
          </p:cNvPr>
          <p:cNvSpPr>
            <a:spLocks noGrp="1"/>
          </p:cNvSpPr>
          <p:nvPr>
            <p:ph type="body" sz="quarter" idx="12" hasCustomPrompt="1"/>
          </p:nvPr>
        </p:nvSpPr>
        <p:spPr>
          <a:xfrm>
            <a:off x="6667130" y="146304"/>
            <a:ext cx="4908785" cy="492125"/>
          </a:xfrm>
        </p:spPr>
        <p:txBody>
          <a:bodyPr>
            <a:noAutofit/>
          </a:bodyPr>
          <a:lstStyle>
            <a:lvl1pPr marL="0" indent="0" algn="r">
              <a:buNone/>
              <a:defRPr sz="3100" b="1">
                <a:latin typeface="Montserrat" panose="00000500000000000000"/>
              </a:defRPr>
            </a:lvl1pPr>
          </a:lstStyle>
          <a:p>
            <a:pPr lvl="0"/>
            <a:r>
              <a:rPr lang="en-US"/>
              <a:t>Presentation Title or Section</a:t>
            </a:r>
          </a:p>
        </p:txBody>
      </p:sp>
    </p:spTree>
    <p:extLst>
      <p:ext uri="{BB962C8B-B14F-4D97-AF65-F5344CB8AC3E}">
        <p14:creationId xmlns:p14="http://schemas.microsoft.com/office/powerpoint/2010/main" val="24949680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D34CF9-52A0-44C1-B2B3-59776FA53589}"/>
              </a:ext>
            </a:extLst>
          </p:cNvPr>
          <p:cNvSpPr>
            <a:spLocks noGrp="1"/>
          </p:cNvSpPr>
          <p:nvPr>
            <p:ph type="body" idx="1"/>
          </p:nvPr>
        </p:nvSpPr>
        <p:spPr>
          <a:xfrm>
            <a:off x="603503" y="1819071"/>
            <a:ext cx="5257800" cy="686003"/>
          </a:xfrm>
        </p:spPr>
        <p:txBody>
          <a:bodyPr anchor="b">
            <a:normAutofit/>
          </a:bodyPr>
          <a:lstStyle>
            <a:lvl1pPr marL="0" indent="0">
              <a:buNone/>
              <a:defRPr sz="2700" b="1">
                <a:latin typeface="Montserrat" panose="000005000000000000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42E02-9399-4D80-B43E-A138982AE762}"/>
              </a:ext>
            </a:extLst>
          </p:cNvPr>
          <p:cNvSpPr>
            <a:spLocks noGrp="1"/>
          </p:cNvSpPr>
          <p:nvPr>
            <p:ph sz="half" idx="2"/>
          </p:nvPr>
        </p:nvSpPr>
        <p:spPr>
          <a:xfrm>
            <a:off x="603503" y="2611320"/>
            <a:ext cx="5257800" cy="3578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BDA4C2-0013-451C-8B49-01DD29A98038}"/>
              </a:ext>
            </a:extLst>
          </p:cNvPr>
          <p:cNvSpPr>
            <a:spLocks noGrp="1"/>
          </p:cNvSpPr>
          <p:nvPr>
            <p:ph type="body" sz="quarter" idx="3"/>
          </p:nvPr>
        </p:nvSpPr>
        <p:spPr>
          <a:xfrm>
            <a:off x="6071616" y="1819071"/>
            <a:ext cx="5257800" cy="686003"/>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700" b="1">
                <a:latin typeface="Montserrat" panose="000005000000000000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DFB31-B261-445E-B640-07B39A383C14}"/>
              </a:ext>
            </a:extLst>
          </p:cNvPr>
          <p:cNvSpPr>
            <a:spLocks noGrp="1"/>
          </p:cNvSpPr>
          <p:nvPr>
            <p:ph sz="quarter" idx="4"/>
          </p:nvPr>
        </p:nvSpPr>
        <p:spPr>
          <a:xfrm>
            <a:off x="6071616" y="2611320"/>
            <a:ext cx="5257800" cy="3578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Graphic 10">
            <a:extLst>
              <a:ext uri="{FF2B5EF4-FFF2-40B4-BE49-F238E27FC236}">
                <a16:creationId xmlns:a16="http://schemas.microsoft.com/office/drawing/2014/main" id="{AC94771D-51AF-42C5-9CD3-814BBCE71A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464" y="192965"/>
            <a:ext cx="2719724" cy="493002"/>
          </a:xfrm>
          <a:prstGeom prst="rect">
            <a:avLst/>
          </a:prstGeom>
        </p:spPr>
      </p:pic>
      <p:sp>
        <p:nvSpPr>
          <p:cNvPr id="12" name="Text Placeholder 20">
            <a:extLst>
              <a:ext uri="{FF2B5EF4-FFF2-40B4-BE49-F238E27FC236}">
                <a16:creationId xmlns:a16="http://schemas.microsoft.com/office/drawing/2014/main" id="{B2CF31AD-C56B-4A2C-9061-FE667637DE7F}"/>
              </a:ext>
            </a:extLst>
          </p:cNvPr>
          <p:cNvSpPr>
            <a:spLocks noGrp="1"/>
          </p:cNvSpPr>
          <p:nvPr>
            <p:ph type="body" sz="quarter" idx="13" hasCustomPrompt="1"/>
          </p:nvPr>
        </p:nvSpPr>
        <p:spPr>
          <a:xfrm>
            <a:off x="603504" y="1133388"/>
            <a:ext cx="7523163" cy="579437"/>
          </a:xfrm>
        </p:spPr>
        <p:txBody>
          <a:bodyPr>
            <a:normAutofit/>
          </a:bodyPr>
          <a:lstStyle>
            <a:lvl1pPr marL="0" indent="0">
              <a:buNone/>
              <a:defRPr sz="3100">
                <a:latin typeface="Montserrat" panose="00000500000000000000"/>
              </a:defRPr>
            </a:lvl1pPr>
            <a:lvl2pPr marL="457200" indent="0">
              <a:buNone/>
              <a:defRPr/>
            </a:lvl2pPr>
          </a:lstStyle>
          <a:p>
            <a:pPr lvl="0"/>
            <a:r>
              <a:rPr lang="en-US"/>
              <a:t>Click to edit Master title styles</a:t>
            </a:r>
          </a:p>
        </p:txBody>
      </p:sp>
      <p:sp>
        <p:nvSpPr>
          <p:cNvPr id="16" name="TextBox 15">
            <a:extLst>
              <a:ext uri="{FF2B5EF4-FFF2-40B4-BE49-F238E27FC236}">
                <a16:creationId xmlns:a16="http://schemas.microsoft.com/office/drawing/2014/main" id="{CA535663-3381-4D4D-833E-3951C034EFC1}"/>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
        <p:nvSpPr>
          <p:cNvPr id="18" name="Text Placeholder 22">
            <a:extLst>
              <a:ext uri="{FF2B5EF4-FFF2-40B4-BE49-F238E27FC236}">
                <a16:creationId xmlns:a16="http://schemas.microsoft.com/office/drawing/2014/main" id="{EDD822D7-92F9-40A2-952B-DED7F31D17E9}"/>
              </a:ext>
            </a:extLst>
          </p:cNvPr>
          <p:cNvSpPr>
            <a:spLocks noGrp="1"/>
          </p:cNvSpPr>
          <p:nvPr>
            <p:ph type="body" sz="quarter" idx="12" hasCustomPrompt="1"/>
          </p:nvPr>
        </p:nvSpPr>
        <p:spPr>
          <a:xfrm>
            <a:off x="6667130" y="146304"/>
            <a:ext cx="4908785" cy="492125"/>
          </a:xfrm>
        </p:spPr>
        <p:txBody>
          <a:bodyPr>
            <a:noAutofit/>
          </a:bodyPr>
          <a:lstStyle>
            <a:lvl1pPr marL="0" indent="0" algn="r">
              <a:buNone/>
              <a:defRPr sz="3100" b="1">
                <a:latin typeface="Montserrat" panose="00000500000000000000"/>
              </a:defRPr>
            </a:lvl1pPr>
          </a:lstStyle>
          <a:p>
            <a:pPr lvl="0"/>
            <a:r>
              <a:rPr lang="en-US"/>
              <a:t>Presentation Title or Section</a:t>
            </a:r>
          </a:p>
        </p:txBody>
      </p:sp>
    </p:spTree>
    <p:extLst>
      <p:ext uri="{BB962C8B-B14F-4D97-AF65-F5344CB8AC3E}">
        <p14:creationId xmlns:p14="http://schemas.microsoft.com/office/powerpoint/2010/main" val="11771751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9DD4BC-88CF-4618-97E2-142857095F4A}"/>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pic>
        <p:nvPicPr>
          <p:cNvPr id="7" name="Graphic 6">
            <a:extLst>
              <a:ext uri="{FF2B5EF4-FFF2-40B4-BE49-F238E27FC236}">
                <a16:creationId xmlns:a16="http://schemas.microsoft.com/office/drawing/2014/main" id="{91A451FE-EB90-495D-B487-3C535C1E41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464" y="192965"/>
            <a:ext cx="2719724" cy="493002"/>
          </a:xfrm>
          <a:prstGeom prst="rect">
            <a:avLst/>
          </a:prstGeom>
        </p:spPr>
      </p:pic>
      <p:sp>
        <p:nvSpPr>
          <p:cNvPr id="8" name="Text Placeholder 22">
            <a:extLst>
              <a:ext uri="{FF2B5EF4-FFF2-40B4-BE49-F238E27FC236}">
                <a16:creationId xmlns:a16="http://schemas.microsoft.com/office/drawing/2014/main" id="{81A81CE4-1393-461E-8F96-59469211E97C}"/>
              </a:ext>
            </a:extLst>
          </p:cNvPr>
          <p:cNvSpPr>
            <a:spLocks noGrp="1"/>
          </p:cNvSpPr>
          <p:nvPr>
            <p:ph type="body" sz="quarter" idx="12" hasCustomPrompt="1"/>
          </p:nvPr>
        </p:nvSpPr>
        <p:spPr>
          <a:xfrm>
            <a:off x="6667130" y="146304"/>
            <a:ext cx="4908785" cy="492125"/>
          </a:xfrm>
        </p:spPr>
        <p:txBody>
          <a:bodyPr>
            <a:noAutofit/>
          </a:bodyPr>
          <a:lstStyle>
            <a:lvl1pPr marL="0" indent="0" algn="r">
              <a:buNone/>
              <a:defRPr sz="3100" b="1">
                <a:latin typeface="Montserrat" panose="00000500000000000000"/>
              </a:defRPr>
            </a:lvl1pPr>
          </a:lstStyle>
          <a:p>
            <a:pPr lvl="0"/>
            <a:r>
              <a:rPr lang="en-US"/>
              <a:t>Presentation Title or Section</a:t>
            </a:r>
          </a:p>
        </p:txBody>
      </p:sp>
      <p:sp>
        <p:nvSpPr>
          <p:cNvPr id="9" name="Text Placeholder 20">
            <a:extLst>
              <a:ext uri="{FF2B5EF4-FFF2-40B4-BE49-F238E27FC236}">
                <a16:creationId xmlns:a16="http://schemas.microsoft.com/office/drawing/2014/main" id="{0EC84139-D2C1-45AD-A43C-E282B206402F}"/>
              </a:ext>
            </a:extLst>
          </p:cNvPr>
          <p:cNvSpPr>
            <a:spLocks noGrp="1"/>
          </p:cNvSpPr>
          <p:nvPr>
            <p:ph type="body" sz="quarter" idx="11" hasCustomPrompt="1"/>
          </p:nvPr>
        </p:nvSpPr>
        <p:spPr>
          <a:xfrm>
            <a:off x="603504" y="1133388"/>
            <a:ext cx="7523163" cy="579437"/>
          </a:xfrm>
        </p:spPr>
        <p:txBody>
          <a:bodyPr>
            <a:normAutofit/>
          </a:bodyPr>
          <a:lstStyle>
            <a:lvl1pPr marL="0" indent="0">
              <a:buNone/>
              <a:defRPr sz="3100">
                <a:latin typeface="Montserrat" panose="00000500000000000000"/>
              </a:defRPr>
            </a:lvl1pPr>
            <a:lvl2pPr marL="457200" indent="0">
              <a:buNone/>
              <a:defRPr/>
            </a:lvl2pPr>
          </a:lstStyle>
          <a:p>
            <a:pPr lvl="0"/>
            <a:r>
              <a:rPr lang="en-US"/>
              <a:t>Click to edit Master title styles</a:t>
            </a:r>
          </a:p>
        </p:txBody>
      </p:sp>
    </p:spTree>
    <p:extLst>
      <p:ext uri="{BB962C8B-B14F-4D97-AF65-F5344CB8AC3E}">
        <p14:creationId xmlns:p14="http://schemas.microsoft.com/office/powerpoint/2010/main" val="23201569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F0FD3-B6CD-43E0-B27C-89320C14F471}"/>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718121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71A5-C1B9-43C0-A5C7-E66E864A62CB}"/>
              </a:ext>
            </a:extLst>
          </p:cNvPr>
          <p:cNvSpPr>
            <a:spLocks noGrp="1"/>
          </p:cNvSpPr>
          <p:nvPr>
            <p:ph type="title"/>
          </p:nvPr>
        </p:nvSpPr>
        <p:spPr>
          <a:xfrm>
            <a:off x="839788" y="457200"/>
            <a:ext cx="3932237" cy="1600200"/>
          </a:xfrm>
        </p:spPr>
        <p:txBody>
          <a:bodyPr anchor="b">
            <a:normAutofit/>
          </a:bodyPr>
          <a:lstStyle>
            <a:lvl1pPr>
              <a:defRPr sz="3100"/>
            </a:lvl1pPr>
          </a:lstStyle>
          <a:p>
            <a:r>
              <a:rPr lang="en-US"/>
              <a:t>Click to edit Master title style</a:t>
            </a:r>
          </a:p>
        </p:txBody>
      </p:sp>
      <p:sp>
        <p:nvSpPr>
          <p:cNvPr id="3" name="Content Placeholder 2">
            <a:extLst>
              <a:ext uri="{FF2B5EF4-FFF2-40B4-BE49-F238E27FC236}">
                <a16:creationId xmlns:a16="http://schemas.microsoft.com/office/drawing/2014/main" id="{6FB6B0E8-F186-45A3-9C79-9A22FAE50C78}"/>
              </a:ext>
            </a:extLst>
          </p:cNvPr>
          <p:cNvSpPr>
            <a:spLocks noGrp="1"/>
          </p:cNvSpPr>
          <p:nvPr>
            <p:ph idx="1"/>
          </p:nvPr>
        </p:nvSpPr>
        <p:spPr>
          <a:xfrm>
            <a:off x="5183188" y="987425"/>
            <a:ext cx="6172200" cy="4873625"/>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78278-9394-4A88-88E8-2A22E2726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a:extLst>
              <a:ext uri="{FF2B5EF4-FFF2-40B4-BE49-F238E27FC236}">
                <a16:creationId xmlns:a16="http://schemas.microsoft.com/office/drawing/2014/main" id="{E0D1363A-E3D9-49FD-9E12-6CE11E3034B4}"/>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6555705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1437-1A0E-47E7-BC65-8DF9C9420B95}"/>
              </a:ext>
            </a:extLst>
          </p:cNvPr>
          <p:cNvSpPr>
            <a:spLocks noGrp="1"/>
          </p:cNvSpPr>
          <p:nvPr>
            <p:ph type="title"/>
          </p:nvPr>
        </p:nvSpPr>
        <p:spPr>
          <a:xfrm>
            <a:off x="839788" y="457200"/>
            <a:ext cx="3932237" cy="1600200"/>
          </a:xfrm>
        </p:spPr>
        <p:txBody>
          <a:bodyPr anchor="b">
            <a:normAutofit/>
          </a:bodyPr>
          <a:lstStyle>
            <a:lvl1pPr>
              <a:defRPr sz="3100"/>
            </a:lvl1pPr>
          </a:lstStyle>
          <a:p>
            <a:r>
              <a:rPr lang="en-US"/>
              <a:t>Click to edit Master title style</a:t>
            </a:r>
          </a:p>
        </p:txBody>
      </p:sp>
      <p:sp>
        <p:nvSpPr>
          <p:cNvPr id="3" name="Picture Placeholder 2">
            <a:extLst>
              <a:ext uri="{FF2B5EF4-FFF2-40B4-BE49-F238E27FC236}">
                <a16:creationId xmlns:a16="http://schemas.microsoft.com/office/drawing/2014/main" id="{FB1C8017-3789-43DC-9EB3-BA6A83C90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42AD166-9D1C-4FBA-951A-F346382F5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a:extLst>
              <a:ext uri="{FF2B5EF4-FFF2-40B4-BE49-F238E27FC236}">
                <a16:creationId xmlns:a16="http://schemas.microsoft.com/office/drawing/2014/main" id="{F106C967-905F-4BF8-886E-7C4AFBF9DE15}"/>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570591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3B00-D403-438F-9FAA-7D774567F5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BFACD-991D-4365-A19E-E90E5D39D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277FAAEF-2C34-4468-8295-A8FDEC798383}"/>
              </a:ext>
            </a:extLst>
          </p:cNvPr>
          <p:cNvSpPr txBox="1"/>
          <p:nvPr/>
        </p:nvSpPr>
        <p:spPr>
          <a:xfrm>
            <a:off x="9918700" y="6349598"/>
            <a:ext cx="1739900" cy="323165"/>
          </a:xfrm>
          <a:prstGeom prst="rect">
            <a:avLst/>
          </a:prstGeom>
          <a:solidFill>
            <a:schemeClr val="bg1"/>
          </a:solidFill>
        </p:spPr>
        <p:txBody>
          <a:bodyPr wrap="square" rtlCol="0">
            <a:spAutoFit/>
          </a:bodyPr>
          <a:lstStyle/>
          <a:p>
            <a:pPr algn="r">
              <a:spcAft>
                <a:spcPts val="1800"/>
              </a:spcAft>
            </a:pPr>
            <a:fld id="{B87189C6-61C7-4D23-9A40-B5051EB6F912}" type="slidenum">
              <a:rPr lang="en-US" sz="1500" b="1" spc="-50" smtClean="0">
                <a:latin typeface="Roboto" panose="02000000000000000000" pitchFamily="2" charset="0"/>
                <a:ea typeface="Roboto" panose="02000000000000000000" pitchFamily="2" charset="0"/>
              </a:rPr>
              <a:pPr algn="r">
                <a:spcAft>
                  <a:spcPts val="1800"/>
                </a:spcAft>
              </a:pPr>
              <a:t>‹#›</a:t>
            </a:fld>
            <a:endParaRPr lang="en-US" sz="1500" b="1" spc="-5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951961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064193B-3F30-4FDF-AC03-1C8C8A9ED20D}"/>
              </a:ext>
            </a:extLst>
          </p:cNvPr>
          <p:cNvGrpSpPr/>
          <p:nvPr/>
        </p:nvGrpSpPr>
        <p:grpSpPr>
          <a:xfrm>
            <a:off x="-76" y="0"/>
            <a:ext cx="12192076" cy="6859248"/>
            <a:chOff x="-9312" y="-5242"/>
            <a:chExt cx="12201312" cy="6868484"/>
          </a:xfrm>
        </p:grpSpPr>
        <p:pic>
          <p:nvPicPr>
            <p:cNvPr id="8" name="Picture 7">
              <a:extLst>
                <a:ext uri="{FF2B5EF4-FFF2-40B4-BE49-F238E27FC236}">
                  <a16:creationId xmlns:a16="http://schemas.microsoft.com/office/drawing/2014/main" id="{0898480F-08B5-4E32-8664-FA5ACC354D60}"/>
                </a:ext>
              </a:extLst>
            </p:cNvPr>
            <p:cNvPicPr>
              <a:picLocks noChangeAspect="1"/>
            </p:cNvPicPr>
            <p:nvPr/>
          </p:nvPicPr>
          <p:blipFill rotWithShape="1">
            <a:blip r:embed="rId15">
              <a:extLst>
                <a:ext uri="{28A0092B-C50C-407E-A947-70E740481C1C}">
                  <a14:useLocalDpi xmlns:a14="http://schemas.microsoft.com/office/drawing/2010/main" val="0"/>
                </a:ext>
              </a:extLst>
            </a:blip>
            <a:srcRect l="1899" t="7292" b="3494"/>
            <a:stretch/>
          </p:blipFill>
          <p:spPr>
            <a:xfrm>
              <a:off x="-9312" y="-5242"/>
              <a:ext cx="12201312" cy="6868484"/>
            </a:xfrm>
            <a:prstGeom prst="rect">
              <a:avLst/>
            </a:prstGeom>
          </p:spPr>
        </p:pic>
        <p:sp>
          <p:nvSpPr>
            <p:cNvPr id="9" name="TextBox 8">
              <a:extLst>
                <a:ext uri="{FF2B5EF4-FFF2-40B4-BE49-F238E27FC236}">
                  <a16:creationId xmlns:a16="http://schemas.microsoft.com/office/drawing/2014/main" id="{3D078B8C-2377-4BBE-9655-396DD6E3A978}"/>
                </a:ext>
              </a:extLst>
            </p:cNvPr>
            <p:cNvSpPr txBox="1"/>
            <p:nvPr/>
          </p:nvSpPr>
          <p:spPr>
            <a:xfrm>
              <a:off x="1536699" y="6337300"/>
              <a:ext cx="5343072" cy="323165"/>
            </a:xfrm>
            <a:prstGeom prst="rect">
              <a:avLst/>
            </a:prstGeom>
            <a:solidFill>
              <a:schemeClr val="bg1"/>
            </a:solidFill>
          </p:spPr>
          <p:txBody>
            <a:bodyPr wrap="square" rtlCol="0">
              <a:spAutoFit/>
            </a:bodyPr>
            <a:lstStyle/>
            <a:p>
              <a:pPr>
                <a:spcAft>
                  <a:spcPts val="1800"/>
                </a:spcAft>
              </a:pPr>
              <a:r>
                <a:rPr lang="en-US" sz="1500" b="1" spc="-50" dirty="0">
                  <a:latin typeface="Roboto" panose="02000000000000000000" pitchFamily="2" charset="0"/>
                  <a:ea typeface="Roboto" panose="02000000000000000000" pitchFamily="2" charset="0"/>
                </a:rPr>
                <a:t>Statistics Division</a:t>
              </a:r>
            </a:p>
          </p:txBody>
        </p:sp>
      </p:grpSp>
      <p:sp>
        <p:nvSpPr>
          <p:cNvPr id="2" name="Title Placeholder 1">
            <a:extLst>
              <a:ext uri="{FF2B5EF4-FFF2-40B4-BE49-F238E27FC236}">
                <a16:creationId xmlns:a16="http://schemas.microsoft.com/office/drawing/2014/main" id="{C1537D50-D71D-4383-9FB2-9774DFD61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B2EEC-C745-4580-B188-27D975FE8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0406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ontserrat"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panose="020000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hyperlink" Target="mailto:sna@un.org" TargetMode="External"/><Relationship Id="rId1" Type="http://schemas.openxmlformats.org/officeDocument/2006/relationships/slideLayout" Target="../slideLayouts/slideLayout6.xml"/><Relationship Id="rId5" Type="http://schemas.openxmlformats.org/officeDocument/2006/relationships/hyperlink" Target="https://unstats.un.org/unsd/statcom/groups/NetEconStat/" TargetMode="Externa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unstats.un.org/unsd/statcom/groups/NetEconStat/" TargetMode="External"/><Relationship Id="rId2" Type="http://schemas.openxmlformats.org/officeDocument/2006/relationships/hyperlink" Target="https://unstats.un.org/UNSDWebsite/statcom/session_54/documents/2023-37-FinalReport-E.pdf"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unstats.un.org/unsd/statcom/groups/NetEconStat/" TargetMode="External"/><Relationship Id="rId2" Type="http://schemas.openxmlformats.org/officeDocument/2006/relationships/hyperlink" Target="https://unstats.un.org/UNSDWebsite/statcom/session_54/documents/BG-3d-NetEcoStats-beyond%20GDP-E.pdf" TargetMode="Externa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forms.office.com/pages/responsepage.aspx?id=2zWeD09UYE-9zF6kFubccOoPuTAt--FBkIYzWHqgGcxUQ1BETlNQMjI0VFIzRVpHQVRIOUsyNTRWRy4u&amp;wdLOR=cB4C370FA-0A5E-4E20-AFB5-06524E5DF4E5" TargetMode="External"/><Relationship Id="rId2" Type="http://schemas.openxmlformats.org/officeDocument/2006/relationships/hyperlink" Target="https://unstats.un.org/UNSDWebsite/statcom/session_54/documents/BG-3d-Synthesis-note-E.pdf" TargetMode="Externa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hyperlink" Target="https://unstats.un.org/unsd/classifications/Sprint/webinar-1.cs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ticerun.com/2018/03/gobierno-abierto-y-el-sector-educativo.html" TargetMode="External"/><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731654" y="3339107"/>
            <a:ext cx="10917877" cy="1058662"/>
          </a:xfrm>
        </p:spPr>
        <p:txBody>
          <a:bodyPr>
            <a:normAutofit fontScale="25000" lnSpcReduction="20000"/>
          </a:bodyPr>
          <a:lstStyle/>
          <a:p>
            <a:br>
              <a:rPr lang="en-US" sz="8000" b="1" dirty="0">
                <a:latin typeface="Arial" panose="020B0604020202020204" pitchFamily="34" charset="0"/>
                <a:cs typeface="Arial" panose="020B0604020202020204" pitchFamily="34" charset="0"/>
              </a:rPr>
            </a:br>
            <a:r>
              <a:rPr lang="en-US" sz="8000" b="1" dirty="0">
                <a:latin typeface="Arial" panose="020B0604020202020204" pitchFamily="34" charset="0"/>
                <a:cs typeface="Arial" panose="020B0604020202020204" pitchFamily="34" charset="0"/>
              </a:rPr>
              <a:t>Informal meeting of the United Nations Network of Economic Statisticians</a:t>
            </a:r>
            <a:br>
              <a:rPr lang="en-US" sz="8000" b="1" dirty="0">
                <a:latin typeface="Arial" panose="020B0604020202020204" pitchFamily="34" charset="0"/>
                <a:cs typeface="Arial" panose="020B0604020202020204" pitchFamily="34" charset="0"/>
              </a:rPr>
            </a:br>
            <a:endParaRPr lang="en-US" sz="8000" b="1" dirty="0">
              <a:latin typeface="Arial" panose="020B0604020202020204" pitchFamily="34" charset="0"/>
              <a:cs typeface="Arial" panose="020B0604020202020204" pitchFamily="34" charset="0"/>
            </a:endParaRPr>
          </a:p>
          <a:p>
            <a:r>
              <a:rPr lang="en-US" sz="8000" b="1" dirty="0">
                <a:latin typeface="Arial" panose="020B0604020202020204" pitchFamily="34" charset="0"/>
                <a:cs typeface="Arial" panose="020B0604020202020204" pitchFamily="34" charset="0"/>
              </a:rPr>
              <a:t>6 November 2023</a:t>
            </a:r>
          </a:p>
        </p:txBody>
      </p:sp>
      <p:sp>
        <p:nvSpPr>
          <p:cNvPr id="2" name="Titre 1"/>
          <p:cNvSpPr>
            <a:spLocks noGrp="1"/>
          </p:cNvSpPr>
          <p:nvPr>
            <p:ph type="ctrTitle" idx="4294967295"/>
          </p:nvPr>
        </p:nvSpPr>
        <p:spPr>
          <a:xfrm>
            <a:off x="330927" y="1497535"/>
            <a:ext cx="11160108" cy="1498007"/>
          </a:xfrm>
        </p:spPr>
        <p:txBody>
          <a:bodyPr anchor="ctr">
            <a:noAutofit/>
          </a:bodyPr>
          <a:lstStyle/>
          <a:p>
            <a:pPr algn="ctr"/>
            <a:r>
              <a:rPr lang="en-US" sz="3200" b="1" dirty="0">
                <a:solidFill>
                  <a:srgbClr val="44546A"/>
                </a:solidFill>
                <a:latin typeface="Arial Black" panose="020B0604020202020204" pitchFamily="34" charset="0"/>
                <a:ea typeface="+mn-ea"/>
                <a:cs typeface="+mn-cs"/>
              </a:rPr>
              <a:t>Overview of report of United Nations Network of Economic Statisticians to 55</a:t>
            </a:r>
            <a:r>
              <a:rPr lang="en-US" sz="3200" b="1" baseline="30000" dirty="0">
                <a:solidFill>
                  <a:srgbClr val="44546A"/>
                </a:solidFill>
                <a:latin typeface="Arial Black" panose="020B0604020202020204" pitchFamily="34" charset="0"/>
                <a:ea typeface="+mn-ea"/>
                <a:cs typeface="+mn-cs"/>
              </a:rPr>
              <a:t>th</a:t>
            </a:r>
            <a:r>
              <a:rPr lang="en-US" sz="3200" b="1" dirty="0">
                <a:solidFill>
                  <a:srgbClr val="44546A"/>
                </a:solidFill>
                <a:latin typeface="Arial Black" panose="020B0604020202020204" pitchFamily="34" charset="0"/>
                <a:ea typeface="+mn-ea"/>
                <a:cs typeface="+mn-cs"/>
              </a:rPr>
              <a:t> Statistical Commission</a:t>
            </a:r>
            <a:endParaRPr lang="fr-MA" sz="3200" b="1" strike="sngStrike" dirty="0">
              <a:solidFill>
                <a:srgbClr val="44546A"/>
              </a:solidFill>
              <a:latin typeface="Arial Black" panose="020B0604020202020204" pitchFamily="34" charset="0"/>
              <a:ea typeface="+mn-ea"/>
              <a:cs typeface="+mn-cs"/>
            </a:endParaRPr>
          </a:p>
        </p:txBody>
      </p:sp>
      <p:sp>
        <p:nvSpPr>
          <p:cNvPr id="4" name="Text Placeholder 1">
            <a:extLst>
              <a:ext uri="{FF2B5EF4-FFF2-40B4-BE49-F238E27FC236}">
                <a16:creationId xmlns:a16="http://schemas.microsoft.com/office/drawing/2014/main" id="{643DEBFC-18A6-4D21-A01A-E8F57F87D734}"/>
              </a:ext>
            </a:extLst>
          </p:cNvPr>
          <p:cNvSpPr txBox="1">
            <a:spLocks/>
          </p:cNvSpPr>
          <p:nvPr/>
        </p:nvSpPr>
        <p:spPr>
          <a:xfrm>
            <a:off x="394830" y="4741334"/>
            <a:ext cx="10849889" cy="769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panose="020000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spcBef>
                <a:spcPts val="0"/>
              </a:spcBef>
              <a:buNone/>
            </a:pPr>
            <a:r>
              <a:rPr lang="en-US" b="1" dirty="0">
                <a:solidFill>
                  <a:srgbClr val="44546A"/>
                </a:solidFill>
                <a:latin typeface="Arial Black" panose="020B0604020202020204" pitchFamily="34" charset="0"/>
              </a:rPr>
              <a:t>Benson Sim</a:t>
            </a:r>
          </a:p>
          <a:p>
            <a:pPr marL="0" indent="0" algn="ctr">
              <a:lnSpc>
                <a:spcPct val="80000"/>
              </a:lnSpc>
              <a:spcBef>
                <a:spcPts val="0"/>
              </a:spcBef>
              <a:buNone/>
            </a:pPr>
            <a:r>
              <a:rPr lang="en-US" b="1" dirty="0">
                <a:solidFill>
                  <a:srgbClr val="44546A"/>
                </a:solidFill>
                <a:latin typeface="Arial Black" panose="020B0604020202020204" pitchFamily="34" charset="0"/>
              </a:rPr>
              <a:t>United Nations Statistics </a:t>
            </a:r>
            <a:r>
              <a:rPr lang="en-US" sz="2400" b="1" dirty="0">
                <a:solidFill>
                  <a:srgbClr val="44546A"/>
                </a:solidFill>
                <a:latin typeface="Arial Black" panose="020B0604020202020204" pitchFamily="34" charset="0"/>
              </a:rPr>
              <a:t>Division</a:t>
            </a:r>
            <a:endParaRPr lang="en-US" dirty="0"/>
          </a:p>
        </p:txBody>
      </p:sp>
    </p:spTree>
    <p:extLst>
      <p:ext uri="{BB962C8B-B14F-4D97-AF65-F5344CB8AC3E}">
        <p14:creationId xmlns:p14="http://schemas.microsoft.com/office/powerpoint/2010/main" val="382272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797"/>
            <a:ext cx="10515600" cy="646331"/>
          </a:xfrm>
          <a:noFill/>
        </p:spPr>
        <p:txBody>
          <a:bodyPr wrap="square" rtlCol="0">
            <a:spAutoFit/>
          </a:bodyPr>
          <a:lstStyle/>
          <a:p>
            <a:pPr algn="ctr"/>
            <a:r>
              <a:rPr lang="en-US" sz="4000" b="1" dirty="0">
                <a:solidFill>
                  <a:schemeClr val="hlink"/>
                </a:solidFill>
                <a:latin typeface="+mn-lt"/>
                <a:ea typeface="+mn-ea"/>
                <a:cs typeface="+mn-cs"/>
              </a:rPr>
              <a:t>Action to be taken by the Statistical Commission</a:t>
            </a:r>
          </a:p>
        </p:txBody>
      </p:sp>
      <p:sp>
        <p:nvSpPr>
          <p:cNvPr id="3" name="Rectangle: Rounded Corners 2">
            <a:extLst>
              <a:ext uri="{FF2B5EF4-FFF2-40B4-BE49-F238E27FC236}">
                <a16:creationId xmlns:a16="http://schemas.microsoft.com/office/drawing/2014/main" id="{B75FCE3F-E956-B197-399B-4499DB1E18A1}"/>
              </a:ext>
            </a:extLst>
          </p:cNvPr>
          <p:cNvSpPr/>
          <p:nvPr/>
        </p:nvSpPr>
        <p:spPr bwMode="auto">
          <a:xfrm>
            <a:off x="114207" y="785128"/>
            <a:ext cx="9410794" cy="5301561"/>
          </a:xfrm>
          <a:prstGeom prst="roundRect">
            <a:avLst/>
          </a:prstGeom>
          <a:solidFill>
            <a:schemeClr val="accent1">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buFont typeface="Arial" panose="020B0604020202020204" pitchFamily="34" charset="0"/>
              <a:buChar char="•"/>
            </a:pPr>
            <a:r>
              <a:rPr lang="en-US" sz="2400" dirty="0"/>
              <a:t>To express its views on the progress made by the Network and its sprints;</a:t>
            </a:r>
          </a:p>
          <a:p>
            <a:pPr marL="342900" indent="-342900" fontAlgn="base">
              <a:spcBef>
                <a:spcPct val="0"/>
              </a:spcBef>
              <a:spcAft>
                <a:spcPct val="0"/>
              </a:spcAft>
              <a:buFont typeface="Arial" panose="020B0604020202020204" pitchFamily="34" charset="0"/>
              <a:buChar char="•"/>
            </a:pPr>
            <a:r>
              <a:rPr lang="en-US" sz="2400" dirty="0"/>
              <a:t>Endorse the work program of the Network for 2024 covering the following:</a:t>
            </a:r>
          </a:p>
          <a:p>
            <a:pPr marL="800100" lvl="1" indent="-342900" fontAlgn="base">
              <a:spcBef>
                <a:spcPct val="0"/>
              </a:spcBef>
              <a:spcAft>
                <a:spcPct val="0"/>
              </a:spcAft>
              <a:buFont typeface="Arial" panose="020B0604020202020204" pitchFamily="34" charset="0"/>
              <a:buChar char="•"/>
            </a:pPr>
            <a:r>
              <a:rPr lang="en-US" sz="2400" dirty="0"/>
              <a:t>Follow-up work including the proposal formation of a multi-disciplinary group to take forward the recommendations of the beyond GDP sprint 2023;</a:t>
            </a:r>
          </a:p>
          <a:p>
            <a:pPr marL="800100" lvl="1" indent="-342900" fontAlgn="base">
              <a:spcBef>
                <a:spcPct val="0"/>
              </a:spcBef>
              <a:spcAft>
                <a:spcPct val="0"/>
              </a:spcAft>
              <a:buFont typeface="Arial" panose="020B0604020202020204" pitchFamily="34" charset="0"/>
              <a:buChar char="•"/>
            </a:pPr>
            <a:r>
              <a:rPr lang="en-US" sz="2400" dirty="0"/>
              <a:t>Follow up work on the priorities for the modernization of national statistical agencies in the Global South arising from a discussion with the regional commissions;</a:t>
            </a:r>
          </a:p>
          <a:p>
            <a:pPr marL="800100" lvl="1" indent="-342900" fontAlgn="base">
              <a:spcBef>
                <a:spcPct val="0"/>
              </a:spcBef>
              <a:spcAft>
                <a:spcPct val="0"/>
              </a:spcAft>
              <a:buFont typeface="Arial" panose="020B0604020202020204" pitchFamily="34" charset="0"/>
              <a:buChar char="•"/>
            </a:pPr>
            <a:r>
              <a:rPr lang="en-US" sz="2400" dirty="0"/>
              <a:t>Continuation of the regional and global consultations on shared statistical priorities and collaborative arrangements and Network and informal meetings</a:t>
            </a:r>
          </a:p>
          <a:p>
            <a:pPr marL="342900" indent="-342900" fontAlgn="base">
              <a:spcBef>
                <a:spcPct val="0"/>
              </a:spcBef>
              <a:spcAft>
                <a:spcPct val="0"/>
              </a:spcAft>
              <a:buFont typeface="Arial" panose="020B0604020202020204" pitchFamily="34" charset="0"/>
              <a:buChar char="•"/>
            </a:pPr>
            <a:endParaRPr lang="en-US" sz="2400" dirty="0"/>
          </a:p>
        </p:txBody>
      </p:sp>
      <p:pic>
        <p:nvPicPr>
          <p:cNvPr id="5" name="Picture 4" descr=" ">
            <a:extLst>
              <a:ext uri="{FF2B5EF4-FFF2-40B4-BE49-F238E27FC236}">
                <a16:creationId xmlns:a16="http://schemas.microsoft.com/office/drawing/2014/main" id="{07FBE231-A148-45C4-BE10-DBB5A50C235C}"/>
              </a:ext>
            </a:extLst>
          </p:cNvPr>
          <p:cNvPicPr/>
          <p:nvPr/>
        </p:nvPicPr>
        <p:blipFill rotWithShape="1">
          <a:blip r:embed="rId2" cstate="print">
            <a:extLst>
              <a:ext uri="{28A0092B-C50C-407E-A947-70E740481C1C}">
                <a14:useLocalDpi xmlns:a14="http://schemas.microsoft.com/office/drawing/2010/main" val="0"/>
              </a:ext>
            </a:extLst>
          </a:blip>
          <a:srcRect l="20795" r="24290"/>
          <a:stretch/>
        </p:blipFill>
        <p:spPr bwMode="auto">
          <a:xfrm>
            <a:off x="9525001" y="5371465"/>
            <a:ext cx="1973580" cy="8394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127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797"/>
            <a:ext cx="10515600" cy="646331"/>
          </a:xfrm>
          <a:noFill/>
        </p:spPr>
        <p:txBody>
          <a:bodyPr wrap="square" rtlCol="0">
            <a:spAutoFit/>
          </a:bodyPr>
          <a:lstStyle/>
          <a:p>
            <a:pPr algn="ctr"/>
            <a:r>
              <a:rPr lang="en-US" sz="4000" b="1" dirty="0">
                <a:solidFill>
                  <a:schemeClr val="hlink"/>
                </a:solidFill>
                <a:latin typeface="+mn-lt"/>
                <a:ea typeface="+mn-ea"/>
                <a:cs typeface="+mn-cs"/>
              </a:rPr>
              <a:t>Timeline</a:t>
            </a:r>
          </a:p>
        </p:txBody>
      </p:sp>
      <p:sp>
        <p:nvSpPr>
          <p:cNvPr id="3" name="Rectangle: Rounded Corners 2">
            <a:extLst>
              <a:ext uri="{FF2B5EF4-FFF2-40B4-BE49-F238E27FC236}">
                <a16:creationId xmlns:a16="http://schemas.microsoft.com/office/drawing/2014/main" id="{B75FCE3F-E956-B197-399B-4499DB1E18A1}"/>
              </a:ext>
            </a:extLst>
          </p:cNvPr>
          <p:cNvSpPr/>
          <p:nvPr/>
        </p:nvSpPr>
        <p:spPr bwMode="auto">
          <a:xfrm>
            <a:off x="838106" y="970384"/>
            <a:ext cx="9530131" cy="5301561"/>
          </a:xfrm>
          <a:prstGeom prst="roundRect">
            <a:avLst/>
          </a:prstGeom>
          <a:solidFill>
            <a:schemeClr val="accent1">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buFont typeface="Arial" panose="020B0604020202020204" pitchFamily="34" charset="0"/>
              <a:buChar char="•"/>
            </a:pPr>
            <a:r>
              <a:rPr lang="en-US" sz="2400" dirty="0"/>
              <a:t>Report to be submitted by 29 November 2023 for editing and translation into non-English UN languages</a:t>
            </a:r>
          </a:p>
          <a:p>
            <a:pPr marL="342900" indent="-342900" fontAlgn="base">
              <a:spcBef>
                <a:spcPct val="0"/>
              </a:spcBef>
              <a:spcAft>
                <a:spcPct val="0"/>
              </a:spcAft>
              <a:buFont typeface="Arial" panose="020B0604020202020204" pitchFamily="34" charset="0"/>
              <a:buChar char="•"/>
            </a:pPr>
            <a:r>
              <a:rPr lang="en-US" sz="2400" dirty="0"/>
              <a:t>Background document to be posted on Commission’s website by mid-January 2024</a:t>
            </a:r>
          </a:p>
          <a:p>
            <a:pPr marL="342900" indent="-342900" fontAlgn="base">
              <a:spcBef>
                <a:spcPct val="0"/>
              </a:spcBef>
              <a:spcAft>
                <a:spcPct val="0"/>
              </a:spcAft>
              <a:buFont typeface="Arial" panose="020B0604020202020204" pitchFamily="34" charset="0"/>
              <a:buChar char="•"/>
            </a:pPr>
            <a:endParaRPr lang="en-US" sz="2400" dirty="0"/>
          </a:p>
        </p:txBody>
      </p:sp>
      <p:pic>
        <p:nvPicPr>
          <p:cNvPr id="5" name="Graphic 4" descr="Ringing alarm clock">
            <a:extLst>
              <a:ext uri="{FF2B5EF4-FFF2-40B4-BE49-F238E27FC236}">
                <a16:creationId xmlns:a16="http://schemas.microsoft.com/office/drawing/2014/main" id="{66F98418-E79A-4503-B49B-784C68B225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3287" y="4570550"/>
            <a:ext cx="1209675" cy="1400175"/>
          </a:xfrm>
          <a:prstGeom prst="rect">
            <a:avLst/>
          </a:prstGeom>
        </p:spPr>
      </p:pic>
    </p:spTree>
    <p:extLst>
      <p:ext uri="{BB962C8B-B14F-4D97-AF65-F5344CB8AC3E}">
        <p14:creationId xmlns:p14="http://schemas.microsoft.com/office/powerpoint/2010/main" val="118318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348DAF-EEBC-45F7-A971-9716BFBF594D}"/>
              </a:ext>
            </a:extLst>
          </p:cNvPr>
          <p:cNvSpPr>
            <a:spLocks noGrp="1"/>
          </p:cNvSpPr>
          <p:nvPr>
            <p:ph idx="4294967295"/>
          </p:nvPr>
        </p:nvSpPr>
        <p:spPr>
          <a:xfrm>
            <a:off x="0" y="874713"/>
            <a:ext cx="10566400" cy="1100056"/>
          </a:xfrm>
        </p:spPr>
        <p:txBody>
          <a:bodyPr>
            <a:normAutofit/>
          </a:bodyPr>
          <a:lstStyle/>
          <a:p>
            <a:endParaRPr lang="fr-FR" dirty="0"/>
          </a:p>
          <a:p>
            <a:pPr marL="0" indent="0" algn="ctr">
              <a:buNone/>
            </a:pPr>
            <a:r>
              <a:rPr lang="fr-FR" dirty="0">
                <a:solidFill>
                  <a:schemeClr val="accent5">
                    <a:lumMod val="75000"/>
                  </a:schemeClr>
                </a:solidFill>
                <a:latin typeface="Arial Black" panose="020B0A04020102020204" pitchFamily="34" charset="0"/>
              </a:rPr>
              <a:t>Thank you for your attention</a:t>
            </a:r>
          </a:p>
        </p:txBody>
      </p:sp>
      <p:sp>
        <p:nvSpPr>
          <p:cNvPr id="2" name="Title 2">
            <a:extLst>
              <a:ext uri="{FF2B5EF4-FFF2-40B4-BE49-F238E27FC236}">
                <a16:creationId xmlns:a16="http://schemas.microsoft.com/office/drawing/2014/main" id="{E1A2A128-6E29-AF99-D967-5996BF2DEF33}"/>
              </a:ext>
            </a:extLst>
          </p:cNvPr>
          <p:cNvSpPr txBox="1">
            <a:spLocks/>
          </p:cNvSpPr>
          <p:nvPr/>
        </p:nvSpPr>
        <p:spPr>
          <a:xfrm>
            <a:off x="4110491" y="1938807"/>
            <a:ext cx="6274590" cy="1397663"/>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ontserrat" panose="00000500000000000000"/>
                <a:ea typeface="+mj-ea"/>
                <a:cs typeface="+mj-cs"/>
              </a:defRPr>
            </a:lvl1pPr>
          </a:lstStyle>
          <a:p>
            <a:pPr algn="ctr">
              <a:defRPr/>
            </a:pPr>
            <a:r>
              <a:rPr lang="en-US" sz="7200" b="1" dirty="0">
                <a:hlinkClick r:id="rId2"/>
              </a:rPr>
              <a:t>nes@un.org</a:t>
            </a:r>
            <a:endParaRPr lang="en-US" sz="7200" dirty="0"/>
          </a:p>
        </p:txBody>
      </p:sp>
      <p:pic>
        <p:nvPicPr>
          <p:cNvPr id="4" name="Picture 3">
            <a:extLst>
              <a:ext uri="{FF2B5EF4-FFF2-40B4-BE49-F238E27FC236}">
                <a16:creationId xmlns:a16="http://schemas.microsoft.com/office/drawing/2014/main" id="{47DE2B00-A357-6FD5-9EEC-AA68F1A65A86}"/>
              </a:ext>
            </a:extLst>
          </p:cNvPr>
          <p:cNvPicPr>
            <a:picLocks noChangeAspect="1"/>
          </p:cNvPicPr>
          <p:nvPr/>
        </p:nvPicPr>
        <p:blipFill rotWithShape="1">
          <a:blip r:embed="rId3">
            <a:extLst>
              <a:ext uri="{28A0092B-C50C-407E-A947-70E740481C1C}">
                <a14:useLocalDpi xmlns:a14="http://schemas.microsoft.com/office/drawing/2010/main" val="0"/>
              </a:ext>
            </a:extLst>
          </a:blip>
          <a:srcRect l="218" r="-1" b="-1"/>
          <a:stretch/>
        </p:blipFill>
        <p:spPr>
          <a:xfrm>
            <a:off x="514811" y="1424741"/>
            <a:ext cx="2221577" cy="3273432"/>
          </a:xfrm>
          <a:prstGeom prst="rect">
            <a:avLst/>
          </a:prstGeom>
        </p:spPr>
      </p:pic>
      <p:pic>
        <p:nvPicPr>
          <p:cNvPr id="5" name="Picture 4">
            <a:extLst>
              <a:ext uri="{FF2B5EF4-FFF2-40B4-BE49-F238E27FC236}">
                <a16:creationId xmlns:a16="http://schemas.microsoft.com/office/drawing/2014/main" id="{22C498CE-A8C2-BC29-0295-B734BA5F09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388" y="2112166"/>
            <a:ext cx="1100056" cy="1100056"/>
          </a:xfrm>
          <a:prstGeom prst="rect">
            <a:avLst/>
          </a:prstGeom>
        </p:spPr>
      </p:pic>
      <p:sp>
        <p:nvSpPr>
          <p:cNvPr id="7" name="Espace réservé du contenu 2">
            <a:extLst>
              <a:ext uri="{FF2B5EF4-FFF2-40B4-BE49-F238E27FC236}">
                <a16:creationId xmlns:a16="http://schemas.microsoft.com/office/drawing/2014/main" id="{D822BF2B-4D4A-4C87-8A9C-C96DA6105D21}"/>
              </a:ext>
            </a:extLst>
          </p:cNvPr>
          <p:cNvSpPr txBox="1">
            <a:spLocks/>
          </p:cNvSpPr>
          <p:nvPr/>
        </p:nvSpPr>
        <p:spPr>
          <a:xfrm>
            <a:off x="812800" y="4693134"/>
            <a:ext cx="10566400" cy="11000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panose="020000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a:p>
            <a:pPr marL="0" indent="0" algn="ctr">
              <a:buFont typeface="Arial" panose="020B0604020202020204" pitchFamily="34" charset="0"/>
              <a:buNone/>
            </a:pPr>
            <a:r>
              <a:rPr lang="fr-FR" dirty="0">
                <a:solidFill>
                  <a:schemeClr val="accent5">
                    <a:lumMod val="75000"/>
                  </a:schemeClr>
                </a:solidFill>
                <a:latin typeface="Arial Black" panose="020B0A04020102020204" pitchFamily="34" charset="0"/>
              </a:rPr>
              <a:t>Visit </a:t>
            </a:r>
            <a:r>
              <a:rPr lang="fr-FR" dirty="0">
                <a:solidFill>
                  <a:schemeClr val="accent5">
                    <a:lumMod val="75000"/>
                  </a:schemeClr>
                </a:solidFill>
                <a:latin typeface="Arial Black" panose="020B0A04020102020204" pitchFamily="34" charset="0"/>
                <a:hlinkClick r:id="rId5"/>
              </a:rPr>
              <a:t>https://unstats.un.org/unsd/statcom/groups/NetEconStat/</a:t>
            </a:r>
            <a:r>
              <a:rPr lang="fr-FR" dirty="0">
                <a:solidFill>
                  <a:schemeClr val="accent5">
                    <a:lumMod val="75000"/>
                  </a:schemeClr>
                </a:solidFill>
                <a:latin typeface="Arial Black" panose="020B0A04020102020204" pitchFamily="34" charset="0"/>
              </a:rPr>
              <a:t> </a:t>
            </a:r>
          </a:p>
          <a:p>
            <a:pPr marL="0" indent="0" algn="ctr">
              <a:buFont typeface="Arial" panose="020B0604020202020204" pitchFamily="34" charset="0"/>
              <a:buNone/>
            </a:pPr>
            <a:r>
              <a:rPr lang="fr-FR" dirty="0">
                <a:solidFill>
                  <a:schemeClr val="accent5">
                    <a:lumMod val="75000"/>
                  </a:schemeClr>
                </a:solidFill>
                <a:latin typeface="Arial Black" panose="020B0A04020102020204" pitchFamily="34" charset="0"/>
              </a:rPr>
              <a:t>for updates</a:t>
            </a:r>
          </a:p>
        </p:txBody>
      </p:sp>
    </p:spTree>
    <p:extLst>
      <p:ext uri="{BB962C8B-B14F-4D97-AF65-F5344CB8AC3E}">
        <p14:creationId xmlns:p14="http://schemas.microsoft.com/office/powerpoint/2010/main" val="331006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DA47D-7AC6-43D2-8E01-5C6D24182333}"/>
              </a:ext>
            </a:extLst>
          </p:cNvPr>
          <p:cNvSpPr txBox="1"/>
          <p:nvPr/>
        </p:nvSpPr>
        <p:spPr>
          <a:xfrm>
            <a:off x="2717248" y="206118"/>
            <a:ext cx="6757504" cy="707886"/>
          </a:xfrm>
          <a:prstGeom prst="rect">
            <a:avLst/>
          </a:prstGeom>
          <a:noFill/>
        </p:spPr>
        <p:txBody>
          <a:bodyPr wrap="square" lIns="91440" tIns="45720" rIns="91440" bIns="45720" rtlCol="0" anchor="t">
            <a:spAutoFit/>
          </a:bodyPr>
          <a:lstStyle/>
          <a:p>
            <a:pPr algn="ctr"/>
            <a:r>
              <a:rPr lang="en-US" altLang="en-US" sz="4000" b="1" dirty="0">
                <a:solidFill>
                  <a:schemeClr val="hlink"/>
                </a:solidFill>
              </a:rPr>
              <a:t>Outline of report</a:t>
            </a:r>
            <a:endParaRPr lang="en-US" sz="4000" b="1" dirty="0">
              <a:solidFill>
                <a:srgbClr val="002060"/>
              </a:solidFill>
            </a:endParaRPr>
          </a:p>
        </p:txBody>
      </p:sp>
      <p:sp>
        <p:nvSpPr>
          <p:cNvPr id="3" name="TextBox 2">
            <a:extLst>
              <a:ext uri="{FF2B5EF4-FFF2-40B4-BE49-F238E27FC236}">
                <a16:creationId xmlns:a16="http://schemas.microsoft.com/office/drawing/2014/main" id="{A6C20946-1CC8-4C65-8B5F-C487DF868369}"/>
              </a:ext>
            </a:extLst>
          </p:cNvPr>
          <p:cNvSpPr txBox="1"/>
          <p:nvPr/>
        </p:nvSpPr>
        <p:spPr>
          <a:xfrm>
            <a:off x="279400" y="914004"/>
            <a:ext cx="11274425" cy="3206006"/>
          </a:xfrm>
          <a:prstGeom prst="rect">
            <a:avLst/>
          </a:prstGeom>
          <a:noFill/>
        </p:spPr>
        <p:txBody>
          <a:bodyPr wrap="square" rtlCol="0">
            <a:spAutoFit/>
          </a:bodyPr>
          <a:lstStyle/>
          <a:p>
            <a:pPr marL="57150" indent="-342900">
              <a:spcBef>
                <a:spcPts val="1350"/>
              </a:spcBef>
              <a:buFont typeface="Arial" panose="020B0604020202020204" pitchFamily="34" charset="0"/>
              <a:buChar char="•"/>
            </a:pPr>
            <a:r>
              <a:rPr lang="en-US" sz="2400" dirty="0"/>
              <a:t>Introduction</a:t>
            </a:r>
          </a:p>
          <a:p>
            <a:pPr marL="57150" indent="-342900">
              <a:spcBef>
                <a:spcPts val="1350"/>
              </a:spcBef>
              <a:buFont typeface="Arial" panose="020B0604020202020204" pitchFamily="34" charset="0"/>
              <a:buChar char="•"/>
            </a:pPr>
            <a:r>
              <a:rPr lang="en-US" sz="2400" dirty="0"/>
              <a:t>Network members and bureau and workstreams</a:t>
            </a:r>
          </a:p>
          <a:p>
            <a:pPr marL="57150" indent="-342900">
              <a:spcBef>
                <a:spcPts val="1350"/>
              </a:spcBef>
              <a:buFont typeface="Arial" panose="020B0604020202020204" pitchFamily="34" charset="0"/>
              <a:buChar char="•"/>
            </a:pPr>
            <a:r>
              <a:rPr lang="en-US" sz="2400" dirty="0"/>
              <a:t>Achievements in 2023 and the Programme of Work for 2024</a:t>
            </a:r>
          </a:p>
          <a:p>
            <a:pPr marL="57150" indent="-342900">
              <a:spcBef>
                <a:spcPts val="1350"/>
              </a:spcBef>
              <a:buFont typeface="Arial" panose="020B0604020202020204" pitchFamily="34" charset="0"/>
              <a:buChar char="•"/>
            </a:pPr>
            <a:r>
              <a:rPr lang="en-US" sz="2400" dirty="0"/>
              <a:t>Global and regional consultations and Network meetings</a:t>
            </a:r>
          </a:p>
          <a:p>
            <a:pPr marL="57150" indent="-342900">
              <a:spcBef>
                <a:spcPts val="1350"/>
              </a:spcBef>
              <a:buFont typeface="Arial" panose="020B0604020202020204" pitchFamily="34" charset="0"/>
              <a:buChar char="•"/>
            </a:pPr>
            <a:r>
              <a:rPr lang="en-US" sz="2400" dirty="0"/>
              <a:t>Action to be taken by the Statistical Commission</a:t>
            </a:r>
          </a:p>
          <a:p>
            <a:pPr marL="57150" indent="-342900">
              <a:spcBef>
                <a:spcPts val="1350"/>
              </a:spcBef>
              <a:buFont typeface="Arial" panose="020B0604020202020204" pitchFamily="34" charset="0"/>
              <a:buChar char="•"/>
            </a:pPr>
            <a:r>
              <a:rPr lang="en-US" sz="2400" dirty="0"/>
              <a:t>Timeline</a:t>
            </a:r>
          </a:p>
        </p:txBody>
      </p:sp>
      <p:pic>
        <p:nvPicPr>
          <p:cNvPr id="5" name="Picture 4" descr="Hands typing on keyboard">
            <a:extLst>
              <a:ext uri="{FF2B5EF4-FFF2-40B4-BE49-F238E27FC236}">
                <a16:creationId xmlns:a16="http://schemas.microsoft.com/office/drawing/2014/main" id="{88772306-CD7F-4D95-83C4-E0B6DA018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6996" y="4345780"/>
            <a:ext cx="2397558" cy="1598216"/>
          </a:xfrm>
          <a:prstGeom prst="rect">
            <a:avLst/>
          </a:prstGeom>
        </p:spPr>
      </p:pic>
    </p:spTree>
    <p:extLst>
      <p:ext uri="{BB962C8B-B14F-4D97-AF65-F5344CB8AC3E}">
        <p14:creationId xmlns:p14="http://schemas.microsoft.com/office/powerpoint/2010/main" val="154280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288235" y="232283"/>
            <a:ext cx="10515600" cy="646331"/>
          </a:xfrm>
          <a:noFill/>
        </p:spPr>
        <p:txBody>
          <a:bodyPr wrap="square" rtlCol="0">
            <a:spAutoFit/>
          </a:bodyPr>
          <a:lstStyle/>
          <a:p>
            <a:pPr algn="ctr"/>
            <a:r>
              <a:rPr lang="en-US" sz="4000" b="1" dirty="0">
                <a:solidFill>
                  <a:schemeClr val="hlink"/>
                </a:solidFill>
                <a:latin typeface="+mn-lt"/>
                <a:ea typeface="+mn-ea"/>
                <a:cs typeface="+mn-cs"/>
              </a:rPr>
              <a:t>Network members and bureau and workstreams</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1425562287"/>
              </p:ext>
            </p:extLst>
          </p:nvPr>
        </p:nvGraphicFramePr>
        <p:xfrm>
          <a:off x="288235" y="890883"/>
          <a:ext cx="4752293" cy="4283647"/>
        </p:xfrm>
        <a:graphic>
          <a:graphicData uri="http://schemas.openxmlformats.org/drawingml/2006/table">
            <a:tbl>
              <a:tblPr firstRow="1" bandRow="1">
                <a:tableStyleId>{5C22544A-7EE6-4342-B048-85BDC9FD1C3A}</a:tableStyleId>
              </a:tblPr>
              <a:tblGrid>
                <a:gridCol w="4752293">
                  <a:extLst>
                    <a:ext uri="{9D8B030D-6E8A-4147-A177-3AD203B41FA5}">
                      <a16:colId xmlns:a16="http://schemas.microsoft.com/office/drawing/2014/main" val="4044114917"/>
                    </a:ext>
                  </a:extLst>
                </a:gridCol>
              </a:tblGrid>
              <a:tr h="457200">
                <a:tc>
                  <a:txBody>
                    <a:bodyPr/>
                    <a:lstStyle/>
                    <a:p>
                      <a:pPr>
                        <a:lnSpc>
                          <a:spcPct val="114000"/>
                        </a:lnSpc>
                      </a:pPr>
                      <a:r>
                        <a:rPr lang="en-US" sz="1800" b="1" dirty="0"/>
                        <a:t>Network members/bureau</a:t>
                      </a:r>
                      <a:endParaRPr lang="en-US" sz="1800" dirty="0"/>
                    </a:p>
                  </a:txBody>
                  <a:tcPr/>
                </a:tc>
                <a:extLst>
                  <a:ext uri="{0D108BD9-81ED-4DB2-BD59-A6C34878D82A}">
                    <a16:rowId xmlns:a16="http://schemas.microsoft.com/office/drawing/2014/main" val="3437758112"/>
                  </a:ext>
                </a:extLst>
              </a:tr>
              <a:tr h="3657600">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Members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37 members from 27 Member States (including 18 Member States from the global South) </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23 members from international and regional organizations, including the five UN regional commissions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Co-chaired by Canada and the Maldives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Bureau</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Two co-chairs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Indonesia, the Netherlands, the UK, USA</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UNSD (secretariat)</a:t>
                      </a:r>
                    </a:p>
                  </a:txBody>
                  <a:tcPr/>
                </a:tc>
                <a:extLst>
                  <a:ext uri="{0D108BD9-81ED-4DB2-BD59-A6C34878D82A}">
                    <a16:rowId xmlns:a16="http://schemas.microsoft.com/office/drawing/2014/main" val="845101271"/>
                  </a:ext>
                </a:extLst>
              </a:tr>
            </a:tbl>
          </a:graphicData>
        </a:graphic>
      </p:graphicFrame>
      <p:graphicFrame>
        <p:nvGraphicFramePr>
          <p:cNvPr id="10" name="Table 9">
            <a:extLst>
              <a:ext uri="{FF2B5EF4-FFF2-40B4-BE49-F238E27FC236}">
                <a16:creationId xmlns:a16="http://schemas.microsoft.com/office/drawing/2014/main" id="{A6F04418-454D-46B6-B2D3-8798A8000AE6}"/>
              </a:ext>
            </a:extLst>
          </p:cNvPr>
          <p:cNvGraphicFramePr>
            <a:graphicFrameLocks noGrp="1"/>
          </p:cNvGraphicFramePr>
          <p:nvPr>
            <p:extLst>
              <p:ext uri="{D42A27DB-BD31-4B8C-83A1-F6EECF244321}">
                <p14:modId xmlns:p14="http://schemas.microsoft.com/office/powerpoint/2010/main" val="1443520251"/>
              </p:ext>
            </p:extLst>
          </p:nvPr>
        </p:nvGraphicFramePr>
        <p:xfrm>
          <a:off x="5828606" y="890883"/>
          <a:ext cx="4527968" cy="4283646"/>
        </p:xfrm>
        <a:graphic>
          <a:graphicData uri="http://schemas.openxmlformats.org/drawingml/2006/table">
            <a:tbl>
              <a:tblPr firstRow="1" bandRow="1">
                <a:tableStyleId>{5C22544A-7EE6-4342-B048-85BDC9FD1C3A}</a:tableStyleId>
              </a:tblPr>
              <a:tblGrid>
                <a:gridCol w="4527968">
                  <a:extLst>
                    <a:ext uri="{9D8B030D-6E8A-4147-A177-3AD203B41FA5}">
                      <a16:colId xmlns:a16="http://schemas.microsoft.com/office/drawing/2014/main" val="4044114917"/>
                    </a:ext>
                  </a:extLst>
                </a:gridCol>
              </a:tblGrid>
              <a:tr h="471644">
                <a:tc>
                  <a:txBody>
                    <a:bodyPr/>
                    <a:lstStyle/>
                    <a:p>
                      <a:pPr>
                        <a:lnSpc>
                          <a:spcPct val="114000"/>
                        </a:lnSpc>
                      </a:pPr>
                      <a:r>
                        <a:rPr lang="en-US" sz="1800" b="1" dirty="0"/>
                        <a:t>Four workstreams</a:t>
                      </a:r>
                      <a:endParaRPr lang="en-US" sz="1800" dirty="0"/>
                    </a:p>
                  </a:txBody>
                  <a:tcPr/>
                </a:tc>
                <a:extLst>
                  <a:ext uri="{0D108BD9-81ED-4DB2-BD59-A6C34878D82A}">
                    <a16:rowId xmlns:a16="http://schemas.microsoft.com/office/drawing/2014/main" val="3437758112"/>
                  </a:ext>
                </a:extLst>
              </a:tr>
              <a:tr h="3812002">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Networking  (collaboration  and  user  consultation)</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Transforming  and challenging the system (statistical infrastructure and operations, and data solutions)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Enabling (institutional arrangements and governance)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Experimenting, integrating and documenting (statistical framework and methods)</a:t>
                      </a:r>
                    </a:p>
                  </a:txBody>
                  <a:tcPr/>
                </a:tc>
                <a:extLst>
                  <a:ext uri="{0D108BD9-81ED-4DB2-BD59-A6C34878D82A}">
                    <a16:rowId xmlns:a16="http://schemas.microsoft.com/office/drawing/2014/main" val="845101271"/>
                  </a:ext>
                </a:extLst>
              </a:tr>
            </a:tbl>
          </a:graphicData>
        </a:graphic>
      </p:graphicFrame>
      <p:pic>
        <p:nvPicPr>
          <p:cNvPr id="1026" name="Picture 2" descr=" ">
            <a:extLst>
              <a:ext uri="{FF2B5EF4-FFF2-40B4-BE49-F238E27FC236}">
                <a16:creationId xmlns:a16="http://schemas.microsoft.com/office/drawing/2014/main" id="{83DFDEA4-215E-4155-9D94-5B43EBC6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96" y="5266952"/>
            <a:ext cx="1410288" cy="94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1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113"/>
            <a:ext cx="10515600" cy="647700"/>
          </a:xfrm>
          <a:noFill/>
        </p:spPr>
        <p:txBody>
          <a:bodyPr wrap="square" rtlCol="0">
            <a:spAutoFit/>
          </a:bodyPr>
          <a:lstStyle/>
          <a:p>
            <a:pPr algn="ctr"/>
            <a:r>
              <a:rPr lang="en-CA" sz="4000" b="1" dirty="0">
                <a:solidFill>
                  <a:schemeClr val="hlink"/>
                </a:solidFill>
                <a:latin typeface="+mn-lt"/>
                <a:ea typeface="+mn-ea"/>
                <a:cs typeface="+mn-cs"/>
              </a:rPr>
              <a:t>Introduction</a:t>
            </a:r>
          </a:p>
        </p:txBody>
      </p:sp>
      <p:sp>
        <p:nvSpPr>
          <p:cNvPr id="3" name="Rectangle: Rounded Corners 2">
            <a:extLst>
              <a:ext uri="{FF2B5EF4-FFF2-40B4-BE49-F238E27FC236}">
                <a16:creationId xmlns:a16="http://schemas.microsoft.com/office/drawing/2014/main" id="{B75FCE3F-E956-B197-399B-4499DB1E18A1}"/>
              </a:ext>
            </a:extLst>
          </p:cNvPr>
          <p:cNvSpPr/>
          <p:nvPr/>
        </p:nvSpPr>
        <p:spPr bwMode="auto">
          <a:xfrm>
            <a:off x="847437" y="921877"/>
            <a:ext cx="9530131" cy="5247431"/>
          </a:xfrm>
          <a:prstGeom prst="roundRect">
            <a:avLst/>
          </a:prstGeom>
          <a:solidFill>
            <a:schemeClr val="accent1">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buFont typeface="Arial" panose="020B0604020202020204" pitchFamily="34" charset="0"/>
              <a:buChar char="•"/>
            </a:pPr>
            <a:r>
              <a:rPr lang="en-US" sz="2400" dirty="0"/>
              <a:t>Recalls decision </a:t>
            </a:r>
            <a:r>
              <a:rPr lang="en-US" sz="2400" dirty="0">
                <a:hlinkClick r:id="rId2"/>
              </a:rPr>
              <a:t>54/106</a:t>
            </a:r>
            <a:r>
              <a:rPr lang="en-US" sz="2400" dirty="0"/>
              <a:t> on report of </a:t>
            </a:r>
            <a:r>
              <a:rPr lang="en-US" sz="2400" dirty="0">
                <a:hlinkClick r:id="rId3"/>
              </a:rPr>
              <a:t>Network</a:t>
            </a:r>
            <a:r>
              <a:rPr lang="en-US" sz="2400" dirty="0"/>
              <a:t> to 54</a:t>
            </a:r>
            <a:r>
              <a:rPr lang="en-US" sz="2400" baseline="30000" dirty="0"/>
              <a:t>th</a:t>
            </a:r>
            <a:r>
              <a:rPr lang="en-US" sz="2400" dirty="0"/>
              <a:t> session of Statistical Commission</a:t>
            </a:r>
          </a:p>
          <a:p>
            <a:pPr marL="342900" indent="-342900" fontAlgn="base">
              <a:spcBef>
                <a:spcPct val="0"/>
              </a:spcBef>
              <a:spcAft>
                <a:spcPct val="0"/>
              </a:spcAft>
              <a:buFont typeface="Arial" panose="020B0604020202020204" pitchFamily="34" charset="0"/>
              <a:buChar char="•"/>
            </a:pPr>
            <a:r>
              <a:rPr lang="en-US" sz="2400" dirty="0"/>
              <a:t>Summarizes activities of the Network since the end of the 54</a:t>
            </a:r>
            <a:r>
              <a:rPr lang="en-US" sz="2400" baseline="30000" dirty="0"/>
              <a:t>th</a:t>
            </a:r>
            <a:r>
              <a:rPr lang="en-US" sz="2400" dirty="0"/>
              <a:t> session of the Statistical Commission to November 2023 and proposed work programme for 2024 </a:t>
            </a:r>
          </a:p>
          <a:p>
            <a:pPr marL="342900" indent="-342900" fontAlgn="base">
              <a:spcBef>
                <a:spcPct val="0"/>
              </a:spcBef>
              <a:spcAft>
                <a:spcPct val="0"/>
              </a:spcAft>
              <a:buFont typeface="Arial" panose="020B0604020202020204" pitchFamily="34" charset="0"/>
              <a:buChar char="•"/>
            </a:pPr>
            <a:endParaRPr lang="en-US" sz="2400" dirty="0"/>
          </a:p>
          <a:p>
            <a:pPr marL="342900" indent="-342900" fontAlgn="base">
              <a:spcBef>
                <a:spcPct val="0"/>
              </a:spcBef>
              <a:spcAft>
                <a:spcPct val="0"/>
              </a:spcAft>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524E1280-00CF-464E-9CAC-4203D61B2AEF}"/>
              </a:ext>
            </a:extLst>
          </p:cNvPr>
          <p:cNvPicPr/>
          <p:nvPr/>
        </p:nvPicPr>
        <p:blipFill rotWithShape="1">
          <a:blip r:embed="rId4"/>
          <a:srcRect l="32435" t="16300" r="13591" b="13071"/>
          <a:stretch/>
        </p:blipFill>
        <p:spPr bwMode="auto">
          <a:xfrm>
            <a:off x="2821305" y="3429000"/>
            <a:ext cx="3208020" cy="2278380"/>
          </a:xfrm>
          <a:prstGeom prst="rect">
            <a:avLst/>
          </a:prstGeom>
          <a:ln>
            <a:no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FE5B7BD7-5689-468B-BD5D-2052D90C2E8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6" r="9062" b="4107"/>
          <a:stretch/>
        </p:blipFill>
        <p:spPr bwMode="auto">
          <a:xfrm>
            <a:off x="6707719" y="3231222"/>
            <a:ext cx="2991455" cy="267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57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113"/>
            <a:ext cx="10515600" cy="647700"/>
          </a:xfrm>
          <a:noFill/>
        </p:spPr>
        <p:txBody>
          <a:bodyPr wrap="square" rtlCol="0">
            <a:spAutoFit/>
          </a:bodyPr>
          <a:lstStyle/>
          <a:p>
            <a:pPr algn="ctr"/>
            <a:r>
              <a:rPr lang="en-US" sz="4000" b="1" dirty="0">
                <a:solidFill>
                  <a:schemeClr val="hlink"/>
                </a:solidFill>
                <a:latin typeface="+mn-lt"/>
                <a:ea typeface="+mn-ea"/>
                <a:cs typeface="+mn-cs"/>
              </a:rPr>
              <a:t>Achievements in 2023 - sprints</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2029986443"/>
              </p:ext>
            </p:extLst>
          </p:nvPr>
        </p:nvGraphicFramePr>
        <p:xfrm>
          <a:off x="147697" y="715602"/>
          <a:ext cx="11252486" cy="5189898"/>
        </p:xfrm>
        <a:graphic>
          <a:graphicData uri="http://schemas.openxmlformats.org/drawingml/2006/table">
            <a:tbl>
              <a:tblPr firstRow="1" bandRow="1">
                <a:tableStyleId>{5C22544A-7EE6-4342-B048-85BDC9FD1C3A}</a:tableStyleId>
              </a:tblPr>
              <a:tblGrid>
                <a:gridCol w="11252486">
                  <a:extLst>
                    <a:ext uri="{9D8B030D-6E8A-4147-A177-3AD203B41FA5}">
                      <a16:colId xmlns:a16="http://schemas.microsoft.com/office/drawing/2014/main" val="4044114917"/>
                    </a:ext>
                  </a:extLst>
                </a:gridCol>
              </a:tblGrid>
              <a:tr h="576655">
                <a:tc>
                  <a:txBody>
                    <a:bodyPr/>
                    <a:lstStyle/>
                    <a:p>
                      <a:pPr>
                        <a:lnSpc>
                          <a:spcPct val="114000"/>
                        </a:lnSpc>
                      </a:pPr>
                      <a:r>
                        <a:rPr lang="en-US" sz="1800" b="1" dirty="0"/>
                        <a:t>Beyond GDP sprint 2023 – completed </a:t>
                      </a:r>
                      <a:endParaRPr lang="en-US" sz="1800" dirty="0"/>
                    </a:p>
                  </a:txBody>
                  <a:tcPr/>
                </a:tc>
                <a:extLst>
                  <a:ext uri="{0D108BD9-81ED-4DB2-BD59-A6C34878D82A}">
                    <a16:rowId xmlns:a16="http://schemas.microsoft.com/office/drawing/2014/main" val="3437758112"/>
                  </a:ext>
                </a:extLst>
              </a:tr>
              <a:tr h="4613243">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Led by UK ONS and organized in close collaboration with Friends of the chair group on social and demographic statistics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Comprised 7 online meetings between June 2023 and October 2023 to explore the feasibility of a research agenda for a new integrated statistical framework for measuring inclusive and sustainable well-being in accordance with the </a:t>
                      </a:r>
                      <a:r>
                        <a:rPr lang="en-US" sz="1800" dirty="0">
                          <a:hlinkClick r:id="rId2"/>
                        </a:rPr>
                        <a:t>research prospectus</a:t>
                      </a:r>
                      <a:r>
                        <a:rPr lang="en-US" sz="1800" dirty="0"/>
                        <a:t> which was endorsed at 54</a:t>
                      </a:r>
                      <a:r>
                        <a:rPr lang="en-US" sz="1800" baseline="30000" dirty="0"/>
                        <a:t>th</a:t>
                      </a:r>
                      <a:r>
                        <a:rPr lang="en-US" sz="1800" dirty="0"/>
                        <a:t> session of Statistical Commission</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Attracted well over 100 participants at each meeting, with over 200 participants at a couple of meetings, comprising</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Statisticians from diverse statistical domains (economic, social and demographic, environment statistics, etc. from national statistical offices, other government agencies and international and regional organizations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Policy analysts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Academia</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Background document including the proposal formation of a multi-disciplinary group to take forward the recommendations of the beyond GDP sprint 2023 will be prepared</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See </a:t>
                      </a:r>
                      <a:r>
                        <a:rPr lang="en-US" sz="1800" dirty="0">
                          <a:hlinkClick r:id="rId3"/>
                        </a:rPr>
                        <a:t>here</a:t>
                      </a:r>
                      <a:r>
                        <a:rPr lang="en-US" sz="1800" dirty="0"/>
                        <a:t> for links to all the meetings</a:t>
                      </a:r>
                    </a:p>
                  </a:txBody>
                  <a:tcPr/>
                </a:tc>
                <a:extLst>
                  <a:ext uri="{0D108BD9-81ED-4DB2-BD59-A6C34878D82A}">
                    <a16:rowId xmlns:a16="http://schemas.microsoft.com/office/drawing/2014/main" val="845101271"/>
                  </a:ext>
                </a:extLst>
              </a:tr>
            </a:tbl>
          </a:graphicData>
        </a:graphic>
      </p:graphicFrame>
      <p:pic>
        <p:nvPicPr>
          <p:cNvPr id="5" name="Picture 4" descr="Athletic woman sprinting">
            <a:extLst>
              <a:ext uri="{FF2B5EF4-FFF2-40B4-BE49-F238E27FC236}">
                <a16:creationId xmlns:a16="http://schemas.microsoft.com/office/drawing/2014/main" id="{76739DE4-AD4C-4804-8F22-29FC3D9230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2516" y="4819235"/>
            <a:ext cx="1226167" cy="817851"/>
          </a:xfrm>
          <a:prstGeom prst="rect">
            <a:avLst/>
          </a:prstGeom>
        </p:spPr>
      </p:pic>
    </p:spTree>
    <p:extLst>
      <p:ext uri="{BB962C8B-B14F-4D97-AF65-F5344CB8AC3E}">
        <p14:creationId xmlns:p14="http://schemas.microsoft.com/office/powerpoint/2010/main" val="211829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113"/>
            <a:ext cx="10515600" cy="647700"/>
          </a:xfrm>
          <a:noFill/>
        </p:spPr>
        <p:txBody>
          <a:bodyPr wrap="square" rtlCol="0">
            <a:spAutoFit/>
          </a:bodyPr>
          <a:lstStyle/>
          <a:p>
            <a:pPr algn="ctr"/>
            <a:r>
              <a:rPr lang="en-US" sz="4000" b="1" dirty="0">
                <a:solidFill>
                  <a:schemeClr val="hlink"/>
                </a:solidFill>
                <a:latin typeface="+mn-lt"/>
                <a:ea typeface="+mn-ea"/>
                <a:cs typeface="+mn-cs"/>
              </a:rPr>
              <a:t>Achievements in 2023 - sprints</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3019683645"/>
              </p:ext>
            </p:extLst>
          </p:nvPr>
        </p:nvGraphicFramePr>
        <p:xfrm>
          <a:off x="147698" y="715602"/>
          <a:ext cx="10515600" cy="514981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4044114917"/>
                    </a:ext>
                  </a:extLst>
                </a:gridCol>
              </a:tblGrid>
              <a:tr h="697888">
                <a:tc>
                  <a:txBody>
                    <a:bodyPr/>
                    <a:lstStyle/>
                    <a:p>
                      <a:pPr>
                        <a:lnSpc>
                          <a:spcPct val="114000"/>
                        </a:lnSpc>
                      </a:pPr>
                      <a:r>
                        <a:rPr lang="en-US" sz="1800" b="1" dirty="0"/>
                        <a:t>International statistical classifications sprint - ongoing</a:t>
                      </a:r>
                      <a:endParaRPr lang="en-US" sz="1800" dirty="0"/>
                    </a:p>
                  </a:txBody>
                  <a:tcPr/>
                </a:tc>
                <a:extLst>
                  <a:ext uri="{0D108BD9-81ED-4DB2-BD59-A6C34878D82A}">
                    <a16:rowId xmlns:a16="http://schemas.microsoft.com/office/drawing/2014/main" val="3437758112"/>
                  </a:ext>
                </a:extLst>
              </a:tr>
              <a:tr h="4444385">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Objectives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Raise awareness of the importance of international classifications with both internal and external users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Advance outreach by the Committee of Experts on International Statistical Classifications to engage NSOs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Provide an additional forum for discussing and sharing modern ways of updating and implementing classifications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Highlight the importance of investing in classification work as a foundation for data integration which addresses shared priority of data integration among statistical groups that the Network highlighted in </a:t>
                      </a:r>
                      <a:r>
                        <a:rPr lang="en-US" sz="1800" dirty="0">
                          <a:hlinkClick r:id="rId2"/>
                        </a:rPr>
                        <a:t>synthesis note</a:t>
                      </a:r>
                      <a:r>
                        <a:rPr lang="en-US" sz="1800" dirty="0"/>
                        <a:t> to 54</a:t>
                      </a:r>
                      <a:r>
                        <a:rPr lang="en-US" sz="1800" baseline="30000" dirty="0"/>
                        <a:t>th</a:t>
                      </a:r>
                      <a:r>
                        <a:rPr lang="en-US" sz="1800" dirty="0"/>
                        <a:t> session of the Statistical Commission</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First hybrid webinar on 25 October 2023 attracted around 350 online participants </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Next online webinars (register </a:t>
                      </a:r>
                      <a:r>
                        <a:rPr lang="en-US" sz="1800" dirty="0">
                          <a:hlinkClick r:id="rId3"/>
                        </a:rPr>
                        <a:t>here</a:t>
                      </a:r>
                      <a:r>
                        <a:rPr lang="en-US" sz="1800" dirty="0"/>
                        <a:t>)</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29 November 2023</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31 January 2024</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See </a:t>
                      </a:r>
                      <a:r>
                        <a:rPr lang="en-US" sz="1800" dirty="0">
                          <a:hlinkClick r:id="rId4"/>
                        </a:rPr>
                        <a:t>here</a:t>
                      </a:r>
                      <a:r>
                        <a:rPr lang="en-US" sz="1800" dirty="0"/>
                        <a:t> for more information</a:t>
                      </a:r>
                    </a:p>
                  </a:txBody>
                  <a:tcPr/>
                </a:tc>
                <a:extLst>
                  <a:ext uri="{0D108BD9-81ED-4DB2-BD59-A6C34878D82A}">
                    <a16:rowId xmlns:a16="http://schemas.microsoft.com/office/drawing/2014/main" val="845101271"/>
                  </a:ext>
                </a:extLst>
              </a:tr>
            </a:tbl>
          </a:graphicData>
        </a:graphic>
      </p:graphicFrame>
      <p:pic>
        <p:nvPicPr>
          <p:cNvPr id="4" name="Picture 3" descr="Athletic woman sprinting">
            <a:extLst>
              <a:ext uri="{FF2B5EF4-FFF2-40B4-BE49-F238E27FC236}">
                <a16:creationId xmlns:a16="http://schemas.microsoft.com/office/drawing/2014/main" id="{59EB255C-B912-40CE-9749-3746FA9ACA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8616" y="4809710"/>
            <a:ext cx="1226167" cy="817851"/>
          </a:xfrm>
          <a:prstGeom prst="rect">
            <a:avLst/>
          </a:prstGeom>
        </p:spPr>
      </p:pic>
    </p:spTree>
    <p:extLst>
      <p:ext uri="{BB962C8B-B14F-4D97-AF65-F5344CB8AC3E}">
        <p14:creationId xmlns:p14="http://schemas.microsoft.com/office/powerpoint/2010/main" val="144450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113"/>
            <a:ext cx="10515600" cy="647700"/>
          </a:xfrm>
          <a:noFill/>
        </p:spPr>
        <p:txBody>
          <a:bodyPr wrap="square" rtlCol="0">
            <a:spAutoFit/>
          </a:bodyPr>
          <a:lstStyle/>
          <a:p>
            <a:pPr algn="ctr"/>
            <a:r>
              <a:rPr lang="en-US" sz="4000" b="1" dirty="0">
                <a:solidFill>
                  <a:schemeClr val="hlink"/>
                </a:solidFill>
                <a:latin typeface="+mn-lt"/>
                <a:ea typeface="+mn-ea"/>
                <a:cs typeface="+mn-cs"/>
              </a:rPr>
              <a:t>Achievements in 2023 - sprints</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1020652619"/>
              </p:ext>
            </p:extLst>
          </p:nvPr>
        </p:nvGraphicFramePr>
        <p:xfrm>
          <a:off x="147698" y="715602"/>
          <a:ext cx="11206102" cy="5485173"/>
        </p:xfrm>
        <a:graphic>
          <a:graphicData uri="http://schemas.openxmlformats.org/drawingml/2006/table">
            <a:tbl>
              <a:tblPr firstRow="1" bandRow="1">
                <a:tableStyleId>{5C22544A-7EE6-4342-B048-85BDC9FD1C3A}</a:tableStyleId>
              </a:tblPr>
              <a:tblGrid>
                <a:gridCol w="11206102">
                  <a:extLst>
                    <a:ext uri="{9D8B030D-6E8A-4147-A177-3AD203B41FA5}">
                      <a16:colId xmlns:a16="http://schemas.microsoft.com/office/drawing/2014/main" val="4044114917"/>
                    </a:ext>
                  </a:extLst>
                </a:gridCol>
              </a:tblGrid>
              <a:tr h="744425">
                <a:tc>
                  <a:txBody>
                    <a:bodyPr/>
                    <a:lstStyle/>
                    <a:p>
                      <a:pPr>
                        <a:lnSpc>
                          <a:spcPct val="114000"/>
                        </a:lnSpc>
                      </a:pPr>
                      <a:r>
                        <a:rPr lang="en-US" sz="1800" b="1" dirty="0"/>
                        <a:t>Data access sprint – post-sprint activities</a:t>
                      </a:r>
                      <a:endParaRPr lang="en-US" sz="1800" dirty="0"/>
                    </a:p>
                  </a:txBody>
                  <a:tcPr/>
                </a:tc>
                <a:extLst>
                  <a:ext uri="{0D108BD9-81ED-4DB2-BD59-A6C34878D82A}">
                    <a16:rowId xmlns:a16="http://schemas.microsoft.com/office/drawing/2014/main" val="3437758112"/>
                  </a:ext>
                </a:extLst>
              </a:tr>
              <a:tr h="4740748">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Led by Statistics Netherlands in collaboration with Committee of Experts on Big Data and Data Science for Official Statistics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Aimed to explore user needs, relevant data providers and relevant partnerships, which would help to gain greater insight into certain global value chains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Completed in 2022 with five specific use cases for pursuing the process of building a relationship with private data holders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Tourism industry use case, led by Maldives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Semiconductor industry use case, led by the Netherlands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E-commerce use case, led by the United Kingdom</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Retail industries use case, led by the United Arab Emirates</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Horticultural industry use case, led by Colombia</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Process of developing workplans has started; so have conversations with private data providers</a:t>
                      </a:r>
                    </a:p>
                  </a:txBody>
                  <a:tcPr/>
                </a:tc>
                <a:extLst>
                  <a:ext uri="{0D108BD9-81ED-4DB2-BD59-A6C34878D82A}">
                    <a16:rowId xmlns:a16="http://schemas.microsoft.com/office/drawing/2014/main" val="845101271"/>
                  </a:ext>
                </a:extLst>
              </a:tr>
            </a:tbl>
          </a:graphicData>
        </a:graphic>
      </p:graphicFrame>
      <p:pic>
        <p:nvPicPr>
          <p:cNvPr id="4" name="Picture 3" descr="Athletic woman sprinting">
            <a:extLst>
              <a:ext uri="{FF2B5EF4-FFF2-40B4-BE49-F238E27FC236}">
                <a16:creationId xmlns:a16="http://schemas.microsoft.com/office/drawing/2014/main" id="{7325D367-C8B2-4708-9B43-D5AFD0AF57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2516" y="5058009"/>
            <a:ext cx="1226167" cy="817851"/>
          </a:xfrm>
          <a:prstGeom prst="rect">
            <a:avLst/>
          </a:prstGeom>
        </p:spPr>
      </p:pic>
    </p:spTree>
    <p:extLst>
      <p:ext uri="{BB962C8B-B14F-4D97-AF65-F5344CB8AC3E}">
        <p14:creationId xmlns:p14="http://schemas.microsoft.com/office/powerpoint/2010/main" val="324538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1" y="-348"/>
            <a:ext cx="11350487" cy="646331"/>
          </a:xfrm>
          <a:noFill/>
        </p:spPr>
        <p:txBody>
          <a:bodyPr wrap="square" rtlCol="0">
            <a:spAutoFit/>
          </a:bodyPr>
          <a:lstStyle/>
          <a:p>
            <a:pPr algn="ctr"/>
            <a:r>
              <a:rPr lang="en-US" sz="4000" b="1" dirty="0">
                <a:solidFill>
                  <a:schemeClr val="hlink"/>
                </a:solidFill>
                <a:latin typeface="+mn-lt"/>
                <a:ea typeface="+mn-ea"/>
                <a:cs typeface="+mn-cs"/>
              </a:rPr>
              <a:t>Achievements in 2023 – consultations and meetings </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888385074"/>
              </p:ext>
            </p:extLst>
          </p:nvPr>
        </p:nvGraphicFramePr>
        <p:xfrm>
          <a:off x="555201" y="735481"/>
          <a:ext cx="5239311" cy="5221859"/>
        </p:xfrm>
        <a:graphic>
          <a:graphicData uri="http://schemas.openxmlformats.org/drawingml/2006/table">
            <a:tbl>
              <a:tblPr firstRow="1" bandRow="1">
                <a:tableStyleId>{5C22544A-7EE6-4342-B048-85BDC9FD1C3A}</a:tableStyleId>
              </a:tblPr>
              <a:tblGrid>
                <a:gridCol w="5239311">
                  <a:extLst>
                    <a:ext uri="{9D8B030D-6E8A-4147-A177-3AD203B41FA5}">
                      <a16:colId xmlns:a16="http://schemas.microsoft.com/office/drawing/2014/main" val="4044114917"/>
                    </a:ext>
                  </a:extLst>
                </a:gridCol>
              </a:tblGrid>
              <a:tr h="457200">
                <a:tc>
                  <a:txBody>
                    <a:bodyPr/>
                    <a:lstStyle/>
                    <a:p>
                      <a:pPr>
                        <a:lnSpc>
                          <a:spcPct val="114000"/>
                        </a:lnSpc>
                      </a:pPr>
                      <a:r>
                        <a:rPr lang="en-US" sz="1800" b="1" dirty="0"/>
                        <a:t>Global and regional consultations</a:t>
                      </a:r>
                      <a:endParaRPr lang="en-US" sz="1800" dirty="0"/>
                    </a:p>
                  </a:txBody>
                  <a:tcPr/>
                </a:tc>
                <a:extLst>
                  <a:ext uri="{0D108BD9-81ED-4DB2-BD59-A6C34878D82A}">
                    <a16:rowId xmlns:a16="http://schemas.microsoft.com/office/drawing/2014/main" val="3437758112"/>
                  </a:ext>
                </a:extLst>
              </a:tr>
              <a:tr h="3657600">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Meeting with ESCAP, ECA, ESCWA and ECLAC in July 2023 to determine statistical priorities of global South</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Presentation on progress of beyond GDP sprint 2023 at ECLAC seminar in October 2023</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Presentation on overview of Network activities at ESCAP’s Joint Meeting of the Steering Group for the Regional Programme for the Improvement of Economic Statistics in Asia and the Pacific and the Regional Steering Group on Population and Social Statistics in November 2023 </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Meetings of Friends of the Chair group on social and demographic statistics to discuss how to enhance integration economic and sociodemographic statistics </a:t>
                      </a:r>
                    </a:p>
                  </a:txBody>
                  <a:tcPr/>
                </a:tc>
                <a:extLst>
                  <a:ext uri="{0D108BD9-81ED-4DB2-BD59-A6C34878D82A}">
                    <a16:rowId xmlns:a16="http://schemas.microsoft.com/office/drawing/2014/main" val="845101271"/>
                  </a:ext>
                </a:extLst>
              </a:tr>
            </a:tbl>
          </a:graphicData>
        </a:graphic>
      </p:graphicFrame>
      <p:graphicFrame>
        <p:nvGraphicFramePr>
          <p:cNvPr id="10" name="Table 9">
            <a:extLst>
              <a:ext uri="{FF2B5EF4-FFF2-40B4-BE49-F238E27FC236}">
                <a16:creationId xmlns:a16="http://schemas.microsoft.com/office/drawing/2014/main" id="{A6F04418-454D-46B6-B2D3-8798A8000AE6}"/>
              </a:ext>
            </a:extLst>
          </p:cNvPr>
          <p:cNvGraphicFramePr>
            <a:graphicFrameLocks noGrp="1"/>
          </p:cNvGraphicFramePr>
          <p:nvPr>
            <p:extLst>
              <p:ext uri="{D42A27DB-BD31-4B8C-83A1-F6EECF244321}">
                <p14:modId xmlns:p14="http://schemas.microsoft.com/office/powerpoint/2010/main" val="3672439095"/>
              </p:ext>
            </p:extLst>
          </p:nvPr>
        </p:nvGraphicFramePr>
        <p:xfrm>
          <a:off x="6096000" y="755359"/>
          <a:ext cx="5254486" cy="4591724"/>
        </p:xfrm>
        <a:graphic>
          <a:graphicData uri="http://schemas.openxmlformats.org/drawingml/2006/table">
            <a:tbl>
              <a:tblPr firstRow="1" bandRow="1">
                <a:tableStyleId>{5C22544A-7EE6-4342-B048-85BDC9FD1C3A}</a:tableStyleId>
              </a:tblPr>
              <a:tblGrid>
                <a:gridCol w="5254486">
                  <a:extLst>
                    <a:ext uri="{9D8B030D-6E8A-4147-A177-3AD203B41FA5}">
                      <a16:colId xmlns:a16="http://schemas.microsoft.com/office/drawing/2014/main" val="4044114917"/>
                    </a:ext>
                  </a:extLst>
                </a:gridCol>
              </a:tblGrid>
              <a:tr h="452540">
                <a:tc>
                  <a:txBody>
                    <a:bodyPr/>
                    <a:lstStyle/>
                    <a:p>
                      <a:pPr>
                        <a:lnSpc>
                          <a:spcPct val="114000"/>
                        </a:lnSpc>
                      </a:pPr>
                      <a:r>
                        <a:rPr lang="en-US" sz="1800" b="1" dirty="0"/>
                        <a:t>Network meetings</a:t>
                      </a:r>
                      <a:endParaRPr lang="en-US" sz="1800" dirty="0"/>
                    </a:p>
                  </a:txBody>
                  <a:tcPr/>
                </a:tc>
                <a:extLst>
                  <a:ext uri="{0D108BD9-81ED-4DB2-BD59-A6C34878D82A}">
                    <a16:rowId xmlns:a16="http://schemas.microsoft.com/office/drawing/2014/main" val="3437758112"/>
                  </a:ext>
                </a:extLst>
              </a:tr>
              <a:tr h="3657600">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Two Network meetings were organized in June and September 2023</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Innovations to increase interaction and engagement include</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Keynote presentations </a:t>
                      </a:r>
                    </a:p>
                    <a:p>
                      <a:pPr marL="742950" marR="0" lvl="1"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Live poll on priorities of global South in September 2023 meeting</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One more meeting is scheduled for December 2023</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One informal meeting was organized in November 2023</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1800" dirty="0"/>
                        <a:t>Network bureau organized fortnightly meetings in 2023 to discuss progress of work programme</a:t>
                      </a:r>
                    </a:p>
                  </a:txBody>
                  <a:tcPr/>
                </a:tc>
                <a:extLst>
                  <a:ext uri="{0D108BD9-81ED-4DB2-BD59-A6C34878D82A}">
                    <a16:rowId xmlns:a16="http://schemas.microsoft.com/office/drawing/2014/main" val="845101271"/>
                  </a:ext>
                </a:extLst>
              </a:tr>
            </a:tbl>
          </a:graphicData>
        </a:graphic>
      </p:graphicFrame>
      <p:pic>
        <p:nvPicPr>
          <p:cNvPr id="11" name="Picture 10" descr="A group of people sitting around a table with colorful bubbles on the table&#10;&#10;Description automatically generated">
            <a:extLst>
              <a:ext uri="{FF2B5EF4-FFF2-40B4-BE49-F238E27FC236}">
                <a16:creationId xmlns:a16="http://schemas.microsoft.com/office/drawing/2014/main" id="{A574E7DE-1590-4AAB-9B87-4E12B535DE41}"/>
              </a:ext>
            </a:extLst>
          </p:cNvPr>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94504" y="5347083"/>
            <a:ext cx="840118" cy="922024"/>
          </a:xfrm>
          <a:prstGeom prst="rect">
            <a:avLst/>
          </a:prstGeom>
        </p:spPr>
      </p:pic>
    </p:spTree>
    <p:extLst>
      <p:ext uri="{BB962C8B-B14F-4D97-AF65-F5344CB8AC3E}">
        <p14:creationId xmlns:p14="http://schemas.microsoft.com/office/powerpoint/2010/main" val="258348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82-0702-1FFE-A941-61571F6CF82F}"/>
              </a:ext>
            </a:extLst>
          </p:cNvPr>
          <p:cNvSpPr>
            <a:spLocks noGrp="1"/>
          </p:cNvSpPr>
          <p:nvPr>
            <p:ph type="title" idx="4294967295"/>
          </p:nvPr>
        </p:nvSpPr>
        <p:spPr>
          <a:xfrm>
            <a:off x="0" y="138113"/>
            <a:ext cx="10515600" cy="647700"/>
          </a:xfrm>
          <a:noFill/>
        </p:spPr>
        <p:txBody>
          <a:bodyPr wrap="square" rtlCol="0">
            <a:spAutoFit/>
          </a:bodyPr>
          <a:lstStyle/>
          <a:p>
            <a:pPr algn="ctr"/>
            <a:r>
              <a:rPr lang="en-US" sz="4000" b="1" dirty="0">
                <a:solidFill>
                  <a:schemeClr val="hlink"/>
                </a:solidFill>
                <a:latin typeface="+mn-lt"/>
                <a:ea typeface="+mn-ea"/>
                <a:cs typeface="+mn-cs"/>
              </a:rPr>
              <a:t>Programme of work in 2024</a:t>
            </a:r>
          </a:p>
        </p:txBody>
      </p:sp>
      <p:graphicFrame>
        <p:nvGraphicFramePr>
          <p:cNvPr id="6" name="Table 5">
            <a:extLst>
              <a:ext uri="{FF2B5EF4-FFF2-40B4-BE49-F238E27FC236}">
                <a16:creationId xmlns:a16="http://schemas.microsoft.com/office/drawing/2014/main" id="{286CA854-EBFA-49F1-B144-F04A44A08D5D}"/>
              </a:ext>
            </a:extLst>
          </p:cNvPr>
          <p:cNvGraphicFramePr>
            <a:graphicFrameLocks noGrp="1"/>
          </p:cNvGraphicFramePr>
          <p:nvPr>
            <p:extLst>
              <p:ext uri="{D42A27DB-BD31-4B8C-83A1-F6EECF244321}">
                <p14:modId xmlns:p14="http://schemas.microsoft.com/office/powerpoint/2010/main" val="1094090870"/>
              </p:ext>
            </p:extLst>
          </p:nvPr>
        </p:nvGraphicFramePr>
        <p:xfrm>
          <a:off x="511380" y="1024033"/>
          <a:ext cx="10004220" cy="3657615"/>
        </p:xfrm>
        <a:graphic>
          <a:graphicData uri="http://schemas.openxmlformats.org/drawingml/2006/table">
            <a:tbl>
              <a:tblPr firstRow="1" bandRow="1">
                <a:tableStyleId>{5C22544A-7EE6-4342-B048-85BDC9FD1C3A}</a:tableStyleId>
              </a:tblPr>
              <a:tblGrid>
                <a:gridCol w="10004220">
                  <a:extLst>
                    <a:ext uri="{9D8B030D-6E8A-4147-A177-3AD203B41FA5}">
                      <a16:colId xmlns:a16="http://schemas.microsoft.com/office/drawing/2014/main" val="4044114917"/>
                    </a:ext>
                  </a:extLst>
                </a:gridCol>
              </a:tblGrid>
              <a:tr h="496396">
                <a:tc>
                  <a:txBody>
                    <a:bodyPr/>
                    <a:lstStyle/>
                    <a:p>
                      <a:pPr>
                        <a:lnSpc>
                          <a:spcPct val="114000"/>
                        </a:lnSpc>
                      </a:pPr>
                      <a:r>
                        <a:rPr lang="en-US" sz="1800" b="1" dirty="0"/>
                        <a:t>2024 work programme</a:t>
                      </a:r>
                      <a:endParaRPr lang="en-US" sz="1800" dirty="0"/>
                    </a:p>
                  </a:txBody>
                  <a:tcPr/>
                </a:tc>
                <a:extLst>
                  <a:ext uri="{0D108BD9-81ED-4DB2-BD59-A6C34878D82A}">
                    <a16:rowId xmlns:a16="http://schemas.microsoft.com/office/drawing/2014/main" val="3437758112"/>
                  </a:ext>
                </a:extLst>
              </a:tr>
              <a:tr h="3161219">
                <a:tc>
                  <a:txBody>
                    <a:body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2400" dirty="0"/>
                        <a:t>Take forward recommendations of Beyond GDP sprint 2023, including formation of multi-disciplinary group to take forward the recommendations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2400" dirty="0"/>
                        <a:t>Continue post-sprint activities of data access sprint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2400" dirty="0"/>
                        <a:t>Continue global and regional consultations</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lang="en-US" sz="2400" dirty="0"/>
                        <a:t>Continue Network and informal meetings, including possible side event at 55</a:t>
                      </a:r>
                      <a:r>
                        <a:rPr lang="en-US" sz="2400" baseline="30000" dirty="0"/>
                        <a:t>th</a:t>
                      </a:r>
                      <a:r>
                        <a:rPr lang="en-US" sz="2400" dirty="0"/>
                        <a:t> session of Statistical Commission, and Network bureau meetings</a:t>
                      </a:r>
                    </a:p>
                  </a:txBody>
                  <a:tcPr/>
                </a:tc>
                <a:extLst>
                  <a:ext uri="{0D108BD9-81ED-4DB2-BD59-A6C34878D82A}">
                    <a16:rowId xmlns:a16="http://schemas.microsoft.com/office/drawing/2014/main" val="845101271"/>
                  </a:ext>
                </a:extLst>
              </a:tr>
            </a:tbl>
          </a:graphicData>
        </a:graphic>
      </p:graphicFrame>
      <p:pic>
        <p:nvPicPr>
          <p:cNvPr id="16" name="Graphic 14" descr="Graph and note paper with pencils">
            <a:extLst>
              <a:ext uri="{FF2B5EF4-FFF2-40B4-BE49-F238E27FC236}">
                <a16:creationId xmlns:a16="http://schemas.microsoft.com/office/drawing/2014/main" id="{D3260199-AE10-4290-A022-9875CFF62EBE}"/>
              </a:ext>
            </a:extLst>
          </p:cNvPr>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461" t="20898" r="20641" b="19872"/>
          <a:stretch/>
        </p:blipFill>
        <p:spPr bwMode="auto">
          <a:xfrm>
            <a:off x="9899871" y="4919869"/>
            <a:ext cx="1231458" cy="12478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1227880"/>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D9F5FC8-20DE-4B53-B440-43A0303152E6}" vid="{D8E7DC4F-EAD9-4F64-B382-CD31078FF2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f447018-c40e-40e5-80f8-c919516cf764">
      <Terms xmlns="http://schemas.microsoft.com/office/infopath/2007/PartnerControls"/>
    </lcf76f155ced4ddcb4097134ff3c332f>
    <TaxCatchAll xmlns="985ec44e-1bab-4c0b-9df0-6ba128686fc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24F25E6497ED43898D504973DBDCA9" ma:contentTypeVersion="17" ma:contentTypeDescription="Create a new document." ma:contentTypeScope="" ma:versionID="a742be298ec58cd7b785bf770b998e62">
  <xsd:schema xmlns:xsd="http://www.w3.org/2001/XMLSchema" xmlns:xs="http://www.w3.org/2001/XMLSchema" xmlns:p="http://schemas.microsoft.com/office/2006/metadata/properties" xmlns:ns2="4f447018-c40e-40e5-80f8-c919516cf764" xmlns:ns3="6b41ce5a-22ff-4aef-bca2-14b56bf0aa25" xmlns:ns4="985ec44e-1bab-4c0b-9df0-6ba128686fc9" targetNamespace="http://schemas.microsoft.com/office/2006/metadata/properties" ma:root="true" ma:fieldsID="988fd5878e0854c3ceeb4085844734fb" ns2:_="" ns3:_="" ns4:_="">
    <xsd:import namespace="4f447018-c40e-40e5-80f8-c919516cf764"/>
    <xsd:import namespace="6b41ce5a-22ff-4aef-bca2-14b56bf0aa25"/>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47018-c40e-40e5-80f8-c919516cf7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41ce5a-22ff-4aef-bca2-14b56bf0aa2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d34de355-2535-4860-8d3d-a17c1c6094fe}" ma:internalName="TaxCatchAll" ma:showField="CatchAllData" ma:web="6b41ce5a-22ff-4aef-bca2-14b56bf0aa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24280A-6584-4419-A9E1-FA50F7BC180C}">
  <ds:schemaRefs>
    <ds:schemaRef ds:uri="http://schemas.microsoft.com/sharepoint/v3/contenttype/forms"/>
  </ds:schemaRefs>
</ds:datastoreItem>
</file>

<file path=customXml/itemProps2.xml><?xml version="1.0" encoding="utf-8"?>
<ds:datastoreItem xmlns:ds="http://schemas.openxmlformats.org/officeDocument/2006/customXml" ds:itemID="{88F06192-6F0F-4B7D-BA61-D4C7C1132CB4}">
  <ds:schemaRefs>
    <ds:schemaRef ds:uri="http://www.w3.org/XML/1998/namespace"/>
    <ds:schemaRef ds:uri="http://schemas.openxmlformats.org/package/2006/metadata/core-properties"/>
    <ds:schemaRef ds:uri="http://purl.org/dc/elements/1.1/"/>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985ec44e-1bab-4c0b-9df0-6ba128686fc9"/>
    <ds:schemaRef ds:uri="6b41ce5a-22ff-4aef-bca2-14b56bf0aa25"/>
    <ds:schemaRef ds:uri="4f447018-c40e-40e5-80f8-c919516cf764"/>
  </ds:schemaRefs>
</ds:datastoreItem>
</file>

<file path=customXml/itemProps3.xml><?xml version="1.0" encoding="utf-8"?>
<ds:datastoreItem xmlns:ds="http://schemas.openxmlformats.org/officeDocument/2006/customXml" ds:itemID="{86E0A9F4-234C-49FF-A17C-97B44FCB2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47018-c40e-40e5-80f8-c919516cf764"/>
    <ds:schemaRef ds:uri="6b41ce5a-22ff-4aef-bca2-14b56bf0aa25"/>
    <ds:schemaRef ds:uri="985ec44e-1bab-4c0b-9df0-6ba128686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514</TotalTime>
  <Words>1022</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Montserrat</vt:lpstr>
      <vt:lpstr>Roboto</vt:lpstr>
      <vt:lpstr>Wingdings</vt:lpstr>
      <vt:lpstr>Theme1</vt:lpstr>
      <vt:lpstr>Overview of report of United Nations Network of Economic Statisticians to 55th Statistical Commission</vt:lpstr>
      <vt:lpstr>PowerPoint Presentation</vt:lpstr>
      <vt:lpstr>Network members and bureau and workstreams</vt:lpstr>
      <vt:lpstr>Introduction</vt:lpstr>
      <vt:lpstr>Achievements in 2023 - sprints</vt:lpstr>
      <vt:lpstr>Achievements in 2023 - sprints</vt:lpstr>
      <vt:lpstr>Achievements in 2023 - sprints</vt:lpstr>
      <vt:lpstr>Achievements in 2023 – consultations and meetings </vt:lpstr>
      <vt:lpstr>Programme of work in 2024</vt:lpstr>
      <vt:lpstr>Action to be taken by the Statistical Commission</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RHANDI Mounir</dc:creator>
  <cp:lastModifiedBy>Soon Seng Benson Sim</cp:lastModifiedBy>
  <cp:revision>14</cp:revision>
  <dcterms:created xsi:type="dcterms:W3CDTF">2020-09-05T11:18:29Z</dcterms:created>
  <dcterms:modified xsi:type="dcterms:W3CDTF">2023-11-03T19:18:58Z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0x0101007024F25E6497ED43898D504973DBDCA9</vt:lpwstr>
  </property>
  <property fmtid="{D5CDD505-2E9C-101B-9397-08002B2CF9AE}" pid="3" name="MediaServiceImageTags">
    <vt:lpwstr/>
  </property>
</Properties>
</file>