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Masters/notesMaster1.xml" ContentType="application/vnd.openxmlformats-officedocument.presentationml.notesMaster+xml"/>
  <Override PartName="/ppt/charts/style1.xml" ContentType="application/vnd.ms-office.chartstyle+xml"/>
  <Override PartName="/ppt/charts/chart1.xml" ContentType="application/vnd.openxmlformats-officedocument.drawingml.chart+xml"/>
  <Override PartName="/ppt/theme/theme2.xml" ContentType="application/vnd.openxmlformats-officedocument.theme+xml"/>
  <Override PartName="/ppt/theme/theme1.xml" ContentType="application/vnd.openxmlformats-officedocument.theme+xml"/>
  <Override PartName="/ppt/charts/style3.xml" ContentType="application/vnd.ms-office.chartstyle+xml"/>
  <Override PartName="/ppt/charts/colors3.xml" ContentType="application/vnd.ms-office.chartcolorstyle+xml"/>
  <Override PartName="/ppt/theme/themeOverride3.xml" ContentType="application/vnd.openxmlformats-officedocument.themeOverr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heme/themeOverride4.xml" ContentType="application/vnd.openxmlformats-officedocument.themeOverride+xml"/>
  <Override PartName="/ppt/theme/themeOverride2.xml" ContentType="application/vnd.openxmlformats-officedocument.themeOverrid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2.xml" ContentType="application/vnd.ms-office.chartstyle+xml"/>
  <Override PartName="/ppt/charts/chart2.xml" ContentType="application/vnd.openxmlformats-officedocument.drawingml.chart+xml"/>
  <Override PartName="/ppt/theme/themeOverride1.xml" ContentType="application/vnd.openxmlformats-officedocument.themeOverride+xml"/>
  <Override PartName="/ppt/charts/colors1.xml" ContentType="application/vnd.ms-office.chartcolorstyl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84" r:id="rId2"/>
    <p:sldId id="285" r:id="rId3"/>
    <p:sldId id="298" r:id="rId4"/>
    <p:sldId id="286" r:id="rId5"/>
    <p:sldId id="300" r:id="rId6"/>
    <p:sldId id="305" r:id="rId7"/>
    <p:sldId id="304" r:id="rId8"/>
    <p:sldId id="301" r:id="rId9"/>
    <p:sldId id="307" r:id="rId10"/>
    <p:sldId id="302" r:id="rId11"/>
    <p:sldId id="303" r:id="rId12"/>
    <p:sldId id="30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6E37"/>
    <a:srgbClr val="FF6600"/>
    <a:srgbClr val="F810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1" autoAdjust="0"/>
    <p:restoredTop sz="92368" autoAdjust="0"/>
  </p:normalViewPr>
  <p:slideViewPr>
    <p:cSldViewPr snapToGrid="0">
      <p:cViewPr varScale="1">
        <p:scale>
          <a:sx n="75" d="100"/>
          <a:sy n="75" d="100"/>
        </p:scale>
        <p:origin x="25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customXml" Target="../customXml/item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oleObject" Target="file:///C:\Users\vassig\Downloads\Figure_1__Gross_Value_Added_of_Unpaid_Household_Service_Production.xls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oleObject" Target="file:///\\ndata13\Vassig$\My%20Documents\charts%20for%20UN%20Network%20time-use%20session%20April%202022.xlsx" TargetMode="Externa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oleObject" Target="file:///\\ndata13\Vassig$\My%20Documents\charts%20for%20UN%20Network%20time-use%20session%20April%202022.xlsx" TargetMode="Externa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4.xml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oleObject" Target="file:///C:\Users\vassig\Downloads\timeusereferencetables%20(8)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92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dirty="0"/>
              <a:t>Gross Value Added of Unpaid Household Service Production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2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9.9821152415918019E-2"/>
          <c:y val="0.19968248853803761"/>
          <c:w val="0.61850019871953787"/>
          <c:h val="0.62252720328117561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data!$B$7</c:f>
              <c:strCache>
                <c:ptCount val="1"/>
                <c:pt idx="0">
                  <c:v>Household housing services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data!$A$8:$A$19</c:f>
              <c:strCache>
                <c:ptCount val="12"/>
                <c:pt idx="0">
                  <c:v>2005</c:v>
                </c:pt>
                <c:pt idx="1">
                  <c:v>2006</c:v>
                </c:pt>
                <c:pt idx="2">
                  <c:v>2007</c:v>
                </c:pt>
                <c:pt idx="3">
                  <c:v>2008</c:v>
                </c:pt>
                <c:pt idx="4">
                  <c:v>2009</c:v>
                </c:pt>
                <c:pt idx="5">
                  <c:v>2010</c:v>
                </c:pt>
                <c:pt idx="6">
                  <c:v>2011</c:v>
                </c:pt>
                <c:pt idx="7">
                  <c:v>2012</c:v>
                </c:pt>
                <c:pt idx="8">
                  <c:v>2013</c:v>
                </c:pt>
                <c:pt idx="9">
                  <c:v>2014</c:v>
                </c:pt>
                <c:pt idx="10">
                  <c:v>2015</c:v>
                </c:pt>
                <c:pt idx="11">
                  <c:v>2016</c:v>
                </c:pt>
              </c:strCache>
            </c:strRef>
          </c:cat>
          <c:val>
            <c:numRef>
              <c:f>data!$B$8:$B$19</c:f>
              <c:numCache>
                <c:formatCode>0</c:formatCode>
                <c:ptCount val="12"/>
                <c:pt idx="0">
                  <c:v>146.86000000000001</c:v>
                </c:pt>
                <c:pt idx="1">
                  <c:v>152.9</c:v>
                </c:pt>
                <c:pt idx="2">
                  <c:v>156.68</c:v>
                </c:pt>
                <c:pt idx="3">
                  <c:v>167.71</c:v>
                </c:pt>
                <c:pt idx="4">
                  <c:v>179.89</c:v>
                </c:pt>
                <c:pt idx="5">
                  <c:v>185.74</c:v>
                </c:pt>
                <c:pt idx="6">
                  <c:v>188.33</c:v>
                </c:pt>
                <c:pt idx="7">
                  <c:v>187.98</c:v>
                </c:pt>
                <c:pt idx="8">
                  <c:v>196.63</c:v>
                </c:pt>
                <c:pt idx="9">
                  <c:v>193.59</c:v>
                </c:pt>
                <c:pt idx="10">
                  <c:v>194.35</c:v>
                </c:pt>
                <c:pt idx="11">
                  <c:v>199.35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26B-457C-B2E2-DCE74E5DB006}"/>
            </c:ext>
          </c:extLst>
        </c:ser>
        <c:ser>
          <c:idx val="1"/>
          <c:order val="1"/>
          <c:tx>
            <c:strRef>
              <c:f>data!$C$7</c:f>
              <c:strCache>
                <c:ptCount val="1"/>
                <c:pt idx="0">
                  <c:v>Transport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data!$A$8:$A$19</c:f>
              <c:strCache>
                <c:ptCount val="12"/>
                <c:pt idx="0">
                  <c:v>2005</c:v>
                </c:pt>
                <c:pt idx="1">
                  <c:v>2006</c:v>
                </c:pt>
                <c:pt idx="2">
                  <c:v>2007</c:v>
                </c:pt>
                <c:pt idx="3">
                  <c:v>2008</c:v>
                </c:pt>
                <c:pt idx="4">
                  <c:v>2009</c:v>
                </c:pt>
                <c:pt idx="5">
                  <c:v>2010</c:v>
                </c:pt>
                <c:pt idx="6">
                  <c:v>2011</c:v>
                </c:pt>
                <c:pt idx="7">
                  <c:v>2012</c:v>
                </c:pt>
                <c:pt idx="8">
                  <c:v>2013</c:v>
                </c:pt>
                <c:pt idx="9">
                  <c:v>2014</c:v>
                </c:pt>
                <c:pt idx="10">
                  <c:v>2015</c:v>
                </c:pt>
                <c:pt idx="11">
                  <c:v>2016</c:v>
                </c:pt>
              </c:strCache>
            </c:strRef>
          </c:cat>
          <c:val>
            <c:numRef>
              <c:f>data!$C$8:$C$19</c:f>
              <c:numCache>
                <c:formatCode>0</c:formatCode>
                <c:ptCount val="12"/>
                <c:pt idx="0">
                  <c:v>146.87</c:v>
                </c:pt>
                <c:pt idx="1">
                  <c:v>150.22</c:v>
                </c:pt>
                <c:pt idx="2">
                  <c:v>174.8</c:v>
                </c:pt>
                <c:pt idx="3">
                  <c:v>200.61</c:v>
                </c:pt>
                <c:pt idx="4">
                  <c:v>233.01</c:v>
                </c:pt>
                <c:pt idx="5">
                  <c:v>232.77</c:v>
                </c:pt>
                <c:pt idx="6">
                  <c:v>246.28</c:v>
                </c:pt>
                <c:pt idx="7">
                  <c:v>245.27</c:v>
                </c:pt>
                <c:pt idx="8">
                  <c:v>276.7</c:v>
                </c:pt>
                <c:pt idx="9">
                  <c:v>305.8</c:v>
                </c:pt>
                <c:pt idx="10">
                  <c:v>349.5</c:v>
                </c:pt>
                <c:pt idx="11">
                  <c:v>358.35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26B-457C-B2E2-DCE74E5DB006}"/>
            </c:ext>
          </c:extLst>
        </c:ser>
        <c:ser>
          <c:idx val="2"/>
          <c:order val="2"/>
          <c:tx>
            <c:strRef>
              <c:f>data!$D$7</c:f>
              <c:strCache>
                <c:ptCount val="1"/>
                <c:pt idx="0">
                  <c:v>Nutrition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data!$A$8:$A$19</c:f>
              <c:strCache>
                <c:ptCount val="12"/>
                <c:pt idx="0">
                  <c:v>2005</c:v>
                </c:pt>
                <c:pt idx="1">
                  <c:v>2006</c:v>
                </c:pt>
                <c:pt idx="2">
                  <c:v>2007</c:v>
                </c:pt>
                <c:pt idx="3">
                  <c:v>2008</c:v>
                </c:pt>
                <c:pt idx="4">
                  <c:v>2009</c:v>
                </c:pt>
                <c:pt idx="5">
                  <c:v>2010</c:v>
                </c:pt>
                <c:pt idx="6">
                  <c:v>2011</c:v>
                </c:pt>
                <c:pt idx="7">
                  <c:v>2012</c:v>
                </c:pt>
                <c:pt idx="8">
                  <c:v>2013</c:v>
                </c:pt>
                <c:pt idx="9">
                  <c:v>2014</c:v>
                </c:pt>
                <c:pt idx="10">
                  <c:v>2015</c:v>
                </c:pt>
                <c:pt idx="11">
                  <c:v>2016</c:v>
                </c:pt>
              </c:strCache>
            </c:strRef>
          </c:cat>
          <c:val>
            <c:numRef>
              <c:f>data!$D$8:$D$19</c:f>
              <c:numCache>
                <c:formatCode>0</c:formatCode>
                <c:ptCount val="12"/>
                <c:pt idx="0">
                  <c:v>93.53</c:v>
                </c:pt>
                <c:pt idx="1">
                  <c:v>97.06</c:v>
                </c:pt>
                <c:pt idx="2">
                  <c:v>94.9</c:v>
                </c:pt>
                <c:pt idx="3">
                  <c:v>109.31</c:v>
                </c:pt>
                <c:pt idx="4">
                  <c:v>112.42</c:v>
                </c:pt>
                <c:pt idx="5">
                  <c:v>106.46</c:v>
                </c:pt>
                <c:pt idx="6">
                  <c:v>130.18</c:v>
                </c:pt>
                <c:pt idx="7">
                  <c:v>151.93</c:v>
                </c:pt>
                <c:pt idx="8">
                  <c:v>151.03</c:v>
                </c:pt>
                <c:pt idx="9">
                  <c:v>141.96</c:v>
                </c:pt>
                <c:pt idx="10">
                  <c:v>144.58000000000001</c:v>
                </c:pt>
                <c:pt idx="11">
                  <c:v>157.58000000000001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26B-457C-B2E2-DCE74E5DB006}"/>
            </c:ext>
          </c:extLst>
        </c:ser>
        <c:ser>
          <c:idx val="3"/>
          <c:order val="3"/>
          <c:tx>
            <c:strRef>
              <c:f>data!$E$7</c:f>
              <c:strCache>
                <c:ptCount val="1"/>
                <c:pt idx="0">
                  <c:v>Clothing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data!$A$8:$A$19</c:f>
              <c:strCache>
                <c:ptCount val="12"/>
                <c:pt idx="0">
                  <c:v>2005</c:v>
                </c:pt>
                <c:pt idx="1">
                  <c:v>2006</c:v>
                </c:pt>
                <c:pt idx="2">
                  <c:v>2007</c:v>
                </c:pt>
                <c:pt idx="3">
                  <c:v>2008</c:v>
                </c:pt>
                <c:pt idx="4">
                  <c:v>2009</c:v>
                </c:pt>
                <c:pt idx="5">
                  <c:v>2010</c:v>
                </c:pt>
                <c:pt idx="6">
                  <c:v>2011</c:v>
                </c:pt>
                <c:pt idx="7">
                  <c:v>2012</c:v>
                </c:pt>
                <c:pt idx="8">
                  <c:v>2013</c:v>
                </c:pt>
                <c:pt idx="9">
                  <c:v>2014</c:v>
                </c:pt>
                <c:pt idx="10">
                  <c:v>2015</c:v>
                </c:pt>
                <c:pt idx="11">
                  <c:v>2016</c:v>
                </c:pt>
              </c:strCache>
            </c:strRef>
          </c:cat>
          <c:val>
            <c:numRef>
              <c:f>data!$E$8:$E$19</c:f>
              <c:numCache>
                <c:formatCode>0</c:formatCode>
                <c:ptCount val="12"/>
                <c:pt idx="0">
                  <c:v>3.2</c:v>
                </c:pt>
                <c:pt idx="1">
                  <c:v>3.65</c:v>
                </c:pt>
                <c:pt idx="2">
                  <c:v>3.63</c:v>
                </c:pt>
                <c:pt idx="3">
                  <c:v>4.0999999999999996</c:v>
                </c:pt>
                <c:pt idx="4">
                  <c:v>3.69</c:v>
                </c:pt>
                <c:pt idx="5">
                  <c:v>4.07</c:v>
                </c:pt>
                <c:pt idx="6">
                  <c:v>3.85</c:v>
                </c:pt>
                <c:pt idx="7">
                  <c:v>3.88</c:v>
                </c:pt>
                <c:pt idx="8">
                  <c:v>4.8899999999999997</c:v>
                </c:pt>
                <c:pt idx="9">
                  <c:v>4.05</c:v>
                </c:pt>
                <c:pt idx="10">
                  <c:v>4.4400000000000004</c:v>
                </c:pt>
                <c:pt idx="11">
                  <c:v>3.48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B26B-457C-B2E2-DCE74E5DB006}"/>
            </c:ext>
          </c:extLst>
        </c:ser>
        <c:ser>
          <c:idx val="4"/>
          <c:order val="4"/>
          <c:tx>
            <c:strRef>
              <c:f>data!$F$7</c:f>
              <c:strCache>
                <c:ptCount val="1"/>
                <c:pt idx="0">
                  <c:v>Laundry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data!$A$8:$A$19</c:f>
              <c:strCache>
                <c:ptCount val="12"/>
                <c:pt idx="0">
                  <c:v>2005</c:v>
                </c:pt>
                <c:pt idx="1">
                  <c:v>2006</c:v>
                </c:pt>
                <c:pt idx="2">
                  <c:v>2007</c:v>
                </c:pt>
                <c:pt idx="3">
                  <c:v>2008</c:v>
                </c:pt>
                <c:pt idx="4">
                  <c:v>2009</c:v>
                </c:pt>
                <c:pt idx="5">
                  <c:v>2010</c:v>
                </c:pt>
                <c:pt idx="6">
                  <c:v>2011</c:v>
                </c:pt>
                <c:pt idx="7">
                  <c:v>2012</c:v>
                </c:pt>
                <c:pt idx="8">
                  <c:v>2013</c:v>
                </c:pt>
                <c:pt idx="9">
                  <c:v>2014</c:v>
                </c:pt>
                <c:pt idx="10">
                  <c:v>2015</c:v>
                </c:pt>
                <c:pt idx="11">
                  <c:v>2016</c:v>
                </c:pt>
              </c:strCache>
            </c:strRef>
          </c:cat>
          <c:val>
            <c:numRef>
              <c:f>data!$F$8:$F$19</c:f>
              <c:numCache>
                <c:formatCode>0</c:formatCode>
                <c:ptCount val="12"/>
                <c:pt idx="0">
                  <c:v>55.09</c:v>
                </c:pt>
                <c:pt idx="1">
                  <c:v>58.73</c:v>
                </c:pt>
                <c:pt idx="2">
                  <c:v>61.42</c:v>
                </c:pt>
                <c:pt idx="3">
                  <c:v>64.150000000000006</c:v>
                </c:pt>
                <c:pt idx="4">
                  <c:v>65.92</c:v>
                </c:pt>
                <c:pt idx="5">
                  <c:v>68.819999999999993</c:v>
                </c:pt>
                <c:pt idx="6">
                  <c:v>73.06</c:v>
                </c:pt>
                <c:pt idx="7">
                  <c:v>75.260000000000005</c:v>
                </c:pt>
                <c:pt idx="8">
                  <c:v>77.78</c:v>
                </c:pt>
                <c:pt idx="9">
                  <c:v>81.209999999999994</c:v>
                </c:pt>
                <c:pt idx="10">
                  <c:v>86.95</c:v>
                </c:pt>
                <c:pt idx="11">
                  <c:v>88.99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26B-457C-B2E2-DCE74E5DB006}"/>
            </c:ext>
          </c:extLst>
        </c:ser>
        <c:ser>
          <c:idx val="5"/>
          <c:order val="5"/>
          <c:tx>
            <c:strRef>
              <c:f>data!$G$7</c:f>
              <c:strCache>
                <c:ptCount val="1"/>
                <c:pt idx="0">
                  <c:v>Childcare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data!$A$8:$A$19</c:f>
              <c:strCache>
                <c:ptCount val="12"/>
                <c:pt idx="0">
                  <c:v>2005</c:v>
                </c:pt>
                <c:pt idx="1">
                  <c:v>2006</c:v>
                </c:pt>
                <c:pt idx="2">
                  <c:v>2007</c:v>
                </c:pt>
                <c:pt idx="3">
                  <c:v>2008</c:v>
                </c:pt>
                <c:pt idx="4">
                  <c:v>2009</c:v>
                </c:pt>
                <c:pt idx="5">
                  <c:v>2010</c:v>
                </c:pt>
                <c:pt idx="6">
                  <c:v>2011</c:v>
                </c:pt>
                <c:pt idx="7">
                  <c:v>2012</c:v>
                </c:pt>
                <c:pt idx="8">
                  <c:v>2013</c:v>
                </c:pt>
                <c:pt idx="9">
                  <c:v>2014</c:v>
                </c:pt>
                <c:pt idx="10">
                  <c:v>2015</c:v>
                </c:pt>
                <c:pt idx="11">
                  <c:v>2016</c:v>
                </c:pt>
              </c:strCache>
            </c:strRef>
          </c:cat>
          <c:val>
            <c:numRef>
              <c:f>data!$G$8:$G$19</c:f>
              <c:numCache>
                <c:formatCode>0</c:formatCode>
                <c:ptCount val="12"/>
                <c:pt idx="0">
                  <c:v>179.47</c:v>
                </c:pt>
                <c:pt idx="1">
                  <c:v>183.97</c:v>
                </c:pt>
                <c:pt idx="2">
                  <c:v>201.87</c:v>
                </c:pt>
                <c:pt idx="3">
                  <c:v>204.26</c:v>
                </c:pt>
                <c:pt idx="4">
                  <c:v>221.56</c:v>
                </c:pt>
                <c:pt idx="5">
                  <c:v>245.15</c:v>
                </c:pt>
                <c:pt idx="6">
                  <c:v>264.81</c:v>
                </c:pt>
                <c:pt idx="7">
                  <c:v>281.18</c:v>
                </c:pt>
                <c:pt idx="8">
                  <c:v>301.14999999999998</c:v>
                </c:pt>
                <c:pt idx="9">
                  <c:v>334.15</c:v>
                </c:pt>
                <c:pt idx="10">
                  <c:v>350.23</c:v>
                </c:pt>
                <c:pt idx="11">
                  <c:v>351.73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B26B-457C-B2E2-DCE74E5DB006}"/>
            </c:ext>
          </c:extLst>
        </c:ser>
        <c:ser>
          <c:idx val="6"/>
          <c:order val="6"/>
          <c:tx>
            <c:strRef>
              <c:f>data!$H$7</c:f>
              <c:strCache>
                <c:ptCount val="1"/>
                <c:pt idx="0">
                  <c:v>Adult Care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data!$A$8:$A$19</c:f>
              <c:strCache>
                <c:ptCount val="12"/>
                <c:pt idx="0">
                  <c:v>2005</c:v>
                </c:pt>
                <c:pt idx="1">
                  <c:v>2006</c:v>
                </c:pt>
                <c:pt idx="2">
                  <c:v>2007</c:v>
                </c:pt>
                <c:pt idx="3">
                  <c:v>2008</c:v>
                </c:pt>
                <c:pt idx="4">
                  <c:v>2009</c:v>
                </c:pt>
                <c:pt idx="5">
                  <c:v>2010</c:v>
                </c:pt>
                <c:pt idx="6">
                  <c:v>2011</c:v>
                </c:pt>
                <c:pt idx="7">
                  <c:v>2012</c:v>
                </c:pt>
                <c:pt idx="8">
                  <c:v>2013</c:v>
                </c:pt>
                <c:pt idx="9">
                  <c:v>2014</c:v>
                </c:pt>
                <c:pt idx="10">
                  <c:v>2015</c:v>
                </c:pt>
                <c:pt idx="11">
                  <c:v>2016</c:v>
                </c:pt>
              </c:strCache>
            </c:strRef>
          </c:cat>
          <c:val>
            <c:numRef>
              <c:f>data!$H$8:$H$19</c:f>
              <c:numCache>
                <c:formatCode>0</c:formatCode>
                <c:ptCount val="12"/>
                <c:pt idx="0">
                  <c:v>37.75</c:v>
                </c:pt>
                <c:pt idx="1">
                  <c:v>41.91</c:v>
                </c:pt>
                <c:pt idx="2">
                  <c:v>45.03</c:v>
                </c:pt>
                <c:pt idx="3">
                  <c:v>48.9</c:v>
                </c:pt>
                <c:pt idx="4">
                  <c:v>50.54</c:v>
                </c:pt>
                <c:pt idx="5">
                  <c:v>52.05</c:v>
                </c:pt>
                <c:pt idx="6">
                  <c:v>53.38</c:v>
                </c:pt>
                <c:pt idx="7">
                  <c:v>52.11</c:v>
                </c:pt>
                <c:pt idx="8">
                  <c:v>59.6</c:v>
                </c:pt>
                <c:pt idx="9">
                  <c:v>60.48</c:v>
                </c:pt>
                <c:pt idx="10">
                  <c:v>60.36</c:v>
                </c:pt>
                <c:pt idx="11">
                  <c:v>59.45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B26B-457C-B2E2-DCE74E5DB006}"/>
            </c:ext>
          </c:extLst>
        </c:ser>
        <c:ser>
          <c:idx val="7"/>
          <c:order val="7"/>
          <c:tx>
            <c:strRef>
              <c:f>data!$I$7</c:f>
              <c:strCache>
                <c:ptCount val="1"/>
                <c:pt idx="0">
                  <c:v>Voluntary activity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data!$A$8:$A$19</c:f>
              <c:strCache>
                <c:ptCount val="12"/>
                <c:pt idx="0">
                  <c:v>2005</c:v>
                </c:pt>
                <c:pt idx="1">
                  <c:v>2006</c:v>
                </c:pt>
                <c:pt idx="2">
                  <c:v>2007</c:v>
                </c:pt>
                <c:pt idx="3">
                  <c:v>2008</c:v>
                </c:pt>
                <c:pt idx="4">
                  <c:v>2009</c:v>
                </c:pt>
                <c:pt idx="5">
                  <c:v>2010</c:v>
                </c:pt>
                <c:pt idx="6">
                  <c:v>2011</c:v>
                </c:pt>
                <c:pt idx="7">
                  <c:v>2012</c:v>
                </c:pt>
                <c:pt idx="8">
                  <c:v>2013</c:v>
                </c:pt>
                <c:pt idx="9">
                  <c:v>2014</c:v>
                </c:pt>
                <c:pt idx="10">
                  <c:v>2015</c:v>
                </c:pt>
                <c:pt idx="11">
                  <c:v>2016</c:v>
                </c:pt>
              </c:strCache>
            </c:strRef>
          </c:cat>
          <c:val>
            <c:numRef>
              <c:f>data!$I$8:$I$19</c:f>
              <c:numCache>
                <c:formatCode>0</c:formatCode>
                <c:ptCount val="12"/>
                <c:pt idx="0">
                  <c:v>22.1</c:v>
                </c:pt>
                <c:pt idx="1">
                  <c:v>22.25</c:v>
                </c:pt>
                <c:pt idx="2">
                  <c:v>23.2</c:v>
                </c:pt>
                <c:pt idx="3">
                  <c:v>23.4</c:v>
                </c:pt>
                <c:pt idx="4">
                  <c:v>23</c:v>
                </c:pt>
                <c:pt idx="5">
                  <c:v>22.9</c:v>
                </c:pt>
                <c:pt idx="6">
                  <c:v>23.09</c:v>
                </c:pt>
                <c:pt idx="7">
                  <c:v>23.9</c:v>
                </c:pt>
                <c:pt idx="8">
                  <c:v>24.54</c:v>
                </c:pt>
                <c:pt idx="9">
                  <c:v>22.83</c:v>
                </c:pt>
                <c:pt idx="10">
                  <c:v>22.61</c:v>
                </c:pt>
                <c:pt idx="11">
                  <c:v>23.93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B26B-457C-B2E2-DCE74E5DB00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529639024"/>
        <c:axId val="1614376880"/>
      </c:barChart>
      <c:catAx>
        <c:axId val="15296390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14376880"/>
        <c:crosses val="autoZero"/>
        <c:auto val="1"/>
        <c:lblAlgn val="ctr"/>
        <c:lblOffset val="100"/>
        <c:tickLblSkip val="1"/>
        <c:noMultiLvlLbl val="0"/>
      </c:catAx>
      <c:valAx>
        <c:axId val="16143768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£ billion</a:t>
                </a:r>
              </a:p>
            </c:rich>
          </c:tx>
          <c:layout>
            <c:manualLayout>
              <c:xMode val="edge"/>
              <c:yMode val="edge"/>
              <c:x val="0"/>
              <c:y val="0.7523034684603044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296390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0730382840076012"/>
          <c:y val="0.11305287606312638"/>
          <c:w val="0.29269617159923977"/>
          <c:h val="0.8869471239368735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 rot="0" vert="horz"/>
    <a:lstStyle/>
    <a:p>
      <a:pPr>
        <a:defRPr sz="1600"/>
      </a:pPr>
      <a:endParaRPr lang="en-US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6.6222676697498914E-2"/>
          <c:y val="2.7586145533734171E-2"/>
          <c:w val="0.70409206086569887"/>
          <c:h val="0.89340131106261911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workings!$I$26</c:f>
              <c:strCache>
                <c:ptCount val="1"/>
                <c:pt idx="0">
                  <c:v>adultcare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workings!$J$25:$L$25</c:f>
              <c:strCache>
                <c:ptCount val="3"/>
                <c:pt idx="0">
                  <c:v>March - April 2020</c:v>
                </c:pt>
                <c:pt idx="1">
                  <c:v>September - October 2020</c:v>
                </c:pt>
                <c:pt idx="2">
                  <c:v>March 2021</c:v>
                </c:pt>
              </c:strCache>
            </c:strRef>
          </c:cat>
          <c:val>
            <c:numRef>
              <c:f>workings!$J$26:$L$26</c:f>
              <c:numCache>
                <c:formatCode>0</c:formatCode>
                <c:ptCount val="3"/>
                <c:pt idx="0">
                  <c:v>1</c:v>
                </c:pt>
                <c:pt idx="1">
                  <c:v>2.6</c:v>
                </c:pt>
                <c:pt idx="2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B2E-49B3-AAE6-571BD275E5F6}"/>
            </c:ext>
          </c:extLst>
        </c:ser>
        <c:ser>
          <c:idx val="1"/>
          <c:order val="1"/>
          <c:tx>
            <c:strRef>
              <c:f>workings!$I$27</c:f>
              <c:strCache>
                <c:ptCount val="1"/>
                <c:pt idx="0">
                  <c:v>childcare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workings!$J$25:$L$25</c:f>
              <c:strCache>
                <c:ptCount val="3"/>
                <c:pt idx="0">
                  <c:v>March - April 2020</c:v>
                </c:pt>
                <c:pt idx="1">
                  <c:v>September - October 2020</c:v>
                </c:pt>
                <c:pt idx="2">
                  <c:v>March 2021</c:v>
                </c:pt>
              </c:strCache>
            </c:strRef>
          </c:cat>
          <c:val>
            <c:numRef>
              <c:f>workings!$J$27:$L$27</c:f>
              <c:numCache>
                <c:formatCode>0</c:formatCode>
                <c:ptCount val="3"/>
                <c:pt idx="0">
                  <c:v>35</c:v>
                </c:pt>
                <c:pt idx="1">
                  <c:v>25.6</c:v>
                </c:pt>
                <c:pt idx="2">
                  <c:v>25.6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B2E-49B3-AAE6-571BD275E5F6}"/>
            </c:ext>
          </c:extLst>
        </c:ser>
        <c:ser>
          <c:idx val="2"/>
          <c:order val="2"/>
          <c:tx>
            <c:strRef>
              <c:f>workings!$I$28</c:f>
              <c:strCache>
                <c:ptCount val="1"/>
                <c:pt idx="0">
                  <c:v>cleaning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workings!$J$25:$L$25</c:f>
              <c:strCache>
                <c:ptCount val="3"/>
                <c:pt idx="0">
                  <c:v>March - April 2020</c:v>
                </c:pt>
                <c:pt idx="1">
                  <c:v>September - October 2020</c:v>
                </c:pt>
                <c:pt idx="2">
                  <c:v>March 2021</c:v>
                </c:pt>
              </c:strCache>
            </c:strRef>
          </c:cat>
          <c:val>
            <c:numRef>
              <c:f>workings!$J$28:$L$28</c:f>
              <c:numCache>
                <c:formatCode>0</c:formatCode>
                <c:ptCount val="3"/>
                <c:pt idx="0">
                  <c:v>35.9</c:v>
                </c:pt>
                <c:pt idx="1">
                  <c:v>26.7</c:v>
                </c:pt>
                <c:pt idx="2">
                  <c:v>31.1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B2E-49B3-AAE6-571BD275E5F6}"/>
            </c:ext>
          </c:extLst>
        </c:ser>
        <c:ser>
          <c:idx val="3"/>
          <c:order val="3"/>
          <c:tx>
            <c:strRef>
              <c:f>workings!$I$29</c:f>
              <c:strCache>
                <c:ptCount val="1"/>
                <c:pt idx="0">
                  <c:v>cooking or washing up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workings!$J$25:$L$25</c:f>
              <c:strCache>
                <c:ptCount val="3"/>
                <c:pt idx="0">
                  <c:v>March - April 2020</c:v>
                </c:pt>
                <c:pt idx="1">
                  <c:v>September - October 2020</c:v>
                </c:pt>
                <c:pt idx="2">
                  <c:v>March 2021</c:v>
                </c:pt>
              </c:strCache>
            </c:strRef>
          </c:cat>
          <c:val>
            <c:numRef>
              <c:f>workings!$J$29:$L$29</c:f>
              <c:numCache>
                <c:formatCode>0</c:formatCode>
                <c:ptCount val="3"/>
                <c:pt idx="0">
                  <c:v>65.599999999999994</c:v>
                </c:pt>
                <c:pt idx="1">
                  <c:v>50.1</c:v>
                </c:pt>
                <c:pt idx="2">
                  <c:v>63.1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CB2E-49B3-AAE6-571BD275E5F6}"/>
            </c:ext>
          </c:extLst>
        </c:ser>
        <c:ser>
          <c:idx val="4"/>
          <c:order val="4"/>
          <c:tx>
            <c:v>other, including gardening and DIY</c:v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workings!$J$25:$L$25</c:f>
              <c:strCache>
                <c:ptCount val="3"/>
                <c:pt idx="0">
                  <c:v>March - April 2020</c:v>
                </c:pt>
                <c:pt idx="1">
                  <c:v>September - October 2020</c:v>
                </c:pt>
                <c:pt idx="2">
                  <c:v>March 2021</c:v>
                </c:pt>
              </c:strCache>
            </c:strRef>
          </c:cat>
          <c:val>
            <c:numRef>
              <c:f>workings!$J$30:$L$30</c:f>
              <c:numCache>
                <c:formatCode>0</c:formatCode>
                <c:ptCount val="3"/>
                <c:pt idx="0">
                  <c:v>51.4</c:v>
                </c:pt>
                <c:pt idx="1">
                  <c:v>38.799999999999997</c:v>
                </c:pt>
                <c:pt idx="2">
                  <c:v>42.8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B2E-49B3-AAE6-571BD275E5F6}"/>
            </c:ext>
          </c:extLst>
        </c:ser>
        <c:ser>
          <c:idx val="5"/>
          <c:order val="5"/>
          <c:tx>
            <c:strRef>
              <c:f>workings!$I$31</c:f>
              <c:strCache>
                <c:ptCount val="1"/>
                <c:pt idx="0">
                  <c:v>pet care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workings!$J$25:$L$25</c:f>
              <c:strCache>
                <c:ptCount val="3"/>
                <c:pt idx="0">
                  <c:v>March - April 2020</c:v>
                </c:pt>
                <c:pt idx="1">
                  <c:v>September - October 2020</c:v>
                </c:pt>
                <c:pt idx="2">
                  <c:v>March 2021</c:v>
                </c:pt>
              </c:strCache>
            </c:strRef>
          </c:cat>
          <c:val>
            <c:numRef>
              <c:f>workings!$J$31:$L$31</c:f>
              <c:numCache>
                <c:formatCode>0</c:formatCode>
                <c:ptCount val="3"/>
                <c:pt idx="0">
                  <c:v>13.4</c:v>
                </c:pt>
                <c:pt idx="1">
                  <c:v>10.7</c:v>
                </c:pt>
                <c:pt idx="2">
                  <c:v>16.600000000000001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CB2E-49B3-AAE6-571BD275E5F6}"/>
            </c:ext>
          </c:extLst>
        </c:ser>
        <c:ser>
          <c:idx val="6"/>
          <c:order val="6"/>
          <c:tx>
            <c:strRef>
              <c:f>workings!$I$32</c:f>
              <c:strCache>
                <c:ptCount val="1"/>
                <c:pt idx="0">
                  <c:v>shopping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bg1">
                        <a:lumMod val="9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workings!$J$25:$L$25</c:f>
              <c:strCache>
                <c:ptCount val="3"/>
                <c:pt idx="0">
                  <c:v>March - April 2020</c:v>
                </c:pt>
                <c:pt idx="1">
                  <c:v>September - October 2020</c:v>
                </c:pt>
                <c:pt idx="2">
                  <c:v>March 2021</c:v>
                </c:pt>
              </c:strCache>
            </c:strRef>
          </c:cat>
          <c:val>
            <c:numRef>
              <c:f>workings!$J$32:$L$32</c:f>
              <c:numCache>
                <c:formatCode>0</c:formatCode>
                <c:ptCount val="3"/>
                <c:pt idx="0">
                  <c:v>14.2</c:v>
                </c:pt>
                <c:pt idx="1">
                  <c:v>22.400000000000002</c:v>
                </c:pt>
                <c:pt idx="2">
                  <c:v>20.5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CB2E-49B3-AAE6-571BD275E5F6}"/>
            </c:ext>
          </c:extLst>
        </c:ser>
        <c:ser>
          <c:idx val="7"/>
          <c:order val="7"/>
          <c:tx>
            <c:strRef>
              <c:f>workings!$I$33</c:f>
              <c:strCache>
                <c:ptCount val="1"/>
                <c:pt idx="0">
                  <c:v>travel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workings!$J$25:$L$25</c:f>
              <c:strCache>
                <c:ptCount val="3"/>
                <c:pt idx="0">
                  <c:v>March - April 2020</c:v>
                </c:pt>
                <c:pt idx="1">
                  <c:v>September - October 2020</c:v>
                </c:pt>
                <c:pt idx="2">
                  <c:v>March 2021</c:v>
                </c:pt>
              </c:strCache>
            </c:strRef>
          </c:cat>
          <c:val>
            <c:numRef>
              <c:f>workings!$J$33:$L$33</c:f>
              <c:numCache>
                <c:formatCode>0</c:formatCode>
                <c:ptCount val="3"/>
                <c:pt idx="0">
                  <c:v>17.100000000000001</c:v>
                </c:pt>
                <c:pt idx="1">
                  <c:v>54.1</c:v>
                </c:pt>
                <c:pt idx="2">
                  <c:v>30.4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CB2E-49B3-AAE6-571BD275E5F6}"/>
            </c:ext>
          </c:extLst>
        </c:ser>
        <c:ser>
          <c:idx val="8"/>
          <c:order val="8"/>
          <c:tx>
            <c:strRef>
              <c:f>workings!$I$34</c:f>
              <c:strCache>
                <c:ptCount val="1"/>
                <c:pt idx="0">
                  <c:v>volunteering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workings!$J$25:$L$25</c:f>
              <c:strCache>
                <c:ptCount val="3"/>
                <c:pt idx="0">
                  <c:v>March - April 2020</c:v>
                </c:pt>
                <c:pt idx="1">
                  <c:v>September - October 2020</c:v>
                </c:pt>
                <c:pt idx="2">
                  <c:v>March 2021</c:v>
                </c:pt>
              </c:strCache>
            </c:strRef>
          </c:cat>
          <c:val>
            <c:numRef>
              <c:f>workings!$J$34:$L$34</c:f>
              <c:numCache>
                <c:formatCode>0</c:formatCode>
                <c:ptCount val="3"/>
                <c:pt idx="0">
                  <c:v>1</c:v>
                </c:pt>
                <c:pt idx="1">
                  <c:v>4.7</c:v>
                </c:pt>
                <c:pt idx="2">
                  <c:v>2.4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CB2E-49B3-AAE6-571BD275E5F6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serLines>
          <c:spPr>
            <a:ln w="9525" cap="flat" cmpd="sng" algn="ctr">
              <a:solidFill>
                <a:schemeClr val="tx1">
                  <a:lumMod val="35000"/>
                  <a:lumOff val="65000"/>
                </a:schemeClr>
              </a:solidFill>
              <a:round/>
            </a:ln>
            <a:effectLst/>
          </c:spPr>
        </c:serLines>
        <c:axId val="1535646912"/>
        <c:axId val="1376666336"/>
      </c:barChart>
      <c:catAx>
        <c:axId val="15356469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76666336"/>
        <c:crosses val="autoZero"/>
        <c:auto val="0"/>
        <c:lblAlgn val="ctr"/>
        <c:lblOffset val="100"/>
        <c:noMultiLvlLbl val="0"/>
      </c:catAx>
      <c:valAx>
        <c:axId val="1376666336"/>
        <c:scaling>
          <c:orientation val="minMax"/>
          <c:max val="24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Average minutes</a:t>
                </a:r>
              </a:p>
            </c:rich>
          </c:tx>
          <c:layout>
            <c:manualLayout>
              <c:xMode val="edge"/>
              <c:yMode val="edge"/>
              <c:x val="0"/>
              <c:y val="0.6763973138119802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35646912"/>
        <c:crosses val="autoZero"/>
        <c:crossBetween val="between"/>
        <c:majorUnit val="60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2000995667606602"/>
          <c:y val="3.3368214131095455E-3"/>
          <c:w val="0.17179487620712677"/>
          <c:h val="0.9851426161574811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600"/>
      </a:pPr>
      <a:endParaRPr lang="en-US"/>
    </a:p>
  </c:txPr>
  <c:externalData r:id="rId4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3666936580989838E-2"/>
          <c:y val="2.684255797352713E-2"/>
          <c:w val="0.6193403111367044"/>
          <c:h val="0.88742990992020565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'workings unpaid'!$I$2</c:f>
              <c:strCache>
                <c:ptCount val="1"/>
                <c:pt idx="0">
                  <c:v>Helping, caring for and looking after adults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'workings unpaid'!$J$1:$L$1</c:f>
              <c:numCache>
                <c:formatCode>mmm\-yy</c:formatCode>
                <c:ptCount val="3"/>
                <c:pt idx="0">
                  <c:v>43891</c:v>
                </c:pt>
                <c:pt idx="1">
                  <c:v>44075</c:v>
                </c:pt>
                <c:pt idx="2">
                  <c:v>44256</c:v>
                </c:pt>
              </c:numCache>
            </c:numRef>
          </c:cat>
          <c:val>
            <c:numRef>
              <c:f>'workings unpaid'!$J$2:$L$2</c:f>
              <c:numCache>
                <c:formatCode>General</c:formatCode>
                <c:ptCount val="3"/>
                <c:pt idx="0">
                  <c:v>0.5</c:v>
                </c:pt>
                <c:pt idx="1">
                  <c:v>2.6</c:v>
                </c:pt>
                <c:pt idx="2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B32-49EE-9F26-157C9FC717C7}"/>
            </c:ext>
          </c:extLst>
        </c:ser>
        <c:ser>
          <c:idx val="1"/>
          <c:order val="1"/>
          <c:tx>
            <c:strRef>
              <c:f>'workings unpaid'!$I$3</c:f>
              <c:strCache>
                <c:ptCount val="1"/>
                <c:pt idx="0">
                  <c:v>Time with an adult in your care (secondary activity)</c:v>
                </c:pt>
              </c:strCache>
            </c:strRef>
          </c:tx>
          <c:spPr>
            <a:solidFill>
              <a:srgbClr val="00B0F0"/>
            </a:solidFill>
            <a:ln>
              <a:noFill/>
            </a:ln>
            <a:effectLst/>
          </c:spPr>
          <c:invertIfNegative val="0"/>
          <c:cat>
            <c:numRef>
              <c:f>'workings unpaid'!$J$1:$L$1</c:f>
              <c:numCache>
                <c:formatCode>mmm\-yy</c:formatCode>
                <c:ptCount val="3"/>
                <c:pt idx="0">
                  <c:v>43891</c:v>
                </c:pt>
                <c:pt idx="1">
                  <c:v>44075</c:v>
                </c:pt>
                <c:pt idx="2">
                  <c:v>44256</c:v>
                </c:pt>
              </c:numCache>
            </c:numRef>
          </c:cat>
          <c:val>
            <c:numRef>
              <c:f>'workings unpaid'!$J$3:$L$3</c:f>
              <c:numCache>
                <c:formatCode>General</c:formatCode>
                <c:ptCount val="3"/>
                <c:pt idx="0">
                  <c:v>0.5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B32-49EE-9F26-157C9FC717C7}"/>
            </c:ext>
          </c:extLst>
        </c:ser>
        <c:ser>
          <c:idx val="2"/>
          <c:order val="2"/>
          <c:tx>
            <c:strRef>
              <c:f>'workings unpaid'!$I$4</c:f>
              <c:strCache>
                <c:ptCount val="1"/>
                <c:pt idx="0">
                  <c:v>Homeschooling children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cat>
            <c:numRef>
              <c:f>'workings unpaid'!$J$1:$L$1</c:f>
              <c:numCache>
                <c:formatCode>mmm\-yy</c:formatCode>
                <c:ptCount val="3"/>
                <c:pt idx="0">
                  <c:v>43891</c:v>
                </c:pt>
                <c:pt idx="1">
                  <c:v>44075</c:v>
                </c:pt>
                <c:pt idx="2">
                  <c:v>44256</c:v>
                </c:pt>
              </c:numCache>
            </c:numRef>
          </c:cat>
          <c:val>
            <c:numRef>
              <c:f>'workings unpaid'!$J$4:$L$4</c:f>
              <c:numCache>
                <c:formatCode>General</c:formatCode>
                <c:ptCount val="3"/>
                <c:pt idx="1">
                  <c:v>0.5</c:v>
                </c:pt>
                <c:pt idx="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B32-49EE-9F26-157C9FC717C7}"/>
            </c:ext>
          </c:extLst>
        </c:ser>
        <c:ser>
          <c:idx val="3"/>
          <c:order val="3"/>
          <c:tx>
            <c:strRef>
              <c:f>'workings unpaid'!$I$5</c:f>
              <c:strCache>
                <c:ptCount val="1"/>
                <c:pt idx="0">
                  <c:v>Other childcare not elsewhere listed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numRef>
              <c:f>'workings unpaid'!$J$1:$L$1</c:f>
              <c:numCache>
                <c:formatCode>mmm\-yy</c:formatCode>
                <c:ptCount val="3"/>
                <c:pt idx="0">
                  <c:v>43891</c:v>
                </c:pt>
                <c:pt idx="1">
                  <c:v>44075</c:v>
                </c:pt>
                <c:pt idx="2">
                  <c:v>44256</c:v>
                </c:pt>
              </c:numCache>
            </c:numRef>
          </c:cat>
          <c:val>
            <c:numRef>
              <c:f>'workings unpaid'!$J$5:$L$5</c:f>
              <c:numCache>
                <c:formatCode>General</c:formatCode>
                <c:ptCount val="3"/>
                <c:pt idx="0">
                  <c:v>1.6</c:v>
                </c:pt>
                <c:pt idx="1">
                  <c:v>2.6</c:v>
                </c:pt>
                <c:pt idx="2">
                  <c:v>2.2000000000000002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9B32-49EE-9F26-157C9FC717C7}"/>
            </c:ext>
          </c:extLst>
        </c:ser>
        <c:ser>
          <c:idx val="4"/>
          <c:order val="4"/>
          <c:tx>
            <c:strRef>
              <c:f>'workings unpaid'!$I$6</c:f>
              <c:strCache>
                <c:ptCount val="1"/>
                <c:pt idx="0">
                  <c:v>Supporting, comforting or cuddling children</c:v>
                </c:pt>
              </c:strCache>
            </c:strRef>
          </c:tx>
          <c:spPr>
            <a:solidFill>
              <a:srgbClr val="F96E37"/>
            </a:solidFill>
            <a:ln>
              <a:noFill/>
            </a:ln>
            <a:effectLst/>
          </c:spPr>
          <c:invertIfNegative val="0"/>
          <c:cat>
            <c:numRef>
              <c:f>'workings unpaid'!$J$1:$L$1</c:f>
              <c:numCache>
                <c:formatCode>mmm\-yy</c:formatCode>
                <c:ptCount val="3"/>
                <c:pt idx="0">
                  <c:v>43891</c:v>
                </c:pt>
                <c:pt idx="1">
                  <c:v>44075</c:v>
                </c:pt>
                <c:pt idx="2">
                  <c:v>44256</c:v>
                </c:pt>
              </c:numCache>
            </c:numRef>
          </c:cat>
          <c:val>
            <c:numRef>
              <c:f>'workings unpaid'!$J$6:$L$6</c:f>
              <c:numCache>
                <c:formatCode>General</c:formatCode>
                <c:ptCount val="3"/>
                <c:pt idx="0">
                  <c:v>2.8</c:v>
                </c:pt>
                <c:pt idx="1">
                  <c:v>5.2</c:v>
                </c:pt>
                <c:pt idx="2">
                  <c:v>4.0999999999999996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B32-49EE-9F26-157C9FC717C7}"/>
            </c:ext>
          </c:extLst>
        </c:ser>
        <c:ser>
          <c:idx val="5"/>
          <c:order val="5"/>
          <c:tx>
            <c:strRef>
              <c:f>'workings unpaid'!$I$7</c:f>
              <c:strCache>
                <c:ptCount val="1"/>
                <c:pt idx="0">
                  <c:v>Feeding, washing, dressing or preparing meals for children</c:v>
                </c:pt>
              </c:strCache>
            </c:strRef>
          </c:tx>
          <c:spPr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numRef>
              <c:f>'workings unpaid'!$J$1:$L$1</c:f>
              <c:numCache>
                <c:formatCode>mmm\-yy</c:formatCode>
                <c:ptCount val="3"/>
                <c:pt idx="0">
                  <c:v>43891</c:v>
                </c:pt>
                <c:pt idx="1">
                  <c:v>44075</c:v>
                </c:pt>
                <c:pt idx="2">
                  <c:v>44256</c:v>
                </c:pt>
              </c:numCache>
            </c:numRef>
          </c:cat>
          <c:val>
            <c:numRef>
              <c:f>'workings unpaid'!$J$7:$L$7</c:f>
              <c:numCache>
                <c:formatCode>General</c:formatCode>
                <c:ptCount val="3"/>
                <c:pt idx="0">
                  <c:v>8</c:v>
                </c:pt>
                <c:pt idx="1">
                  <c:v>8.9</c:v>
                </c:pt>
                <c:pt idx="2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9B32-49EE-9F26-157C9FC717C7}"/>
            </c:ext>
          </c:extLst>
        </c:ser>
        <c:ser>
          <c:idx val="6"/>
          <c:order val="6"/>
          <c:tx>
            <c:strRef>
              <c:f>'workings unpaid'!$I$8</c:f>
              <c:strCache>
                <c:ptCount val="1"/>
                <c:pt idx="0">
                  <c:v>Reading, playing with, or helping children with homework</c:v>
                </c:pt>
              </c:strCache>
            </c:strRef>
          </c:tx>
          <c:spPr>
            <a:solidFill>
              <a:srgbClr val="F81010"/>
            </a:solidFill>
            <a:ln>
              <a:noFill/>
            </a:ln>
            <a:effectLst/>
          </c:spPr>
          <c:invertIfNegative val="0"/>
          <c:cat>
            <c:numRef>
              <c:f>'workings unpaid'!$J$1:$L$1</c:f>
              <c:numCache>
                <c:formatCode>mmm\-yy</c:formatCode>
                <c:ptCount val="3"/>
                <c:pt idx="0">
                  <c:v>43891</c:v>
                </c:pt>
                <c:pt idx="1">
                  <c:v>44075</c:v>
                </c:pt>
                <c:pt idx="2">
                  <c:v>44256</c:v>
                </c:pt>
              </c:numCache>
            </c:numRef>
          </c:cat>
          <c:val>
            <c:numRef>
              <c:f>'workings unpaid'!$J$8:$L$8</c:f>
              <c:numCache>
                <c:formatCode>General</c:formatCode>
                <c:ptCount val="3"/>
                <c:pt idx="0">
                  <c:v>21</c:v>
                </c:pt>
                <c:pt idx="1">
                  <c:v>8.4</c:v>
                </c:pt>
                <c:pt idx="2">
                  <c:v>10.3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9B32-49EE-9F26-157C9FC717C7}"/>
            </c:ext>
          </c:extLst>
        </c:ser>
        <c:ser>
          <c:idx val="7"/>
          <c:order val="7"/>
          <c:tx>
            <c:strRef>
              <c:f>'workings unpaid'!$I$9</c:f>
              <c:strCache>
                <c:ptCount val="1"/>
                <c:pt idx="0">
                  <c:v>Time with child in your care (secondary activity)</c:v>
                </c:pt>
              </c:strCache>
            </c:strRef>
          </c:tx>
          <c:spPr>
            <a:solidFill>
              <a:srgbClr val="FF6600"/>
            </a:solidFill>
            <a:ln>
              <a:noFill/>
            </a:ln>
            <a:effectLst/>
          </c:spPr>
          <c:invertIfNegative val="0"/>
          <c:cat>
            <c:numRef>
              <c:f>'workings unpaid'!$J$1:$L$1</c:f>
              <c:numCache>
                <c:formatCode>mmm\-yy</c:formatCode>
                <c:ptCount val="3"/>
                <c:pt idx="0">
                  <c:v>43891</c:v>
                </c:pt>
                <c:pt idx="1">
                  <c:v>44075</c:v>
                </c:pt>
                <c:pt idx="2">
                  <c:v>44256</c:v>
                </c:pt>
              </c:numCache>
            </c:numRef>
          </c:cat>
          <c:val>
            <c:numRef>
              <c:f>'workings unpaid'!$J$9:$L$9</c:f>
              <c:numCache>
                <c:formatCode>General</c:formatCode>
                <c:ptCount val="3"/>
                <c:pt idx="0">
                  <c:v>1.6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9B32-49EE-9F26-157C9FC717C7}"/>
            </c:ext>
          </c:extLst>
        </c:ser>
        <c:ser>
          <c:idx val="8"/>
          <c:order val="8"/>
          <c:tx>
            <c:strRef>
              <c:f>'workings unpaid'!$I$10</c:f>
              <c:strCache>
                <c:ptCount val="1"/>
                <c:pt idx="0">
                  <c:v>Cleaning, hoovering, tidying house</c:v>
                </c:pt>
              </c:strCache>
            </c:strRef>
          </c:tx>
          <c:spPr>
            <a:solidFill>
              <a:schemeClr val="bg1">
                <a:lumMod val="65000"/>
              </a:schemeClr>
            </a:solidFill>
            <a:ln>
              <a:noFill/>
            </a:ln>
            <a:effectLst/>
          </c:spPr>
          <c:invertIfNegative val="0"/>
          <c:cat>
            <c:numRef>
              <c:f>'workings unpaid'!$J$1:$L$1</c:f>
              <c:numCache>
                <c:formatCode>mmm\-yy</c:formatCode>
                <c:ptCount val="3"/>
                <c:pt idx="0">
                  <c:v>43891</c:v>
                </c:pt>
                <c:pt idx="1">
                  <c:v>44075</c:v>
                </c:pt>
                <c:pt idx="2">
                  <c:v>44256</c:v>
                </c:pt>
              </c:numCache>
            </c:numRef>
          </c:cat>
          <c:val>
            <c:numRef>
              <c:f>'workings unpaid'!$J$10:$L$10</c:f>
              <c:numCache>
                <c:formatCode>General</c:formatCode>
                <c:ptCount val="3"/>
                <c:pt idx="0">
                  <c:v>35.9</c:v>
                </c:pt>
                <c:pt idx="1">
                  <c:v>26.7</c:v>
                </c:pt>
                <c:pt idx="2">
                  <c:v>31.1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9B32-49EE-9F26-157C9FC717C7}"/>
            </c:ext>
          </c:extLst>
        </c:ser>
        <c:ser>
          <c:idx val="9"/>
          <c:order val="9"/>
          <c:tx>
            <c:strRef>
              <c:f>'workings unpaid'!$I$11</c:f>
              <c:strCache>
                <c:ptCount val="1"/>
                <c:pt idx="0">
                  <c:v>Using a dishwasher or washing up</c:v>
                </c:pt>
              </c:strCache>
            </c:strRef>
          </c:tx>
          <c:spPr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ffectLst/>
          </c:spPr>
          <c:invertIfNegative val="0"/>
          <c:cat>
            <c:numRef>
              <c:f>'workings unpaid'!$J$1:$L$1</c:f>
              <c:numCache>
                <c:formatCode>mmm\-yy</c:formatCode>
                <c:ptCount val="3"/>
                <c:pt idx="0">
                  <c:v>43891</c:v>
                </c:pt>
                <c:pt idx="1">
                  <c:v>44075</c:v>
                </c:pt>
                <c:pt idx="2">
                  <c:v>44256</c:v>
                </c:pt>
              </c:numCache>
            </c:numRef>
          </c:cat>
          <c:val>
            <c:numRef>
              <c:f>'workings unpaid'!$J$11:$L$11</c:f>
              <c:numCache>
                <c:formatCode>General</c:formatCode>
                <c:ptCount val="3"/>
                <c:pt idx="0">
                  <c:v>6.3</c:v>
                </c:pt>
                <c:pt idx="1">
                  <c:v>5.6</c:v>
                </c:pt>
                <c:pt idx="2">
                  <c:v>7.1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9B32-49EE-9F26-157C9FC717C7}"/>
            </c:ext>
          </c:extLst>
        </c:ser>
        <c:ser>
          <c:idx val="10"/>
          <c:order val="10"/>
          <c:tx>
            <c:strRef>
              <c:f>'workings unpaid'!$I$12</c:f>
              <c:strCache>
                <c:ptCount val="1"/>
                <c:pt idx="0">
                  <c:v>Making food and drinks, cooking or washing up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cat>
            <c:numRef>
              <c:f>'workings unpaid'!$J$1:$L$1</c:f>
              <c:numCache>
                <c:formatCode>mmm\-yy</c:formatCode>
                <c:ptCount val="3"/>
                <c:pt idx="0">
                  <c:v>43891</c:v>
                </c:pt>
                <c:pt idx="1">
                  <c:v>44075</c:v>
                </c:pt>
                <c:pt idx="2">
                  <c:v>44256</c:v>
                </c:pt>
              </c:numCache>
            </c:numRef>
          </c:cat>
          <c:val>
            <c:numRef>
              <c:f>'workings unpaid'!$J$12:$L$12</c:f>
              <c:numCache>
                <c:formatCode>General</c:formatCode>
                <c:ptCount val="3"/>
                <c:pt idx="0">
                  <c:v>59.3</c:v>
                </c:pt>
                <c:pt idx="1">
                  <c:v>44.5</c:v>
                </c:pt>
                <c:pt idx="2">
                  <c:v>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9B32-49EE-9F26-157C9FC717C7}"/>
            </c:ext>
          </c:extLst>
        </c:ser>
        <c:ser>
          <c:idx val="11"/>
          <c:order val="11"/>
          <c:tx>
            <c:strRef>
              <c:f>'workings unpaid'!$I$13</c:f>
              <c:strCache>
                <c:ptCount val="1"/>
                <c:pt idx="0">
                  <c:v>Repairing, maintaining or making household goods, or vehicles</c:v>
                </c:pt>
              </c:strCache>
            </c:strRef>
          </c:tx>
          <c:spPr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/>
          </c:spPr>
          <c:invertIfNegative val="0"/>
          <c:cat>
            <c:numRef>
              <c:f>'workings unpaid'!$J$1:$L$1</c:f>
              <c:numCache>
                <c:formatCode>mmm\-yy</c:formatCode>
                <c:ptCount val="3"/>
                <c:pt idx="0">
                  <c:v>43891</c:v>
                </c:pt>
                <c:pt idx="1">
                  <c:v>44075</c:v>
                </c:pt>
                <c:pt idx="2">
                  <c:v>44256</c:v>
                </c:pt>
              </c:numCache>
            </c:numRef>
          </c:cat>
          <c:val>
            <c:numRef>
              <c:f>'workings unpaid'!$J$13:$L$13</c:f>
              <c:numCache>
                <c:formatCode>General</c:formatCode>
                <c:ptCount val="3"/>
                <c:pt idx="0">
                  <c:v>5.9</c:v>
                </c:pt>
                <c:pt idx="1">
                  <c:v>4</c:v>
                </c:pt>
                <c:pt idx="2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9B32-49EE-9F26-157C9FC717C7}"/>
            </c:ext>
          </c:extLst>
        </c:ser>
        <c:ser>
          <c:idx val="12"/>
          <c:order val="12"/>
          <c:tx>
            <c:strRef>
              <c:f>'workings unpaid'!$I$14</c:f>
              <c:strCache>
                <c:ptCount val="1"/>
                <c:pt idx="0">
                  <c:v>Ironing, washing, other laundry tasks or mending clothes</c:v>
                </c:pt>
              </c:strCache>
            </c:strRef>
          </c:tx>
          <c:spPr>
            <a:solidFill>
              <a:schemeClr val="accent1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numRef>
              <c:f>'workings unpaid'!$J$1:$L$1</c:f>
              <c:numCache>
                <c:formatCode>mmm\-yy</c:formatCode>
                <c:ptCount val="3"/>
                <c:pt idx="0">
                  <c:v>43891</c:v>
                </c:pt>
                <c:pt idx="1">
                  <c:v>44075</c:v>
                </c:pt>
                <c:pt idx="2">
                  <c:v>44256</c:v>
                </c:pt>
              </c:numCache>
            </c:numRef>
          </c:cat>
          <c:val>
            <c:numRef>
              <c:f>'workings unpaid'!$J$14:$L$14</c:f>
              <c:numCache>
                <c:formatCode>General</c:formatCode>
                <c:ptCount val="3"/>
                <c:pt idx="0">
                  <c:v>6.7</c:v>
                </c:pt>
                <c:pt idx="1">
                  <c:v>6.9</c:v>
                </c:pt>
                <c:pt idx="2">
                  <c:v>9.6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9B32-49EE-9F26-157C9FC717C7}"/>
            </c:ext>
          </c:extLst>
        </c:ser>
        <c:ser>
          <c:idx val="13"/>
          <c:order val="13"/>
          <c:tx>
            <c:strRef>
              <c:f>'workings unpaid'!$I$15</c:f>
              <c:strCache>
                <c:ptCount val="1"/>
                <c:pt idx="0">
                  <c:v>DIY or Gardening</c:v>
                </c:pt>
              </c:strCache>
            </c:strRef>
          </c:tx>
          <c:spPr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/>
          </c:spPr>
          <c:invertIfNegative val="0"/>
          <c:cat>
            <c:numRef>
              <c:f>'workings unpaid'!$J$1:$L$1</c:f>
              <c:numCache>
                <c:formatCode>mmm\-yy</c:formatCode>
                <c:ptCount val="3"/>
                <c:pt idx="0">
                  <c:v>43891</c:v>
                </c:pt>
                <c:pt idx="1">
                  <c:v>44075</c:v>
                </c:pt>
                <c:pt idx="2">
                  <c:v>44256</c:v>
                </c:pt>
              </c:numCache>
            </c:numRef>
          </c:cat>
          <c:val>
            <c:numRef>
              <c:f>'workings unpaid'!$J$15:$L$15</c:f>
              <c:numCache>
                <c:formatCode>General</c:formatCode>
                <c:ptCount val="3"/>
                <c:pt idx="0">
                  <c:v>38.799999999999997</c:v>
                </c:pt>
                <c:pt idx="1">
                  <c:v>27.9</c:v>
                </c:pt>
                <c:pt idx="2">
                  <c:v>28.2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9B32-49EE-9F26-157C9FC717C7}"/>
            </c:ext>
          </c:extLst>
        </c:ser>
        <c:ser>
          <c:idx val="14"/>
          <c:order val="14"/>
          <c:tx>
            <c:strRef>
              <c:f>'workings unpaid'!$I$16</c:f>
              <c:strCache>
                <c:ptCount val="1"/>
                <c:pt idx="0">
                  <c:v>Pet care</c:v>
                </c:pt>
              </c:strCache>
            </c:strRef>
          </c:tx>
          <c:spPr>
            <a:solidFill>
              <a:srgbClr val="0E8242"/>
            </a:solidFill>
            <a:ln>
              <a:noFill/>
            </a:ln>
            <a:effectLst/>
          </c:spPr>
          <c:invertIfNegative val="0"/>
          <c:cat>
            <c:numRef>
              <c:f>'workings unpaid'!$J$1:$L$1</c:f>
              <c:numCache>
                <c:formatCode>mmm\-yy</c:formatCode>
                <c:ptCount val="3"/>
                <c:pt idx="0">
                  <c:v>43891</c:v>
                </c:pt>
                <c:pt idx="1">
                  <c:v>44075</c:v>
                </c:pt>
                <c:pt idx="2">
                  <c:v>44256</c:v>
                </c:pt>
              </c:numCache>
            </c:numRef>
          </c:cat>
          <c:val>
            <c:numRef>
              <c:f>'workings unpaid'!$J$16:$L$16</c:f>
              <c:numCache>
                <c:formatCode>General</c:formatCode>
                <c:ptCount val="3"/>
                <c:pt idx="0">
                  <c:v>13.4</c:v>
                </c:pt>
                <c:pt idx="1">
                  <c:v>10.7</c:v>
                </c:pt>
                <c:pt idx="2">
                  <c:v>16.600000000000001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9B32-49EE-9F26-157C9FC717C7}"/>
            </c:ext>
          </c:extLst>
        </c:ser>
        <c:ser>
          <c:idx val="15"/>
          <c:order val="15"/>
          <c:tx>
            <c:strRef>
              <c:f>'workings unpaid'!$I$17</c:f>
              <c:strCache>
                <c:ptCount val="1"/>
                <c:pt idx="0">
                  <c:v>Window shopping</c:v>
                </c:pt>
              </c:strCache>
            </c:strRef>
          </c:tx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numRef>
              <c:f>'workings unpaid'!$J$1:$L$1</c:f>
              <c:numCache>
                <c:formatCode>mmm\-yy</c:formatCode>
                <c:ptCount val="3"/>
                <c:pt idx="0">
                  <c:v>43891</c:v>
                </c:pt>
                <c:pt idx="1">
                  <c:v>44075</c:v>
                </c:pt>
                <c:pt idx="2">
                  <c:v>44256</c:v>
                </c:pt>
              </c:numCache>
            </c:numRef>
          </c:cat>
          <c:val>
            <c:numRef>
              <c:f>'workings unpaid'!$J$17:$L$17</c:f>
              <c:numCache>
                <c:formatCode>General</c:formatCode>
                <c:ptCount val="3"/>
                <c:pt idx="0">
                  <c:v>0.5</c:v>
                </c:pt>
                <c:pt idx="1">
                  <c:v>0.5</c:v>
                </c:pt>
                <c:pt idx="2">
                  <c:v>0.5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F-9B32-49EE-9F26-157C9FC717C7}"/>
            </c:ext>
          </c:extLst>
        </c:ser>
        <c:ser>
          <c:idx val="16"/>
          <c:order val="16"/>
          <c:tx>
            <c:strRef>
              <c:f>'workings unpaid'!$I$18</c:f>
              <c:strCache>
                <c:ptCount val="1"/>
                <c:pt idx="0">
                  <c:v>Browsing things to buy later</c:v>
                </c:pt>
              </c:strCache>
            </c:strRef>
          </c:tx>
          <c:spPr>
            <a:solidFill>
              <a:schemeClr val="accent5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numRef>
              <c:f>'workings unpaid'!$J$1:$L$1</c:f>
              <c:numCache>
                <c:formatCode>mmm\-yy</c:formatCode>
                <c:ptCount val="3"/>
                <c:pt idx="0">
                  <c:v>43891</c:v>
                </c:pt>
                <c:pt idx="1">
                  <c:v>44075</c:v>
                </c:pt>
                <c:pt idx="2">
                  <c:v>44256</c:v>
                </c:pt>
              </c:numCache>
            </c:numRef>
          </c:cat>
          <c:val>
            <c:numRef>
              <c:f>'workings unpaid'!$J$18:$L$18</c:f>
              <c:numCache>
                <c:formatCode>General</c:formatCode>
                <c:ptCount val="3"/>
                <c:pt idx="0">
                  <c:v>0.5</c:v>
                </c:pt>
                <c:pt idx="1">
                  <c:v>1.3</c:v>
                </c:pt>
                <c:pt idx="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9B32-49EE-9F26-157C9FC717C7}"/>
            </c:ext>
          </c:extLst>
        </c:ser>
        <c:ser>
          <c:idx val="17"/>
          <c:order val="17"/>
          <c:tx>
            <c:strRef>
              <c:f>'workings unpaid'!$I$19</c:f>
              <c:strCache>
                <c:ptCount val="1"/>
                <c:pt idx="0">
                  <c:v>Buying something, shopping</c:v>
                </c:pt>
              </c:strCache>
            </c:strRef>
          </c:tx>
          <c:spPr>
            <a:solidFill>
              <a:schemeClr val="accent1">
                <a:lumMod val="50000"/>
              </a:schemeClr>
            </a:solidFill>
            <a:ln>
              <a:noFill/>
            </a:ln>
            <a:effectLst/>
          </c:spPr>
          <c:invertIfNegative val="0"/>
          <c:cat>
            <c:numRef>
              <c:f>'workings unpaid'!$J$1:$L$1</c:f>
              <c:numCache>
                <c:formatCode>mmm\-yy</c:formatCode>
                <c:ptCount val="3"/>
                <c:pt idx="0">
                  <c:v>43891</c:v>
                </c:pt>
                <c:pt idx="1">
                  <c:v>44075</c:v>
                </c:pt>
                <c:pt idx="2">
                  <c:v>44256</c:v>
                </c:pt>
              </c:numCache>
            </c:numRef>
          </c:cat>
          <c:val>
            <c:numRef>
              <c:f>'workings unpaid'!$J$19:$L$19</c:f>
              <c:numCache>
                <c:formatCode>General</c:formatCode>
                <c:ptCount val="3"/>
                <c:pt idx="0">
                  <c:v>13.2</c:v>
                </c:pt>
                <c:pt idx="1">
                  <c:v>20.6</c:v>
                </c:pt>
                <c:pt idx="2">
                  <c:v>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9B32-49EE-9F26-157C9FC717C7}"/>
            </c:ext>
          </c:extLst>
        </c:ser>
        <c:ser>
          <c:idx val="18"/>
          <c:order val="18"/>
          <c:tx>
            <c:strRef>
              <c:f>'workings unpaid'!$I$20</c:f>
              <c:strCache>
                <c:ptCount val="1"/>
                <c:pt idx="0">
                  <c:v>Travelling or transport (e.g. cycling, driving)</c:v>
                </c:pt>
              </c:strCache>
            </c:strRef>
          </c:tx>
          <c:spPr>
            <a:solidFill>
              <a:schemeClr val="accent2">
                <a:lumMod val="50000"/>
              </a:schemeClr>
            </a:solidFill>
            <a:ln>
              <a:noFill/>
            </a:ln>
            <a:effectLst/>
          </c:spPr>
          <c:invertIfNegative val="0"/>
          <c:cat>
            <c:numRef>
              <c:f>'workings unpaid'!$J$1:$L$1</c:f>
              <c:numCache>
                <c:formatCode>mmm\-yy</c:formatCode>
                <c:ptCount val="3"/>
                <c:pt idx="0">
                  <c:v>43891</c:v>
                </c:pt>
                <c:pt idx="1">
                  <c:v>44075</c:v>
                </c:pt>
                <c:pt idx="2">
                  <c:v>44256</c:v>
                </c:pt>
              </c:numCache>
            </c:numRef>
          </c:cat>
          <c:val>
            <c:numRef>
              <c:f>'workings unpaid'!$J$20:$L$20</c:f>
              <c:numCache>
                <c:formatCode>General</c:formatCode>
                <c:ptCount val="3"/>
                <c:pt idx="0">
                  <c:v>17.100000000000001</c:v>
                </c:pt>
                <c:pt idx="1">
                  <c:v>54.1</c:v>
                </c:pt>
                <c:pt idx="2">
                  <c:v>30.4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2-9B32-49EE-9F26-157C9FC717C7}"/>
            </c:ext>
          </c:extLst>
        </c:ser>
        <c:ser>
          <c:idx val="19"/>
          <c:order val="19"/>
          <c:tx>
            <c:strRef>
              <c:f>'workings unpaid'!$I$21</c:f>
              <c:strCache>
                <c:ptCount val="1"/>
                <c:pt idx="0">
                  <c:v>Volunteering as part of a group, organisation, charity or sports club</c:v>
                </c:pt>
              </c:strCache>
            </c:strRef>
          </c:tx>
          <c:spPr>
            <a:solidFill>
              <a:srgbClr val="7030A0"/>
            </a:solidFill>
            <a:ln>
              <a:noFill/>
            </a:ln>
            <a:effectLst/>
          </c:spPr>
          <c:invertIfNegative val="0"/>
          <c:cat>
            <c:numRef>
              <c:f>'workings unpaid'!$J$1:$L$1</c:f>
              <c:numCache>
                <c:formatCode>mmm\-yy</c:formatCode>
                <c:ptCount val="3"/>
                <c:pt idx="0">
                  <c:v>43891</c:v>
                </c:pt>
                <c:pt idx="1">
                  <c:v>44075</c:v>
                </c:pt>
                <c:pt idx="2">
                  <c:v>44256</c:v>
                </c:pt>
              </c:numCache>
            </c:numRef>
          </c:cat>
          <c:val>
            <c:numRef>
              <c:f>'workings unpaid'!$J$21:$L$21</c:f>
              <c:numCache>
                <c:formatCode>General</c:formatCode>
                <c:ptCount val="3"/>
                <c:pt idx="0">
                  <c:v>1</c:v>
                </c:pt>
                <c:pt idx="1">
                  <c:v>4.7</c:v>
                </c:pt>
                <c:pt idx="2">
                  <c:v>2.4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3-9B32-49EE-9F26-157C9FC717C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480660320"/>
        <c:axId val="1376644704"/>
      </c:barChart>
      <c:catAx>
        <c:axId val="1480660320"/>
        <c:scaling>
          <c:orientation val="minMax"/>
        </c:scaling>
        <c:delete val="0"/>
        <c:axPos val="b"/>
        <c:numFmt formatCode="mmm\-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76644704"/>
        <c:crosses val="autoZero"/>
        <c:auto val="0"/>
        <c:lblAlgn val="ctr"/>
        <c:lblOffset val="100"/>
        <c:noMultiLvlLbl val="0"/>
      </c:catAx>
      <c:valAx>
        <c:axId val="1376644704"/>
        <c:scaling>
          <c:orientation val="minMax"/>
          <c:max val="24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80660320"/>
        <c:crosses val="autoZero"/>
        <c:crossBetween val="between"/>
        <c:majorUnit val="60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5716708204405938"/>
          <c:y val="6.3806146626721988E-2"/>
          <c:w val="0.33462979308209595"/>
          <c:h val="0.9205913018337169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6.1346789015714123E-2"/>
          <c:y val="4.3859649122807015E-2"/>
          <c:w val="0.93578212284188"/>
          <c:h val="0.61825465596704721"/>
        </c:manualLayout>
      </c:layout>
      <c:barChart>
        <c:barDir val="col"/>
        <c:grouping val="stacked"/>
        <c:varyColors val="0"/>
        <c:ser>
          <c:idx val="1"/>
          <c:order val="1"/>
          <c:tx>
            <c:strRef>
              <c:f>'Income Bands'!$A$9</c:f>
              <c:strCache>
                <c:ptCount val="1"/>
                <c:pt idx="0">
                  <c:v>Working not from home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multiLvlStrRef>
              <c:extLst>
                <c:ext xmlns:c15="http://schemas.microsoft.com/office/drawing/2012/chart" uri="{02D57815-91ED-43cb-92C2-25804820EDAC}">
                  <c15:fullRef>
                    <c15:sqref>'Income Bands'!$B$5:$Y$7</c15:sqref>
                  </c15:fullRef>
                </c:ext>
              </c:extLst>
              <c:f>'Income Bands'!$B$5:$Y$7</c:f>
              <c:multiLvlStrCache>
                <c:ptCount val="12"/>
                <c:lvl>
                  <c:pt idx="0">
                    <c:v>Up to £1,700 per month</c:v>
                  </c:pt>
                  <c:pt idx="1">
                    <c:v>£1,700 to £3,300 per month</c:v>
                  </c:pt>
                  <c:pt idx="2">
                    <c:v>Over £3300 per month</c:v>
                  </c:pt>
                  <c:pt idx="3">
                    <c:v>Up to £1,700 per month</c:v>
                  </c:pt>
                  <c:pt idx="4">
                    <c:v>£1,700 to £3,300 per month</c:v>
                  </c:pt>
                  <c:pt idx="5">
                    <c:v>Over £3300 per month</c:v>
                  </c:pt>
                  <c:pt idx="6">
                    <c:v>Up to £1,700 per month</c:v>
                  </c:pt>
                  <c:pt idx="7">
                    <c:v>£1,700 to £3,300 per month</c:v>
                  </c:pt>
                  <c:pt idx="8">
                    <c:v>Over £3300 per month</c:v>
                  </c:pt>
                  <c:pt idx="9">
                    <c:v>Up to £1,700 per month</c:v>
                  </c:pt>
                  <c:pt idx="10">
                    <c:v>£1,700 to £3,300 per month</c:v>
                  </c:pt>
                  <c:pt idx="11">
                    <c:v>Over £3300 per month</c:v>
                  </c:pt>
                </c:lvl>
                <c:lvl>
                  <c:pt idx="0">
                    <c:v>2014-2015</c:v>
                  </c:pt>
                  <c:pt idx="3">
                    <c:v>March-April 2020</c:v>
                  </c:pt>
                  <c:pt idx="6">
                    <c:v>September-October 2020</c:v>
                  </c:pt>
                  <c:pt idx="9">
                    <c:v> March 2021</c:v>
                  </c:pt>
                </c:lvl>
              </c:multiLvlStrCache>
            </c:multiLvl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'Income Bands'!$B$9:$Y$9</c15:sqref>
                  </c15:fullRef>
                </c:ext>
              </c:extLst>
              <c:f>('Income Bands'!$B$9:$D$9,'Income Bands'!$H$9:$J$9,'Income Bands'!$N$9:$P$9,'Income Bands'!$T$9:$V$9)</c:f>
              <c:numCache>
                <c:formatCode>0</c:formatCode>
                <c:ptCount val="12"/>
                <c:pt idx="0">
                  <c:v>70.3</c:v>
                </c:pt>
                <c:pt idx="1">
                  <c:v>173.7</c:v>
                </c:pt>
                <c:pt idx="2">
                  <c:v>202</c:v>
                </c:pt>
                <c:pt idx="3" formatCode="0.0">
                  <c:v>65.7</c:v>
                </c:pt>
                <c:pt idx="4" formatCode="0.0">
                  <c:v>102.1</c:v>
                </c:pt>
                <c:pt idx="5" formatCode="0.0">
                  <c:v>138.1</c:v>
                </c:pt>
                <c:pt idx="6" formatCode="0.0">
                  <c:v>117.6</c:v>
                </c:pt>
                <c:pt idx="7" formatCode="0.0">
                  <c:v>122.7</c:v>
                </c:pt>
                <c:pt idx="8" formatCode="0.0">
                  <c:v>100.5</c:v>
                </c:pt>
                <c:pt idx="9" formatCode="0.0">
                  <c:v>67.8</c:v>
                </c:pt>
                <c:pt idx="10" formatCode="0.0">
                  <c:v>99.6</c:v>
                </c:pt>
                <c:pt idx="11" formatCode="0.0">
                  <c:v>113.8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F65-4B8B-87B3-51F250A6E698}"/>
            </c:ext>
          </c:extLst>
        </c:ser>
        <c:ser>
          <c:idx val="2"/>
          <c:order val="2"/>
          <c:tx>
            <c:strRef>
              <c:f>'Income Bands'!$A$10</c:f>
              <c:strCache>
                <c:ptCount val="1"/>
                <c:pt idx="0">
                  <c:v>Working from home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multiLvlStrRef>
              <c:extLst>
                <c:ext xmlns:c15="http://schemas.microsoft.com/office/drawing/2012/chart" uri="{02D57815-91ED-43cb-92C2-25804820EDAC}">
                  <c15:fullRef>
                    <c15:sqref>'Income Bands'!$B$5:$Y$7</c15:sqref>
                  </c15:fullRef>
                </c:ext>
              </c:extLst>
              <c:f>'Income Bands'!$B$5:$Y$7</c:f>
              <c:multiLvlStrCache>
                <c:ptCount val="12"/>
                <c:lvl>
                  <c:pt idx="0">
                    <c:v>Up to £1,700 per month</c:v>
                  </c:pt>
                  <c:pt idx="1">
                    <c:v>£1,700 to £3,300 per month</c:v>
                  </c:pt>
                  <c:pt idx="2">
                    <c:v>Over £3300 per month</c:v>
                  </c:pt>
                  <c:pt idx="3">
                    <c:v>Up to £1,700 per month</c:v>
                  </c:pt>
                  <c:pt idx="4">
                    <c:v>£1,700 to £3,300 per month</c:v>
                  </c:pt>
                  <c:pt idx="5">
                    <c:v>Over £3300 per month</c:v>
                  </c:pt>
                  <c:pt idx="6">
                    <c:v>Up to £1,700 per month</c:v>
                  </c:pt>
                  <c:pt idx="7">
                    <c:v>£1,700 to £3,300 per month</c:v>
                  </c:pt>
                  <c:pt idx="8">
                    <c:v>Over £3300 per month</c:v>
                  </c:pt>
                  <c:pt idx="9">
                    <c:v>Up to £1,700 per month</c:v>
                  </c:pt>
                  <c:pt idx="10">
                    <c:v>£1,700 to £3,300 per month</c:v>
                  </c:pt>
                  <c:pt idx="11">
                    <c:v>Over £3300 per month</c:v>
                  </c:pt>
                </c:lvl>
                <c:lvl>
                  <c:pt idx="0">
                    <c:v>2014-2015</c:v>
                  </c:pt>
                  <c:pt idx="3">
                    <c:v>March-April 2020</c:v>
                  </c:pt>
                  <c:pt idx="6">
                    <c:v>September-October 2020</c:v>
                  </c:pt>
                  <c:pt idx="9">
                    <c:v> March 2021</c:v>
                  </c:pt>
                </c:lvl>
              </c:multiLvlStrCache>
            </c:multiLvl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'Income Bands'!$B$10:$Y$10</c15:sqref>
                  </c15:fullRef>
                </c:ext>
              </c:extLst>
              <c:f>('Income Bands'!$B$10:$D$10,'Income Bands'!$H$10:$J$10,'Income Bands'!$N$10:$P$10,'Income Bands'!$T$10:$V$10)</c:f>
              <c:numCache>
                <c:formatCode>0</c:formatCode>
                <c:ptCount val="12"/>
                <c:pt idx="0">
                  <c:v>6.4</c:v>
                </c:pt>
                <c:pt idx="1">
                  <c:v>11.4</c:v>
                </c:pt>
                <c:pt idx="2">
                  <c:v>24</c:v>
                </c:pt>
                <c:pt idx="3" formatCode="0.0">
                  <c:v>32.4</c:v>
                </c:pt>
                <c:pt idx="4" formatCode="0.0">
                  <c:v>51.1</c:v>
                </c:pt>
                <c:pt idx="5" formatCode="0.0">
                  <c:v>89.3</c:v>
                </c:pt>
                <c:pt idx="6" formatCode="0.0">
                  <c:v>27.8</c:v>
                </c:pt>
                <c:pt idx="7" formatCode="0.0">
                  <c:v>67.2</c:v>
                </c:pt>
                <c:pt idx="8" formatCode="0.0">
                  <c:v>135.1</c:v>
                </c:pt>
                <c:pt idx="9" formatCode="0.0">
                  <c:v>28.7</c:v>
                </c:pt>
                <c:pt idx="10" formatCode="0.0">
                  <c:v>70.599999999999994</c:v>
                </c:pt>
                <c:pt idx="11" formatCode="0.0">
                  <c:v>123.3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F65-4B8B-87B3-51F250A6E69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1334673087"/>
        <c:axId val="1335242623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'Income Bands'!$A$8</c15:sqref>
                        </c15:formulaRef>
                      </c:ext>
                    </c:extLst>
                    <c:strCache>
                      <c:ptCount val="1"/>
                      <c:pt idx="0">
                        <c:v>Travelling and transport (e.g. walking or driving)</c:v>
                      </c:pt>
                    </c:strCache>
                  </c:strRef>
                </c:tx>
                <c:spPr>
                  <a:solidFill>
                    <a:schemeClr val="accent1"/>
                  </a:solidFill>
                  <a:ln>
                    <a:noFill/>
                  </a:ln>
                  <a:effectLst/>
                </c:spPr>
                <c:invertIfNegative val="0"/>
                <c:cat>
                  <c:multiLvlStrRef>
                    <c:extLst>
                      <c:ext uri="{02D57815-91ED-43cb-92C2-25804820EDAC}">
                        <c15:fullRef>
                          <c15:sqref>'Income Bands'!$B$5:$Y$7</c15:sqref>
                        </c15:fullRef>
                        <c15:formulaRef>
                          <c15:sqref>'Income Bands'!$B$5:$Y$7</c15:sqref>
                        </c15:formulaRef>
                      </c:ext>
                    </c:extLst>
                    <c:multiLvlStrCache>
                      <c:ptCount val="12"/>
                      <c:lvl>
                        <c:pt idx="0">
                          <c:v>Up to £1,700 per month</c:v>
                        </c:pt>
                        <c:pt idx="1">
                          <c:v>£1,700 to £3,300 per month</c:v>
                        </c:pt>
                        <c:pt idx="2">
                          <c:v>Over £3300 per month</c:v>
                        </c:pt>
                        <c:pt idx="3">
                          <c:v>Up to £1,700 per month</c:v>
                        </c:pt>
                        <c:pt idx="4">
                          <c:v>£1,700 to £3,300 per month</c:v>
                        </c:pt>
                        <c:pt idx="5">
                          <c:v>Over £3300 per month</c:v>
                        </c:pt>
                        <c:pt idx="6">
                          <c:v>Up to £1,700 per month</c:v>
                        </c:pt>
                        <c:pt idx="7">
                          <c:v>£1,700 to £3,300 per month</c:v>
                        </c:pt>
                        <c:pt idx="8">
                          <c:v>Over £3300 per month</c:v>
                        </c:pt>
                        <c:pt idx="9">
                          <c:v>Up to £1,700 per month</c:v>
                        </c:pt>
                        <c:pt idx="10">
                          <c:v>£1,700 to £3,300 per month</c:v>
                        </c:pt>
                        <c:pt idx="11">
                          <c:v>Over £3300 per month</c:v>
                        </c:pt>
                      </c:lvl>
                      <c:lvl>
                        <c:pt idx="0">
                          <c:v>2014-2015</c:v>
                        </c:pt>
                        <c:pt idx="3">
                          <c:v>March-April 2020</c:v>
                        </c:pt>
                        <c:pt idx="6">
                          <c:v>September-October 2020</c:v>
                        </c:pt>
                        <c:pt idx="9">
                          <c:v> March 2021</c:v>
                        </c:pt>
                      </c:lvl>
                    </c:multiLvlStrCache>
                  </c:multiLvlStrRef>
                </c:cat>
                <c:val>
                  <c:numRef>
                    <c:extLst>
                      <c:ext uri="{02D57815-91ED-43cb-92C2-25804820EDAC}">
                        <c15:fullRef>
                          <c15:sqref>'Income Bands'!$B$8:$Y$8</c15:sqref>
                        </c15:fullRef>
                        <c15:formulaRef>
                          <c15:sqref>('Income Bands'!$B$8:$D$8,'Income Bands'!$H$8:$J$8,'Income Bands'!$N$8:$P$8,'Income Bands'!$T$8:$V$8)</c15:sqref>
                        </c15:formulaRef>
                      </c:ext>
                    </c:extLst>
                    <c:numCache>
                      <c:formatCode>0.0</c:formatCode>
                      <c:ptCount val="12"/>
                      <c:pt idx="0">
                        <c:v>65.2</c:v>
                      </c:pt>
                      <c:pt idx="1">
                        <c:v>84.6</c:v>
                      </c:pt>
                      <c:pt idx="2">
                        <c:v>102.1</c:v>
                      </c:pt>
                      <c:pt idx="3">
                        <c:v>21.6</c:v>
                      </c:pt>
                      <c:pt idx="4">
                        <c:v>16.899999999999999</c:v>
                      </c:pt>
                      <c:pt idx="5">
                        <c:v>17.100000000000001</c:v>
                      </c:pt>
                      <c:pt idx="6">
                        <c:v>50.1</c:v>
                      </c:pt>
                      <c:pt idx="7">
                        <c:v>62</c:v>
                      </c:pt>
                      <c:pt idx="8">
                        <c:v>52.2</c:v>
                      </c:pt>
                      <c:pt idx="9">
                        <c:v>28.3</c:v>
                      </c:pt>
                      <c:pt idx="10">
                        <c:v>33.799999999999997</c:v>
                      </c:pt>
                      <c:pt idx="11">
                        <c:v>32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2-AF65-4B8B-87B3-51F250A6E698}"/>
                  </c:ext>
                </c:extLst>
              </c15:ser>
            </c15:filteredBarSeries>
          </c:ext>
        </c:extLst>
      </c:barChart>
      <c:catAx>
        <c:axId val="133467308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35242623"/>
        <c:crosses val="autoZero"/>
        <c:auto val="1"/>
        <c:lblAlgn val="ctr"/>
        <c:lblOffset val="100"/>
        <c:noMultiLvlLbl val="0"/>
      </c:catAx>
      <c:valAx>
        <c:axId val="13352426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5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Average daily minutes</a:t>
                </a:r>
              </a:p>
            </c:rich>
          </c:tx>
          <c:layout>
            <c:manualLayout>
              <c:xMode val="edge"/>
              <c:yMode val="edge"/>
              <c:x val="5.7421762848119439E-3"/>
              <c:y val="0.1657062753519446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5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34673087"/>
        <c:crosses val="autoZero"/>
        <c:crossBetween val="between"/>
        <c:majorUnit val="60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2247180342767234"/>
          <c:y val="0.91749708020947141"/>
          <c:w val="0.36654063267931303"/>
          <c:h val="7.452843813183639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rgbClr val="FFFFFF"/>
    </a:solidFill>
    <a:ln>
      <a:noFill/>
    </a:ln>
    <a:effectLst/>
  </c:spPr>
  <c:txPr>
    <a:bodyPr/>
    <a:lstStyle/>
    <a:p>
      <a:pPr>
        <a:defRPr sz="1050"/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C99D1F-14DD-4210-A4E1-57EB227B766C}" type="datetimeFigureOut">
              <a:rPr lang="en-GB" smtClean="0"/>
              <a:t>04/04/2022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1CEEAC-7277-40FA-813F-6965BB7470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8755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1CEEAC-7277-40FA-813F-6965BB74709C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32106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2017 guide: https://unece.org/fileadmin/DAM/stats/publications/2018/ECECESSTAT20173.pdf UK chaired the creation of this guide</a:t>
            </a:r>
          </a:p>
          <a:p>
            <a:r>
              <a:rPr lang="en-GB" dirty="0"/>
              <a:t>2021 guidance note: https://unstats.un.org/unsd/nationalaccount/RAdocs/WS3_Unpaid_HH_Service_Work_Paper.pdf UK chaired the creation of this guidance note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1CEEAC-7277-40FA-813F-6965BB74709C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02851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91D3EF3B-1432-514C-B71B-12CE62EFE22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4669254"/>
            <a:ext cx="10515600" cy="1200329"/>
          </a:xfrm>
          <a:prstGeom prst="rect">
            <a:avLst/>
          </a:prstGeom>
        </p:spPr>
        <p:txBody>
          <a:bodyPr vert="horz" lIns="0" tIns="45720" rIns="91440" bIns="45720" rtlCol="0" anchor="b" anchorCtr="0">
            <a:spAutoFit/>
          </a:bodyPr>
          <a:lstStyle>
            <a:lvl1pPr>
              <a:defRPr sz="2400"/>
            </a:lvl1pPr>
          </a:lstStyle>
          <a:p>
            <a:pPr>
              <a:lnSpc>
                <a:spcPct val="100000"/>
              </a:lnSpc>
            </a:pPr>
            <a:r>
              <a:rPr lang="en-US" b="1">
                <a:solidFill>
                  <a:srgbClr val="183E5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Presenter Name</a:t>
            </a:r>
            <a:br>
              <a:rPr lang="en-US" b="1">
                <a:solidFill>
                  <a:srgbClr val="183E56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>
                <a:solidFill>
                  <a:srgbClr val="183E5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Job Title | Department</a:t>
            </a:r>
            <a:br>
              <a:rPr lang="en-US">
                <a:solidFill>
                  <a:srgbClr val="183E56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>
                <a:solidFill>
                  <a:srgbClr val="183E5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@Twitter-handle</a:t>
            </a:r>
          </a:p>
        </p:txBody>
      </p:sp>
      <p:sp>
        <p:nvSpPr>
          <p:cNvPr id="24" name="Date Placeholder 15">
            <a:extLst>
              <a:ext uri="{FF2B5EF4-FFF2-40B4-BE49-F238E27FC236}">
                <a16:creationId xmlns:a16="http://schemas.microsoft.com/office/drawing/2014/main" id="{DFB003DF-C24D-A044-83E5-7964CE1007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250892"/>
            <a:ext cx="2743200" cy="365125"/>
          </a:xfrm>
          <a:prstGeom prst="rect">
            <a:avLst/>
          </a:prstGeom>
        </p:spPr>
        <p:txBody>
          <a:bodyPr vert="horz" lIns="0" tIns="45720" rIns="90000" bIns="45720" rtlCol="0" anchor="ctr"/>
          <a:lstStyle>
            <a:lvl1pPr algn="l">
              <a:defRPr sz="2000" b="1">
                <a:solidFill>
                  <a:srgbClr val="003C57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7E3C8DC0-54A4-A146-A12C-27ECC577E9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662087" y="6250891"/>
            <a:ext cx="2867826" cy="36512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003C57"/>
                </a:solidFill>
              </a:defRPr>
            </a:lvl1pPr>
          </a:lstStyle>
          <a:p>
            <a:pPr algn="ctr"/>
            <a:fld id="{232417FB-2EF4-EC49-BC13-97513C37E9E5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1" name="Footer Placeholder 13">
            <a:extLst>
              <a:ext uri="{FF2B5EF4-FFF2-40B4-BE49-F238E27FC236}">
                <a16:creationId xmlns:a16="http://schemas.microsoft.com/office/drawing/2014/main" id="{BE2F4506-BEEA-784B-B604-6F02F963F9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29913" y="6250890"/>
            <a:ext cx="3842030" cy="365125"/>
          </a:xfrm>
          <a:prstGeom prst="rect">
            <a:avLst/>
          </a:prstGeom>
        </p:spPr>
        <p:txBody>
          <a:bodyPr vert="horz" lIns="90000" tIns="45720" rIns="0" bIns="45720" rtlCol="0" anchor="t" anchorCtr="0"/>
          <a:lstStyle>
            <a:lvl1pPr algn="r">
              <a:defRPr sz="2000" b="1">
                <a:solidFill>
                  <a:srgbClr val="003C57"/>
                </a:solidFill>
              </a:defRPr>
            </a:lvl1pPr>
          </a:lstStyle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0BAAC3-A1E9-784F-BE30-C99088DCED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Write your title here</a:t>
            </a:r>
            <a:br>
              <a:rPr lang="en-US"/>
            </a:br>
            <a:r>
              <a:rPr lang="en-US"/>
              <a:t>(in sentence case)</a:t>
            </a:r>
          </a:p>
        </p:txBody>
      </p:sp>
    </p:spTree>
    <p:extLst>
      <p:ext uri="{BB962C8B-B14F-4D97-AF65-F5344CB8AC3E}">
        <p14:creationId xmlns:p14="http://schemas.microsoft.com/office/powerpoint/2010/main" val="1845703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slide light teal">
    <p:bg>
      <p:bgPr>
        <a:solidFill>
          <a:srgbClr val="00A5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38200" y="3916872"/>
            <a:ext cx="10515600" cy="1655762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subtitle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7765AB46-E9CE-BE4D-8338-E38ACF01851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858814"/>
            <a:ext cx="10515600" cy="1963310"/>
          </a:xfrm>
          <a:prstGeom prst="rect">
            <a:avLst/>
          </a:prstGeom>
        </p:spPr>
        <p:txBody>
          <a:bodyPr anchor="b" anchorCtr="1">
            <a:noAutofit/>
          </a:bodyPr>
          <a:lstStyle>
            <a:lvl1pPr algn="ctr">
              <a:defRPr sz="7200">
                <a:solidFill>
                  <a:schemeClr val="bg1"/>
                </a:solidFill>
              </a:defRPr>
            </a:lvl1pPr>
          </a:lstStyle>
          <a:p>
            <a:r>
              <a:rPr lang="en-US"/>
              <a:t>Section slide</a:t>
            </a:r>
          </a:p>
        </p:txBody>
      </p:sp>
      <p:pic>
        <p:nvPicPr>
          <p:cNvPr id="15" name="Picture 14" descr="Office fo National Statistics Logo">
            <a:extLst>
              <a:ext uri="{FF2B5EF4-FFF2-40B4-BE49-F238E27FC236}">
                <a16:creationId xmlns:a16="http://schemas.microsoft.com/office/drawing/2014/main" id="{897A9EDC-56A8-414B-B882-D53DFB417E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6292113"/>
            <a:ext cx="3325741" cy="282688"/>
          </a:xfrm>
          <a:prstGeom prst="rect">
            <a:avLst/>
          </a:prstGeom>
        </p:spPr>
      </p:pic>
      <p:pic>
        <p:nvPicPr>
          <p:cNvPr id="7" name="Picture 6" descr="Office fo National Statistics Logo">
            <a:extLst>
              <a:ext uri="{FF2B5EF4-FFF2-40B4-BE49-F238E27FC236}">
                <a16:creationId xmlns:a16="http://schemas.microsoft.com/office/drawing/2014/main" id="{F1E49A7E-84FB-9B4F-8BC0-CC6BDC349FD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8200" y="6292113"/>
            <a:ext cx="3325741" cy="282688"/>
          </a:xfrm>
          <a:prstGeom prst="rect">
            <a:avLst/>
          </a:prstGeom>
        </p:spPr>
      </p:pic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BAA1490B-BB3E-0748-BA6A-B858669657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662087" y="6250891"/>
            <a:ext cx="2867826" cy="36512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pPr algn="ctr"/>
            <a:fld id="{232417FB-2EF4-EC49-BC13-97513C37E9E5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9" name="Footer Placeholder 13">
            <a:extLst>
              <a:ext uri="{FF2B5EF4-FFF2-40B4-BE49-F238E27FC236}">
                <a16:creationId xmlns:a16="http://schemas.microsoft.com/office/drawing/2014/main" id="{61622BCB-5999-744E-B77D-08F504F71E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29913" y="6250890"/>
            <a:ext cx="3842030" cy="365125"/>
          </a:xfrm>
          <a:prstGeom prst="rect">
            <a:avLst/>
          </a:prstGeom>
        </p:spPr>
        <p:txBody>
          <a:bodyPr vert="horz" lIns="91440" tIns="45720" rIns="0" bIns="45720" rtlCol="0" anchor="t" anchorCtr="0"/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AED0727-79E8-044A-A266-B0C74790E72D}"/>
              </a:ext>
            </a:extLst>
          </p:cNvPr>
          <p:cNvCxnSpPr>
            <a:cxnSpLocks/>
          </p:cNvCxnSpPr>
          <p:nvPr userDrawn="1"/>
        </p:nvCxnSpPr>
        <p:spPr>
          <a:xfrm>
            <a:off x="823943" y="6055339"/>
            <a:ext cx="10548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7540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slide teal">
    <p:bg>
      <p:bgPr>
        <a:solidFill>
          <a:srgbClr val="0080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38200" y="3916872"/>
            <a:ext cx="10515600" cy="1655762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subtitle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7765AB46-E9CE-BE4D-8338-E38ACF01851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858814"/>
            <a:ext cx="10515600" cy="1963310"/>
          </a:xfrm>
          <a:prstGeom prst="rect">
            <a:avLst/>
          </a:prstGeom>
        </p:spPr>
        <p:txBody>
          <a:bodyPr anchor="b" anchorCtr="1">
            <a:noAutofit/>
          </a:bodyPr>
          <a:lstStyle>
            <a:lvl1pPr algn="ctr">
              <a:defRPr sz="7200">
                <a:solidFill>
                  <a:schemeClr val="bg1"/>
                </a:solidFill>
              </a:defRPr>
            </a:lvl1pPr>
          </a:lstStyle>
          <a:p>
            <a:r>
              <a:rPr lang="en-US"/>
              <a:t>Section slide</a:t>
            </a:r>
          </a:p>
        </p:txBody>
      </p:sp>
      <p:pic>
        <p:nvPicPr>
          <p:cNvPr id="15" name="Picture 14" descr="Office fo National Statistics Logo">
            <a:extLst>
              <a:ext uri="{FF2B5EF4-FFF2-40B4-BE49-F238E27FC236}">
                <a16:creationId xmlns:a16="http://schemas.microsoft.com/office/drawing/2014/main" id="{897A9EDC-56A8-414B-B882-D53DFB417E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6292113"/>
            <a:ext cx="3325741" cy="282688"/>
          </a:xfrm>
          <a:prstGeom prst="rect">
            <a:avLst/>
          </a:prstGeom>
        </p:spPr>
      </p:pic>
      <p:pic>
        <p:nvPicPr>
          <p:cNvPr id="7" name="Picture 6" descr="Office fo National Statistics Logo">
            <a:extLst>
              <a:ext uri="{FF2B5EF4-FFF2-40B4-BE49-F238E27FC236}">
                <a16:creationId xmlns:a16="http://schemas.microsoft.com/office/drawing/2014/main" id="{F1E49A7E-84FB-9B4F-8BC0-CC6BDC349FD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8200" y="6292113"/>
            <a:ext cx="3325741" cy="282688"/>
          </a:xfrm>
          <a:prstGeom prst="rect">
            <a:avLst/>
          </a:prstGeom>
        </p:spPr>
      </p:pic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BAA1490B-BB3E-0748-BA6A-B858669657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662087" y="6250891"/>
            <a:ext cx="2867826" cy="36512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pPr algn="ctr"/>
            <a:fld id="{232417FB-2EF4-EC49-BC13-97513C37E9E5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9" name="Footer Placeholder 13">
            <a:extLst>
              <a:ext uri="{FF2B5EF4-FFF2-40B4-BE49-F238E27FC236}">
                <a16:creationId xmlns:a16="http://schemas.microsoft.com/office/drawing/2014/main" id="{61622BCB-5999-744E-B77D-08F504F71E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29913" y="6250890"/>
            <a:ext cx="3842030" cy="365125"/>
          </a:xfrm>
          <a:prstGeom prst="rect">
            <a:avLst/>
          </a:prstGeom>
        </p:spPr>
        <p:txBody>
          <a:bodyPr vert="horz" lIns="91440" tIns="45720" rIns="0" bIns="45720" rtlCol="0" anchor="t" anchorCtr="0"/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BEE2D9E-3E87-ED40-89C2-DBA774F1F211}"/>
              </a:ext>
            </a:extLst>
          </p:cNvPr>
          <p:cNvCxnSpPr>
            <a:cxnSpLocks/>
          </p:cNvCxnSpPr>
          <p:nvPr userDrawn="1"/>
        </p:nvCxnSpPr>
        <p:spPr>
          <a:xfrm>
            <a:off x="823943" y="6055339"/>
            <a:ext cx="10548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46348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slide salem">
    <p:bg>
      <p:bgPr>
        <a:solidFill>
          <a:srgbClr val="0F82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38200" y="3916872"/>
            <a:ext cx="10515600" cy="1655762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subtitle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7765AB46-E9CE-BE4D-8338-E38ACF01851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858814"/>
            <a:ext cx="10515600" cy="1963310"/>
          </a:xfrm>
          <a:prstGeom prst="rect">
            <a:avLst/>
          </a:prstGeom>
        </p:spPr>
        <p:txBody>
          <a:bodyPr anchor="b" anchorCtr="1">
            <a:noAutofit/>
          </a:bodyPr>
          <a:lstStyle>
            <a:lvl1pPr algn="ctr">
              <a:defRPr sz="7200">
                <a:solidFill>
                  <a:schemeClr val="bg1"/>
                </a:solidFill>
              </a:defRPr>
            </a:lvl1pPr>
          </a:lstStyle>
          <a:p>
            <a:r>
              <a:rPr lang="en-US"/>
              <a:t>Section slide</a:t>
            </a:r>
          </a:p>
        </p:txBody>
      </p:sp>
      <p:pic>
        <p:nvPicPr>
          <p:cNvPr id="15" name="Picture 14" descr="Office fo National Statistics Logo">
            <a:extLst>
              <a:ext uri="{FF2B5EF4-FFF2-40B4-BE49-F238E27FC236}">
                <a16:creationId xmlns:a16="http://schemas.microsoft.com/office/drawing/2014/main" id="{897A9EDC-56A8-414B-B882-D53DFB417E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6292113"/>
            <a:ext cx="3325741" cy="282688"/>
          </a:xfrm>
          <a:prstGeom prst="rect">
            <a:avLst/>
          </a:prstGeom>
        </p:spPr>
      </p:pic>
      <p:pic>
        <p:nvPicPr>
          <p:cNvPr id="7" name="Picture 6" descr="Office fo National Statistics Logo">
            <a:extLst>
              <a:ext uri="{FF2B5EF4-FFF2-40B4-BE49-F238E27FC236}">
                <a16:creationId xmlns:a16="http://schemas.microsoft.com/office/drawing/2014/main" id="{F1E49A7E-84FB-9B4F-8BC0-CC6BDC349FD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8200" y="6292113"/>
            <a:ext cx="3325741" cy="282688"/>
          </a:xfrm>
          <a:prstGeom prst="rect">
            <a:avLst/>
          </a:prstGeom>
        </p:spPr>
      </p:pic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BAA1490B-BB3E-0748-BA6A-B858669657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662087" y="6250891"/>
            <a:ext cx="2867826" cy="36512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pPr algn="ctr"/>
            <a:fld id="{232417FB-2EF4-EC49-BC13-97513C37E9E5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9" name="Footer Placeholder 13">
            <a:extLst>
              <a:ext uri="{FF2B5EF4-FFF2-40B4-BE49-F238E27FC236}">
                <a16:creationId xmlns:a16="http://schemas.microsoft.com/office/drawing/2014/main" id="{61622BCB-5999-744E-B77D-08F504F71E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29913" y="6250890"/>
            <a:ext cx="3842030" cy="365125"/>
          </a:xfrm>
          <a:prstGeom prst="rect">
            <a:avLst/>
          </a:prstGeom>
        </p:spPr>
        <p:txBody>
          <a:bodyPr vert="horz" lIns="91440" tIns="45720" rIns="0" bIns="45720" rtlCol="0" anchor="t" anchorCtr="0"/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6F6E82-1A2A-A042-8877-3692D4187F3F}"/>
              </a:ext>
            </a:extLst>
          </p:cNvPr>
          <p:cNvCxnSpPr>
            <a:cxnSpLocks/>
          </p:cNvCxnSpPr>
          <p:nvPr userDrawn="1"/>
        </p:nvCxnSpPr>
        <p:spPr>
          <a:xfrm>
            <a:off x="823943" y="6055339"/>
            <a:ext cx="10548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80640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slide gold">
    <p:bg>
      <p:bgPr>
        <a:solidFill>
          <a:srgbClr val="B8860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38200" y="3916872"/>
            <a:ext cx="10515600" cy="1655762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subtitle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7765AB46-E9CE-BE4D-8338-E38ACF01851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858814"/>
            <a:ext cx="10515600" cy="1963310"/>
          </a:xfrm>
          <a:prstGeom prst="rect">
            <a:avLst/>
          </a:prstGeom>
        </p:spPr>
        <p:txBody>
          <a:bodyPr anchor="b" anchorCtr="1">
            <a:noAutofit/>
          </a:bodyPr>
          <a:lstStyle>
            <a:lvl1pPr algn="ctr">
              <a:defRPr sz="7200">
                <a:solidFill>
                  <a:schemeClr val="bg1"/>
                </a:solidFill>
              </a:defRPr>
            </a:lvl1pPr>
          </a:lstStyle>
          <a:p>
            <a:r>
              <a:rPr lang="en-US"/>
              <a:t>Section slide</a:t>
            </a:r>
          </a:p>
        </p:txBody>
      </p:sp>
      <p:pic>
        <p:nvPicPr>
          <p:cNvPr id="15" name="Picture 14" descr="Office fo National Statistics Logo">
            <a:extLst>
              <a:ext uri="{FF2B5EF4-FFF2-40B4-BE49-F238E27FC236}">
                <a16:creationId xmlns:a16="http://schemas.microsoft.com/office/drawing/2014/main" id="{897A9EDC-56A8-414B-B882-D53DFB417E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6292113"/>
            <a:ext cx="3325741" cy="282688"/>
          </a:xfrm>
          <a:prstGeom prst="rect">
            <a:avLst/>
          </a:prstGeom>
        </p:spPr>
      </p:pic>
      <p:pic>
        <p:nvPicPr>
          <p:cNvPr id="7" name="Picture 6" descr="Office fo National Statistics Logo">
            <a:extLst>
              <a:ext uri="{FF2B5EF4-FFF2-40B4-BE49-F238E27FC236}">
                <a16:creationId xmlns:a16="http://schemas.microsoft.com/office/drawing/2014/main" id="{F1E49A7E-84FB-9B4F-8BC0-CC6BDC349FD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8200" y="6292113"/>
            <a:ext cx="3325741" cy="282688"/>
          </a:xfrm>
          <a:prstGeom prst="rect">
            <a:avLst/>
          </a:prstGeom>
        </p:spPr>
      </p:pic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BAA1490B-BB3E-0748-BA6A-B858669657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662087" y="6250891"/>
            <a:ext cx="2867826" cy="36512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pPr algn="ctr"/>
            <a:fld id="{232417FB-2EF4-EC49-BC13-97513C37E9E5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9" name="Footer Placeholder 13">
            <a:extLst>
              <a:ext uri="{FF2B5EF4-FFF2-40B4-BE49-F238E27FC236}">
                <a16:creationId xmlns:a16="http://schemas.microsoft.com/office/drawing/2014/main" id="{61622BCB-5999-744E-B77D-08F504F71E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29913" y="6250890"/>
            <a:ext cx="3842030" cy="365125"/>
          </a:xfrm>
          <a:prstGeom prst="rect">
            <a:avLst/>
          </a:prstGeom>
        </p:spPr>
        <p:txBody>
          <a:bodyPr vert="horz" lIns="91440" tIns="45720" rIns="0" bIns="45720" rtlCol="0" anchor="t" anchorCtr="0"/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B81843D-E333-4F4C-A36D-94080D3638C8}"/>
              </a:ext>
            </a:extLst>
          </p:cNvPr>
          <p:cNvCxnSpPr>
            <a:cxnSpLocks/>
          </p:cNvCxnSpPr>
          <p:nvPr userDrawn="1"/>
        </p:nvCxnSpPr>
        <p:spPr>
          <a:xfrm>
            <a:off x="823943" y="6055339"/>
            <a:ext cx="10548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99763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slide poppy">
    <p:bg>
      <p:bgPr>
        <a:solidFill>
          <a:srgbClr val="D32F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38200" y="3916872"/>
            <a:ext cx="10515600" cy="1655762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subtitle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7765AB46-E9CE-BE4D-8338-E38ACF01851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858814"/>
            <a:ext cx="10515600" cy="1963310"/>
          </a:xfrm>
          <a:prstGeom prst="rect">
            <a:avLst/>
          </a:prstGeom>
        </p:spPr>
        <p:txBody>
          <a:bodyPr anchor="b" anchorCtr="1">
            <a:noAutofit/>
          </a:bodyPr>
          <a:lstStyle>
            <a:lvl1pPr algn="ctr">
              <a:defRPr sz="7200">
                <a:solidFill>
                  <a:schemeClr val="bg1"/>
                </a:solidFill>
              </a:defRPr>
            </a:lvl1pPr>
          </a:lstStyle>
          <a:p>
            <a:r>
              <a:rPr lang="en-US"/>
              <a:t>Section slide</a:t>
            </a:r>
          </a:p>
        </p:txBody>
      </p:sp>
      <p:pic>
        <p:nvPicPr>
          <p:cNvPr id="15" name="Picture 14" descr="Office fo National Statistics Logo">
            <a:extLst>
              <a:ext uri="{FF2B5EF4-FFF2-40B4-BE49-F238E27FC236}">
                <a16:creationId xmlns:a16="http://schemas.microsoft.com/office/drawing/2014/main" id="{897A9EDC-56A8-414B-B882-D53DFB417E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6292113"/>
            <a:ext cx="3325741" cy="282688"/>
          </a:xfrm>
          <a:prstGeom prst="rect">
            <a:avLst/>
          </a:prstGeom>
        </p:spPr>
      </p:pic>
      <p:pic>
        <p:nvPicPr>
          <p:cNvPr id="7" name="Picture 6" descr="Office fo National Statistics Logo">
            <a:extLst>
              <a:ext uri="{FF2B5EF4-FFF2-40B4-BE49-F238E27FC236}">
                <a16:creationId xmlns:a16="http://schemas.microsoft.com/office/drawing/2014/main" id="{F1E49A7E-84FB-9B4F-8BC0-CC6BDC349FD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8200" y="6292113"/>
            <a:ext cx="3325741" cy="282688"/>
          </a:xfrm>
          <a:prstGeom prst="rect">
            <a:avLst/>
          </a:prstGeom>
        </p:spPr>
      </p:pic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BAA1490B-BB3E-0748-BA6A-B858669657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662087" y="6250891"/>
            <a:ext cx="2867826" cy="36512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pPr algn="ctr"/>
            <a:fld id="{232417FB-2EF4-EC49-BC13-97513C37E9E5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9" name="Footer Placeholder 13">
            <a:extLst>
              <a:ext uri="{FF2B5EF4-FFF2-40B4-BE49-F238E27FC236}">
                <a16:creationId xmlns:a16="http://schemas.microsoft.com/office/drawing/2014/main" id="{61622BCB-5999-744E-B77D-08F504F71E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29913" y="6250890"/>
            <a:ext cx="3842030" cy="365125"/>
          </a:xfrm>
          <a:prstGeom prst="rect">
            <a:avLst/>
          </a:prstGeom>
        </p:spPr>
        <p:txBody>
          <a:bodyPr vert="horz" lIns="91440" tIns="45720" rIns="0" bIns="45720" rtlCol="0" anchor="t" anchorCtr="0"/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5661407-3B8B-664A-A263-554870E58063}"/>
              </a:ext>
            </a:extLst>
          </p:cNvPr>
          <p:cNvCxnSpPr>
            <a:cxnSpLocks/>
          </p:cNvCxnSpPr>
          <p:nvPr userDrawn="1"/>
        </p:nvCxnSpPr>
        <p:spPr>
          <a:xfrm>
            <a:off x="823943" y="6055339"/>
            <a:ext cx="10548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77443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slide pink">
    <p:bg>
      <p:bgPr>
        <a:solidFill>
          <a:srgbClr val="D2376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38200" y="3916872"/>
            <a:ext cx="10515600" cy="1655762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subtitle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7765AB46-E9CE-BE4D-8338-E38ACF01851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858814"/>
            <a:ext cx="10515600" cy="1963310"/>
          </a:xfrm>
          <a:prstGeom prst="rect">
            <a:avLst/>
          </a:prstGeom>
        </p:spPr>
        <p:txBody>
          <a:bodyPr anchor="b" anchorCtr="1">
            <a:noAutofit/>
          </a:bodyPr>
          <a:lstStyle>
            <a:lvl1pPr algn="ctr">
              <a:defRPr sz="7200">
                <a:solidFill>
                  <a:schemeClr val="bg1"/>
                </a:solidFill>
              </a:defRPr>
            </a:lvl1pPr>
          </a:lstStyle>
          <a:p>
            <a:r>
              <a:rPr lang="en-US"/>
              <a:t>Section slide</a:t>
            </a:r>
          </a:p>
        </p:txBody>
      </p:sp>
      <p:pic>
        <p:nvPicPr>
          <p:cNvPr id="15" name="Picture 14" descr="Office fo National Statistics Logo">
            <a:extLst>
              <a:ext uri="{FF2B5EF4-FFF2-40B4-BE49-F238E27FC236}">
                <a16:creationId xmlns:a16="http://schemas.microsoft.com/office/drawing/2014/main" id="{897A9EDC-56A8-414B-B882-D53DFB417E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6292113"/>
            <a:ext cx="3325741" cy="282688"/>
          </a:xfrm>
          <a:prstGeom prst="rect">
            <a:avLst/>
          </a:prstGeom>
        </p:spPr>
      </p:pic>
      <p:pic>
        <p:nvPicPr>
          <p:cNvPr id="7" name="Picture 6" descr="Office fo National Statistics Logo">
            <a:extLst>
              <a:ext uri="{FF2B5EF4-FFF2-40B4-BE49-F238E27FC236}">
                <a16:creationId xmlns:a16="http://schemas.microsoft.com/office/drawing/2014/main" id="{F1E49A7E-84FB-9B4F-8BC0-CC6BDC349FD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8200" y="6292113"/>
            <a:ext cx="3325741" cy="282688"/>
          </a:xfrm>
          <a:prstGeom prst="rect">
            <a:avLst/>
          </a:prstGeom>
        </p:spPr>
      </p:pic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BAA1490B-BB3E-0748-BA6A-B858669657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662087" y="6250891"/>
            <a:ext cx="2867826" cy="36512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pPr algn="ctr"/>
            <a:fld id="{232417FB-2EF4-EC49-BC13-97513C37E9E5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9" name="Footer Placeholder 13">
            <a:extLst>
              <a:ext uri="{FF2B5EF4-FFF2-40B4-BE49-F238E27FC236}">
                <a16:creationId xmlns:a16="http://schemas.microsoft.com/office/drawing/2014/main" id="{61622BCB-5999-744E-B77D-08F504F71E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29913" y="6250890"/>
            <a:ext cx="3842030" cy="365125"/>
          </a:xfrm>
          <a:prstGeom prst="rect">
            <a:avLst/>
          </a:prstGeom>
        </p:spPr>
        <p:txBody>
          <a:bodyPr vert="horz" lIns="91440" tIns="45720" rIns="0" bIns="45720" rtlCol="0" anchor="t" anchorCtr="0"/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67D8161-5352-AC4F-8422-00F311FA85FA}"/>
              </a:ext>
            </a:extLst>
          </p:cNvPr>
          <p:cNvCxnSpPr>
            <a:cxnSpLocks/>
          </p:cNvCxnSpPr>
          <p:nvPr userDrawn="1"/>
        </p:nvCxnSpPr>
        <p:spPr>
          <a:xfrm>
            <a:off x="823943" y="6055339"/>
            <a:ext cx="10548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67485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slide prince">
    <p:bg>
      <p:bgPr>
        <a:solidFill>
          <a:srgbClr val="6E25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38200" y="3916872"/>
            <a:ext cx="10515600" cy="1655762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subtitle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7765AB46-E9CE-BE4D-8338-E38ACF01851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858814"/>
            <a:ext cx="10515600" cy="1963310"/>
          </a:xfrm>
          <a:prstGeom prst="rect">
            <a:avLst/>
          </a:prstGeom>
        </p:spPr>
        <p:txBody>
          <a:bodyPr anchor="b" anchorCtr="1">
            <a:noAutofit/>
          </a:bodyPr>
          <a:lstStyle>
            <a:lvl1pPr algn="ctr">
              <a:defRPr sz="7200">
                <a:solidFill>
                  <a:schemeClr val="bg1"/>
                </a:solidFill>
              </a:defRPr>
            </a:lvl1pPr>
          </a:lstStyle>
          <a:p>
            <a:r>
              <a:rPr lang="en-US"/>
              <a:t>Section slide</a:t>
            </a:r>
          </a:p>
        </p:txBody>
      </p:sp>
      <p:pic>
        <p:nvPicPr>
          <p:cNvPr id="15" name="Picture 14" descr="Office fo National Statistics Logo">
            <a:extLst>
              <a:ext uri="{FF2B5EF4-FFF2-40B4-BE49-F238E27FC236}">
                <a16:creationId xmlns:a16="http://schemas.microsoft.com/office/drawing/2014/main" id="{897A9EDC-56A8-414B-B882-D53DFB417E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6292113"/>
            <a:ext cx="3325741" cy="282688"/>
          </a:xfrm>
          <a:prstGeom prst="rect">
            <a:avLst/>
          </a:prstGeom>
        </p:spPr>
      </p:pic>
      <p:pic>
        <p:nvPicPr>
          <p:cNvPr id="7" name="Picture 6" descr="Office fo National Statistics Logo">
            <a:extLst>
              <a:ext uri="{FF2B5EF4-FFF2-40B4-BE49-F238E27FC236}">
                <a16:creationId xmlns:a16="http://schemas.microsoft.com/office/drawing/2014/main" id="{F1E49A7E-84FB-9B4F-8BC0-CC6BDC349FD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8200" y="6292113"/>
            <a:ext cx="3325741" cy="282688"/>
          </a:xfrm>
          <a:prstGeom prst="rect">
            <a:avLst/>
          </a:prstGeom>
        </p:spPr>
      </p:pic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BAA1490B-BB3E-0748-BA6A-B858669657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662087" y="6250891"/>
            <a:ext cx="2867826" cy="36512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pPr algn="ctr"/>
            <a:fld id="{232417FB-2EF4-EC49-BC13-97513C37E9E5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9" name="Footer Placeholder 13">
            <a:extLst>
              <a:ext uri="{FF2B5EF4-FFF2-40B4-BE49-F238E27FC236}">
                <a16:creationId xmlns:a16="http://schemas.microsoft.com/office/drawing/2014/main" id="{61622BCB-5999-744E-B77D-08F504F71E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29913" y="6250890"/>
            <a:ext cx="3842030" cy="365125"/>
          </a:xfrm>
          <a:prstGeom prst="rect">
            <a:avLst/>
          </a:prstGeom>
        </p:spPr>
        <p:txBody>
          <a:bodyPr vert="horz" lIns="91440" tIns="45720" rIns="0" bIns="45720" rtlCol="0" anchor="t" anchorCtr="0"/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5FF6451-6437-294C-AE93-D483699E514B}"/>
              </a:ext>
            </a:extLst>
          </p:cNvPr>
          <p:cNvCxnSpPr>
            <a:cxnSpLocks/>
          </p:cNvCxnSpPr>
          <p:nvPr userDrawn="1"/>
        </p:nvCxnSpPr>
        <p:spPr>
          <a:xfrm>
            <a:off x="823943" y="6055339"/>
            <a:ext cx="10548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88455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slide purple">
    <p:bg>
      <p:bgPr>
        <a:solidFill>
          <a:srgbClr val="37288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38200" y="3916872"/>
            <a:ext cx="10515600" cy="1655762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subtitle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7765AB46-E9CE-BE4D-8338-E38ACF01851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858814"/>
            <a:ext cx="10515600" cy="1963310"/>
          </a:xfrm>
          <a:prstGeom prst="rect">
            <a:avLst/>
          </a:prstGeom>
        </p:spPr>
        <p:txBody>
          <a:bodyPr anchor="b" anchorCtr="1">
            <a:noAutofit/>
          </a:bodyPr>
          <a:lstStyle>
            <a:lvl1pPr algn="ctr">
              <a:defRPr sz="7200">
                <a:solidFill>
                  <a:schemeClr val="bg1"/>
                </a:solidFill>
              </a:defRPr>
            </a:lvl1pPr>
          </a:lstStyle>
          <a:p>
            <a:r>
              <a:rPr lang="en-US"/>
              <a:t>Section slide</a:t>
            </a:r>
          </a:p>
        </p:txBody>
      </p:sp>
      <p:pic>
        <p:nvPicPr>
          <p:cNvPr id="15" name="Picture 14" descr="Office fo National Statistics Logo">
            <a:extLst>
              <a:ext uri="{FF2B5EF4-FFF2-40B4-BE49-F238E27FC236}">
                <a16:creationId xmlns:a16="http://schemas.microsoft.com/office/drawing/2014/main" id="{897A9EDC-56A8-414B-B882-D53DFB417E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6292113"/>
            <a:ext cx="3325741" cy="282688"/>
          </a:xfrm>
          <a:prstGeom prst="rect">
            <a:avLst/>
          </a:prstGeom>
        </p:spPr>
      </p:pic>
      <p:pic>
        <p:nvPicPr>
          <p:cNvPr id="7" name="Picture 6" descr="Office fo National Statistics Logo">
            <a:extLst>
              <a:ext uri="{FF2B5EF4-FFF2-40B4-BE49-F238E27FC236}">
                <a16:creationId xmlns:a16="http://schemas.microsoft.com/office/drawing/2014/main" id="{F1E49A7E-84FB-9B4F-8BC0-CC6BDC349FD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8200" y="6292113"/>
            <a:ext cx="3325741" cy="282688"/>
          </a:xfrm>
          <a:prstGeom prst="rect">
            <a:avLst/>
          </a:prstGeom>
        </p:spPr>
      </p:pic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BAA1490B-BB3E-0748-BA6A-B858669657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662087" y="6250891"/>
            <a:ext cx="2867826" cy="36512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pPr algn="ctr"/>
            <a:fld id="{232417FB-2EF4-EC49-BC13-97513C37E9E5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9" name="Footer Placeholder 13">
            <a:extLst>
              <a:ext uri="{FF2B5EF4-FFF2-40B4-BE49-F238E27FC236}">
                <a16:creationId xmlns:a16="http://schemas.microsoft.com/office/drawing/2014/main" id="{61622BCB-5999-744E-B77D-08F504F71E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29913" y="6250890"/>
            <a:ext cx="3842030" cy="365125"/>
          </a:xfrm>
          <a:prstGeom prst="rect">
            <a:avLst/>
          </a:prstGeom>
        </p:spPr>
        <p:txBody>
          <a:bodyPr vert="horz" lIns="91440" tIns="45720" rIns="0" bIns="45720" rtlCol="0" anchor="t" anchorCtr="0"/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9692B31-F575-6549-88BE-268E460843FC}"/>
              </a:ext>
            </a:extLst>
          </p:cNvPr>
          <p:cNvCxnSpPr>
            <a:cxnSpLocks/>
          </p:cNvCxnSpPr>
          <p:nvPr userDrawn="1"/>
        </p:nvCxnSpPr>
        <p:spPr>
          <a:xfrm>
            <a:off x="823943" y="6055339"/>
            <a:ext cx="10548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137998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slide">
    <p:bg>
      <p:bgPr>
        <a:solidFill>
          <a:srgbClr val="3231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38200" y="3916872"/>
            <a:ext cx="10515600" cy="1655762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subtitle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7765AB46-E9CE-BE4D-8338-E38ACF01851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858814"/>
            <a:ext cx="10515600" cy="1963310"/>
          </a:xfrm>
          <a:prstGeom prst="rect">
            <a:avLst/>
          </a:prstGeom>
        </p:spPr>
        <p:txBody>
          <a:bodyPr anchor="b" anchorCtr="1">
            <a:noAutofit/>
          </a:bodyPr>
          <a:lstStyle>
            <a:lvl1pPr algn="ctr">
              <a:defRPr sz="7200">
                <a:solidFill>
                  <a:schemeClr val="bg1"/>
                </a:solidFill>
              </a:defRPr>
            </a:lvl1pPr>
          </a:lstStyle>
          <a:p>
            <a:r>
              <a:rPr lang="en-US"/>
              <a:t>Section slide</a:t>
            </a:r>
          </a:p>
        </p:txBody>
      </p:sp>
      <p:pic>
        <p:nvPicPr>
          <p:cNvPr id="15" name="Picture 14" descr="Office fo National Statistics Logo">
            <a:extLst>
              <a:ext uri="{FF2B5EF4-FFF2-40B4-BE49-F238E27FC236}">
                <a16:creationId xmlns:a16="http://schemas.microsoft.com/office/drawing/2014/main" id="{897A9EDC-56A8-414B-B882-D53DFB417E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6292113"/>
            <a:ext cx="3325741" cy="282688"/>
          </a:xfrm>
          <a:prstGeom prst="rect">
            <a:avLst/>
          </a:prstGeom>
        </p:spPr>
      </p:pic>
      <p:pic>
        <p:nvPicPr>
          <p:cNvPr id="7" name="Picture 6" descr="Office fo National Statistics Logo">
            <a:extLst>
              <a:ext uri="{FF2B5EF4-FFF2-40B4-BE49-F238E27FC236}">
                <a16:creationId xmlns:a16="http://schemas.microsoft.com/office/drawing/2014/main" id="{F1E49A7E-84FB-9B4F-8BC0-CC6BDC349FD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8200" y="6292113"/>
            <a:ext cx="3325741" cy="282688"/>
          </a:xfrm>
          <a:prstGeom prst="rect">
            <a:avLst/>
          </a:prstGeom>
        </p:spPr>
      </p:pic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BAA1490B-BB3E-0748-BA6A-B858669657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662087" y="6250891"/>
            <a:ext cx="2867826" cy="36512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pPr algn="ctr"/>
            <a:fld id="{232417FB-2EF4-EC49-BC13-97513C37E9E5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9" name="Footer Placeholder 13">
            <a:extLst>
              <a:ext uri="{FF2B5EF4-FFF2-40B4-BE49-F238E27FC236}">
                <a16:creationId xmlns:a16="http://schemas.microsoft.com/office/drawing/2014/main" id="{61622BCB-5999-744E-B77D-08F504F71E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29913" y="6250890"/>
            <a:ext cx="3842030" cy="365125"/>
          </a:xfrm>
          <a:prstGeom prst="rect">
            <a:avLst/>
          </a:prstGeom>
        </p:spPr>
        <p:txBody>
          <a:bodyPr vert="horz" lIns="91440" tIns="45720" rIns="0" bIns="45720" rtlCol="0" anchor="t" anchorCtr="0"/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1E16F23-B3CF-314E-AFD9-633806B1334D}"/>
              </a:ext>
            </a:extLst>
          </p:cNvPr>
          <p:cNvCxnSpPr>
            <a:cxnSpLocks/>
          </p:cNvCxnSpPr>
          <p:nvPr userDrawn="1"/>
        </p:nvCxnSpPr>
        <p:spPr>
          <a:xfrm>
            <a:off x="823943" y="6055339"/>
            <a:ext cx="10548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95923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800" y="4080375"/>
            <a:ext cx="10515600" cy="17892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EF8A5A-3B5B-4906-AE37-2E1CAF1EE484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428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ingle column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AB7C50D-A92E-F542-A579-D6ACCE3E0F84}"/>
              </a:ext>
            </a:extLst>
          </p:cNvPr>
          <p:cNvSpPr/>
          <p:nvPr userDrawn="1"/>
        </p:nvSpPr>
        <p:spPr>
          <a:xfrm>
            <a:off x="0" y="6037942"/>
            <a:ext cx="12192000" cy="820058"/>
          </a:xfrm>
          <a:prstGeom prst="rect">
            <a:avLst/>
          </a:prstGeom>
          <a:solidFill>
            <a:srgbClr val="183E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470A4C7-A3A2-8C48-94D5-E7589555BBE3}"/>
              </a:ext>
            </a:extLst>
          </p:cNvPr>
          <p:cNvSpPr/>
          <p:nvPr/>
        </p:nvSpPr>
        <p:spPr>
          <a:xfrm>
            <a:off x="0" y="6037942"/>
            <a:ext cx="12192000" cy="820058"/>
          </a:xfrm>
          <a:prstGeom prst="rect">
            <a:avLst/>
          </a:prstGeom>
          <a:solidFill>
            <a:srgbClr val="183E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884149"/>
            <a:ext cx="10515600" cy="757130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4800"/>
            </a:lvl1pPr>
          </a:lstStyle>
          <a:p>
            <a:r>
              <a:rPr lang="en-US"/>
              <a:t>Add your heading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38200" y="1923634"/>
            <a:ext cx="10515600" cy="2066207"/>
          </a:xfrm>
        </p:spPr>
        <p:txBody>
          <a:bodyPr anchor="t" anchorCtr="0"/>
          <a:lstStyle>
            <a:lvl1pPr>
              <a:defRPr sz="3200">
                <a:solidFill>
                  <a:schemeClr val="tx2"/>
                </a:solidFill>
              </a:defRPr>
            </a:lvl1pPr>
            <a:lvl2pPr>
              <a:defRPr sz="2800">
                <a:solidFill>
                  <a:schemeClr val="tx2"/>
                </a:solidFill>
              </a:defRPr>
            </a:lvl2pPr>
            <a:lvl3pPr>
              <a:defRPr sz="2400">
                <a:solidFill>
                  <a:schemeClr val="tx2"/>
                </a:solidFill>
              </a:defRPr>
            </a:lvl3pPr>
            <a:lvl4pPr>
              <a:defRPr sz="2000">
                <a:solidFill>
                  <a:schemeClr val="tx2"/>
                </a:solidFill>
              </a:defRPr>
            </a:lvl4pPr>
            <a:lvl5pPr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Single column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1" name="Picture 10" descr="Office fo National Statistics Logo">
            <a:extLst>
              <a:ext uri="{FF2B5EF4-FFF2-40B4-BE49-F238E27FC236}">
                <a16:creationId xmlns:a16="http://schemas.microsoft.com/office/drawing/2014/main" id="{67FFCDAA-C62B-DC43-BF5D-DB783C64ED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6292113"/>
            <a:ext cx="3325741" cy="282688"/>
          </a:xfrm>
          <a:prstGeom prst="rect">
            <a:avLst/>
          </a:prstGeom>
        </p:spPr>
      </p:pic>
      <p:pic>
        <p:nvPicPr>
          <p:cNvPr id="10" name="Picture 9" descr="Office fo National Statistics Logo">
            <a:extLst>
              <a:ext uri="{FF2B5EF4-FFF2-40B4-BE49-F238E27FC236}">
                <a16:creationId xmlns:a16="http://schemas.microsoft.com/office/drawing/2014/main" id="{82AAAE08-3182-8445-B596-A9BC966ABFE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8200" y="6292113"/>
            <a:ext cx="3325741" cy="282688"/>
          </a:xfrm>
          <a:prstGeom prst="rect">
            <a:avLst/>
          </a:prstGeom>
        </p:spPr>
      </p:pic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AB8A9106-B24D-064D-974C-C8C4B2C84B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662087" y="6250891"/>
            <a:ext cx="2867826" cy="36512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pPr algn="ctr"/>
            <a:fld id="{232417FB-2EF4-EC49-BC13-97513C37E9E5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EC4B6832-9A04-854F-9075-DF58CE992F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29913" y="6250890"/>
            <a:ext cx="3842030" cy="365125"/>
          </a:xfrm>
          <a:prstGeom prst="rect">
            <a:avLst/>
          </a:prstGeom>
        </p:spPr>
        <p:txBody>
          <a:bodyPr vert="horz" lIns="91440" tIns="45720" rIns="0" bIns="45720" rtlCol="0" anchor="t" anchorCtr="0"/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598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lumn tex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75BE5F0-67EC-0641-9E8B-7BC2DE4910BB}"/>
              </a:ext>
            </a:extLst>
          </p:cNvPr>
          <p:cNvSpPr/>
          <p:nvPr userDrawn="1"/>
        </p:nvSpPr>
        <p:spPr>
          <a:xfrm>
            <a:off x="0" y="6037942"/>
            <a:ext cx="12192000" cy="820058"/>
          </a:xfrm>
          <a:prstGeom prst="rect">
            <a:avLst/>
          </a:prstGeom>
          <a:solidFill>
            <a:srgbClr val="183E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F5632E3-E91E-8442-8ABA-C41030399038}"/>
              </a:ext>
            </a:extLst>
          </p:cNvPr>
          <p:cNvSpPr/>
          <p:nvPr/>
        </p:nvSpPr>
        <p:spPr>
          <a:xfrm>
            <a:off x="0" y="6037942"/>
            <a:ext cx="12192000" cy="820058"/>
          </a:xfrm>
          <a:prstGeom prst="rect">
            <a:avLst/>
          </a:prstGeom>
          <a:solidFill>
            <a:srgbClr val="183E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38200" y="1923634"/>
            <a:ext cx="5180400" cy="2066207"/>
          </a:xfrm>
        </p:spPr>
        <p:txBody>
          <a:bodyPr anchor="t" anchorCtr="0"/>
          <a:lstStyle>
            <a:lvl1pPr>
              <a:defRPr sz="3200">
                <a:solidFill>
                  <a:schemeClr val="tx2"/>
                </a:solidFill>
              </a:defRPr>
            </a:lvl1pPr>
            <a:lvl2pPr>
              <a:defRPr sz="2800">
                <a:solidFill>
                  <a:schemeClr val="tx2"/>
                </a:solidFill>
              </a:defRPr>
            </a:lvl2pPr>
            <a:lvl3pPr>
              <a:defRPr sz="2400">
                <a:solidFill>
                  <a:schemeClr val="tx2"/>
                </a:solidFill>
              </a:defRPr>
            </a:lvl3pPr>
            <a:lvl4pPr>
              <a:defRPr sz="2000">
                <a:solidFill>
                  <a:schemeClr val="tx2"/>
                </a:solidFill>
              </a:defRPr>
            </a:lvl4pPr>
            <a:lvl5pPr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Column one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0" y="1923634"/>
            <a:ext cx="5181600" cy="2066207"/>
          </a:xfrm>
        </p:spPr>
        <p:txBody>
          <a:bodyPr anchor="t" anchorCtr="0"/>
          <a:lstStyle>
            <a:lvl1pPr>
              <a:defRPr sz="3200">
                <a:solidFill>
                  <a:schemeClr val="tx2"/>
                </a:solidFill>
              </a:defRPr>
            </a:lvl1pPr>
            <a:lvl2pPr>
              <a:defRPr sz="2800">
                <a:solidFill>
                  <a:schemeClr val="tx2"/>
                </a:solidFill>
              </a:defRPr>
            </a:lvl2pPr>
            <a:lvl3pPr>
              <a:defRPr sz="2400">
                <a:solidFill>
                  <a:schemeClr val="tx2"/>
                </a:solidFill>
              </a:defRPr>
            </a:lvl3pPr>
            <a:lvl4pPr>
              <a:defRPr sz="2000">
                <a:solidFill>
                  <a:schemeClr val="tx2"/>
                </a:solidFill>
              </a:defRPr>
            </a:lvl4pPr>
            <a:lvl5pPr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Column two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9" name="Picture 8" descr="Office fo National Statistics Logo">
            <a:extLst>
              <a:ext uri="{FF2B5EF4-FFF2-40B4-BE49-F238E27FC236}">
                <a16:creationId xmlns:a16="http://schemas.microsoft.com/office/drawing/2014/main" id="{4269F602-9ED2-AA41-912E-6C0E206DA6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6292113"/>
            <a:ext cx="3325741" cy="282688"/>
          </a:xfrm>
          <a:prstGeom prst="rect">
            <a:avLst/>
          </a:prstGeom>
        </p:spPr>
      </p:pic>
      <p:pic>
        <p:nvPicPr>
          <p:cNvPr id="13" name="Picture 12" descr="Office fo National Statistics Logo">
            <a:extLst>
              <a:ext uri="{FF2B5EF4-FFF2-40B4-BE49-F238E27FC236}">
                <a16:creationId xmlns:a16="http://schemas.microsoft.com/office/drawing/2014/main" id="{F45FD056-94E7-E64A-B074-49E5994B280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8200" y="6292113"/>
            <a:ext cx="3325741" cy="282688"/>
          </a:xfrm>
          <a:prstGeom prst="rect">
            <a:avLst/>
          </a:prstGeom>
        </p:spPr>
      </p:pic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5D913410-9DC7-834A-B330-976E80A568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662087" y="6250891"/>
            <a:ext cx="2867826" cy="36512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pPr algn="ctr"/>
            <a:fld id="{232417FB-2EF4-EC49-BC13-97513C37E9E5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5" name="Footer Placeholder 13">
            <a:extLst>
              <a:ext uri="{FF2B5EF4-FFF2-40B4-BE49-F238E27FC236}">
                <a16:creationId xmlns:a16="http://schemas.microsoft.com/office/drawing/2014/main" id="{EA701F44-73AD-C64B-8322-8400CB324E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29913" y="6250890"/>
            <a:ext cx="3842030" cy="365125"/>
          </a:xfrm>
          <a:prstGeom prst="rect">
            <a:avLst/>
          </a:prstGeom>
        </p:spPr>
        <p:txBody>
          <a:bodyPr vert="horz" lIns="91440" tIns="45720" rIns="0" bIns="45720" rtlCol="0" anchor="t" anchorCtr="0"/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BF8E2729-03F2-4F77-BF33-CCC290F9D76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883305"/>
            <a:ext cx="10515600" cy="757130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4800"/>
            </a:lvl1pPr>
          </a:lstStyle>
          <a:p>
            <a:r>
              <a:rPr lang="en-US"/>
              <a:t>Add your heading here</a:t>
            </a:r>
          </a:p>
        </p:txBody>
      </p:sp>
    </p:spTree>
    <p:extLst>
      <p:ext uri="{BB962C8B-B14F-4D97-AF65-F5344CB8AC3E}">
        <p14:creationId xmlns:p14="http://schemas.microsoft.com/office/powerpoint/2010/main" val="2111242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r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75BE5F0-67EC-0641-9E8B-7BC2DE4910BB}"/>
              </a:ext>
            </a:extLst>
          </p:cNvPr>
          <p:cNvSpPr/>
          <p:nvPr userDrawn="1"/>
        </p:nvSpPr>
        <p:spPr>
          <a:xfrm>
            <a:off x="0" y="6037942"/>
            <a:ext cx="12192000" cy="820058"/>
          </a:xfrm>
          <a:prstGeom prst="rect">
            <a:avLst/>
          </a:prstGeom>
          <a:solidFill>
            <a:srgbClr val="183E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F5632E3-E91E-8442-8ABA-C41030399038}"/>
              </a:ext>
            </a:extLst>
          </p:cNvPr>
          <p:cNvSpPr/>
          <p:nvPr/>
        </p:nvSpPr>
        <p:spPr>
          <a:xfrm>
            <a:off x="0" y="6037942"/>
            <a:ext cx="12192000" cy="820058"/>
          </a:xfrm>
          <a:prstGeom prst="rect">
            <a:avLst/>
          </a:prstGeom>
          <a:solidFill>
            <a:srgbClr val="183E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Office fo National Statistics Logo">
            <a:extLst>
              <a:ext uri="{FF2B5EF4-FFF2-40B4-BE49-F238E27FC236}">
                <a16:creationId xmlns:a16="http://schemas.microsoft.com/office/drawing/2014/main" id="{4269F602-9ED2-AA41-912E-6C0E206DA6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6292113"/>
            <a:ext cx="3325741" cy="282688"/>
          </a:xfrm>
          <a:prstGeom prst="rect">
            <a:avLst/>
          </a:prstGeom>
        </p:spPr>
      </p:pic>
      <p:pic>
        <p:nvPicPr>
          <p:cNvPr id="13" name="Picture 12" descr="Office fo National Statistics Logo">
            <a:extLst>
              <a:ext uri="{FF2B5EF4-FFF2-40B4-BE49-F238E27FC236}">
                <a16:creationId xmlns:a16="http://schemas.microsoft.com/office/drawing/2014/main" id="{F45FD056-94E7-E64A-B074-49E5994B280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8200" y="6292113"/>
            <a:ext cx="3325741" cy="282688"/>
          </a:xfrm>
          <a:prstGeom prst="rect">
            <a:avLst/>
          </a:prstGeom>
        </p:spPr>
      </p:pic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5D913410-9DC7-834A-B330-976E80A568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662087" y="6250891"/>
            <a:ext cx="2867826" cy="36512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pPr algn="ctr"/>
            <a:fld id="{232417FB-2EF4-EC49-BC13-97513C37E9E5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5" name="Footer Placeholder 13">
            <a:extLst>
              <a:ext uri="{FF2B5EF4-FFF2-40B4-BE49-F238E27FC236}">
                <a16:creationId xmlns:a16="http://schemas.microsoft.com/office/drawing/2014/main" id="{EA701F44-73AD-C64B-8322-8400CB324E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29913" y="6250890"/>
            <a:ext cx="3842030" cy="365125"/>
          </a:xfrm>
          <a:prstGeom prst="rect">
            <a:avLst/>
          </a:prstGeom>
        </p:spPr>
        <p:txBody>
          <a:bodyPr vert="horz" lIns="91440" tIns="45720" rIns="0" bIns="45720" rtlCol="0" anchor="t" anchorCtr="0"/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8E4E2FF2-096C-C349-8B44-CFA5388E951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698955"/>
            <a:ext cx="10515600" cy="4774919"/>
          </a:xfrm>
        </p:spPr>
        <p:txBody>
          <a:bodyPr anchor="t" anchorCtr="0"/>
          <a:lstStyle>
            <a:lvl1pPr>
              <a:defRPr sz="3200">
                <a:solidFill>
                  <a:schemeClr val="tx2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Add your chart here</a:t>
            </a:r>
          </a:p>
        </p:txBody>
      </p:sp>
    </p:spTree>
    <p:extLst>
      <p:ext uri="{BB962C8B-B14F-4D97-AF65-F5344CB8AC3E}">
        <p14:creationId xmlns:p14="http://schemas.microsoft.com/office/powerpoint/2010/main" val="1047894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hoto slide">
    <p:bg>
      <p:bgPr>
        <a:blipFill dpi="0" rotWithShape="1">
          <a:blip r:embed="rId2">
            <a:lum/>
          </a:blip>
          <a:srcRect/>
          <a:stretch>
            <a:fillRect t="-14000" b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014DE38-8C4D-6F43-8595-E82C3F754B7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4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Office fo National Statistics Logo">
            <a:extLst>
              <a:ext uri="{FF2B5EF4-FFF2-40B4-BE49-F238E27FC236}">
                <a16:creationId xmlns:a16="http://schemas.microsoft.com/office/drawing/2014/main" id="{897A9EDC-56A8-414B-B882-D53DFB417E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6292113"/>
            <a:ext cx="3325741" cy="282688"/>
          </a:xfrm>
          <a:prstGeom prst="rect">
            <a:avLst/>
          </a:prstGeom>
        </p:spPr>
      </p:pic>
      <p:pic>
        <p:nvPicPr>
          <p:cNvPr id="7" name="Picture 6" descr="Office fo National Statistics Logo">
            <a:extLst>
              <a:ext uri="{FF2B5EF4-FFF2-40B4-BE49-F238E27FC236}">
                <a16:creationId xmlns:a16="http://schemas.microsoft.com/office/drawing/2014/main" id="{F1E49A7E-84FB-9B4F-8BC0-CC6BDC349FD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38200" y="6292113"/>
            <a:ext cx="3325741" cy="282688"/>
          </a:xfrm>
          <a:prstGeom prst="rect">
            <a:avLst/>
          </a:prstGeom>
        </p:spPr>
      </p:pic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BAA1490B-BB3E-0748-BA6A-B858669657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662087" y="6250891"/>
            <a:ext cx="2867826" cy="36512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pPr algn="ctr"/>
            <a:fld id="{232417FB-2EF4-EC49-BC13-97513C37E9E5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9" name="Footer Placeholder 13">
            <a:extLst>
              <a:ext uri="{FF2B5EF4-FFF2-40B4-BE49-F238E27FC236}">
                <a16:creationId xmlns:a16="http://schemas.microsoft.com/office/drawing/2014/main" id="{61622BCB-5999-744E-B77D-08F504F71E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29913" y="6250890"/>
            <a:ext cx="3842030" cy="365125"/>
          </a:xfrm>
          <a:prstGeom prst="rect">
            <a:avLst/>
          </a:prstGeom>
        </p:spPr>
        <p:txBody>
          <a:bodyPr vert="horz" wrap="square" lIns="91440" tIns="45720" rIns="0" bIns="45720" rtlCol="0" anchor="t" anchorCtr="0"/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2E0A9FDF-9B76-F147-89B2-16C44BBC7C6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38200" y="3916872"/>
            <a:ext cx="10515600" cy="1655762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subtitle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EC756F59-E195-5649-BC25-22C062D42E3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077238"/>
            <a:ext cx="10515600" cy="2744886"/>
          </a:xfrm>
          <a:prstGeom prst="rect">
            <a:avLst/>
          </a:prstGeom>
        </p:spPr>
        <p:txBody>
          <a:bodyPr anchor="b" anchorCtr="1">
            <a:noAutofit/>
          </a:bodyPr>
          <a:lstStyle>
            <a:lvl1pPr algn="ctr">
              <a:defRPr sz="7200">
                <a:ln>
                  <a:noFill/>
                </a:ln>
                <a:solidFill>
                  <a:schemeClr val="bg1"/>
                </a:solidFill>
                <a:effectLst/>
              </a:defRPr>
            </a:lvl1pPr>
          </a:lstStyle>
          <a:p>
            <a:r>
              <a:rPr lang="en-US"/>
              <a:t>Image slide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7A17917-5AA2-9546-83BC-34444E3C1470}"/>
              </a:ext>
            </a:extLst>
          </p:cNvPr>
          <p:cNvCxnSpPr>
            <a:cxnSpLocks/>
          </p:cNvCxnSpPr>
          <p:nvPr userDrawn="1"/>
        </p:nvCxnSpPr>
        <p:spPr>
          <a:xfrm>
            <a:off x="823943" y="6055339"/>
            <a:ext cx="10548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9360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slide ONS blue">
    <p:bg>
      <p:bgPr>
        <a:solidFill>
          <a:srgbClr val="003C5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Office fo National Statistics Logo">
            <a:extLst>
              <a:ext uri="{FF2B5EF4-FFF2-40B4-BE49-F238E27FC236}">
                <a16:creationId xmlns:a16="http://schemas.microsoft.com/office/drawing/2014/main" id="{897A9EDC-56A8-414B-B882-D53DFB417E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6292113"/>
            <a:ext cx="3325741" cy="282688"/>
          </a:xfrm>
          <a:prstGeom prst="rect">
            <a:avLst/>
          </a:prstGeom>
        </p:spPr>
      </p:pic>
      <p:pic>
        <p:nvPicPr>
          <p:cNvPr id="7" name="Picture 6" descr="Office fo National Statistics Logo">
            <a:extLst>
              <a:ext uri="{FF2B5EF4-FFF2-40B4-BE49-F238E27FC236}">
                <a16:creationId xmlns:a16="http://schemas.microsoft.com/office/drawing/2014/main" id="{F1E49A7E-84FB-9B4F-8BC0-CC6BDC349FD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8200" y="6292113"/>
            <a:ext cx="3325741" cy="282688"/>
          </a:xfrm>
          <a:prstGeom prst="rect">
            <a:avLst/>
          </a:prstGeom>
        </p:spPr>
      </p:pic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BAA1490B-BB3E-0748-BA6A-B858669657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662087" y="6250891"/>
            <a:ext cx="2867826" cy="36512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pPr algn="ctr"/>
            <a:fld id="{232417FB-2EF4-EC49-BC13-97513C37E9E5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9" name="Footer Placeholder 13">
            <a:extLst>
              <a:ext uri="{FF2B5EF4-FFF2-40B4-BE49-F238E27FC236}">
                <a16:creationId xmlns:a16="http://schemas.microsoft.com/office/drawing/2014/main" id="{61622BCB-5999-744E-B77D-08F504F71E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29913" y="6250890"/>
            <a:ext cx="3842030" cy="365125"/>
          </a:xfrm>
          <a:prstGeom prst="rect">
            <a:avLst/>
          </a:prstGeom>
        </p:spPr>
        <p:txBody>
          <a:bodyPr vert="horz" lIns="91440" tIns="45720" rIns="0" bIns="45720" rtlCol="0" anchor="t" anchorCtr="0"/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2E0A9FDF-9B76-F147-89B2-16C44BBC7C6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38200" y="3916872"/>
            <a:ext cx="10515600" cy="1655762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subtitle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EC756F59-E195-5649-BC25-22C062D42E3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858814"/>
            <a:ext cx="10515600" cy="1963310"/>
          </a:xfrm>
          <a:prstGeom prst="rect">
            <a:avLst/>
          </a:prstGeom>
        </p:spPr>
        <p:txBody>
          <a:bodyPr anchor="b" anchorCtr="1">
            <a:noAutofit/>
          </a:bodyPr>
          <a:lstStyle>
            <a:lvl1pPr algn="ctr">
              <a:defRPr sz="7200">
                <a:solidFill>
                  <a:schemeClr val="bg1"/>
                </a:solidFill>
              </a:defRPr>
            </a:lvl1pPr>
          </a:lstStyle>
          <a:p>
            <a:r>
              <a:rPr lang="en-US"/>
              <a:t>Section slide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7A17917-5AA2-9546-83BC-34444E3C1470}"/>
              </a:ext>
            </a:extLst>
          </p:cNvPr>
          <p:cNvCxnSpPr>
            <a:cxnSpLocks/>
          </p:cNvCxnSpPr>
          <p:nvPr userDrawn="1"/>
        </p:nvCxnSpPr>
        <p:spPr>
          <a:xfrm>
            <a:off x="823943" y="6055339"/>
            <a:ext cx="10548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0086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slide matisse">
    <p:bg>
      <p:bgPr>
        <a:solidFill>
          <a:srgbClr val="20609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38200" y="3916872"/>
            <a:ext cx="10515600" cy="1655762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subtitle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7765AB46-E9CE-BE4D-8338-E38ACF01851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858814"/>
            <a:ext cx="10515600" cy="1963310"/>
          </a:xfrm>
          <a:prstGeom prst="rect">
            <a:avLst/>
          </a:prstGeom>
        </p:spPr>
        <p:txBody>
          <a:bodyPr anchor="b" anchorCtr="1">
            <a:noAutofit/>
          </a:bodyPr>
          <a:lstStyle>
            <a:lvl1pPr algn="ctr">
              <a:defRPr sz="7200">
                <a:solidFill>
                  <a:schemeClr val="bg1"/>
                </a:solidFill>
              </a:defRPr>
            </a:lvl1pPr>
          </a:lstStyle>
          <a:p>
            <a:r>
              <a:rPr lang="en-US"/>
              <a:t>Section slide</a:t>
            </a:r>
          </a:p>
        </p:txBody>
      </p:sp>
      <p:pic>
        <p:nvPicPr>
          <p:cNvPr id="15" name="Picture 14" descr="Office fo National Statistics Logo">
            <a:extLst>
              <a:ext uri="{FF2B5EF4-FFF2-40B4-BE49-F238E27FC236}">
                <a16:creationId xmlns:a16="http://schemas.microsoft.com/office/drawing/2014/main" id="{897A9EDC-56A8-414B-B882-D53DFB417E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6292113"/>
            <a:ext cx="3325741" cy="282688"/>
          </a:xfrm>
          <a:prstGeom prst="rect">
            <a:avLst/>
          </a:prstGeom>
        </p:spPr>
      </p:pic>
      <p:pic>
        <p:nvPicPr>
          <p:cNvPr id="7" name="Picture 6" descr="Office fo National Statistics Logo">
            <a:extLst>
              <a:ext uri="{FF2B5EF4-FFF2-40B4-BE49-F238E27FC236}">
                <a16:creationId xmlns:a16="http://schemas.microsoft.com/office/drawing/2014/main" id="{F1E49A7E-84FB-9B4F-8BC0-CC6BDC349FD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8200" y="6292113"/>
            <a:ext cx="3325741" cy="282688"/>
          </a:xfrm>
          <a:prstGeom prst="rect">
            <a:avLst/>
          </a:prstGeom>
        </p:spPr>
      </p:pic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BAA1490B-BB3E-0748-BA6A-B858669657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662087" y="6250891"/>
            <a:ext cx="2867826" cy="36512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pPr algn="ctr"/>
            <a:fld id="{232417FB-2EF4-EC49-BC13-97513C37E9E5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9" name="Footer Placeholder 13">
            <a:extLst>
              <a:ext uri="{FF2B5EF4-FFF2-40B4-BE49-F238E27FC236}">
                <a16:creationId xmlns:a16="http://schemas.microsoft.com/office/drawing/2014/main" id="{61622BCB-5999-744E-B77D-08F504F71E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29913" y="6250890"/>
            <a:ext cx="3842030" cy="365125"/>
          </a:xfrm>
          <a:prstGeom prst="rect">
            <a:avLst/>
          </a:prstGeom>
        </p:spPr>
        <p:txBody>
          <a:bodyPr vert="horz" lIns="91440" tIns="45720" rIns="0" bIns="45720" rtlCol="0" anchor="t" anchorCtr="0"/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5620796-8D76-664C-B761-7F015F0DFF3B}"/>
              </a:ext>
            </a:extLst>
          </p:cNvPr>
          <p:cNvCxnSpPr>
            <a:cxnSpLocks/>
          </p:cNvCxnSpPr>
          <p:nvPr userDrawn="1"/>
        </p:nvCxnSpPr>
        <p:spPr>
          <a:xfrm>
            <a:off x="823943" y="6055339"/>
            <a:ext cx="10548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2603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slide astral">
    <p:bg>
      <p:bgPr>
        <a:solidFill>
          <a:srgbClr val="3B7A9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38200" y="3916872"/>
            <a:ext cx="10515600" cy="1655762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subtitle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7765AB46-E9CE-BE4D-8338-E38ACF01851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858814"/>
            <a:ext cx="10515600" cy="1963310"/>
          </a:xfrm>
          <a:prstGeom prst="rect">
            <a:avLst/>
          </a:prstGeom>
        </p:spPr>
        <p:txBody>
          <a:bodyPr anchor="b" anchorCtr="1">
            <a:noAutofit/>
          </a:bodyPr>
          <a:lstStyle>
            <a:lvl1pPr algn="ctr">
              <a:defRPr sz="7200">
                <a:solidFill>
                  <a:schemeClr val="bg1"/>
                </a:solidFill>
              </a:defRPr>
            </a:lvl1pPr>
          </a:lstStyle>
          <a:p>
            <a:r>
              <a:rPr lang="en-US"/>
              <a:t>Section slide</a:t>
            </a:r>
          </a:p>
        </p:txBody>
      </p:sp>
      <p:pic>
        <p:nvPicPr>
          <p:cNvPr id="15" name="Picture 14" descr="Office fo National Statistics Logo">
            <a:extLst>
              <a:ext uri="{FF2B5EF4-FFF2-40B4-BE49-F238E27FC236}">
                <a16:creationId xmlns:a16="http://schemas.microsoft.com/office/drawing/2014/main" id="{897A9EDC-56A8-414B-B882-D53DFB417E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6292113"/>
            <a:ext cx="3325741" cy="282688"/>
          </a:xfrm>
          <a:prstGeom prst="rect">
            <a:avLst/>
          </a:prstGeom>
        </p:spPr>
      </p:pic>
      <p:pic>
        <p:nvPicPr>
          <p:cNvPr id="7" name="Picture 6" descr="Office fo National Statistics Logo">
            <a:extLst>
              <a:ext uri="{FF2B5EF4-FFF2-40B4-BE49-F238E27FC236}">
                <a16:creationId xmlns:a16="http://schemas.microsoft.com/office/drawing/2014/main" id="{F1E49A7E-84FB-9B4F-8BC0-CC6BDC349FD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8200" y="6292113"/>
            <a:ext cx="3325741" cy="282688"/>
          </a:xfrm>
          <a:prstGeom prst="rect">
            <a:avLst/>
          </a:prstGeom>
        </p:spPr>
      </p:pic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BAA1490B-BB3E-0748-BA6A-B858669657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662087" y="6250891"/>
            <a:ext cx="2867826" cy="36512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pPr algn="ctr"/>
            <a:fld id="{232417FB-2EF4-EC49-BC13-97513C37E9E5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9" name="Footer Placeholder 13">
            <a:extLst>
              <a:ext uri="{FF2B5EF4-FFF2-40B4-BE49-F238E27FC236}">
                <a16:creationId xmlns:a16="http://schemas.microsoft.com/office/drawing/2014/main" id="{61622BCB-5999-744E-B77D-08F504F71E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29913" y="6250890"/>
            <a:ext cx="3842030" cy="365125"/>
          </a:xfrm>
          <a:prstGeom prst="rect">
            <a:avLst/>
          </a:prstGeom>
        </p:spPr>
        <p:txBody>
          <a:bodyPr vert="horz" lIns="91440" tIns="45720" rIns="0" bIns="45720" rtlCol="0" anchor="t" anchorCtr="0"/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5620796-8D76-664C-B761-7F015F0DFF3B}"/>
              </a:ext>
            </a:extLst>
          </p:cNvPr>
          <p:cNvCxnSpPr>
            <a:cxnSpLocks/>
          </p:cNvCxnSpPr>
          <p:nvPr userDrawn="1"/>
        </p:nvCxnSpPr>
        <p:spPr>
          <a:xfrm>
            <a:off x="823943" y="6055339"/>
            <a:ext cx="10548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6107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slide light blue">
    <p:bg>
      <p:bgPr>
        <a:solidFill>
          <a:srgbClr val="27A0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38200" y="3916872"/>
            <a:ext cx="10515600" cy="1655762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subtitle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7765AB46-E9CE-BE4D-8338-E38ACF01851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858814"/>
            <a:ext cx="10515600" cy="1963310"/>
          </a:xfrm>
          <a:prstGeom prst="rect">
            <a:avLst/>
          </a:prstGeom>
        </p:spPr>
        <p:txBody>
          <a:bodyPr anchor="b" anchorCtr="1">
            <a:noAutofit/>
          </a:bodyPr>
          <a:lstStyle>
            <a:lvl1pPr algn="ctr">
              <a:defRPr sz="7200">
                <a:solidFill>
                  <a:schemeClr val="bg1"/>
                </a:solidFill>
              </a:defRPr>
            </a:lvl1pPr>
          </a:lstStyle>
          <a:p>
            <a:r>
              <a:rPr lang="en-US"/>
              <a:t>Section slide</a:t>
            </a:r>
          </a:p>
        </p:txBody>
      </p:sp>
      <p:pic>
        <p:nvPicPr>
          <p:cNvPr id="15" name="Picture 14" descr="Office fo National Statistics Logo">
            <a:extLst>
              <a:ext uri="{FF2B5EF4-FFF2-40B4-BE49-F238E27FC236}">
                <a16:creationId xmlns:a16="http://schemas.microsoft.com/office/drawing/2014/main" id="{897A9EDC-56A8-414B-B882-D53DFB417E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6292113"/>
            <a:ext cx="3325741" cy="282688"/>
          </a:xfrm>
          <a:prstGeom prst="rect">
            <a:avLst/>
          </a:prstGeom>
        </p:spPr>
      </p:pic>
      <p:pic>
        <p:nvPicPr>
          <p:cNvPr id="7" name="Picture 6" descr="Office fo National Statistics Logo">
            <a:extLst>
              <a:ext uri="{FF2B5EF4-FFF2-40B4-BE49-F238E27FC236}">
                <a16:creationId xmlns:a16="http://schemas.microsoft.com/office/drawing/2014/main" id="{F1E49A7E-84FB-9B4F-8BC0-CC6BDC349FD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8200" y="6292113"/>
            <a:ext cx="3325741" cy="282688"/>
          </a:xfrm>
          <a:prstGeom prst="rect">
            <a:avLst/>
          </a:prstGeom>
        </p:spPr>
      </p:pic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BAA1490B-BB3E-0748-BA6A-B858669657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662087" y="6250891"/>
            <a:ext cx="2867826" cy="36512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pPr algn="ctr"/>
            <a:fld id="{232417FB-2EF4-EC49-BC13-97513C37E9E5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9" name="Footer Placeholder 13">
            <a:extLst>
              <a:ext uri="{FF2B5EF4-FFF2-40B4-BE49-F238E27FC236}">
                <a16:creationId xmlns:a16="http://schemas.microsoft.com/office/drawing/2014/main" id="{61622BCB-5999-744E-B77D-08F504F71E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29913" y="6250890"/>
            <a:ext cx="3842030" cy="365125"/>
          </a:xfrm>
          <a:prstGeom prst="rect">
            <a:avLst/>
          </a:prstGeom>
        </p:spPr>
        <p:txBody>
          <a:bodyPr vert="horz" lIns="91440" tIns="45720" rIns="0" bIns="45720" rtlCol="0" anchor="t" anchorCtr="0"/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13A9CD3-E6C3-0344-974D-58215B0ABAAA}"/>
              </a:ext>
            </a:extLst>
          </p:cNvPr>
          <p:cNvCxnSpPr>
            <a:cxnSpLocks/>
          </p:cNvCxnSpPr>
          <p:nvPr userDrawn="1"/>
        </p:nvCxnSpPr>
        <p:spPr>
          <a:xfrm>
            <a:off x="823943" y="6055339"/>
            <a:ext cx="10548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4668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emf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800" y="4669254"/>
            <a:ext cx="10515600" cy="1200329"/>
          </a:xfrm>
          <a:prstGeom prst="rect">
            <a:avLst/>
          </a:prstGeom>
        </p:spPr>
        <p:txBody>
          <a:bodyPr vert="horz" lIns="0" tIns="45720" rIns="91440" bIns="45720" rtlCol="0" anchor="b" anchorCtr="0">
            <a:spAutoFit/>
          </a:bodyPr>
          <a:lstStyle/>
          <a:p>
            <a:pPr>
              <a:lnSpc>
                <a:spcPct val="100000"/>
              </a:lnSpc>
            </a:pPr>
            <a:r>
              <a:rPr lang="en-US" b="1">
                <a:solidFill>
                  <a:srgbClr val="183E5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Presenter Name</a:t>
            </a:r>
            <a:br>
              <a:rPr lang="en-US" b="1">
                <a:solidFill>
                  <a:srgbClr val="183E56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>
                <a:solidFill>
                  <a:srgbClr val="183E5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Job Title | Department</a:t>
            </a:r>
            <a:br>
              <a:rPr lang="en-US">
                <a:solidFill>
                  <a:srgbClr val="183E56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>
                <a:solidFill>
                  <a:srgbClr val="183E5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@Twitter-handle</a:t>
            </a:r>
          </a:p>
        </p:txBody>
      </p:sp>
      <p:pic>
        <p:nvPicPr>
          <p:cNvPr id="6" name="Picture 5" descr="Office for National Statistics Logo">
            <a:extLst>
              <a:ext uri="{FF2B5EF4-FFF2-40B4-BE49-F238E27FC236}">
                <a16:creationId xmlns:a16="http://schemas.microsoft.com/office/drawing/2014/main" id="{9D6A1342-DE99-4B4D-B5AF-C43FDAE08636}"/>
              </a:ext>
            </a:extLst>
          </p:cNvPr>
          <p:cNvPicPr>
            <a:picLocks noChangeAspect="1"/>
          </p:cNvPicPr>
          <p:nvPr userDrawn="1"/>
        </p:nvPicPr>
        <p:blipFill>
          <a:blip r:embed="rId21"/>
          <a:stretch>
            <a:fillRect/>
          </a:stretch>
        </p:blipFill>
        <p:spPr>
          <a:xfrm>
            <a:off x="8439750" y="860003"/>
            <a:ext cx="2914650" cy="571500"/>
          </a:xfrm>
          <a:prstGeom prst="rect">
            <a:avLst/>
          </a:prstGeom>
        </p:spPr>
      </p:pic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948F094D-06E7-4D4C-A30E-6245801E4D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662087" y="6250891"/>
            <a:ext cx="2867826" cy="36512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003C57"/>
                </a:solidFill>
              </a:defRPr>
            </a:lvl1pPr>
          </a:lstStyle>
          <a:p>
            <a:pPr algn="ctr"/>
            <a:fld id="{232417FB-2EF4-EC49-BC13-97513C37E9E5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2947E464-F91B-FD47-B97A-E5129B4544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29913" y="6250890"/>
            <a:ext cx="3842030" cy="365125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2000" b="1">
                <a:solidFill>
                  <a:srgbClr val="003C57"/>
                </a:solidFill>
              </a:defRPr>
            </a:lvl1pPr>
          </a:lstStyle>
          <a:p>
            <a:endParaRPr lang="en-US"/>
          </a:p>
        </p:txBody>
      </p:sp>
      <p:sp>
        <p:nvSpPr>
          <p:cNvPr id="16" name="Date Placeholder 15">
            <a:extLst>
              <a:ext uri="{FF2B5EF4-FFF2-40B4-BE49-F238E27FC236}">
                <a16:creationId xmlns:a16="http://schemas.microsoft.com/office/drawing/2014/main" id="{C57F1779-22FA-E74D-A68A-DE59AC0306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250892"/>
            <a:ext cx="2743200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2000" b="1">
                <a:solidFill>
                  <a:srgbClr val="003C57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C7606C98-43DA-624E-A126-318E4E297157}"/>
              </a:ext>
            </a:extLst>
          </p:cNvPr>
          <p:cNvSpPr txBox="1">
            <a:spLocks/>
          </p:cNvSpPr>
          <p:nvPr userDrawn="1"/>
        </p:nvSpPr>
        <p:spPr>
          <a:xfrm>
            <a:off x="838200" y="714371"/>
            <a:ext cx="6691713" cy="383284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 baseline="0">
                <a:solidFill>
                  <a:srgbClr val="003C57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800">
              <a:solidFill>
                <a:srgbClr val="183E5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E5DCB11-47E3-BC4E-87BE-ED66A7AC92CD}"/>
              </a:ext>
            </a:extLst>
          </p:cNvPr>
          <p:cNvCxnSpPr>
            <a:cxnSpLocks/>
          </p:cNvCxnSpPr>
          <p:nvPr userDrawn="1"/>
        </p:nvCxnSpPr>
        <p:spPr>
          <a:xfrm>
            <a:off x="823943" y="6055339"/>
            <a:ext cx="10548000" cy="0"/>
          </a:xfrm>
          <a:prstGeom prst="line">
            <a:avLst/>
          </a:prstGeom>
          <a:ln w="25400">
            <a:solidFill>
              <a:srgbClr val="003C5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itle 4">
            <a:extLst>
              <a:ext uri="{FF2B5EF4-FFF2-40B4-BE49-F238E27FC236}">
                <a16:creationId xmlns:a16="http://schemas.microsoft.com/office/drawing/2014/main" id="{B695BB35-B7F9-BE46-A43E-B9B750880AE4}"/>
              </a:ext>
            </a:extLst>
          </p:cNvPr>
          <p:cNvSpPr txBox="1">
            <a:spLocks/>
          </p:cNvSpPr>
          <p:nvPr userDrawn="1"/>
        </p:nvSpPr>
        <p:spPr>
          <a:xfrm>
            <a:off x="838200" y="644843"/>
            <a:ext cx="7052953" cy="349060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 baseline="0">
                <a:solidFill>
                  <a:srgbClr val="003C57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/>
          </a:p>
        </p:txBody>
      </p:sp>
      <p:sp>
        <p:nvSpPr>
          <p:cNvPr id="4" name="Title Placeholder 3">
            <a:extLst>
              <a:ext uri="{FF2B5EF4-FFF2-40B4-BE49-F238E27FC236}">
                <a16:creationId xmlns:a16="http://schemas.microsoft.com/office/drawing/2014/main" id="{4D2E5A76-65BE-0B4A-9E47-4BFC8F8BB5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343" y="880837"/>
            <a:ext cx="6910357" cy="3817821"/>
          </a:xfrm>
          <a:prstGeom prst="rect">
            <a:avLst/>
          </a:prstGeom>
        </p:spPr>
        <p:txBody>
          <a:bodyPr vert="horz" lIns="0" tIns="45720" rIns="91440" bIns="45720" rtlCol="0" anchor="t" anchorCtr="0">
            <a:normAutofit/>
          </a:bodyPr>
          <a:lstStyle/>
          <a:p>
            <a:r>
              <a:rPr lang="en-US"/>
              <a:t>Write your title here</a:t>
            </a:r>
            <a:br>
              <a:rPr lang="en-US"/>
            </a:br>
            <a:r>
              <a:rPr lang="en-US"/>
              <a:t>(in sentence case)</a:t>
            </a:r>
          </a:p>
        </p:txBody>
      </p:sp>
    </p:spTree>
    <p:extLst>
      <p:ext uri="{BB962C8B-B14F-4D97-AF65-F5344CB8AC3E}">
        <p14:creationId xmlns:p14="http://schemas.microsoft.com/office/powerpoint/2010/main" val="3226302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baseline="0">
          <a:solidFill>
            <a:srgbClr val="003C57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mailto:economic.wellbeing@ons.gov.uk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6F66FF5-B941-4A29-9E9E-C39725536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343" y="880837"/>
            <a:ext cx="7555621" cy="3817821"/>
          </a:xfrm>
        </p:spPr>
        <p:txBody>
          <a:bodyPr>
            <a:normAutofit fontScale="90000"/>
          </a:bodyPr>
          <a:lstStyle/>
          <a:p>
            <a:r>
              <a:rPr lang="en-GB" dirty="0"/>
              <a:t>UN Network of Economic Statisticians</a:t>
            </a:r>
            <a:br>
              <a:rPr lang="en-GB" dirty="0"/>
            </a:br>
            <a:r>
              <a:rPr lang="en-GB" dirty="0"/>
              <a:t>5 April 2022</a:t>
            </a:r>
            <a:br>
              <a:rPr lang="en-GB" dirty="0"/>
            </a:br>
            <a:br>
              <a:rPr lang="en-GB" dirty="0"/>
            </a:br>
            <a:r>
              <a:rPr lang="en-GB" dirty="0"/>
              <a:t>Household Satellite Account and Time-use in the UK</a:t>
            </a:r>
            <a:br>
              <a:rPr lang="en-GB" dirty="0"/>
            </a:br>
            <a:br>
              <a:rPr lang="en-GB" dirty="0"/>
            </a:br>
            <a:r>
              <a:rPr lang="en-GB" sz="2000" dirty="0"/>
              <a:t> </a:t>
            </a:r>
            <a:br>
              <a:rPr lang="en-GB" sz="3100" dirty="0"/>
            </a:br>
            <a:r>
              <a:rPr lang="en-GB" sz="3100" dirty="0"/>
              <a:t>Gueorguie Vassilev – Head of Skills, Time-Use and Economic Well-being, UK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503962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303FA-48FB-445C-A1FC-6C85389FC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84149"/>
            <a:ext cx="10515600" cy="757130"/>
          </a:xfrm>
        </p:spPr>
        <p:txBody>
          <a:bodyPr/>
          <a:lstStyle/>
          <a:p>
            <a:r>
              <a:rPr lang="en-GB" dirty="0"/>
              <a:t>Further steps to satellite account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A94DE-5C1C-4F8D-8D98-D534C0BF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3634"/>
            <a:ext cx="10515600" cy="5013680"/>
          </a:xfrm>
        </p:spPr>
        <p:txBody>
          <a:bodyPr/>
          <a:lstStyle/>
          <a:p>
            <a:pPr marL="457200" indent="-457200" algn="just">
              <a:buFont typeface="+mj-lt"/>
              <a:buAutoNum type="arabicPeriod"/>
            </a:pPr>
            <a:r>
              <a:rPr lang="en-GB" sz="2400" dirty="0"/>
              <a:t>Complete Scope</a:t>
            </a:r>
          </a:p>
          <a:p>
            <a:pPr marL="1143000" lvl="1" indent="-457200" algn="just">
              <a:buFont typeface="+mj-lt"/>
              <a:buAutoNum type="arabicPeriod"/>
            </a:pPr>
            <a:r>
              <a:rPr lang="en-GB" sz="2000" dirty="0"/>
              <a:t>Self-classification of internet services</a:t>
            </a:r>
          </a:p>
          <a:p>
            <a:pPr marL="1143000" lvl="1" indent="-457200" algn="just">
              <a:buFont typeface="+mj-lt"/>
              <a:buAutoNum type="arabicPeriod"/>
            </a:pPr>
            <a:r>
              <a:rPr lang="en-GB" sz="2000" dirty="0"/>
              <a:t>Supervisory children’s and adult care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GB" sz="2400" dirty="0"/>
              <a:t>Consistent pricing and intermediate consumption</a:t>
            </a:r>
          </a:p>
          <a:p>
            <a:pPr marL="1143000" lvl="1" indent="-457200" algn="just">
              <a:buFont typeface="+mj-lt"/>
              <a:buAutoNum type="arabicPeriod"/>
            </a:pPr>
            <a:r>
              <a:rPr lang="en-GB" sz="2000" dirty="0"/>
              <a:t>Combine spending and time-use diaries</a:t>
            </a:r>
          </a:p>
          <a:p>
            <a:pPr marL="1143000" lvl="1" indent="-457200" algn="just">
              <a:buFont typeface="+mj-lt"/>
              <a:buAutoNum type="arabicPeriod"/>
            </a:pPr>
            <a:r>
              <a:rPr lang="en-GB" sz="2000" dirty="0"/>
              <a:t>Willingness to pay/lose or outcome description through questionnaire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GB" sz="2400" dirty="0"/>
              <a:t>Quality adjustments for ‘real’ estimation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GB" sz="2400" dirty="0"/>
              <a:t>Need to bring together household capital assets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GB" sz="2400" dirty="0"/>
              <a:t>Need to consider conceptual relationship to human and natural capital</a:t>
            </a:r>
          </a:p>
          <a:p>
            <a:pPr marL="457200" indent="-457200" algn="just">
              <a:buFont typeface="+mj-lt"/>
              <a:buAutoNum type="arabicPeriod"/>
            </a:pPr>
            <a:endParaRPr lang="en-GB" sz="2400" dirty="0"/>
          </a:p>
          <a:p>
            <a:pPr marL="457200" indent="-457200" algn="just">
              <a:buFont typeface="+mj-lt"/>
              <a:buAutoNum type="arabicPeriod"/>
            </a:pPr>
            <a:endParaRPr lang="en-GB" sz="2400" dirty="0"/>
          </a:p>
          <a:p>
            <a:pPr marL="457200" indent="-457200" algn="just">
              <a:buFont typeface="+mj-lt"/>
              <a:buAutoNum type="arabicPeriod"/>
            </a:pPr>
            <a:endParaRPr lang="en-GB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498728-037B-4DBA-92CB-7D1BCA1F43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534080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9E3D85A-58F9-489A-8E5A-31207E8B34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667" t="11556" r="25080" b="11852"/>
          <a:stretch/>
        </p:blipFill>
        <p:spPr>
          <a:xfrm>
            <a:off x="7195408" y="130371"/>
            <a:ext cx="4996592" cy="345798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6E303FA-48FB-445C-A1FC-6C85389FC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84149"/>
            <a:ext cx="10515600" cy="757130"/>
          </a:xfrm>
        </p:spPr>
        <p:txBody>
          <a:bodyPr/>
          <a:lstStyle/>
          <a:p>
            <a:r>
              <a:rPr lang="en-GB" dirty="0"/>
              <a:t>Time-Use + Well-being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A94DE-5C1C-4F8D-8D98-D534C0BF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74986"/>
            <a:ext cx="10515600" cy="1942327"/>
          </a:xfrm>
        </p:spPr>
        <p:txBody>
          <a:bodyPr numCol="1"/>
          <a:lstStyle/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GB" sz="2400" dirty="0"/>
              <a:t>Leisure valuation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GB" sz="2400" dirty="0"/>
              <a:t>Activity enjoyment levels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 startAt="3"/>
            </a:pPr>
            <a:r>
              <a:rPr lang="en-GB" sz="2400" dirty="0"/>
              <a:t>Time-use differences across demographics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498728-037B-4DBA-92CB-7D1BCA1F43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21D90865-1198-4058-AE28-EB165D88828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15321606"/>
              </p:ext>
            </p:extLst>
          </p:nvPr>
        </p:nvGraphicFramePr>
        <p:xfrm>
          <a:off x="0" y="3688767"/>
          <a:ext cx="8846820" cy="31851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9933983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303FA-48FB-445C-A1FC-6C85389FC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84149"/>
            <a:ext cx="10515600" cy="757130"/>
          </a:xfrm>
        </p:spPr>
        <p:txBody>
          <a:bodyPr/>
          <a:lstStyle/>
          <a:p>
            <a:r>
              <a:rPr lang="en-GB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A94DE-5C1C-4F8D-8D98-D534C0BF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3634"/>
            <a:ext cx="10515600" cy="5031121"/>
          </a:xfrm>
        </p:spPr>
        <p:txBody>
          <a:bodyPr/>
          <a:lstStyle/>
          <a:p>
            <a:pPr marL="457200" indent="-457200" algn="just">
              <a:buFont typeface="+mj-lt"/>
              <a:buAutoNum type="arabicPeriod"/>
            </a:pPr>
            <a:r>
              <a:rPr lang="en-GB" sz="2400" dirty="0"/>
              <a:t>UK Household Satellite Account - core valuation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GB" sz="2400" dirty="0"/>
              <a:t>UK Online Time-Use Survey - way forward for unpaid work measurement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GB" sz="2400" dirty="0"/>
              <a:t>Other time-use surveys benefits for well-being analysis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GB" sz="2400" dirty="0"/>
              <a:t>Evolution of scope of unpaid household work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GB" sz="2400" dirty="0"/>
              <a:t>Interesting outstanding conceptual questions on further gaps</a:t>
            </a:r>
          </a:p>
          <a:p>
            <a:pPr marL="457200" indent="-457200" algn="just">
              <a:buFont typeface="+mj-lt"/>
              <a:buAutoNum type="arabicPeriod"/>
            </a:pPr>
            <a:endParaRPr lang="en-GB" sz="2400" dirty="0"/>
          </a:p>
          <a:p>
            <a:pPr marL="457200" indent="-457200" algn="just">
              <a:buFont typeface="+mj-lt"/>
              <a:buAutoNum type="arabicPeriod"/>
            </a:pPr>
            <a:endParaRPr lang="en-GB" sz="2400" dirty="0"/>
          </a:p>
          <a:p>
            <a:pPr marL="457200" indent="-457200" algn="just">
              <a:buFont typeface="+mj-lt"/>
              <a:buAutoNum type="arabicPeriod"/>
            </a:pPr>
            <a:endParaRPr lang="en-GB" sz="2400" dirty="0"/>
          </a:p>
          <a:p>
            <a:pPr algn="just"/>
            <a:r>
              <a:rPr lang="en-GB" sz="2400" dirty="0"/>
              <a:t>Contact: </a:t>
            </a:r>
            <a:r>
              <a:rPr lang="en-GB" sz="2400" dirty="0">
                <a:hlinkClick r:id="rId2"/>
              </a:rPr>
              <a:t>economic.wellbeing@ons.gov.uk</a:t>
            </a:r>
            <a:endParaRPr lang="en-GB" sz="2400" dirty="0"/>
          </a:p>
          <a:p>
            <a:pPr marL="457200" indent="-457200" algn="just">
              <a:buFont typeface="+mj-lt"/>
              <a:buAutoNum type="arabicPeriod"/>
            </a:pPr>
            <a:endParaRPr lang="en-GB" sz="2400" dirty="0"/>
          </a:p>
          <a:p>
            <a:pPr marL="457200" indent="-457200" algn="just">
              <a:buFont typeface="+mj-lt"/>
              <a:buAutoNum type="arabicPeriod"/>
            </a:pPr>
            <a:endParaRPr lang="en-GB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498728-037B-4DBA-92CB-7D1BCA1F43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15794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303FA-48FB-445C-A1FC-6C85389FC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A94DE-5C1C-4F8D-8D98-D534C0BF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3634"/>
            <a:ext cx="10515600" cy="2599686"/>
          </a:xfrm>
        </p:spPr>
        <p:txBody>
          <a:bodyPr/>
          <a:lstStyle/>
          <a:p>
            <a:pPr marL="457200" indent="-457200" algn="just">
              <a:buFont typeface="+mj-lt"/>
              <a:buAutoNum type="arabicPeriod"/>
            </a:pPr>
            <a:r>
              <a:rPr lang="en-GB" sz="2400" dirty="0"/>
              <a:t>What is valued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GB" sz="2400" dirty="0"/>
              <a:t>What are international recommendations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GB" sz="2400" dirty="0"/>
              <a:t>UK Online Time-Use Survey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GB" sz="2400" dirty="0"/>
              <a:t>What is still needed to go from a time-use survey to a household satellite account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GB" sz="2400" dirty="0"/>
              <a:t>Other aspects of time-use and well-being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498728-037B-4DBA-92CB-7D1BCA1F43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6919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303FA-48FB-445C-A1FC-6C85389FC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UK Household Satellite Account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498728-037B-4DBA-92CB-7D1BCA1F43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0B04AC59-E6C8-41D0-8F12-49387E87A8B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78506153"/>
              </p:ext>
            </p:extLst>
          </p:nvPr>
        </p:nvGraphicFramePr>
        <p:xfrm>
          <a:off x="988541" y="1641279"/>
          <a:ext cx="7599405" cy="43325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9458B8FF-E726-4715-9A5F-40034B1C32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4948205"/>
              </p:ext>
            </p:extLst>
          </p:nvPr>
        </p:nvGraphicFramePr>
        <p:xfrm>
          <a:off x="8395455" y="2004165"/>
          <a:ext cx="3715264" cy="360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1425">
                  <a:extLst>
                    <a:ext uri="{9D8B030D-6E8A-4147-A177-3AD203B41FA5}">
                      <a16:colId xmlns:a16="http://schemas.microsoft.com/office/drawing/2014/main" val="1703593921"/>
                    </a:ext>
                  </a:extLst>
                </a:gridCol>
                <a:gridCol w="1513839">
                  <a:extLst>
                    <a:ext uri="{9D8B030D-6E8A-4147-A177-3AD203B41FA5}">
                      <a16:colId xmlns:a16="http://schemas.microsoft.com/office/drawing/2014/main" val="3046935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 of service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Method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4588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Voluntary activity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42564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Adult care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180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Childcare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1297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Laundry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9646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Clothing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6307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Nutrition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4523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Transport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7626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Household housing services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81737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1564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303FA-48FB-445C-A1FC-6C85389FC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84149"/>
            <a:ext cx="10515600" cy="757130"/>
          </a:xfrm>
        </p:spPr>
        <p:txBody>
          <a:bodyPr/>
          <a:lstStyle/>
          <a:p>
            <a:r>
              <a:rPr lang="en-GB" dirty="0"/>
              <a:t>International guidance context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498728-037B-4DBA-92CB-7D1BCA1F43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8C4F35-C015-4C2C-84F1-F9F78AFAF8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923633"/>
            <a:ext cx="3733800" cy="535531"/>
          </a:xfrm>
        </p:spPr>
        <p:txBody>
          <a:bodyPr numCol="1"/>
          <a:lstStyle/>
          <a:p>
            <a:r>
              <a:rPr lang="en-GB" dirty="0"/>
              <a:t>Categories:</a:t>
            </a:r>
          </a:p>
        </p:txBody>
      </p:sp>
      <p:sp>
        <p:nvSpPr>
          <p:cNvPr id="18" name="Rectangle 6">
            <a:extLst>
              <a:ext uri="{FF2B5EF4-FFF2-40B4-BE49-F238E27FC236}">
                <a16:creationId xmlns:a16="http://schemas.microsoft.com/office/drawing/2014/main" id="{5B3DD7DE-507F-4527-9F85-0D40ED7398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732" y="287178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508ACF27-D3BA-4A9B-A0BB-367DDBFDD6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6779579"/>
              </p:ext>
            </p:extLst>
          </p:nvPr>
        </p:nvGraphicFramePr>
        <p:xfrm>
          <a:off x="863600" y="2459164"/>
          <a:ext cx="3360724" cy="2985775"/>
        </p:xfrm>
        <a:graphic>
          <a:graphicData uri="http://schemas.openxmlformats.org/drawingml/2006/table">
            <a:tbl>
              <a:tblPr firstRow="1" firstCol="1" bandRow="1">
                <a:tableStyleId>{5202B0CA-FC54-4496-8BCA-5EF66A818D29}</a:tableStyleId>
              </a:tblPr>
              <a:tblGrid>
                <a:gridCol w="3360724">
                  <a:extLst>
                    <a:ext uri="{9D8B030D-6E8A-4147-A177-3AD203B41FA5}">
                      <a16:colId xmlns:a16="http://schemas.microsoft.com/office/drawing/2014/main" val="1042350967"/>
                    </a:ext>
                  </a:extLst>
                </a:gridCol>
              </a:tblGrid>
              <a:tr h="10910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b="0" dirty="0">
                          <a:effectLst/>
                        </a:rPr>
                        <a:t>Unpaid household service work grouping – ISWGNA 2021</a:t>
                      </a:r>
                      <a:endParaRPr lang="en-GB" sz="1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257" marR="40257" marT="0" marB="0"/>
                </a:tc>
                <a:extLst>
                  <a:ext uri="{0D108BD9-81ED-4DB2-BD59-A6C34878D82A}">
                    <a16:rowId xmlns:a16="http://schemas.microsoft.com/office/drawing/2014/main" val="2598795525"/>
                  </a:ext>
                </a:extLst>
              </a:tr>
              <a:tr h="10910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b="0">
                          <a:effectLst/>
                        </a:rPr>
                        <a:t>Childcare</a:t>
                      </a:r>
                      <a:endParaRPr lang="en-GB" sz="1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257" marR="40257" marT="0" marB="0"/>
                </a:tc>
                <a:extLst>
                  <a:ext uri="{0D108BD9-81ED-4DB2-BD59-A6C34878D82A}">
                    <a16:rowId xmlns:a16="http://schemas.microsoft.com/office/drawing/2014/main" val="503793601"/>
                  </a:ext>
                </a:extLst>
              </a:tr>
              <a:tr h="10910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b="0">
                          <a:effectLst/>
                        </a:rPr>
                        <a:t>Adult care</a:t>
                      </a:r>
                      <a:endParaRPr lang="en-GB" sz="1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257" marR="40257" marT="0" marB="0"/>
                </a:tc>
                <a:extLst>
                  <a:ext uri="{0D108BD9-81ED-4DB2-BD59-A6C34878D82A}">
                    <a16:rowId xmlns:a16="http://schemas.microsoft.com/office/drawing/2014/main" val="2925228519"/>
                  </a:ext>
                </a:extLst>
              </a:tr>
              <a:tr h="10910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b="0" dirty="0">
                          <a:effectLst/>
                        </a:rPr>
                        <a:t>Nutrition</a:t>
                      </a:r>
                      <a:endParaRPr lang="en-GB" sz="1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257" marR="40257" marT="0" marB="0"/>
                </a:tc>
                <a:extLst>
                  <a:ext uri="{0D108BD9-81ED-4DB2-BD59-A6C34878D82A}">
                    <a16:rowId xmlns:a16="http://schemas.microsoft.com/office/drawing/2014/main" val="306152997"/>
                  </a:ext>
                </a:extLst>
              </a:tr>
              <a:tr h="10910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b="0">
                          <a:effectLst/>
                        </a:rPr>
                        <a:t>Transport</a:t>
                      </a:r>
                      <a:endParaRPr lang="en-GB" sz="1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257" marR="40257" marT="0" marB="0"/>
                </a:tc>
                <a:extLst>
                  <a:ext uri="{0D108BD9-81ED-4DB2-BD59-A6C34878D82A}">
                    <a16:rowId xmlns:a16="http://schemas.microsoft.com/office/drawing/2014/main" val="1355817172"/>
                  </a:ext>
                </a:extLst>
              </a:tr>
              <a:tr h="10910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b="0">
                          <a:effectLst/>
                        </a:rPr>
                        <a:t>Household management services</a:t>
                      </a:r>
                      <a:endParaRPr lang="en-GB" sz="1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257" marR="40257" marT="0" marB="0"/>
                </a:tc>
                <a:extLst>
                  <a:ext uri="{0D108BD9-81ED-4DB2-BD59-A6C34878D82A}">
                    <a16:rowId xmlns:a16="http://schemas.microsoft.com/office/drawing/2014/main" val="496165098"/>
                  </a:ext>
                </a:extLst>
              </a:tr>
              <a:tr h="10910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b="0">
                          <a:effectLst/>
                        </a:rPr>
                        <a:t>Laundry and clothing services</a:t>
                      </a:r>
                      <a:endParaRPr lang="en-GB" sz="1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257" marR="40257" marT="0" marB="0"/>
                </a:tc>
                <a:extLst>
                  <a:ext uri="{0D108BD9-81ED-4DB2-BD59-A6C34878D82A}">
                    <a16:rowId xmlns:a16="http://schemas.microsoft.com/office/drawing/2014/main" val="588374659"/>
                  </a:ext>
                </a:extLst>
              </a:tr>
              <a:tr h="10910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b="0">
                          <a:effectLst/>
                        </a:rPr>
                        <a:t>Informal volunteering</a:t>
                      </a:r>
                      <a:endParaRPr lang="en-GB" sz="1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257" marR="40257" marT="0" marB="0"/>
                </a:tc>
                <a:extLst>
                  <a:ext uri="{0D108BD9-81ED-4DB2-BD59-A6C34878D82A}">
                    <a16:rowId xmlns:a16="http://schemas.microsoft.com/office/drawing/2014/main" val="4457154"/>
                  </a:ext>
                </a:extLst>
              </a:tr>
              <a:tr h="10910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b="0">
                          <a:effectLst/>
                        </a:rPr>
                        <a:t>Shopping</a:t>
                      </a:r>
                      <a:endParaRPr lang="en-GB" sz="1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257" marR="40257" marT="0" marB="0"/>
                </a:tc>
                <a:extLst>
                  <a:ext uri="{0D108BD9-81ED-4DB2-BD59-A6C34878D82A}">
                    <a16:rowId xmlns:a16="http://schemas.microsoft.com/office/drawing/2014/main" val="1637493472"/>
                  </a:ext>
                </a:extLst>
              </a:tr>
              <a:tr h="10910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b="0">
                          <a:effectLst/>
                        </a:rPr>
                        <a:t>Information services</a:t>
                      </a:r>
                      <a:endParaRPr lang="en-GB" sz="1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257" marR="40257" marT="0" marB="0"/>
                </a:tc>
                <a:extLst>
                  <a:ext uri="{0D108BD9-81ED-4DB2-BD59-A6C34878D82A}">
                    <a16:rowId xmlns:a16="http://schemas.microsoft.com/office/drawing/2014/main" val="36985613"/>
                  </a:ext>
                </a:extLst>
              </a:tr>
              <a:tr h="10910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b="0" dirty="0">
                          <a:effectLst/>
                        </a:rPr>
                        <a:t>Other</a:t>
                      </a:r>
                      <a:endParaRPr lang="en-GB" sz="1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257" marR="40257" marT="0" marB="0"/>
                </a:tc>
                <a:extLst>
                  <a:ext uri="{0D108BD9-81ED-4DB2-BD59-A6C34878D82A}">
                    <a16:rowId xmlns:a16="http://schemas.microsoft.com/office/drawing/2014/main" val="1003002886"/>
                  </a:ext>
                </a:extLst>
              </a:tr>
            </a:tbl>
          </a:graphicData>
        </a:graphic>
      </p:graphicFrame>
      <p:sp>
        <p:nvSpPr>
          <p:cNvPr id="24" name="Content Placeholder 5">
            <a:extLst>
              <a:ext uri="{FF2B5EF4-FFF2-40B4-BE49-F238E27FC236}">
                <a16:creationId xmlns:a16="http://schemas.microsoft.com/office/drawing/2014/main" id="{8588057C-0E6F-48A3-9D43-0FAB1765D738}"/>
              </a:ext>
            </a:extLst>
          </p:cNvPr>
          <p:cNvSpPr txBox="1">
            <a:spLocks/>
          </p:cNvSpPr>
          <p:nvPr/>
        </p:nvSpPr>
        <p:spPr>
          <a:xfrm>
            <a:off x="4559301" y="1927026"/>
            <a:ext cx="3733800" cy="4040080"/>
          </a:xfrm>
          <a:prstGeom prst="rect">
            <a:avLst/>
          </a:prstGeom>
        </p:spPr>
        <p:txBody>
          <a:bodyPr vert="horz" lIns="0" tIns="45720" rIns="91440" bIns="45720" numCol="1" rtlCol="0" anchor="t" anchorCtr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Methodology: 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400" dirty="0"/>
              <a:t>SNA production boundary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400" dirty="0"/>
              <a:t>Methods: Input / production or Output with time-use at core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400" dirty="0"/>
              <a:t>Capital assets for consumption of fixed capital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400" dirty="0"/>
              <a:t>Supply-Use tables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EA3CD59E-1C03-4276-9F7F-07C21C626E80}"/>
              </a:ext>
            </a:extLst>
          </p:cNvPr>
          <p:cNvSpPr txBox="1">
            <a:spLocks/>
          </p:cNvSpPr>
          <p:nvPr/>
        </p:nvSpPr>
        <p:spPr>
          <a:xfrm>
            <a:off x="8285480" y="1923633"/>
            <a:ext cx="3733800" cy="4057521"/>
          </a:xfrm>
          <a:prstGeom prst="rect">
            <a:avLst/>
          </a:prstGeom>
        </p:spPr>
        <p:txBody>
          <a:bodyPr vert="horz" lIns="0" tIns="45720" rIns="91440" bIns="45720" numCol="1" rtlCol="0" anchor="t" anchorCtr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Time-use surveys: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400" dirty="0"/>
              <a:t>Attempts at harmonisation – ICATUS/HETUS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400" dirty="0"/>
              <a:t>Modernisation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400" dirty="0"/>
              <a:t>Accessibility and quality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37593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303FA-48FB-445C-A1FC-6C85389FC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UK Online Time-Use Survey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A94DE-5C1C-4F8D-8D98-D534C0BF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3634"/>
            <a:ext cx="10515600" cy="3162404"/>
          </a:xfrm>
        </p:spPr>
        <p:txBody>
          <a:bodyPr/>
          <a:lstStyle/>
          <a:p>
            <a:pPr marL="457200" indent="-457200" algn="just">
              <a:buFont typeface="+mj-lt"/>
              <a:buAutoNum type="arabicPeriod"/>
            </a:pPr>
            <a:r>
              <a:rPr lang="en-GB" sz="2400" dirty="0"/>
              <a:t>Developed online collection tool:</a:t>
            </a:r>
          </a:p>
          <a:p>
            <a:pPr marL="1143000" lvl="1" indent="-457200" algn="just">
              <a:buFont typeface="+mj-lt"/>
              <a:buAutoNum type="arabicPeriod"/>
            </a:pPr>
            <a:r>
              <a:rPr lang="en-GB" sz="2000" dirty="0"/>
              <a:t>initial questionnaire</a:t>
            </a:r>
          </a:p>
          <a:p>
            <a:pPr marL="1143000" lvl="1" indent="-457200" algn="just">
              <a:buFont typeface="+mj-lt"/>
              <a:buAutoNum type="arabicPeriod"/>
            </a:pPr>
            <a:r>
              <a:rPr lang="en-GB" sz="2000" dirty="0"/>
              <a:t>diary days</a:t>
            </a:r>
          </a:p>
          <a:p>
            <a:pPr marL="1143000" lvl="1" indent="-457200" algn="just">
              <a:buFont typeface="+mj-lt"/>
              <a:buAutoNum type="arabicPeriod"/>
            </a:pPr>
            <a:r>
              <a:rPr lang="en-GB" sz="2000" dirty="0"/>
              <a:t>post-diary-day questionnaire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GB" sz="2400" dirty="0"/>
              <a:t>4 waves collected (as of March 2022) 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GB" sz="2400" dirty="0"/>
              <a:t>Planned future wave expanding to capture location, and focus on relationship with human capital acquisition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GB" sz="2400" dirty="0"/>
              <a:t>Intention for more regular collection going forward</a:t>
            </a:r>
            <a:endParaRPr lang="en-GB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498728-037B-4DBA-92CB-7D1BCA1F43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057638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303FA-48FB-445C-A1FC-6C85389FC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UK Online Time-Use Survey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498728-037B-4DBA-92CB-7D1BCA1F43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13A81FA-835F-46F7-B186-348864F9DA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057" y="0"/>
            <a:ext cx="10515600" cy="6935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54119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303FA-48FB-445C-A1FC-6C85389FC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UK Online Time-Use Survey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498728-037B-4DBA-92CB-7D1BCA1F43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0097138-9E0F-409B-92F9-06FF5D6388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50" y="0"/>
            <a:ext cx="113157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73676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303FA-48FB-445C-A1FC-6C85389FC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UK Online Time-Use Survey results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498728-037B-4DBA-92CB-7D1BCA1F43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EAD237F1-7F37-4E87-88AB-801D620D10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8900488"/>
              </p:ext>
            </p:extLst>
          </p:nvPr>
        </p:nvGraphicFramePr>
        <p:xfrm>
          <a:off x="748937" y="1478261"/>
          <a:ext cx="9924999" cy="44955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620028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303FA-48FB-445C-A1FC-6C85389FC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UK Online Time-Use Survey results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498728-037B-4DBA-92CB-7D1BCA1F43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E87D1009-4F1A-4A9E-A2CE-4DCBBE15AE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1231627"/>
              </p:ext>
            </p:extLst>
          </p:nvPr>
        </p:nvGraphicFramePr>
        <p:xfrm>
          <a:off x="838200" y="1475874"/>
          <a:ext cx="11081084" cy="46201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61030458"/>
      </p:ext>
    </p:extLst>
  </p:cSld>
  <p:clrMapOvr>
    <a:masterClrMapping/>
  </p:clrMapOvr>
</p:sld>
</file>

<file path=ppt/theme/theme1.xml><?xml version="1.0" encoding="utf-8"?>
<a:theme xmlns:a="http://schemas.openxmlformats.org/drawingml/2006/main" name="ONS">
  <a:themeElements>
    <a:clrScheme name="Custom 7">
      <a:dk1>
        <a:srgbClr val="003B57"/>
      </a:dk1>
      <a:lt1>
        <a:srgbClr val="FFFFFF"/>
      </a:lt1>
      <a:dk2>
        <a:srgbClr val="414041"/>
      </a:dk2>
      <a:lt2>
        <a:srgbClr val="CFD2D3"/>
      </a:lt2>
      <a:accent1>
        <a:srgbClr val="205F95"/>
      </a:accent1>
      <a:accent2>
        <a:srgbClr val="B8860A"/>
      </a:accent2>
      <a:accent3>
        <a:srgbClr val="003B57"/>
      </a:accent3>
      <a:accent4>
        <a:srgbClr val="007F7F"/>
      </a:accent4>
      <a:accent5>
        <a:srgbClr val="27A0CC"/>
      </a:accent5>
      <a:accent6>
        <a:srgbClr val="0E8242"/>
      </a:accent6>
      <a:hlink>
        <a:srgbClr val="3A799D"/>
      </a:hlink>
      <a:folHlink>
        <a:srgbClr val="D2366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NS" id="{1C231B32-0884-3042-9BFB-024487A7874D}" vid="{960FFF6B-BC53-4D45-8823-25DBFE97B23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024F25E6497ED43898D504973DBDCA9" ma:contentTypeVersion="13" ma:contentTypeDescription="Create a new document." ma:contentTypeScope="" ma:versionID="c88d201c4cbc89b9ef00bf5a360c69ce">
  <xsd:schema xmlns:xsd="http://www.w3.org/2001/XMLSchema" xmlns:xs="http://www.w3.org/2001/XMLSchema" xmlns:p="http://schemas.microsoft.com/office/2006/metadata/properties" xmlns:ns2="4f447018-c40e-40e5-80f8-c919516cf764" xmlns:ns3="6b41ce5a-22ff-4aef-bca2-14b56bf0aa25" targetNamespace="http://schemas.microsoft.com/office/2006/metadata/properties" ma:root="true" ma:fieldsID="23f0d73e2674c2e46f911f5f2e8921eb" ns2:_="" ns3:_="">
    <xsd:import namespace="4f447018-c40e-40e5-80f8-c919516cf764"/>
    <xsd:import namespace="6b41ce5a-22ff-4aef-bca2-14b56bf0aa2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f447018-c40e-40e5-80f8-c919516cf76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b41ce5a-22ff-4aef-bca2-14b56bf0aa25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621A161-F71A-4597-A173-30A6611EF6FF}"/>
</file>

<file path=customXml/itemProps2.xml><?xml version="1.0" encoding="utf-8"?>
<ds:datastoreItem xmlns:ds="http://schemas.openxmlformats.org/officeDocument/2006/customXml" ds:itemID="{4B27E158-E10F-4F7B-B033-1121AD0D79A4}"/>
</file>

<file path=customXml/itemProps3.xml><?xml version="1.0" encoding="utf-8"?>
<ds:datastoreItem xmlns:ds="http://schemas.openxmlformats.org/officeDocument/2006/customXml" ds:itemID="{269034D9-97AF-46C8-AF15-E82C86224EC0}"/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2908</TotalTime>
  <Words>440</Words>
  <Application>Microsoft Office PowerPoint</Application>
  <PresentationFormat>Widescreen</PresentationFormat>
  <Paragraphs>93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ONS</vt:lpstr>
      <vt:lpstr>UN Network of Economic Statisticians 5 April 2022  Household Satellite Account and Time-use in the UK    Gueorguie Vassilev – Head of Skills, Time-Use and Economic Well-being, UK</vt:lpstr>
      <vt:lpstr>Contents</vt:lpstr>
      <vt:lpstr>UK Household Satellite Account</vt:lpstr>
      <vt:lpstr>International guidance context</vt:lpstr>
      <vt:lpstr>UK Online Time-Use Survey</vt:lpstr>
      <vt:lpstr>UK Online Time-Use Survey</vt:lpstr>
      <vt:lpstr>UK Online Time-Use Survey</vt:lpstr>
      <vt:lpstr>UK Online Time-Use Survey results</vt:lpstr>
      <vt:lpstr>UK Online Time-Use Survey results</vt:lpstr>
      <vt:lpstr>Further steps to satellite account</vt:lpstr>
      <vt:lpstr>Time-Use + Well-being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 Network of Economic Statisticians 10 March 2022  Human Capital</dc:title>
  <dc:creator>Vassilev, Gueorguie</dc:creator>
  <cp:lastModifiedBy>Vassilev, Gueorguie</cp:lastModifiedBy>
  <cp:revision>60</cp:revision>
  <dcterms:created xsi:type="dcterms:W3CDTF">2022-03-08T21:41:49Z</dcterms:created>
  <dcterms:modified xsi:type="dcterms:W3CDTF">2022-04-04T16:13:46Z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0x0101007024F25E6497ED43898D504973DBDCA9</vt:lpwstr>
  </property>
</Properties>
</file>