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8" r:id="rId5"/>
    <p:sldId id="285" r:id="rId6"/>
    <p:sldId id="286" r:id="rId7"/>
    <p:sldId id="288" r:id="rId8"/>
    <p:sldId id="295" r:id="rId9"/>
    <p:sldId id="287" r:id="rId10"/>
    <p:sldId id="299" r:id="rId11"/>
    <p:sldId id="300" r:id="rId12"/>
    <p:sldId id="301" r:id="rId13"/>
    <p:sldId id="298" r:id="rId14"/>
    <p:sldId id="292" r:id="rId15"/>
    <p:sldId id="290" r:id="rId16"/>
    <p:sldId id="291" r:id="rId17"/>
    <p:sldId id="289" r:id="rId18"/>
    <p:sldId id="293" r:id="rId19"/>
    <p:sldId id="294" r:id="rId20"/>
    <p:sldId id="284" r:id="rId21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6B1"/>
    <a:srgbClr val="024EA2"/>
    <a:srgbClr val="024B9C"/>
    <a:srgbClr val="035DC1"/>
    <a:srgbClr val="004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>
        <p:guide orient="horz" pos="209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39EFE-0303-44F6-9A16-FD3B5E015DB1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04766-77AF-4EBE-9704-229FD5F6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88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926D1-0013-4A80-B64E-9D824EE6521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F2995-AB43-4B7C-B8CD-9DC7C3692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84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yintracomm.ec.europa.eu/corp/intellectual-property/Documents/2019_Reuse-guidelines%28CC-BY%29.pdf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712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596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429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860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07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Update/add/delete parts of the</a:t>
            </a:r>
            <a:r>
              <a:rPr lang="en-IE" baseline="0" dirty="0"/>
              <a:t> copy right notice where appropriate.</a:t>
            </a:r>
          </a:p>
          <a:p>
            <a:r>
              <a:rPr lang="en-IE" baseline="0" dirty="0"/>
              <a:t>More information: </a:t>
            </a:r>
            <a:r>
              <a:rPr lang="en-GB" dirty="0">
                <a:hlinkClick r:id="rId3"/>
              </a:rPr>
              <a:t>https://myintracomm.ec.europa.eu/corp/intellectual-property/Documents/2019_Reuse-guidelines%28CC-BY%29.pdf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51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9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401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485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838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367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653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49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32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1078173"/>
            <a:ext cx="12192000" cy="5779827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</p:spPr>
        <p:txBody>
          <a:bodyPr wrap="non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557903"/>
            <a:ext cx="5040313" cy="52899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1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328000" cy="3906435"/>
          </a:xfrm>
        </p:spPr>
        <p:txBody>
          <a:bodyPr>
            <a:noAutofit/>
          </a:bodyPr>
          <a:lstStyle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250" y="1825625"/>
            <a:ext cx="5328000" cy="390643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7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6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04979" y="1825625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8371761" y="1825625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101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97331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noFill/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97331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694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30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59635" y="-59635"/>
            <a:ext cx="6155635" cy="6983896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447" y="743802"/>
            <a:ext cx="544923" cy="5449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8331" y="1992572"/>
            <a:ext cx="8226040" cy="3616657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FontTx/>
              <a:buNone/>
              <a:defRPr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062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7056" y="1825625"/>
            <a:ext cx="4926841" cy="3769957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817056" y="482860"/>
            <a:ext cx="4669266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46383" y="-46383"/>
            <a:ext cx="6142383" cy="6964017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034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70722" y="2284667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01451" y="2284668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436086" y="2284667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206774" y="403868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72139" y="404194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37503" y="4037437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10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713869" y="2159957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13868" y="3968881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24547" y="2159956"/>
            <a:ext cx="2461593" cy="1638159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935227" y="3968880"/>
            <a:ext cx="2520000" cy="1638158"/>
          </a:xfrm>
          <a:noFill/>
        </p:spPr>
        <p:txBody>
          <a:bodyPr tIns="90000"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033617" y="2159957"/>
            <a:ext cx="2520000" cy="1638159"/>
          </a:xfrm>
          <a:noFill/>
        </p:spPr>
        <p:txBody>
          <a:bodyPr tIns="90000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324549" y="3968880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1033617" y="3968881"/>
            <a:ext cx="2520000" cy="1638158"/>
          </a:xfrm>
          <a:noFill/>
        </p:spPr>
        <p:txBody>
          <a:bodyPr tIns="90000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8966322" y="2159956"/>
            <a:ext cx="2520000" cy="1638159"/>
          </a:xfrm>
          <a:noFill/>
        </p:spPr>
        <p:txBody>
          <a:bodyPr tIns="90000"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556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6643"/>
            <a:ext cx="10515600" cy="78235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38200" y="3630613"/>
            <a:ext cx="10515600" cy="2035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774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1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0288"/>
            <a:ext cx="12192000" cy="50183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1078174"/>
            <a:ext cx="12192000" cy="28908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872647"/>
          </a:xfrm>
        </p:spPr>
        <p:txBody>
          <a:bodyPr anchor="t">
            <a:norm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1" y="3067468"/>
            <a:ext cx="10065224" cy="897754"/>
          </a:xfr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783535"/>
            <a:ext cx="5040313" cy="528998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985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2219"/>
            <a:ext cx="12192000" cy="605919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289" y="1078173"/>
            <a:ext cx="12197346" cy="5783239"/>
          </a:xfrm>
          <a:prstGeom prst="rect">
            <a:avLst/>
          </a:prstGeom>
          <a:solidFill>
            <a:srgbClr val="024E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</p:spPr>
        <p:txBody>
          <a:bodyPr wrap="non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</p:spPr>
        <p:txBody>
          <a:bodyPr wrap="none"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557903"/>
            <a:ext cx="5040313" cy="528998"/>
          </a:xfrm>
        </p:spPr>
        <p:txBody>
          <a:bodyPr wrap="none"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428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189" y="1122363"/>
            <a:ext cx="10676038" cy="238760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676038" cy="165576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0"/>
            <a:ext cx="0" cy="32959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7715" y="6045257"/>
            <a:ext cx="1718512" cy="4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852" y="6045865"/>
            <a:ext cx="1716200" cy="45054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238760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32959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156297" cy="165576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5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4160826"/>
            <a:ext cx="10889439" cy="162014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04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4160826"/>
            <a:ext cx="10889439" cy="162014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39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5699" cy="38819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defRPr/>
            </a:lvl1pPr>
            <a:lvl2pPr>
              <a:lnSpc>
                <a:spcPct val="100000"/>
              </a:lnSpc>
              <a:spcAft>
                <a:spcPts val="1800"/>
              </a:spcAft>
              <a:defRPr/>
            </a:lvl2pPr>
            <a:lvl3pPr>
              <a:lnSpc>
                <a:spcPct val="100000"/>
              </a:lnSpc>
              <a:spcAft>
                <a:spcPts val="1800"/>
              </a:spcAft>
              <a:defRPr/>
            </a:lvl3pPr>
            <a:lvl4pPr>
              <a:lnSpc>
                <a:spcPct val="100000"/>
              </a:lnSpc>
              <a:spcAft>
                <a:spcPts val="1800"/>
              </a:spcAft>
              <a:defRPr/>
            </a:lvl4pPr>
            <a:lvl5pPr>
              <a:lnSpc>
                <a:spcPct val="100000"/>
              </a:lnSpc>
              <a:spcAft>
                <a:spcPts val="18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34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328000" cy="3906435"/>
          </a:xfrm>
        </p:spPr>
        <p:txBody>
          <a:bodyPr>
            <a:noAutofit/>
          </a:bodyPr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/>
            </a:lvl2pPr>
            <a:lvl3pPr>
              <a:spcAft>
                <a:spcPts val="1800"/>
              </a:spcAft>
              <a:defRPr/>
            </a:lvl3pPr>
            <a:lvl4pPr>
              <a:spcAft>
                <a:spcPts val="1800"/>
              </a:spcAft>
              <a:defRPr/>
            </a:lvl4pPr>
            <a:lvl5pPr>
              <a:spcAft>
                <a:spcPts val="18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250" y="1825625"/>
            <a:ext cx="5328000" cy="3906435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8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81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852" y="6045988"/>
            <a:ext cx="1715733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2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  <p:sldLayoutId id="2147483649" r:id="rId4"/>
    <p:sldLayoutId id="2147483651" r:id="rId5"/>
    <p:sldLayoutId id="2147483669" r:id="rId6"/>
    <p:sldLayoutId id="2147483670" r:id="rId7"/>
    <p:sldLayoutId id="2147483650" r:id="rId8"/>
    <p:sldLayoutId id="2147483660" r:id="rId9"/>
    <p:sldLayoutId id="2147483652" r:id="rId10"/>
    <p:sldLayoutId id="2147483661" r:id="rId11"/>
    <p:sldLayoutId id="2147483653" r:id="rId12"/>
    <p:sldLayoutId id="2147483654" r:id="rId13"/>
    <p:sldLayoutId id="2147483659" r:id="rId14"/>
    <p:sldLayoutId id="2147483658" r:id="rId15"/>
    <p:sldLayoutId id="2147483666" r:id="rId16"/>
    <p:sldLayoutId id="2147483667" r:id="rId17"/>
    <p:sldLayoutId id="2147483668" r:id="rId18"/>
    <p:sldLayoutId id="2147483655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b="1" dirty="0"/>
              <a:t>Owner-occupied housing</a:t>
            </a:r>
            <a:br>
              <a:rPr lang="en-GB" sz="4400" b="1" dirty="0"/>
            </a:br>
            <a:r>
              <a:rPr lang="en-GB" sz="4400" b="1" dirty="0"/>
              <a:t>and the EU HICP </a:t>
            </a:r>
            <a:endParaRPr lang="en-GB" sz="4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IE" sz="2400" dirty="0"/>
              <a:t>UN Network of Economic Statisticians</a:t>
            </a:r>
          </a:p>
          <a:p>
            <a:r>
              <a:rPr lang="en-IE" sz="2400" dirty="0"/>
              <a:t>Sprint on OOH, 2</a:t>
            </a:r>
            <a:r>
              <a:rPr lang="en-IE" sz="2400" baseline="30000" dirty="0"/>
              <a:t>nd</a:t>
            </a:r>
            <a:r>
              <a:rPr lang="en-IE" sz="2400" dirty="0"/>
              <a:t> meeting, 20 Sept 2022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E" dirty="0"/>
              <a:t>Paul Konijn, Eurostat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371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60" y="13789"/>
            <a:ext cx="10464798" cy="68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7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OOHPI currently not suitable for integration into coverage of HICP, because:</a:t>
            </a:r>
          </a:p>
          <a:p>
            <a:pPr lvl="1"/>
            <a:r>
              <a:rPr lang="en-IE" sz="2400" dirty="0"/>
              <a:t>Frequency and timeliness below HICP standards</a:t>
            </a:r>
          </a:p>
          <a:p>
            <a:pPr lvl="1"/>
            <a:r>
              <a:rPr lang="en-IE" sz="2400" dirty="0"/>
              <a:t>No solution found yet for separating consumption and investment elements of house purchases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3248" y="681268"/>
            <a:ext cx="10515600" cy="782357"/>
          </a:xfrm>
        </p:spPr>
        <p:txBody>
          <a:bodyPr/>
          <a:lstStyle/>
          <a:p>
            <a:r>
              <a:rPr lang="en-IE" dirty="0"/>
              <a:t>2018 Commission report to European Parliament and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47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Outcome published 8 July 2021</a:t>
            </a:r>
          </a:p>
          <a:p>
            <a:r>
              <a:rPr lang="en-IE" dirty="0"/>
              <a:t>Covering all aspects of monetary policy, including measurement of inflation (HICP)</a:t>
            </a:r>
          </a:p>
          <a:p>
            <a:r>
              <a:rPr lang="en-IE" dirty="0"/>
              <a:t>Most important subject in relation to HICP: owner-occupied housing (OOH)</a:t>
            </a:r>
          </a:p>
          <a:p>
            <a:r>
              <a:rPr lang="en-US" dirty="0"/>
              <a:t>ECB confirmed that HICP remains the appropriate index for quantifying ECB’s price stability objective for the euro area </a:t>
            </a:r>
          </a:p>
          <a:p>
            <a:r>
              <a:rPr lang="en-US" dirty="0"/>
              <a:t>ECB proposed roadmap towards inclusion of OOH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4237" y="491486"/>
            <a:ext cx="10515600" cy="782357"/>
          </a:xfrm>
        </p:spPr>
        <p:txBody>
          <a:bodyPr/>
          <a:lstStyle/>
          <a:p>
            <a:br>
              <a:rPr lang="en-IE" dirty="0"/>
            </a:br>
            <a:r>
              <a:rPr lang="en-IE" dirty="0"/>
              <a:t>ECB Monetary Policy Strategy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17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the use of the net acquisitions approach </a:t>
            </a:r>
          </a:p>
          <a:p>
            <a:r>
              <a:rPr lang="en-US" dirty="0"/>
              <a:t>Request to produce a separate quarterly combined index of HICP with OOHPI</a:t>
            </a:r>
          </a:p>
          <a:p>
            <a:r>
              <a:rPr lang="en-US" dirty="0"/>
              <a:t>Further research on separating consumption from investment elements in the OOHPI</a:t>
            </a:r>
          </a:p>
          <a:p>
            <a:r>
              <a:rPr lang="en-US" dirty="0"/>
              <a:t>Reminder that the long-term aim is integration of OOH into HICP on a monthly basis. 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ECB recommendations on OOH</a:t>
            </a:r>
          </a:p>
        </p:txBody>
      </p:sp>
    </p:spTree>
    <p:extLst>
      <p:ext uri="{BB962C8B-B14F-4D97-AF65-F5344CB8AC3E}">
        <p14:creationId xmlns:p14="http://schemas.microsoft.com/office/powerpoint/2010/main" val="494368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Concerns raised by several Member States on</a:t>
            </a:r>
          </a:p>
          <a:p>
            <a:pPr lvl="1"/>
            <a:r>
              <a:rPr lang="en-IE" sz="2400" dirty="0"/>
              <a:t>Risk to credibility of HICP and national CPIs (of publishing combined indicator)</a:t>
            </a:r>
          </a:p>
          <a:p>
            <a:pPr lvl="1"/>
            <a:r>
              <a:rPr lang="en-IE" sz="2400" dirty="0"/>
              <a:t>Conceptual issues -&gt; some would prefer rental equivalence approach</a:t>
            </a:r>
          </a:p>
          <a:p>
            <a:r>
              <a:rPr lang="en-IE" dirty="0"/>
              <a:t>Decision to set up a dedicated Task Force to prepare a response to the ECB recommendations on OOH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Discussions in 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245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84D1-00D1-A940-8B4F-2F2E86DD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Force Owner-Occupied 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4C06-9D8E-2A48-B8FD-BEE2E31F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Mandate: to assist Eurostat in drafting a public ESS response to ECB recommendations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Task Force composition: AT, DK, FI, FR, IE, IT, LT, NL, PL, PT, ECB, OECD, ECFIN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Meeting every month from February to June, again in September and October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Carrying out a survey to EU and EFTA NSIs on feasibility and appropriateness of different approaches to OOH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Aim for conclusion at ESS Committee in February 2023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sz="1800" dirty="0"/>
          </a:p>
          <a:p>
            <a:pPr lvl="1">
              <a:spcAft>
                <a:spcPts val="600"/>
              </a:spcAft>
            </a:pPr>
            <a:endParaRPr lang="en-US" sz="1800" dirty="0"/>
          </a:p>
          <a:p>
            <a:pPr lvl="1"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0873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No changes to HICP to be expected in near future</a:t>
            </a:r>
          </a:p>
          <a:p>
            <a:r>
              <a:rPr lang="en-IE" dirty="0"/>
              <a:t>Discussions are ongoing on the future of OOH in relation to the HICP</a:t>
            </a:r>
          </a:p>
          <a:p>
            <a:r>
              <a:rPr lang="en-IE" dirty="0"/>
              <a:t>One proposal is a separate quarterly index combining a measure of OOH with the HICP, without changing the HICP itself</a:t>
            </a:r>
          </a:p>
          <a:p>
            <a:r>
              <a:rPr lang="en-IE" dirty="0"/>
              <a:t>No (direct) impact on national CPIs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806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Thank you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77013" y="4123427"/>
            <a:ext cx="638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Contact: ESTAT-PRICE-STATISTICS@EC.EUROPA.EU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361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HICP = Harmonised Index of Consumer Prices </a:t>
            </a:r>
          </a:p>
          <a:p>
            <a:pPr lvl="1"/>
            <a:r>
              <a:rPr lang="en-IE" dirty="0"/>
              <a:t>Comparable across all EU countries, based on harmonised definitions and methods</a:t>
            </a:r>
          </a:p>
          <a:p>
            <a:pPr lvl="1"/>
            <a:r>
              <a:rPr lang="en-IE" dirty="0"/>
              <a:t>Main uses: price stability objective of ECB; convergence criteria for accession to euro zone</a:t>
            </a:r>
          </a:p>
          <a:p>
            <a:r>
              <a:rPr lang="en-IE" dirty="0"/>
              <a:t>CPI = Consumer Price Index</a:t>
            </a:r>
          </a:p>
          <a:p>
            <a:pPr lvl="1"/>
            <a:r>
              <a:rPr lang="en-IE" dirty="0"/>
              <a:t>Specific for each country, using national definitions and methods, i.e. not comparable</a:t>
            </a:r>
          </a:p>
          <a:p>
            <a:pPr lvl="1"/>
            <a:r>
              <a:rPr lang="en-IE" dirty="0"/>
              <a:t>Important uses: indexation of pensions, social security, minimum wages, rents, etc. </a:t>
            </a:r>
          </a:p>
          <a:p>
            <a:pPr lvl="1"/>
            <a:endParaRPr lang="en-IE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HICP vs national CPIs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62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HICP was created in 90s for the purposes of monetary union</a:t>
            </a:r>
          </a:p>
          <a:p>
            <a:r>
              <a:rPr lang="en-IE" dirty="0"/>
              <a:t>Includes household monetary consumption transactions only</a:t>
            </a:r>
          </a:p>
          <a:p>
            <a:r>
              <a:rPr lang="en-IE" dirty="0"/>
              <a:t>Main exclusion: owner-occupied housing (OOH) = cost of living in your own house</a:t>
            </a:r>
          </a:p>
          <a:p>
            <a:r>
              <a:rPr lang="en-IE" dirty="0"/>
              <a:t>Lack of international consensus on the best way to include OOH in consumer price indices</a:t>
            </a:r>
          </a:p>
          <a:p>
            <a:r>
              <a:rPr lang="en-IE" dirty="0"/>
              <a:t>ECB has over the years repeatedly requested the inclusion of OOH in the HICP</a:t>
            </a:r>
            <a:r>
              <a:rPr lang="en-GB" dirty="0"/>
              <a:t>, because of its significance and the impact of the exclusion on comparability of the HICP (within EU and with countries outside EU)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HICP and OOH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01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IE" sz="2000" b="1" dirty="0"/>
              <a:t>Rental equivalence</a:t>
            </a:r>
            <a:r>
              <a:rPr lang="en-IE" sz="2000" dirty="0"/>
              <a:t>: </a:t>
            </a:r>
            <a:r>
              <a:rPr lang="en-GB" sz="2000" dirty="0"/>
              <a:t>how much owner-occupiers would have to pay to rent their dwelling -&gt; imputed price, not monetary; dominant approach used in national accounts; difficult for countries with small rental market</a:t>
            </a:r>
          </a:p>
          <a:p>
            <a:pPr>
              <a:spcAft>
                <a:spcPts val="1200"/>
              </a:spcAft>
            </a:pPr>
            <a:r>
              <a:rPr lang="en-IE" sz="2000" b="1" dirty="0"/>
              <a:t>Net acquisitions</a:t>
            </a:r>
            <a:r>
              <a:rPr lang="en-IE" sz="2000" dirty="0"/>
              <a:t>: uses prices paid </a:t>
            </a:r>
            <a:r>
              <a:rPr lang="en-GB" sz="2000" dirty="0"/>
              <a:t>by households for the acquisition and ownership of dwellings for own use -&gt; monetary, but goes beyond consumption and includes asset elements in a CPI</a:t>
            </a:r>
          </a:p>
          <a:p>
            <a:pPr>
              <a:spcAft>
                <a:spcPts val="1200"/>
              </a:spcAft>
            </a:pPr>
            <a:r>
              <a:rPr lang="en-IE" sz="2000" b="1" dirty="0"/>
              <a:t>User costs: </a:t>
            </a:r>
            <a:r>
              <a:rPr lang="en-GB" sz="2000" dirty="0"/>
              <a:t>estimates the opportunity cost of the invested capital value, plus depreciation less capital gains -&gt; includes modelling, difficult to implement</a:t>
            </a:r>
          </a:p>
          <a:p>
            <a:r>
              <a:rPr lang="en-IE" sz="2000" b="1" dirty="0"/>
              <a:t>Payments</a:t>
            </a:r>
            <a:r>
              <a:rPr lang="en-IE" sz="2000" dirty="0"/>
              <a:t>: based on cash outlays by owner-occupiers, e.g. on mortgage interest, down payments, etc. -&gt; depends on interest rates, not suitable for monetary policy</a:t>
            </a:r>
          </a:p>
          <a:p>
            <a:pPr marL="0" indent="0">
              <a:buNone/>
            </a:pPr>
            <a:r>
              <a:rPr lang="en-IE" dirty="0"/>
              <a:t>Additional challenge for HICP: find a </a:t>
            </a:r>
            <a:r>
              <a:rPr lang="en-IE" u="sng" dirty="0"/>
              <a:t>harmonised</a:t>
            </a:r>
            <a:r>
              <a:rPr lang="en-IE" dirty="0"/>
              <a:t> approach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3248" y="741653"/>
            <a:ext cx="10515600" cy="782357"/>
          </a:xfrm>
        </p:spPr>
        <p:txBody>
          <a:bodyPr/>
          <a:lstStyle/>
          <a:p>
            <a:r>
              <a:rPr lang="en-IE" dirty="0"/>
              <a:t>Four main approaches to measuring OOH, none perfect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04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Inclusion of OOH in national CPIs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76030"/>
              </p:ext>
            </p:extLst>
          </p:nvPr>
        </p:nvGraphicFramePr>
        <p:xfrm>
          <a:off x="729422" y="1497821"/>
          <a:ext cx="107569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950">
                  <a:extLst>
                    <a:ext uri="{9D8B030D-6E8A-4147-A177-3AD203B41FA5}">
                      <a16:colId xmlns:a16="http://schemas.microsoft.com/office/drawing/2014/main" val="8733286"/>
                    </a:ext>
                  </a:extLst>
                </a:gridCol>
                <a:gridCol w="2236123">
                  <a:extLst>
                    <a:ext uri="{9D8B030D-6E8A-4147-A177-3AD203B41FA5}">
                      <a16:colId xmlns:a16="http://schemas.microsoft.com/office/drawing/2014/main" val="1741270243"/>
                    </a:ext>
                  </a:extLst>
                </a:gridCol>
                <a:gridCol w="2145443">
                  <a:extLst>
                    <a:ext uri="{9D8B030D-6E8A-4147-A177-3AD203B41FA5}">
                      <a16:colId xmlns:a16="http://schemas.microsoft.com/office/drawing/2014/main" val="1059027565"/>
                    </a:ext>
                  </a:extLst>
                </a:gridCol>
                <a:gridCol w="2152996">
                  <a:extLst>
                    <a:ext uri="{9D8B030D-6E8A-4147-A177-3AD203B41FA5}">
                      <a16:colId xmlns:a16="http://schemas.microsoft.com/office/drawing/2014/main" val="300025560"/>
                    </a:ext>
                  </a:extLst>
                </a:gridCol>
                <a:gridCol w="1988388">
                  <a:extLst>
                    <a:ext uri="{9D8B030D-6E8A-4147-A177-3AD203B41FA5}">
                      <a16:colId xmlns:a16="http://schemas.microsoft.com/office/drawing/2014/main" val="3986615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noProof="0" dirty="0"/>
                        <a:t>Rental equivalence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noProof="0" dirty="0"/>
                        <a:t>Acquisitions</a:t>
                      </a:r>
                      <a:r>
                        <a:rPr lang="en-IE" baseline="0" noProof="0" dirty="0"/>
                        <a:t> approach</a:t>
                      </a:r>
                      <a:endParaRPr lang="en-I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noProof="0" dirty="0"/>
                        <a:t>User cost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noProof="0" dirty="0"/>
                        <a:t>Payments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Exclusion</a:t>
                      </a:r>
                      <a:r>
                        <a:rPr lang="fr-BE" baseline="0" dirty="0"/>
                        <a:t> of OOH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0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noProof="0" dirty="0"/>
                        <a:t>Denmark</a:t>
                      </a:r>
                    </a:p>
                    <a:p>
                      <a:r>
                        <a:rPr lang="en-IE" sz="1600" noProof="0" dirty="0"/>
                        <a:t>Germany</a:t>
                      </a:r>
                    </a:p>
                    <a:p>
                      <a:r>
                        <a:rPr lang="en-IE" sz="1600" noProof="0" dirty="0"/>
                        <a:t>The Netherlands</a:t>
                      </a:r>
                    </a:p>
                    <a:p>
                      <a:r>
                        <a:rPr lang="en-IE" sz="1600" noProof="0" dirty="0"/>
                        <a:t>Slovakia</a:t>
                      </a:r>
                    </a:p>
                    <a:p>
                      <a:endParaRPr lang="en-IE" sz="1600" noProof="0" dirty="0"/>
                    </a:p>
                    <a:p>
                      <a:endParaRPr lang="en-IE" sz="1600" noProof="0" dirty="0"/>
                    </a:p>
                    <a:p>
                      <a:r>
                        <a:rPr lang="en-IE" sz="1600" noProof="0" dirty="0"/>
                        <a:t>------------------------------</a:t>
                      </a:r>
                    </a:p>
                    <a:p>
                      <a:endParaRPr lang="en-IE" sz="1600" noProof="0" dirty="0"/>
                    </a:p>
                    <a:p>
                      <a:r>
                        <a:rPr lang="en-IE" sz="1600" noProof="0" dirty="0"/>
                        <a:t>Norway</a:t>
                      </a:r>
                    </a:p>
                    <a:p>
                      <a:r>
                        <a:rPr lang="en-IE" sz="1600" noProof="0" dirty="0"/>
                        <a:t>Switzerland</a:t>
                      </a:r>
                    </a:p>
                    <a:p>
                      <a:endParaRPr lang="en-IE" sz="1600" noProof="0" dirty="0"/>
                    </a:p>
                    <a:p>
                      <a:r>
                        <a:rPr lang="en-IE" sz="1600" noProof="0" dirty="0"/>
                        <a:t>------------------------------</a:t>
                      </a:r>
                    </a:p>
                    <a:p>
                      <a:endParaRPr lang="en-IE" sz="1600" noProof="0" dirty="0"/>
                    </a:p>
                    <a:p>
                      <a:r>
                        <a:rPr lang="en-IE" sz="1600" noProof="0" dirty="0"/>
                        <a:t>USA</a:t>
                      </a:r>
                    </a:p>
                    <a:p>
                      <a:r>
                        <a:rPr lang="en-IE" sz="1600" noProof="0" dirty="0"/>
                        <a:t>UK</a:t>
                      </a:r>
                    </a:p>
                    <a:p>
                      <a:r>
                        <a:rPr lang="en-IE" sz="1600" noProof="0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noProof="0" dirty="0"/>
                        <a:t>Finland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noProof="0" dirty="0"/>
                        <a:t>Czechia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600" noProof="0" dirty="0"/>
                    </a:p>
                    <a:p>
                      <a:endParaRPr lang="en-IE" sz="1600" baseline="0" noProof="0" dirty="0"/>
                    </a:p>
                    <a:p>
                      <a:endParaRPr lang="en-IE" sz="1600" baseline="0" noProof="0" dirty="0"/>
                    </a:p>
                    <a:p>
                      <a:endParaRPr lang="en-IE" sz="1600" baseline="0" noProof="0" dirty="0"/>
                    </a:p>
                    <a:p>
                      <a:r>
                        <a:rPr lang="en-IE" sz="1600" baseline="0" noProof="0" dirty="0"/>
                        <a:t>------------------------------</a:t>
                      </a:r>
                    </a:p>
                    <a:p>
                      <a:endParaRPr lang="en-IE" sz="1600" baseline="0" noProof="0" dirty="0"/>
                    </a:p>
                    <a:p>
                      <a:endParaRPr lang="en-IE" sz="1600" baseline="0" noProof="0" dirty="0"/>
                    </a:p>
                    <a:p>
                      <a:endParaRPr lang="en-IE" sz="1600" baseline="0" noProof="0" dirty="0"/>
                    </a:p>
                    <a:p>
                      <a:endParaRPr lang="en-IE" sz="1600" baseline="0" noProof="0" dirty="0"/>
                    </a:p>
                    <a:p>
                      <a:r>
                        <a:rPr lang="en-IE" sz="1600" baseline="0" noProof="0" dirty="0"/>
                        <a:t>------------------------------</a:t>
                      </a:r>
                    </a:p>
                    <a:p>
                      <a:endParaRPr lang="en-IE" sz="1600" baseline="0" noProof="0" dirty="0"/>
                    </a:p>
                    <a:p>
                      <a:r>
                        <a:rPr lang="en-IE" sz="1600" noProof="0" dirty="0"/>
                        <a:t>Australia</a:t>
                      </a:r>
                    </a:p>
                    <a:p>
                      <a:r>
                        <a:rPr lang="en-IE" sz="1600" noProof="0" dirty="0"/>
                        <a:t>New Zealand</a:t>
                      </a:r>
                    </a:p>
                    <a:p>
                      <a:endParaRPr lang="en-I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noProof="0" dirty="0"/>
                        <a:t>Sweden</a:t>
                      </a:r>
                    </a:p>
                    <a:p>
                      <a:endParaRPr lang="en-IE" sz="1600" noProof="0" dirty="0"/>
                    </a:p>
                    <a:p>
                      <a:endParaRPr lang="en-IE" sz="1600" noProof="0" dirty="0"/>
                    </a:p>
                    <a:p>
                      <a:endParaRPr lang="en-IE" sz="1600" noProof="0" dirty="0"/>
                    </a:p>
                    <a:p>
                      <a:endParaRPr lang="en-IE" sz="1600" noProof="0" dirty="0"/>
                    </a:p>
                    <a:p>
                      <a:endParaRPr lang="en-IE" sz="1600" noProof="0" dirty="0"/>
                    </a:p>
                    <a:p>
                      <a:r>
                        <a:rPr lang="en-IE" sz="1600" noProof="0" dirty="0"/>
                        <a:t>----------------------------</a:t>
                      </a:r>
                    </a:p>
                    <a:p>
                      <a:endParaRPr lang="en-IE" sz="1600" noProof="0" dirty="0"/>
                    </a:p>
                    <a:p>
                      <a:r>
                        <a:rPr lang="en-IE" sz="1600" noProof="0" dirty="0"/>
                        <a:t>Iceland </a:t>
                      </a:r>
                    </a:p>
                    <a:p>
                      <a:endParaRPr lang="en-IE" sz="1600" noProof="0" dirty="0"/>
                    </a:p>
                    <a:p>
                      <a:endParaRPr lang="en-IE" sz="1600" noProof="0" dirty="0"/>
                    </a:p>
                    <a:p>
                      <a:r>
                        <a:rPr lang="en-IE" sz="1600" noProof="0" dirty="0"/>
                        <a:t>----------------------------</a:t>
                      </a:r>
                    </a:p>
                    <a:p>
                      <a:endParaRPr lang="en-IE" sz="1600" noProof="0" dirty="0"/>
                    </a:p>
                    <a:p>
                      <a:r>
                        <a:rPr lang="en-IE" sz="1600" noProof="0" dirty="0"/>
                        <a:t>Canada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Ireland</a:t>
                      </a:r>
                    </a:p>
                    <a:p>
                      <a:r>
                        <a:rPr lang="en-IE" sz="1600" noProof="0" dirty="0"/>
                        <a:t>Austria (until 2019)</a:t>
                      </a:r>
                    </a:p>
                    <a:p>
                      <a:endParaRPr lang="en-IE" sz="1600" noProof="0" dirty="0"/>
                    </a:p>
                    <a:p>
                      <a:endParaRPr lang="en-IE" sz="1600" noProof="0" dirty="0"/>
                    </a:p>
                    <a:p>
                      <a:endParaRPr lang="en-IE" sz="1600" noProof="0" dirty="0"/>
                    </a:p>
                    <a:p>
                      <a:endParaRPr lang="en-IE" sz="1600" noProof="0" dirty="0"/>
                    </a:p>
                    <a:p>
                      <a:r>
                        <a:rPr lang="en-IE" sz="1600" noProof="0" dirty="0"/>
                        <a:t>----------------------------</a:t>
                      </a:r>
                    </a:p>
                    <a:p>
                      <a:endParaRPr lang="en-IE" sz="1600" noProof="0" dirty="0"/>
                    </a:p>
                    <a:p>
                      <a:endParaRPr lang="en-IE" sz="1600" noProof="0" dirty="0"/>
                    </a:p>
                    <a:p>
                      <a:endParaRPr lang="en-IE" sz="1600" noProof="0" dirty="0"/>
                    </a:p>
                    <a:p>
                      <a:endParaRPr lang="en-IE" sz="1600" noProof="0" dirty="0"/>
                    </a:p>
                    <a:p>
                      <a:r>
                        <a:rPr lang="en-IE" sz="1600" noProof="0" dirty="0"/>
                        <a:t>----------------------------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noProof="0" dirty="0"/>
                        <a:t>Remaining</a:t>
                      </a:r>
                      <a:r>
                        <a:rPr lang="en-IE" sz="1600" baseline="0" noProof="0" dirty="0"/>
                        <a:t> EU countries</a:t>
                      </a:r>
                    </a:p>
                    <a:p>
                      <a:endParaRPr lang="en-IE" sz="1600" baseline="0" noProof="0" dirty="0"/>
                    </a:p>
                    <a:p>
                      <a:endParaRPr lang="en-IE" sz="1600" baseline="0" noProof="0" dirty="0"/>
                    </a:p>
                    <a:p>
                      <a:endParaRPr lang="en-IE" sz="1600" baseline="0" noProof="0" dirty="0"/>
                    </a:p>
                    <a:p>
                      <a:endParaRPr lang="en-IE" sz="1600" baseline="0" noProof="0" dirty="0"/>
                    </a:p>
                    <a:p>
                      <a:r>
                        <a:rPr lang="en-IE" sz="1600" baseline="0" noProof="0" dirty="0"/>
                        <a:t>-------------------------</a:t>
                      </a:r>
                    </a:p>
                    <a:p>
                      <a:endParaRPr lang="en-IE" sz="1600" baseline="0" noProof="0" dirty="0"/>
                    </a:p>
                    <a:p>
                      <a:endParaRPr lang="en-IE" sz="1600" baseline="0" noProof="0" dirty="0"/>
                    </a:p>
                    <a:p>
                      <a:endParaRPr lang="en-IE" sz="1600" baseline="0" noProof="0" dirty="0"/>
                    </a:p>
                    <a:p>
                      <a:endParaRPr lang="en-IE" sz="1600" baseline="0" noProof="0" dirty="0"/>
                    </a:p>
                    <a:p>
                      <a:r>
                        <a:rPr lang="en-IE" sz="1600" baseline="0" noProof="0" dirty="0"/>
                        <a:t>--------------------------</a:t>
                      </a:r>
                    </a:p>
                    <a:p>
                      <a:endParaRPr lang="en-IE" sz="1600" baseline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89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separate harmonised index on OOH was developed in all EU countries, for possible integration with the HICP</a:t>
            </a:r>
          </a:p>
          <a:p>
            <a:r>
              <a:rPr lang="en-IE" dirty="0"/>
              <a:t>Based on net acquisition approach, including costs of acquisition as well as costs of ownership</a:t>
            </a:r>
          </a:p>
          <a:p>
            <a:r>
              <a:rPr lang="en-IE" dirty="0"/>
              <a:t>Data are available since reference year 2010; legal obligation</a:t>
            </a:r>
          </a:p>
          <a:p>
            <a:r>
              <a:rPr lang="en-IE" dirty="0"/>
              <a:t>Quarterly index, available around 3 months after reference quarter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Note: not to be confused with the </a:t>
            </a:r>
            <a:r>
              <a:rPr lang="en-IE" i="1" dirty="0"/>
              <a:t>House Price Index</a:t>
            </a:r>
            <a:r>
              <a:rPr lang="en-IE" dirty="0"/>
              <a:t>, which covers all transactions of dwellings by households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3248" y="646761"/>
            <a:ext cx="10515600" cy="782357"/>
          </a:xfrm>
        </p:spPr>
        <p:txBody>
          <a:bodyPr/>
          <a:lstStyle/>
          <a:p>
            <a:r>
              <a:rPr lang="en-IE" dirty="0"/>
              <a:t>Owner-occupied housing price index (OOHPI)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50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Breakdown of the OOHPI</a:t>
            </a:r>
            <a:endParaRPr lang="en-GB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717242"/>
              </p:ext>
            </p:extLst>
          </p:nvPr>
        </p:nvGraphicFramePr>
        <p:xfrm>
          <a:off x="838200" y="1524005"/>
          <a:ext cx="8909649" cy="489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2920">
                  <a:extLst>
                    <a:ext uri="{9D8B030D-6E8A-4147-A177-3AD203B41FA5}">
                      <a16:colId xmlns:a16="http://schemas.microsoft.com/office/drawing/2014/main" val="2729383787"/>
                    </a:ext>
                  </a:extLst>
                </a:gridCol>
                <a:gridCol w="2056729">
                  <a:extLst>
                    <a:ext uri="{9D8B030D-6E8A-4147-A177-3AD203B41FA5}">
                      <a16:colId xmlns:a16="http://schemas.microsoft.com/office/drawing/2014/main" val="4029896097"/>
                    </a:ext>
                  </a:extLst>
                </a:gridCol>
              </a:tblGrid>
              <a:tr h="398260">
                <a:tc>
                  <a:txBody>
                    <a:bodyPr/>
                    <a:lstStyle/>
                    <a:p>
                      <a:r>
                        <a:rPr lang="en-IE" dirty="0"/>
                        <a:t>Expenditure categories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Item weights (parts</a:t>
                      </a:r>
                      <a:r>
                        <a:rPr lang="en-IE" baseline="0" dirty="0"/>
                        <a:t> per 1000)</a:t>
                      </a:r>
                      <a:r>
                        <a:rPr lang="en-IE" dirty="0"/>
                        <a:t> for EA19 in 2022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55834"/>
                  </a:ext>
                </a:extLst>
              </a:tr>
              <a:tr h="39826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O.1.1. Acquisitions of dwellings</a:t>
                      </a:r>
                      <a:endParaRPr lang="en-GB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779.2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415496"/>
                  </a:ext>
                </a:extLst>
              </a:tr>
              <a:tr h="39826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O.1.1.1. New dwellings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648.2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59088"/>
                  </a:ext>
                </a:extLst>
              </a:tr>
              <a:tr h="39826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O.1.1.1.1. Purchases of newly built dwellings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211.5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390540"/>
                  </a:ext>
                </a:extLst>
              </a:tr>
              <a:tr h="39826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O.1.1.1.2. Self-build dwellings and major renovations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436.7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149673"/>
                  </a:ext>
                </a:extLst>
              </a:tr>
              <a:tr h="39826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O.1.1.2. Existing dwellings new to households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085757"/>
                  </a:ext>
                </a:extLst>
              </a:tr>
              <a:tr h="39826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O.1.1.3. Other services related to the acquisition of dwellings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125.4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469165"/>
                  </a:ext>
                </a:extLst>
              </a:tr>
              <a:tr h="39826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O.1.2. Ownership of dwellings</a:t>
                      </a:r>
                      <a:endParaRPr lang="en-GB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220.8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547181"/>
                  </a:ext>
                </a:extLst>
              </a:tr>
              <a:tr h="39826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O.1.2.1. Major repairs and maintenance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185.0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193092"/>
                  </a:ext>
                </a:extLst>
              </a:tr>
              <a:tr h="39826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O.1.2.2. Insurance connected with dwellings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58363"/>
                  </a:ext>
                </a:extLst>
              </a:tr>
              <a:tr h="39826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O.1.2.3. Other services related to ownership of dwellings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72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4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O.1.1. Acquisition of dwellings = </a:t>
            </a:r>
            <a:r>
              <a:rPr lang="en-IE" u="sng" dirty="0"/>
              <a:t>gross fixed capital formation </a:t>
            </a:r>
            <a:r>
              <a:rPr lang="en-IE" dirty="0"/>
              <a:t>of households in their capacity as producers of own-account housing services</a:t>
            </a:r>
          </a:p>
          <a:p>
            <a:r>
              <a:rPr lang="en-IE" dirty="0"/>
              <a:t>O.1.2. Ownership of dwellings = </a:t>
            </a:r>
            <a:r>
              <a:rPr lang="en-IE" u="sng" dirty="0"/>
              <a:t>intermediate consumption </a:t>
            </a:r>
            <a:r>
              <a:rPr lang="en-IE" dirty="0"/>
              <a:t>of households in their capacity as producers of own-account housing services</a:t>
            </a:r>
          </a:p>
          <a:p>
            <a:r>
              <a:rPr lang="en-GB" dirty="0"/>
              <a:t>HICP = </a:t>
            </a:r>
            <a:r>
              <a:rPr lang="en-GB" u="sng" dirty="0"/>
              <a:t>final monetary consumption</a:t>
            </a:r>
            <a:r>
              <a:rPr lang="en-GB" dirty="0"/>
              <a:t> expenditure of households</a:t>
            </a:r>
          </a:p>
          <a:p>
            <a:r>
              <a:rPr lang="en-GB" dirty="0"/>
              <a:t>HICP + OOHPI = </a:t>
            </a:r>
            <a:r>
              <a:rPr lang="en-GB" i="1" u="sng" dirty="0"/>
              <a:t>monetary expenditures, whether current or capital, of households for direct final consumption or for use in the production of housing services for own consumption</a:t>
            </a:r>
            <a:r>
              <a:rPr lang="en-GB" dirty="0"/>
              <a:t> (cf. Peter Hill, 1996)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Relation with national accounts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66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Excluded from expenditures used as weights, as per national accounts definition of gross fixed capital formation</a:t>
            </a:r>
          </a:p>
          <a:p>
            <a:r>
              <a:rPr lang="en-IE" dirty="0"/>
              <a:t>Included in the transaction prices used for estimating the indices for</a:t>
            </a:r>
          </a:p>
          <a:p>
            <a:pPr lvl="1">
              <a:spcAft>
                <a:spcPts val="0"/>
              </a:spcAft>
            </a:pPr>
            <a:r>
              <a:rPr lang="en-IE" dirty="0"/>
              <a:t>Purchases of new dwellings</a:t>
            </a:r>
          </a:p>
          <a:p>
            <a:pPr lvl="1">
              <a:spcAft>
                <a:spcPts val="0"/>
              </a:spcAft>
            </a:pPr>
            <a:r>
              <a:rPr lang="en-IE" dirty="0"/>
              <a:t>Existing dwellings new to households</a:t>
            </a:r>
          </a:p>
          <a:p>
            <a:pPr lvl="1">
              <a:spcAft>
                <a:spcPts val="0"/>
              </a:spcAft>
            </a:pPr>
            <a:r>
              <a:rPr lang="en-IE" dirty="0"/>
              <a:t>Other services related to acquisition of dwellings</a:t>
            </a:r>
          </a:p>
          <a:p>
            <a:pPr marL="457200" lvl="1" indent="0">
              <a:buNone/>
            </a:pPr>
            <a:r>
              <a:rPr lang="en-IE" i="1" dirty="0"/>
              <a:t>(overall share: 342.5)</a:t>
            </a:r>
          </a:p>
          <a:p>
            <a:r>
              <a:rPr lang="en-IE" dirty="0"/>
              <a:t>Excluded for </a:t>
            </a:r>
            <a:r>
              <a:rPr lang="en-IE" i="1" dirty="0"/>
              <a:t>Self-build dwellings and major renovations </a:t>
            </a:r>
            <a:r>
              <a:rPr lang="en-IE" sz="2000" i="1" dirty="0"/>
              <a:t>(share: 436.7)</a:t>
            </a:r>
            <a:r>
              <a:rPr lang="en-IE" sz="2000" dirty="0"/>
              <a:t>, </a:t>
            </a:r>
            <a:r>
              <a:rPr lang="en-IE" dirty="0"/>
              <a:t>which is based on construction price or cost indices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Treatment of land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95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C colour scheme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1E858B"/>
      </a:accent1>
      <a:accent2>
        <a:srgbClr val="4BC5DE"/>
      </a:accent2>
      <a:accent3>
        <a:srgbClr val="1EC08A"/>
      </a:accent3>
      <a:accent4>
        <a:srgbClr val="ED8D2F"/>
      </a:accent4>
      <a:accent5>
        <a:srgbClr val="FFC000"/>
      </a:accent5>
      <a:accent6>
        <a:srgbClr val="E76C53"/>
      </a:accent6>
      <a:hlink>
        <a:srgbClr val="0563C1"/>
      </a:hlink>
      <a:folHlink>
        <a:srgbClr val="24337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_Corporate_PPT_Template" id="{9E25CBC4-264C-4E5F-8DDF-C73C2B944108}" vid="{63966CC3-CC63-46CF-BE8C-07ABBDCD62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447018-c40e-40e5-80f8-c919516cf764">
      <Terms xmlns="http://schemas.microsoft.com/office/infopath/2007/PartnerControls"/>
    </lcf76f155ced4ddcb4097134ff3c332f>
    <TaxCatchAll xmlns="985ec44e-1bab-4c0b-9df0-6ba128686fc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24F25E6497ED43898D504973DBDCA9" ma:contentTypeVersion="16" ma:contentTypeDescription="Create a new document." ma:contentTypeScope="" ma:versionID="e5f1deaa96c316695226b8319cdb7918">
  <xsd:schema xmlns:xsd="http://www.w3.org/2001/XMLSchema" xmlns:xs="http://www.w3.org/2001/XMLSchema" xmlns:p="http://schemas.microsoft.com/office/2006/metadata/properties" xmlns:ns2="4f447018-c40e-40e5-80f8-c919516cf764" xmlns:ns3="6b41ce5a-22ff-4aef-bca2-14b56bf0aa25" xmlns:ns4="985ec44e-1bab-4c0b-9df0-6ba128686fc9" targetNamespace="http://schemas.microsoft.com/office/2006/metadata/properties" ma:root="true" ma:fieldsID="937cf59705fe4b1d7d2961689e3d69ed" ns2:_="" ns3:_="" ns4:_="">
    <xsd:import namespace="4f447018-c40e-40e5-80f8-c919516cf764"/>
    <xsd:import namespace="6b41ce5a-22ff-4aef-bca2-14b56bf0aa25"/>
    <xsd:import namespace="985ec44e-1bab-4c0b-9df0-6ba128686f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47018-c40e-40e5-80f8-c919516cf7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8175662-8596-484a-92c7-351d01561e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1ce5a-22ff-4aef-bca2-14b56bf0aa2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5ec44e-1bab-4c0b-9df0-6ba128686fc9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d34de355-2535-4860-8d3d-a17c1c6094fe}" ma:internalName="TaxCatchAll" ma:showField="CatchAllData" ma:web="6b41ce5a-22ff-4aef-bca2-14b56bf0aa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1FBC29-7944-43D7-B307-361A5B859425}">
  <ds:schemaRefs>
    <ds:schemaRef ds:uri="http://schemas.microsoft.com/office/2006/metadata/properties"/>
    <ds:schemaRef ds:uri="http://schemas.microsoft.com/office/infopath/2007/PartnerControls"/>
    <ds:schemaRef ds:uri="4f447018-c40e-40e5-80f8-c919516cf764"/>
    <ds:schemaRef ds:uri="985ec44e-1bab-4c0b-9df0-6ba128686fc9"/>
  </ds:schemaRefs>
</ds:datastoreItem>
</file>

<file path=customXml/itemProps2.xml><?xml version="1.0" encoding="utf-8"?>
<ds:datastoreItem xmlns:ds="http://schemas.openxmlformats.org/officeDocument/2006/customXml" ds:itemID="{BAC5D15F-1567-4256-96C9-81DE3074D0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93B643-E5E9-40D4-A0C7-46441D8966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447018-c40e-40e5-80f8-c919516cf764"/>
    <ds:schemaRef ds:uri="6b41ce5a-22ff-4aef-bca2-14b56bf0aa25"/>
    <ds:schemaRef ds:uri="985ec44e-1bab-4c0b-9df0-6ba128686f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401</TotalTime>
  <Words>1177</Words>
  <Application>Microsoft Office PowerPoint</Application>
  <PresentationFormat>Widescreen</PresentationFormat>
  <Paragraphs>191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Owner-occupied housing and the EU HICP </vt:lpstr>
      <vt:lpstr>HICP vs national CPIs</vt:lpstr>
      <vt:lpstr>HICP and OOH</vt:lpstr>
      <vt:lpstr>Four main approaches to measuring OOH, none perfect</vt:lpstr>
      <vt:lpstr>Inclusion of OOH in national CPIs</vt:lpstr>
      <vt:lpstr>Owner-occupied housing price index (OOHPI)</vt:lpstr>
      <vt:lpstr>Breakdown of the OOHPI</vt:lpstr>
      <vt:lpstr>Relation with national accounts</vt:lpstr>
      <vt:lpstr>Treatment of land</vt:lpstr>
      <vt:lpstr>PowerPoint Presentation</vt:lpstr>
      <vt:lpstr>2018 Commission report to European Parliament and Council</vt:lpstr>
      <vt:lpstr> ECB Monetary Policy Strategy Review</vt:lpstr>
      <vt:lpstr>ECB recommendations on OOH</vt:lpstr>
      <vt:lpstr>Discussions in ESS</vt:lpstr>
      <vt:lpstr>Task Force Owner-Occupied Housing</vt:lpstr>
      <vt:lpstr>Conclusions</vt:lpstr>
      <vt:lpstr>Thank you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Inclusion of owner-occupied housing in the HICP</dc:title>
  <dc:creator>KONIJN Paul (ESTAT)</dc:creator>
  <cp:lastModifiedBy>Htu Aung</cp:lastModifiedBy>
  <cp:revision>36</cp:revision>
  <cp:lastPrinted>2022-06-21T06:46:08Z</cp:lastPrinted>
  <dcterms:created xsi:type="dcterms:W3CDTF">2022-06-17T11:16:49Z</dcterms:created>
  <dcterms:modified xsi:type="dcterms:W3CDTF">2022-09-19T13:56:22Z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0x0101007024F25E6497ED43898D504973DBDCA9</vt:lpwstr>
  </property>
</Properties>
</file>