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5" r:id="rId2"/>
    <p:sldId id="281" r:id="rId3"/>
    <p:sldId id="282" r:id="rId4"/>
    <p:sldId id="290" r:id="rId5"/>
    <p:sldId id="278" r:id="rId6"/>
    <p:sldId id="283" r:id="rId7"/>
    <p:sldId id="284" r:id="rId8"/>
    <p:sldId id="287" r:id="rId9"/>
    <p:sldId id="285" r:id="rId10"/>
    <p:sldId id="286" r:id="rId11"/>
    <p:sldId id="288" r:id="rId12"/>
    <p:sldId id="266" r:id="rId13"/>
  </p:sldIdLst>
  <p:sldSz cx="9144000" cy="5143500" type="screen16x9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6BA"/>
    <a:srgbClr val="40A7CC"/>
    <a:srgbClr val="4BC1BB"/>
    <a:srgbClr val="3EC7CE"/>
    <a:srgbClr val="63A9A1"/>
    <a:srgbClr val="49B4C3"/>
    <a:srgbClr val="57A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96" autoAdjust="0"/>
    <p:restoredTop sz="87244" autoAdjust="0"/>
  </p:normalViewPr>
  <p:slideViewPr>
    <p:cSldViewPr>
      <p:cViewPr varScale="1">
        <p:scale>
          <a:sx n="98" d="100"/>
          <a:sy n="98" d="100"/>
        </p:scale>
        <p:origin x="42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Roboto Slab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C422-590E-9E48-81E4-DE38BE76C08D}" type="datetimeFigureOut">
              <a:rPr lang="en-GB" smtClean="0">
                <a:latin typeface="Roboto Slab Light"/>
              </a:rPr>
              <a:pPr/>
              <a:t>15/09/2022</a:t>
            </a:fld>
            <a:endParaRPr lang="en-GB" dirty="0">
              <a:latin typeface="Roboto Slab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Roboto Slab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BEBA-3409-0F4E-B713-CAADD7383708}" type="slidenum">
              <a:rPr lang="en-GB" smtClean="0">
                <a:latin typeface="Roboto Slab Light"/>
              </a:rPr>
              <a:pPr/>
              <a:t>‹#›</a:t>
            </a:fld>
            <a:endParaRPr lang="en-GB" dirty="0">
              <a:latin typeface="Roboto Slab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18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Slab Light"/>
              </a:defRPr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Slab Light"/>
              </a:defRPr>
            </a:lvl1pPr>
          </a:lstStyle>
          <a:p>
            <a:fld id="{5EB32EF4-9F0D-4B18-BFD1-268924FFDE11}" type="datetimeFigureOut">
              <a:rPr lang="en-IE" smtClean="0"/>
              <a:pPr/>
              <a:t>15/09/2022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Slab Light"/>
              </a:defRPr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Slab Light"/>
              </a:defRPr>
            </a:lvl1pPr>
          </a:lstStyle>
          <a:p>
            <a:fld id="{5641690F-5CE8-4B96-9588-F78D757180BA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223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 Slab Ligh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 Slab Ligh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 Slab Ligh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 Slab Ligh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 Slab Ligh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690F-5CE8-4B96-9588-F78D757180BA}" type="slidenum">
              <a:rPr lang="en-IE" smtClean="0"/>
              <a:pPr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028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690F-5CE8-4B96-9588-F78D757180BA}" type="slidenum">
              <a:rPr lang="en-IE" smtClean="0"/>
              <a:pPr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007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comparison CPI-renters index and CPI-OER index is important here. The renters index was calculated as a single hedonic index controlling for location and utilities – among other things. The OER index was calculated as a series of 32 hedonic indices, weighted together to reflect the structure of the OOH market.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690F-5CE8-4B96-9588-F78D757180BA}" type="slidenum">
              <a:rPr lang="en-IE" smtClean="0"/>
              <a:pPr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20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597821"/>
            <a:ext cx="4032448" cy="2126057"/>
          </a:xfrm>
        </p:spPr>
        <p:txBody>
          <a:bodyPr tIns="0" bIns="0" anchor="t" anchorCtr="0">
            <a:normAutofit/>
          </a:bodyPr>
          <a:lstStyle>
            <a:lvl1pPr>
              <a:lnSpc>
                <a:spcPts val="4600"/>
              </a:lnSpc>
              <a:defRPr sz="4400" b="0" i="0" baseline="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3795886"/>
            <a:ext cx="4032448" cy="1098426"/>
          </a:xfrm>
        </p:spPr>
        <p:txBody>
          <a:bodyPr>
            <a:normAutofit/>
          </a:bodyPr>
          <a:lstStyle>
            <a:lvl1pPr marL="0" indent="0" algn="l">
              <a:lnSpc>
                <a:spcPts val="2200"/>
              </a:lnSpc>
              <a:buNone/>
              <a:defRPr sz="2000" b="1" i="0" baseline="0">
                <a:solidFill>
                  <a:schemeClr val="accent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 Title</a:t>
            </a:r>
          </a:p>
          <a:p>
            <a:r>
              <a:rPr lang="en-US" dirty="0"/>
              <a:t>The quick brown fox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137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out Foo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2"/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24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4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No Foo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2999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2"/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88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2834406" cy="871538"/>
          </a:xfrm>
        </p:spPr>
        <p:txBody>
          <a:bodyPr anchor="t" anchorCtr="0"/>
          <a:lstStyle>
            <a:lvl1pPr algn="l">
              <a:defRPr sz="2000" b="1">
                <a:solidFill>
                  <a:schemeClr val="accent5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3879128"/>
          </a:xfrm>
        </p:spPr>
        <p:txBody>
          <a:bodyPr/>
          <a:lstStyle>
            <a:lvl1pPr marL="0" indent="0" algn="l">
              <a:buNone/>
              <a:defRPr sz="3200" b="1">
                <a:solidFill>
                  <a:srgbClr val="45C1C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067027"/>
            <a:ext cx="2834406" cy="30075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2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592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2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597821"/>
            <a:ext cx="4032448" cy="3350193"/>
          </a:xfrm>
        </p:spPr>
        <p:txBody>
          <a:bodyPr tIns="0" bIns="0"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9073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597821"/>
            <a:ext cx="4032448" cy="3350193"/>
          </a:xfrm>
        </p:spPr>
        <p:txBody>
          <a:bodyPr tIns="0" bIns="0"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2385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597821"/>
            <a:ext cx="4032448" cy="3350193"/>
          </a:xfrm>
        </p:spPr>
        <p:txBody>
          <a:bodyPr tIns="0" bIns="0"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037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8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5C1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1591"/>
            <a:ext cx="4038600" cy="28803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1591"/>
            <a:ext cx="4038600" cy="28803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2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5C1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4527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>
                <a:solidFill>
                  <a:srgbClr val="639FA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4527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2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8313" y="1276350"/>
            <a:ext cx="8207375" cy="26638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3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11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10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i="0" kern="1200">
          <a:solidFill>
            <a:schemeClr val="accent1"/>
          </a:solidFill>
          <a:latin typeface="Cambria" panose="02040503050406030204" pitchFamily="18" charset="0"/>
          <a:ea typeface="+mj-ea"/>
          <a:cs typeface="Cambria" panose="02040503050406030204" pitchFamily="18" charset="0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lang="en-US" sz="2400" kern="1200" dirty="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  <a:lvl2pPr marL="742950" indent="-28575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24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20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12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111/1540-6229.1236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esri.ie/publications/a-review-of-the-methodologies-used-in-compiling-owner-occupiers-housing-indices" TargetMode="External"/><Relationship Id="rId4" Type="http://schemas.openxmlformats.org/officeDocument/2006/relationships/hyperlink" Target="https://www.esri.ie/publications/estimating-the-cost-of-irish-housing-for-the-cpi-a-rental-equivalence-approac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597821"/>
            <a:ext cx="4320480" cy="126196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Owner Occupied Housing in the Irish CPI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011910"/>
            <a:ext cx="5112568" cy="10081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 Sprint on OOH, 20 September 2022</a:t>
            </a:r>
          </a:p>
          <a:p>
            <a:r>
              <a:rPr lang="en-US" dirty="0">
                <a:solidFill>
                  <a:schemeClr val="tx1"/>
                </a:solidFill>
              </a:rPr>
              <a:t>Edel Flannery, Central Statistics Office</a:t>
            </a:r>
          </a:p>
        </p:txBody>
      </p:sp>
    </p:spTree>
    <p:extLst>
      <p:ext uri="{BB962C8B-B14F-4D97-AF65-F5344CB8AC3E}">
        <p14:creationId xmlns:p14="http://schemas.microsoft.com/office/powerpoint/2010/main" val="421182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DDDA136-C056-44F3-91AC-5D34431432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4136" y="476077"/>
            <a:ext cx="2833688" cy="871537"/>
          </a:xfrm>
        </p:spPr>
        <p:txBody>
          <a:bodyPr>
            <a:normAutofit fontScale="90000"/>
          </a:bodyPr>
          <a:lstStyle/>
          <a:p>
            <a:r>
              <a:rPr lang="en-US" dirty="0"/>
              <a:t>New (marginal) v existing (stock) rents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4F467BD-2EB2-488D-AFC5-9C14F723565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68573" y="1939701"/>
            <a:ext cx="2835275" cy="30083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International literature is not clear on this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CPI is lower using existing (stock) rents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annualized change in inflation was 0.6 percentage points lower using existing rents relative to new rents.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5A026-87B6-4041-8A15-9C86B91BAA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35938" y="4767263"/>
            <a:ext cx="1008062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074DFA7-C613-284F-BE8A-46920CEE104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Main graphic">
            <a:extLst>
              <a:ext uri="{FF2B5EF4-FFF2-40B4-BE49-F238E27FC236}">
                <a16:creationId xmlns:a16="http://schemas.microsoft.com/office/drawing/2014/main" id="{42318711-2F27-4902-BFB9-44B2D1F7E25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305672" y="50130"/>
            <a:ext cx="3938736" cy="50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22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640C-1284-41E2-B125-815CE210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Where are we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6EC4-1C03-48CA-B50E-2A3E6849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HICP and Irish CPI have been converging for years – last major difference is OOH</a:t>
            </a:r>
          </a:p>
          <a:p>
            <a:r>
              <a:rPr lang="en-IE" sz="1800" dirty="0"/>
              <a:t>We have a data source and a method  and we are about to begin the user consultation to present the pros and cons - RE is currently the most likely candidate</a:t>
            </a:r>
          </a:p>
          <a:p>
            <a:r>
              <a:rPr lang="en-IE" sz="1800" dirty="0"/>
              <a:t>The debate at European level is significantly complicating the national discussion</a:t>
            </a:r>
          </a:p>
          <a:p>
            <a:r>
              <a:rPr lang="en-IE" sz="1800" dirty="0"/>
              <a:t>No desire for CPI+RE and HICP+NA – very difficult to explain to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3632-83E0-4EFD-9887-01D4177CC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74DFA7-C613-284F-BE8A-46920CEE1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3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casual-adult-female-writing-notes-on-notepad-PL9RULC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0" b="15180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6378762" y="2715766"/>
            <a:ext cx="14335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100" b="1" dirty="0"/>
              <a:t>Thank you.</a:t>
            </a:r>
          </a:p>
          <a:p>
            <a:endParaRPr lang="en-IE" sz="2100" b="1" dirty="0"/>
          </a:p>
          <a:p>
            <a:r>
              <a:rPr lang="en-IE" sz="21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7508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D3BB-5CB3-4B4A-B966-E0DFA706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Owner Occupied Housing (OOH)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BF3A-AA31-4344-BC12-66B293C1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Home ownership is 68% of households in Ireland - higher than France and Germany but lower than many other EA countries</a:t>
            </a:r>
            <a:endParaRPr lang="en-IE" dirty="0"/>
          </a:p>
          <a:p>
            <a:r>
              <a:rPr lang="en-IE" dirty="0"/>
              <a:t>No perfect method to measure OOH</a:t>
            </a:r>
          </a:p>
          <a:p>
            <a:r>
              <a:rPr lang="en-IE" dirty="0"/>
              <a:t>Goal is to find the best (or the least worst) option in the context of the conceptual basis and measurement objectives of national CPI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3BA3-F9AD-4584-BA6C-A9EBF2A7C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74DFA7-C613-284F-BE8A-46920CEE1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6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D3BB-5CB3-4B4A-B966-E0DFA706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Method used in national CPI in Ireland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BF3A-AA31-4344-BC12-66B293C1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Payments method since 1975 – has broad user acceptance, not at all controversial nationally</a:t>
            </a:r>
          </a:p>
          <a:p>
            <a:r>
              <a:rPr lang="en-US" dirty="0"/>
              <a:t>It measures what it was designed to measure i.e. changing costs faced by homeowners in relation to their mortgage interest payments, house insurance and maintenance and repair of the dwelling.</a:t>
            </a:r>
          </a:p>
          <a:p>
            <a:r>
              <a:rPr lang="en-US" dirty="0"/>
              <a:t>However conceptual problems e.g. borrowing costs are not consumption, incoherent measure across the target population </a:t>
            </a:r>
          </a:p>
          <a:p>
            <a:r>
              <a:rPr lang="en-US" dirty="0"/>
              <a:t>Plan is to replace the payments method – extensive user consultation will be required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3BA3-F9AD-4584-BA6C-A9EBF2A7C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74DFA7-C613-284F-BE8A-46920CEE1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9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D3BB-5CB3-4B4A-B966-E0DFA706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OOHPI following net acquisitions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BF3A-AA31-4344-BC12-66B293C1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Compiled as per Regulation using administrative data (Stamp Duty returns from the Revenue Commissioners) </a:t>
            </a:r>
          </a:p>
          <a:p>
            <a:r>
              <a:rPr lang="en-US" dirty="0"/>
              <a:t>Sent to Eurostat quarterly</a:t>
            </a:r>
          </a:p>
          <a:p>
            <a:r>
              <a:rPr lang="en-US" dirty="0"/>
              <a:t>Stamp Duty returns in Ireland can be lodged up to 3 months after the purchase of a dwelling, so the OOHPI data is subject to revision</a:t>
            </a:r>
          </a:p>
          <a:p>
            <a:r>
              <a:rPr lang="en-US" dirty="0"/>
              <a:t>No National publication of OOHPI data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3BA3-F9AD-4584-BA6C-A9EBF2A7C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74DFA7-C613-284F-BE8A-46920CEE1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CSO commissioned research on OOH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03598"/>
            <a:ext cx="7499176" cy="28803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“Rental equivalence, owner-occupied housing, and inflation measurement: Microlevel evidence from Ireland” - Journal Article in Real Estate Economics: External link: </a:t>
            </a:r>
            <a:r>
              <a:rPr lang="en-US" dirty="0">
                <a:hlinkClick r:id="rId3"/>
              </a:rPr>
              <a:t>https://onlinelibrary.wiley.com/doi/10.1111/1540-6229.12360</a:t>
            </a:r>
            <a:endParaRPr lang="en-US" dirty="0"/>
          </a:p>
          <a:p>
            <a:r>
              <a:rPr lang="en-US" dirty="0"/>
              <a:t>“Estimating the cost of Irish housing for the CPI: A rental equivalence approach”, ESRI Working Paper: </a:t>
            </a:r>
            <a:r>
              <a:rPr lang="en-US" dirty="0">
                <a:hlinkClick r:id="rId4"/>
              </a:rPr>
              <a:t>https://www.esri.ie/publications/estimating-the-cost-of-irish-housing-for-the-cpi-a-rental-equivalence-approach</a:t>
            </a:r>
            <a:endParaRPr lang="en-US" dirty="0"/>
          </a:p>
          <a:p>
            <a:r>
              <a:rPr lang="en-US" dirty="0"/>
              <a:t>“A review of the methodologies used in compiling owner-occupiers’ housing indices”, ESRI Working Paper: </a:t>
            </a:r>
            <a:r>
              <a:rPr lang="en-US" dirty="0">
                <a:hlinkClick r:id="rId5"/>
              </a:rPr>
              <a:t>https://www.esri.ie/publications/a-review-of-the-methodologies-used-in-compiling-owner-occupiers-housing-indices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pPr marL="0" indent="0">
              <a:buNone/>
            </a:pPr>
            <a:fld id="{F074DFA7-C613-284F-BE8A-46920CEE1047}" type="slidenum">
              <a:rPr lang="en-US" smtClean="0"/>
              <a:pPr marL="0" indent="0">
                <a:buNone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E079-05EF-40F5-9E57-B2191B2F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 of most recent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1D21-9060-488D-9DBD-B7FE5F73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15566"/>
            <a:ext cx="8856984" cy="324035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Rental Equivalence (RE) measure is theoretically suited to the consumption focus of CPI measurement i.e. not based on asset values – also meets frequency and timeliness criteria of CPI</a:t>
            </a:r>
          </a:p>
          <a:p>
            <a:r>
              <a:rPr lang="en-US" dirty="0"/>
              <a:t>Paper estimates a RE measure for OOH for Ireland using </a:t>
            </a:r>
            <a:r>
              <a:rPr lang="en-US" u="sng" dirty="0"/>
              <a:t>supervisory property-level rental data </a:t>
            </a:r>
            <a:r>
              <a:rPr lang="en-US" dirty="0"/>
              <a:t>– calculates 32 separate regional hedonic rent models and uses the results to weight up to the RE index </a:t>
            </a:r>
          </a:p>
          <a:p>
            <a:r>
              <a:rPr lang="en-US" dirty="0"/>
              <a:t>Addresses three issues of concern: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differentiates between new (marginal) and existing (stock) rent levels – paper argues in </a:t>
            </a:r>
            <a:r>
              <a:rPr lang="en-US" dirty="0" err="1"/>
              <a:t>favour</a:t>
            </a:r>
            <a:r>
              <a:rPr lang="en-US" dirty="0"/>
              <a:t> of new rents while existing rents are commonly used in NSIs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controls for utility costs to calculate “pure” rent (similar to US CPI)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able to estimate an RE measure in the absence of rent controls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D7FA6-4396-4F7C-9BED-E2DFB4FFA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74DFA7-C613-284F-BE8A-46920CEE1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5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C881-39A4-41E2-9BF4-CBA66BAE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1120-F0D2-42CF-B19D-3CF5247C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 index is very different from the official (payments approach) OOH index</a:t>
            </a:r>
            <a:endParaRPr lang="en-IE" sz="1800" dirty="0"/>
          </a:p>
          <a:p>
            <a:r>
              <a:rPr lang="en-US" sz="1800" dirty="0"/>
              <a:t>RE index, adjusted for property types of OOH, is very different to an unadjusted rent index </a:t>
            </a:r>
          </a:p>
          <a:p>
            <a:r>
              <a:rPr lang="en-US" sz="1800" dirty="0"/>
              <a:t>Choice around using existing (stock), or new (marginal) rents matters a lot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BA37F-202A-4FD5-8DB1-D7182D98F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74DFA7-C613-284F-BE8A-46920CEE1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9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C8E3202-5F1E-4626-8368-3CCB40A9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95486"/>
            <a:ext cx="2834406" cy="871538"/>
          </a:xfrm>
        </p:spPr>
        <p:txBody>
          <a:bodyPr>
            <a:normAutofit/>
          </a:bodyPr>
          <a:lstStyle/>
          <a:p>
            <a:r>
              <a:rPr lang="en-US" dirty="0"/>
              <a:t>Rental equivalence v payments approach</a:t>
            </a:r>
          </a:p>
        </p:txBody>
      </p:sp>
      <p:pic>
        <p:nvPicPr>
          <p:cNvPr id="5" name="Main graphic">
            <a:extLst>
              <a:ext uri="{FF2B5EF4-FFF2-40B4-BE49-F238E27FC236}">
                <a16:creationId xmlns:a16="http://schemas.microsoft.com/office/drawing/2014/main" id="{AE2D1064-EFE8-442B-9793-A4D50522F6B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575050" y="284958"/>
            <a:ext cx="5111750" cy="371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DDD805A-F96A-4B72-A3BE-C4A7202D5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544" y="1347614"/>
            <a:ext cx="2834406" cy="3007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Payments approach indicates a fall in the cost of OOH, whereas the RE measure is indicating a rise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F787B-6B15-492E-B531-AE429F5B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074DFA7-C613-284F-BE8A-46920CEE104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6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A431CB3-94B4-4580-8CE3-7B6037C8DC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4136" y="548085"/>
            <a:ext cx="2833688" cy="871537"/>
          </a:xfrm>
        </p:spPr>
        <p:txBody>
          <a:bodyPr>
            <a:normAutofit fontScale="90000"/>
          </a:bodyPr>
          <a:lstStyle/>
          <a:p>
            <a:r>
              <a:rPr lang="en-US" dirty="0"/>
              <a:t>CPI actual v CPI+OOH (rental equivalence)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298ED20-6026-4393-9928-191CC750DFA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085305"/>
            <a:ext cx="2833688" cy="300672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CPI actual = CPI+OOH following the payments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Significant difference between the CPI actual and CPI+OOH following rental equivalence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Weight of OOH goes from 5.6% (payments)  to 16.3% (rental equivalence)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F605E-D74E-47AA-8031-2280E015F0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35938" y="4767263"/>
            <a:ext cx="1008062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074DFA7-C613-284F-BE8A-46920CEE104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Main graphic">
            <a:extLst>
              <a:ext uri="{FF2B5EF4-FFF2-40B4-BE49-F238E27FC236}">
                <a16:creationId xmlns:a16="http://schemas.microsoft.com/office/drawing/2014/main" id="{9E988AED-E0FA-4AA7-921F-3DBDE943A67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39952" y="144016"/>
            <a:ext cx="4032448" cy="4948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397868"/>
      </p:ext>
    </p:extLst>
  </p:cSld>
  <p:clrMapOvr>
    <a:masterClrMapping/>
  </p:clrMapOvr>
</p:sld>
</file>

<file path=ppt/theme/theme1.xml><?xml version="1.0" encoding="utf-8"?>
<a:theme xmlns:a="http://schemas.openxmlformats.org/drawingml/2006/main" name="CSO Standard Text 2">
  <a:themeElements>
    <a:clrScheme name="CSO Colours">
      <a:dk1>
        <a:srgbClr val="006168"/>
      </a:dk1>
      <a:lt1>
        <a:sysClr val="window" lastClr="FFFFFF"/>
      </a:lt1>
      <a:dk2>
        <a:srgbClr val="006F74"/>
      </a:dk2>
      <a:lt2>
        <a:srgbClr val="F8F8F8"/>
      </a:lt2>
      <a:accent1>
        <a:srgbClr val="45C1C0"/>
      </a:accent1>
      <a:accent2>
        <a:srgbClr val="FAA21B"/>
      </a:accent2>
      <a:accent3>
        <a:srgbClr val="5BC1A5"/>
      </a:accent3>
      <a:accent4>
        <a:srgbClr val="35456B"/>
      </a:accent4>
      <a:accent5>
        <a:srgbClr val="639FA2"/>
      </a:accent5>
      <a:accent6>
        <a:srgbClr val="9BBDBF"/>
      </a:accent6>
      <a:hlink>
        <a:srgbClr val="45C1C0"/>
      </a:hlink>
      <a:folHlink>
        <a:srgbClr val="45C1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24F25E6497ED43898D504973DBDCA9" ma:contentTypeVersion="16" ma:contentTypeDescription="Create a new document." ma:contentTypeScope="" ma:versionID="e5f1deaa96c316695226b8319cdb7918">
  <xsd:schema xmlns:xsd="http://www.w3.org/2001/XMLSchema" xmlns:xs="http://www.w3.org/2001/XMLSchema" xmlns:p="http://schemas.microsoft.com/office/2006/metadata/properties" xmlns:ns2="4f447018-c40e-40e5-80f8-c919516cf764" xmlns:ns3="6b41ce5a-22ff-4aef-bca2-14b56bf0aa25" xmlns:ns4="985ec44e-1bab-4c0b-9df0-6ba128686fc9" targetNamespace="http://schemas.microsoft.com/office/2006/metadata/properties" ma:root="true" ma:fieldsID="937cf59705fe4b1d7d2961689e3d69ed" ns2:_="" ns3:_="" ns4:_="">
    <xsd:import namespace="4f447018-c40e-40e5-80f8-c919516cf764"/>
    <xsd:import namespace="6b41ce5a-22ff-4aef-bca2-14b56bf0aa25"/>
    <xsd:import namespace="985ec44e-1bab-4c0b-9df0-6ba128686f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47018-c40e-40e5-80f8-c919516cf7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8175662-8596-484a-92c7-351d01561e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1ce5a-22ff-4aef-bca2-14b56bf0aa2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5ec44e-1bab-4c0b-9df0-6ba128686fc9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d34de355-2535-4860-8d3d-a17c1c6094fe}" ma:internalName="TaxCatchAll" ma:showField="CatchAllData" ma:web="6b41ce5a-22ff-4aef-bca2-14b56bf0aa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447018-c40e-40e5-80f8-c919516cf764">
      <Terms xmlns="http://schemas.microsoft.com/office/infopath/2007/PartnerControls"/>
    </lcf76f155ced4ddcb4097134ff3c332f>
    <TaxCatchAll xmlns="985ec44e-1bab-4c0b-9df0-6ba128686fc9" xsi:nil="true"/>
  </documentManagement>
</p:properties>
</file>

<file path=customXml/itemProps1.xml><?xml version="1.0" encoding="utf-8"?>
<ds:datastoreItem xmlns:ds="http://schemas.openxmlformats.org/officeDocument/2006/customXml" ds:itemID="{100696B0-401A-4B92-9DAF-4F067DF29390}"/>
</file>

<file path=customXml/itemProps2.xml><?xml version="1.0" encoding="utf-8"?>
<ds:datastoreItem xmlns:ds="http://schemas.openxmlformats.org/officeDocument/2006/customXml" ds:itemID="{F84F882A-8B5C-40D2-B8B3-F12ED62382E6}"/>
</file>

<file path=customXml/itemProps3.xml><?xml version="1.0" encoding="utf-8"?>
<ds:datastoreItem xmlns:ds="http://schemas.openxmlformats.org/officeDocument/2006/customXml" ds:itemID="{C81C5596-9DDC-49DD-A725-A852D559DFB5}"/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789</Words>
  <Application>Microsoft Office PowerPoint</Application>
  <PresentationFormat>On-screen Show (16:9)</PresentationFormat>
  <Paragraphs>64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Roboto Slab Light</vt:lpstr>
      <vt:lpstr>Roboto Slab Regular</vt:lpstr>
      <vt:lpstr>CSO Standard Text 2</vt:lpstr>
      <vt:lpstr>Owner Occupied Housing in the Irish CPI</vt:lpstr>
      <vt:lpstr>Owner Occupied Housing (OOH) </vt:lpstr>
      <vt:lpstr>Method used in national CPI in Ireland  </vt:lpstr>
      <vt:lpstr>OOHPI following net acquisitions approach</vt:lpstr>
      <vt:lpstr>CSO commissioned research on OOH</vt:lpstr>
      <vt:lpstr>Summary of most recent paper</vt:lpstr>
      <vt:lpstr>Some findings</vt:lpstr>
      <vt:lpstr>Rental equivalence v payments approach</vt:lpstr>
      <vt:lpstr>CPI actual v CPI+OOH (rental equivalence)</vt:lpstr>
      <vt:lpstr>New (marginal) v existing (stock) rents</vt:lpstr>
      <vt:lpstr>Where are we now?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OOH for Irish CPI</dc:title>
  <dc:creator>Barra Casey</dc:creator>
  <cp:lastModifiedBy>Edel Flannery</cp:lastModifiedBy>
  <cp:revision>38</cp:revision>
  <dcterms:created xsi:type="dcterms:W3CDTF">2022-02-16T15:22:40Z</dcterms:created>
  <dcterms:modified xsi:type="dcterms:W3CDTF">2022-09-15T13:44:14Z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0x0101007024F25E6497ED43898D504973DBDCA9</vt:lpwstr>
  </property>
</Properties>
</file>