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1174" r:id="rId5"/>
    <p:sldId id="1343" r:id="rId6"/>
    <p:sldId id="1345" r:id="rId7"/>
    <p:sldId id="1344" r:id="rId8"/>
    <p:sldId id="1342" r:id="rId9"/>
    <p:sldId id="1341" r:id="rId10"/>
    <p:sldId id="13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C000"/>
    <a:srgbClr val="ED7D31"/>
    <a:srgbClr val="6A914F"/>
    <a:srgbClr val="C20C49"/>
    <a:srgbClr val="C39917"/>
    <a:srgbClr val="5372A7"/>
    <a:srgbClr val="CC9900"/>
    <a:srgbClr val="009EDB"/>
    <a:srgbClr val="DAE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tanger" userId="8aca8b98-e244-4dfa-8653-edcc867a0ef4" providerId="ADAL" clId="{3CA94399-7701-40CC-864B-7CF1DA3F92F6}"/>
    <pc:docChg chg="custSel modSld">
      <pc:chgData name="Michael Stanger" userId="8aca8b98-e244-4dfa-8653-edcc867a0ef4" providerId="ADAL" clId="{3CA94399-7701-40CC-864B-7CF1DA3F92F6}" dt="2021-11-22T20:09:13.464" v="18" actId="6549"/>
      <pc:docMkLst>
        <pc:docMk/>
      </pc:docMkLst>
      <pc:sldChg chg="modSp mod">
        <pc:chgData name="Michael Stanger" userId="8aca8b98-e244-4dfa-8653-edcc867a0ef4" providerId="ADAL" clId="{3CA94399-7701-40CC-864B-7CF1DA3F92F6}" dt="2021-11-22T20:09:13.464" v="18" actId="6549"/>
        <pc:sldMkLst>
          <pc:docMk/>
          <pc:sldMk cId="655382326" sldId="1342"/>
        </pc:sldMkLst>
        <pc:spChg chg="mod">
          <ac:chgData name="Michael Stanger" userId="8aca8b98-e244-4dfa-8653-edcc867a0ef4" providerId="ADAL" clId="{3CA94399-7701-40CC-864B-7CF1DA3F92F6}" dt="2021-11-22T20:09:13.464" v="18" actId="6549"/>
          <ac:spMkLst>
            <pc:docMk/>
            <pc:sldMk cId="655382326" sldId="1342"/>
            <ac:spMk id="2" creationId="{0AE1AC35-8093-4887-B5CF-C1DF46268F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1C42D-4AAD-44DB-81CB-297D8B190AC5}" type="datetimeFigureOut">
              <a:rPr lang="en-US" smtClean="0"/>
              <a:t>22/11/2021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9C80A-0129-45A9-AB25-12D5873C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BE95CB-9A13-49B5-BA9F-69B2E425E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061" y="4199138"/>
            <a:ext cx="10917877" cy="1058662"/>
          </a:xfrm>
        </p:spPr>
        <p:txBody>
          <a:bodyPr/>
          <a:lstStyle>
            <a:lvl1pPr marL="0" indent="0" algn="ctr">
              <a:buNone/>
              <a:defRPr sz="2400">
                <a:latin typeface="Montserrat" panose="0000050000000000000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F1A355-CB5A-4124-A82F-3639A79F0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249" y="478247"/>
            <a:ext cx="3617210" cy="65568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950C376-0FE1-41ED-90D6-30DDEE9795B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37061" y="3040446"/>
            <a:ext cx="10917877" cy="76511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algn="ctr"/>
            <a:r>
              <a:rPr lang="en-US" sz="5400">
                <a:latin typeface="Montserrat" panose="00000500000000000000"/>
                <a:ea typeface="Roboto" panose="02000000000000000000" pitchFamily="2" charset="0"/>
                <a:cs typeface="Raavi" panose="020B0502040204020203" pitchFamily="34" charset="0"/>
              </a:rPr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77EE3CE-C476-4801-9EED-0259DEA4B8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81425" y="423504"/>
            <a:ext cx="3073513" cy="655688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2000" b="1">
                <a:latin typeface="Montserrat" panose="00000500000000000000"/>
              </a:defRPr>
            </a:lvl1pPr>
          </a:lstStyle>
          <a:p>
            <a:pPr lvl="0"/>
            <a:r>
              <a:rPr lang="en-US"/>
              <a:t>Occasion</a:t>
            </a:r>
          </a:p>
          <a:p>
            <a:pPr lvl="0"/>
            <a:r>
              <a:rPr lang="en-US"/>
              <a:t>Location, Date</a:t>
            </a:r>
          </a:p>
        </p:txBody>
      </p:sp>
    </p:spTree>
    <p:extLst>
      <p:ext uri="{BB962C8B-B14F-4D97-AF65-F5344CB8AC3E}">
        <p14:creationId xmlns:p14="http://schemas.microsoft.com/office/powerpoint/2010/main" val="230880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13C91-8FDF-4E38-929F-CA5040754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1DD8A-2922-4BB2-B35C-23962EC45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2DDEE-5F83-4A54-971D-2048207473CD}"/>
              </a:ext>
            </a:extLst>
          </p:cNvPr>
          <p:cNvSpPr txBox="1"/>
          <p:nvPr userDrawn="1"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+Text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/>
              <a:t>Title for </a:t>
            </a:r>
            <a:r>
              <a:rPr lang="en-US" err="1"/>
              <a:t>Photo+Text</a:t>
            </a:r>
            <a:r>
              <a:rPr lang="en-US"/>
              <a:t> (W) Layout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 marL="917575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.HelveticaNeueDeskInterface-Regular"/>
              <a:buChar char="●"/>
              <a:tabLst/>
              <a:defRPr sz="1800"/>
            </a:lvl5pPr>
          </a:lstStyle>
          <a:p>
            <a:pPr lvl="0"/>
            <a:r>
              <a:rPr lang="en-US"/>
              <a:t>Paragraph/</a:t>
            </a:r>
            <a:r>
              <a:rPr lang="en-US" err="1"/>
              <a:t>unbulleted</a:t>
            </a:r>
            <a:r>
              <a:rPr lang="en-US"/>
              <a:t> text formatting</a:t>
            </a:r>
          </a:p>
          <a:p>
            <a:pPr lvl="1"/>
            <a:r>
              <a:rPr lang="en-US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/>
              <a:t>Double-click the “Indent More” button (above) for second-level bullets</a:t>
            </a:r>
          </a:p>
          <a:p>
            <a:pPr lvl="3"/>
            <a:r>
              <a:rPr lang="en-US"/>
              <a:t>Triple-click the “Indent More” button (above) for third-level bullets</a:t>
            </a:r>
          </a:p>
          <a:p>
            <a:pPr marL="917575" marR="0" lvl="4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.HelveticaNeueDeskInterface-Regular"/>
              <a:buChar char="●"/>
              <a:tabLst/>
              <a:defRPr/>
            </a:pPr>
            <a:r>
              <a:rPr lang="en-US"/>
              <a:t>Quadruple-click the “Indent More” button (above) for fourth-level bullets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8106178-1013-D249-8751-3EA29B2109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39838" y="1669499"/>
            <a:ext cx="4856162" cy="4480560"/>
          </a:xfrm>
          <a:solidFill>
            <a:schemeClr val="bg1">
              <a:lumMod val="9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DAF09BB-AD0B-2041-83F2-50D0A4E86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9839" y="5889219"/>
            <a:ext cx="4856162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3826696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D3D0E0D-B645-4A34-BBCB-C41FBC1229BD}"/>
              </a:ext>
            </a:extLst>
          </p:cNvPr>
          <p:cNvSpPr txBox="1"/>
          <p:nvPr userDrawn="1"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C29B6B2-B8A6-4A82-800C-730696347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64" y="192965"/>
            <a:ext cx="2719724" cy="493002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0CA3B42-DE9C-4F26-A7D6-EF15C43F2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566" y="1828799"/>
            <a:ext cx="10849889" cy="4301461"/>
          </a:xfrm>
        </p:spPr>
        <p:txBody>
          <a:bodyPr/>
          <a:lstStyle>
            <a:lvl1pPr>
              <a:defRPr sz="2400">
                <a:latin typeface="Roboto" panose="02000000000000000000"/>
              </a:defRPr>
            </a:lvl1pPr>
            <a:lvl2pPr>
              <a:defRPr sz="2200">
                <a:latin typeface="Roboto" panose="02000000000000000000"/>
              </a:defRPr>
            </a:lvl2pPr>
            <a:lvl3pPr>
              <a:defRPr>
                <a:latin typeface="Roboto" panose="02000000000000000000"/>
              </a:defRPr>
            </a:lvl3pPr>
            <a:lvl4pPr>
              <a:defRPr>
                <a:latin typeface="Roboto" panose="02000000000000000000"/>
              </a:defRPr>
            </a:lvl4pPr>
            <a:lvl5pPr>
              <a:defRPr>
                <a:latin typeface="Roboto" panose="0200000000000000000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915257C-20D5-4CF1-8677-EDB4DB09BE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504" y="1133388"/>
            <a:ext cx="7523163" cy="579437"/>
          </a:xfrm>
        </p:spPr>
        <p:txBody>
          <a:bodyPr>
            <a:normAutofit/>
          </a:bodyPr>
          <a:lstStyle>
            <a:lvl1pPr marL="0" indent="0">
              <a:buNone/>
              <a:defRPr sz="3100">
                <a:latin typeface="Montserrat" panose="0000050000000000000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title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0ED48733-BB41-4D6C-A919-02A677AC71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7130" y="146304"/>
            <a:ext cx="4908785" cy="492125"/>
          </a:xfrm>
        </p:spPr>
        <p:txBody>
          <a:bodyPr>
            <a:noAutofit/>
          </a:bodyPr>
          <a:lstStyle>
            <a:lvl1pPr marL="0" indent="0" algn="r">
              <a:buNone/>
              <a:defRPr sz="3100" b="1">
                <a:latin typeface="Montserrat" panose="00000500000000000000"/>
              </a:defRPr>
            </a:lvl1pPr>
          </a:lstStyle>
          <a:p>
            <a:pPr lvl="0"/>
            <a:r>
              <a:rPr lang="en-US"/>
              <a:t>Presentation Title or Section</a:t>
            </a:r>
          </a:p>
        </p:txBody>
      </p:sp>
    </p:spTree>
    <p:extLst>
      <p:ext uri="{BB962C8B-B14F-4D97-AF65-F5344CB8AC3E}">
        <p14:creationId xmlns:p14="http://schemas.microsoft.com/office/powerpoint/2010/main" val="263249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452F-2F8F-499C-A614-A9E06095D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504" y="1873189"/>
            <a:ext cx="5257800" cy="4303774"/>
          </a:xfrm>
        </p:spPr>
        <p:txBody>
          <a:bodyPr/>
          <a:lstStyle>
            <a:lvl1pPr>
              <a:defRPr sz="2400">
                <a:latin typeface="Roboto" panose="02000000000000000000"/>
              </a:defRPr>
            </a:lvl1pPr>
            <a:lvl2pPr>
              <a:defRPr sz="2200">
                <a:latin typeface="Roboto" panose="02000000000000000000"/>
              </a:defRPr>
            </a:lvl2pPr>
            <a:lvl3pPr>
              <a:defRPr>
                <a:latin typeface="Roboto" panose="02000000000000000000"/>
              </a:defRPr>
            </a:lvl3pPr>
            <a:lvl4pPr>
              <a:defRPr>
                <a:latin typeface="Roboto" panose="02000000000000000000"/>
              </a:defRPr>
            </a:lvl4pPr>
            <a:lvl5pPr>
              <a:defRPr>
                <a:latin typeface="Roboto" panose="0200000000000000000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85341-7F7F-456F-AB6B-B686AD6DF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6816" y="1873189"/>
            <a:ext cx="5257800" cy="4303774"/>
          </a:xfrm>
        </p:spPr>
        <p:txBody>
          <a:bodyPr/>
          <a:lstStyle>
            <a:lvl1pPr>
              <a:defRPr sz="2400">
                <a:latin typeface="Roboto" panose="02000000000000000000"/>
              </a:defRPr>
            </a:lvl1pPr>
            <a:lvl2pPr>
              <a:defRPr sz="2200">
                <a:latin typeface="Roboto" panose="02000000000000000000"/>
              </a:defRPr>
            </a:lvl2pPr>
            <a:lvl3pPr>
              <a:defRPr>
                <a:latin typeface="Roboto" panose="02000000000000000000"/>
              </a:defRPr>
            </a:lvl3pPr>
            <a:lvl4pPr>
              <a:defRPr>
                <a:latin typeface="Roboto" panose="02000000000000000000"/>
              </a:defRPr>
            </a:lvl4pPr>
            <a:lvl5pPr>
              <a:defRPr>
                <a:latin typeface="Roboto" panose="0200000000000000000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207B35C-2537-4029-B30E-11A445D921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64" y="192965"/>
            <a:ext cx="2719724" cy="493002"/>
          </a:xfrm>
          <a:prstGeom prst="rect">
            <a:avLst/>
          </a:prstGeom>
        </p:spPr>
      </p:pic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C876087-1182-41B2-83C5-CB0793820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504" y="1133388"/>
            <a:ext cx="7523163" cy="579437"/>
          </a:xfrm>
        </p:spPr>
        <p:txBody>
          <a:bodyPr>
            <a:normAutofit/>
          </a:bodyPr>
          <a:lstStyle>
            <a:lvl1pPr marL="0" indent="0">
              <a:buNone/>
              <a:defRPr sz="3100">
                <a:latin typeface="Montserrat" panose="0000050000000000000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title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075D8-12F9-4954-8F9E-0F95BCE3AE3A}"/>
              </a:ext>
            </a:extLst>
          </p:cNvPr>
          <p:cNvSpPr txBox="1"/>
          <p:nvPr userDrawn="1"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3DEEB10B-8EB5-4996-BB0B-2D469DFCA4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7130" y="146304"/>
            <a:ext cx="4908785" cy="492125"/>
          </a:xfrm>
        </p:spPr>
        <p:txBody>
          <a:bodyPr>
            <a:noAutofit/>
          </a:bodyPr>
          <a:lstStyle>
            <a:lvl1pPr marL="0" indent="0" algn="r">
              <a:buNone/>
              <a:defRPr sz="3100" b="1">
                <a:latin typeface="Montserrat" panose="00000500000000000000"/>
              </a:defRPr>
            </a:lvl1pPr>
          </a:lstStyle>
          <a:p>
            <a:pPr lvl="0"/>
            <a:r>
              <a:rPr lang="en-US"/>
              <a:t>Presentation Title or Section</a:t>
            </a:r>
          </a:p>
        </p:txBody>
      </p:sp>
    </p:spTree>
    <p:extLst>
      <p:ext uri="{BB962C8B-B14F-4D97-AF65-F5344CB8AC3E}">
        <p14:creationId xmlns:p14="http://schemas.microsoft.com/office/powerpoint/2010/main" val="178770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4CF9-52A0-44C1-B2B3-59776FA5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3" y="1819071"/>
            <a:ext cx="5257800" cy="686003"/>
          </a:xfrm>
        </p:spPr>
        <p:txBody>
          <a:bodyPr anchor="b">
            <a:normAutofit/>
          </a:bodyPr>
          <a:lstStyle>
            <a:lvl1pPr marL="0" indent="0">
              <a:buNone/>
              <a:defRPr sz="2700" b="1">
                <a:latin typeface="Montserrat" panose="000005000000000000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42E02-9399-4D80-B43E-A138982A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3" y="2611320"/>
            <a:ext cx="5257800" cy="3578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DA4C2-0013-451C-8B49-01DD29A98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1616" y="1819071"/>
            <a:ext cx="5257800" cy="686003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latin typeface="Montserrat" panose="000005000000000000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DFB31-B261-445E-B640-07B39A383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1616" y="2611320"/>
            <a:ext cx="5257800" cy="3578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C94771D-51AF-42C5-9CD3-814BBCE71A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64" y="192965"/>
            <a:ext cx="2719724" cy="493002"/>
          </a:xfrm>
          <a:prstGeom prst="rect">
            <a:avLst/>
          </a:prstGeom>
        </p:spPr>
      </p:pic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B2CF31AD-C56B-4A2C-9061-FE667637DE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504" y="1133388"/>
            <a:ext cx="7523163" cy="579437"/>
          </a:xfrm>
        </p:spPr>
        <p:txBody>
          <a:bodyPr>
            <a:normAutofit/>
          </a:bodyPr>
          <a:lstStyle>
            <a:lvl1pPr marL="0" indent="0">
              <a:buNone/>
              <a:defRPr sz="3100">
                <a:latin typeface="Montserrat" panose="0000050000000000000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title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535663-3381-4D4D-833E-3951C034EFC1}"/>
              </a:ext>
            </a:extLst>
          </p:cNvPr>
          <p:cNvSpPr txBox="1"/>
          <p:nvPr userDrawn="1"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EDD822D7-92F9-40A2-952B-DED7F31D17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7130" y="146304"/>
            <a:ext cx="4908785" cy="492125"/>
          </a:xfrm>
        </p:spPr>
        <p:txBody>
          <a:bodyPr>
            <a:noAutofit/>
          </a:bodyPr>
          <a:lstStyle>
            <a:lvl1pPr marL="0" indent="0" algn="r">
              <a:buNone/>
              <a:defRPr sz="3100" b="1">
                <a:latin typeface="Montserrat" panose="00000500000000000000"/>
              </a:defRPr>
            </a:lvl1pPr>
          </a:lstStyle>
          <a:p>
            <a:pPr lvl="0"/>
            <a:r>
              <a:rPr lang="en-US"/>
              <a:t>Presentation Title or Section</a:t>
            </a:r>
          </a:p>
        </p:txBody>
      </p:sp>
    </p:spTree>
    <p:extLst>
      <p:ext uri="{BB962C8B-B14F-4D97-AF65-F5344CB8AC3E}">
        <p14:creationId xmlns:p14="http://schemas.microsoft.com/office/powerpoint/2010/main" val="281016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9DD4BC-88CF-4618-97E2-142857095F4A}"/>
              </a:ext>
            </a:extLst>
          </p:cNvPr>
          <p:cNvSpPr txBox="1"/>
          <p:nvPr userDrawn="1"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1A451FE-EB90-495D-B487-3C535C1E41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64" y="192965"/>
            <a:ext cx="2719724" cy="493002"/>
          </a:xfrm>
          <a:prstGeom prst="rect">
            <a:avLst/>
          </a:prstGeom>
        </p:spPr>
      </p:pic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81A81CE4-1393-461E-8F96-59469211E9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7130" y="146304"/>
            <a:ext cx="4908785" cy="492125"/>
          </a:xfrm>
        </p:spPr>
        <p:txBody>
          <a:bodyPr>
            <a:noAutofit/>
          </a:bodyPr>
          <a:lstStyle>
            <a:lvl1pPr marL="0" indent="0" algn="r">
              <a:buNone/>
              <a:defRPr sz="3100" b="1">
                <a:latin typeface="Montserrat" panose="00000500000000000000"/>
              </a:defRPr>
            </a:lvl1pPr>
          </a:lstStyle>
          <a:p>
            <a:pPr lvl="0"/>
            <a:r>
              <a:rPr lang="en-US"/>
              <a:t>Presentation Title or Section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EC84139-D2C1-45AD-A43C-E282B20640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504" y="1133388"/>
            <a:ext cx="7523163" cy="579437"/>
          </a:xfrm>
        </p:spPr>
        <p:txBody>
          <a:bodyPr>
            <a:normAutofit/>
          </a:bodyPr>
          <a:lstStyle>
            <a:lvl1pPr marL="0" indent="0">
              <a:buNone/>
              <a:defRPr sz="3100">
                <a:latin typeface="Montserrat" panose="0000050000000000000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title styles</a:t>
            </a:r>
          </a:p>
        </p:txBody>
      </p:sp>
    </p:spTree>
    <p:extLst>
      <p:ext uri="{BB962C8B-B14F-4D97-AF65-F5344CB8AC3E}">
        <p14:creationId xmlns:p14="http://schemas.microsoft.com/office/powerpoint/2010/main" val="29316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FF0FD3-B6CD-43E0-B27C-89320C14F471}"/>
              </a:ext>
            </a:extLst>
          </p:cNvPr>
          <p:cNvSpPr txBox="1"/>
          <p:nvPr userDrawn="1"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6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71A5-C1B9-43C0-A5C7-E66E86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B0E8-F186-45A3-9C79-9A22FAE5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78278-9394-4A88-88E8-2A22E2726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1363A-E3D9-49FD-9E12-6CE11E3034B4}"/>
              </a:ext>
            </a:extLst>
          </p:cNvPr>
          <p:cNvSpPr txBox="1"/>
          <p:nvPr userDrawn="1"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5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1437-1A0E-47E7-BC65-8DF9C942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C8017-3789-43DC-9EB3-BA6A83C90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AD166-9D1C-4FBA-951A-F346382F5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6C967-905F-4BF8-886E-7C4AFBF9DE15}"/>
              </a:ext>
            </a:extLst>
          </p:cNvPr>
          <p:cNvSpPr txBox="1"/>
          <p:nvPr userDrawn="1"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7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3B00-D403-438F-9FAA-7D774567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FACD-991D-4365-A19E-E90E5D39D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FAAEF-2C34-4468-8295-A8FDEC798383}"/>
              </a:ext>
            </a:extLst>
          </p:cNvPr>
          <p:cNvSpPr txBox="1"/>
          <p:nvPr userDrawn="1"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8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064193B-3F30-4FDF-AC03-1C8C8A9ED20D}"/>
              </a:ext>
            </a:extLst>
          </p:cNvPr>
          <p:cNvGrpSpPr/>
          <p:nvPr userDrawn="1"/>
        </p:nvGrpSpPr>
        <p:grpSpPr>
          <a:xfrm>
            <a:off x="-76" y="0"/>
            <a:ext cx="12192076" cy="6859248"/>
            <a:chOff x="-9312" y="-5242"/>
            <a:chExt cx="12201312" cy="686848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98480F-08B5-4E32-8664-FA5ACC354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" t="7292" b="3494"/>
            <a:stretch/>
          </p:blipFill>
          <p:spPr>
            <a:xfrm>
              <a:off x="-9312" y="-5242"/>
              <a:ext cx="12201312" cy="686848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078B8C-2377-4BBE-9655-396DD6E3A978}"/>
                </a:ext>
              </a:extLst>
            </p:cNvPr>
            <p:cNvSpPr txBox="1"/>
            <p:nvPr/>
          </p:nvSpPr>
          <p:spPr>
            <a:xfrm>
              <a:off x="1536699" y="6337300"/>
              <a:ext cx="5343072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1500" b="1" spc="-50">
                  <a:latin typeface="Roboto" panose="02000000000000000000" pitchFamily="2" charset="0"/>
                  <a:ea typeface="Roboto" panose="02000000000000000000" pitchFamily="2" charset="0"/>
                </a:rPr>
                <a:t>Statistics Division</a:t>
              </a: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37D50-D71D-4383-9FB2-9774DFD6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B2EEC-C745-4580-B188-27D975FE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2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Roboto" panose="0200000000000000000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8F5157-7528-40C3-A1FC-B4A7AFA54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830" y="4394127"/>
            <a:ext cx="10849889" cy="913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100" dirty="0">
                <a:solidFill>
                  <a:srgbClr val="44546A"/>
                </a:solidFill>
                <a:latin typeface="Arial Black"/>
              </a:rPr>
              <a:t>November 24, 2021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BBB66-133F-4EE5-BD64-B8D709746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7297" y="2828885"/>
            <a:ext cx="9537405" cy="1200230"/>
          </a:xfrm>
        </p:spPr>
        <p:txBody>
          <a:bodyPr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44546A"/>
                </a:solidFill>
                <a:latin typeface="Arial Black" panose="020B0604020202020204" pitchFamily="34" charset="0"/>
              </a:rPr>
              <a:t>Networking – Lessons from the Outreach component of the SNA Update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10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6F3ABF6-5131-4961-804A-53185B55119D}"/>
              </a:ext>
            </a:extLst>
          </p:cNvPr>
          <p:cNvSpPr txBox="1"/>
          <p:nvPr/>
        </p:nvSpPr>
        <p:spPr>
          <a:xfrm>
            <a:off x="731520" y="1469871"/>
            <a:ext cx="105867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Better regional and global coordination between countries and agencies</a:t>
            </a:r>
          </a:p>
          <a:p>
            <a:pPr lvl="1">
              <a:spcAft>
                <a:spcPts val="1200"/>
              </a:spcAft>
            </a:pPr>
            <a:r>
              <a:rPr lang="en-US" sz="2600" i="1" dirty="0">
                <a:solidFill>
                  <a:srgbClr val="0070C0"/>
                </a:solidFill>
                <a:latin typeface="Symbol" panose="05050102010706020507" pitchFamily="18" charset="2"/>
              </a:rPr>
              <a:t>D </a:t>
            </a:r>
            <a:r>
              <a:rPr lang="en-US" sz="2600" i="1" dirty="0">
                <a:solidFill>
                  <a:srgbClr val="0070C0"/>
                </a:solidFill>
              </a:rPr>
              <a:t>+</a:t>
            </a:r>
            <a:r>
              <a:rPr lang="en-US" sz="2600" dirty="0"/>
              <a:t> Effectiveness of regional consultations</a:t>
            </a:r>
          </a:p>
          <a:p>
            <a:pPr lvl="1">
              <a:spcAft>
                <a:spcPts val="1200"/>
              </a:spcAft>
            </a:pPr>
            <a:r>
              <a:rPr lang="en-US" sz="2600" i="1" dirty="0">
                <a:solidFill>
                  <a:srgbClr val="FF0000"/>
                </a:solidFill>
                <a:latin typeface="Symbol" panose="05050102010706020507" pitchFamily="18" charset="2"/>
              </a:rPr>
              <a:t>D </a:t>
            </a:r>
            <a:r>
              <a:rPr lang="en-US" sz="2600" i="1" dirty="0">
                <a:solidFill>
                  <a:srgbClr val="FF0000"/>
                </a:solidFill>
              </a:rPr>
              <a:t>-</a:t>
            </a:r>
            <a:r>
              <a:rPr lang="en-US" sz="2600" dirty="0"/>
              <a:t>  Redundancies and overlaps.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When feasible, regional forums should be organized jointly with regional commissions and agencies to foster regional ownership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Sharing good practices adopted by NSOs and IOs in maintaining regular consultations with users: public and private sectors, academia, the media, and NGOs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C767D9-B61C-4F41-8143-6EC77422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38" y="491385"/>
            <a:ext cx="9715500" cy="978486"/>
          </a:xfrm>
        </p:spPr>
        <p:txBody>
          <a:bodyPr/>
          <a:lstStyle/>
          <a:p>
            <a:r>
              <a:rPr lang="en-US" dirty="0"/>
              <a:t>Networking: collaboration and user consultation</a:t>
            </a:r>
          </a:p>
        </p:txBody>
      </p:sp>
    </p:spTree>
    <p:extLst>
      <p:ext uri="{BB962C8B-B14F-4D97-AF65-F5344CB8AC3E}">
        <p14:creationId xmlns:p14="http://schemas.microsoft.com/office/powerpoint/2010/main" val="30825154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6F3ABF6-5131-4961-804A-53185B55119D}"/>
              </a:ext>
            </a:extLst>
          </p:cNvPr>
          <p:cNvSpPr txBox="1"/>
          <p:nvPr/>
        </p:nvSpPr>
        <p:spPr>
          <a:xfrm>
            <a:off x="731520" y="1469871"/>
            <a:ext cx="105867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Use of existing regional platforms </a:t>
            </a:r>
            <a:r>
              <a:rPr lang="en-US" sz="2400" dirty="0"/>
              <a:t>is recommended for outreach and communication with countries 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Regional Commissions </a:t>
            </a:r>
            <a:r>
              <a:rPr lang="en-US" sz="2400" dirty="0">
                <a:solidFill>
                  <a:srgbClr val="00B0F0"/>
                </a:solidFill>
              </a:rPr>
              <a:t>and </a:t>
            </a:r>
            <a:r>
              <a:rPr lang="en-US" sz="24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Regional Agencies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facilitate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Closer interaction with countries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Multi-topical relationship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Better knowledge of challenges, plans, and opportunities</a:t>
            </a:r>
          </a:p>
          <a:p>
            <a:pPr lvl="1">
              <a:spcAft>
                <a:spcPts val="1200"/>
              </a:spcAft>
            </a:pPr>
            <a:endParaRPr lang="en-US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Global coordination of outreach </a:t>
            </a:r>
            <a:r>
              <a:rPr lang="en-US" sz="2400" dirty="0"/>
              <a:t>facilitates/enables inter-regional collaboration and economies of scale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C767D9-B61C-4F41-8143-6EC77422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38" y="491385"/>
            <a:ext cx="9715500" cy="978486"/>
          </a:xfrm>
        </p:spPr>
        <p:txBody>
          <a:bodyPr/>
          <a:lstStyle/>
          <a:p>
            <a:r>
              <a:rPr lang="en-US" dirty="0"/>
              <a:t>Networking: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4690310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562E64E-C9C7-40CA-9A24-CBBE2BE29C7B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80160"/>
            <a:ext cx="9509760" cy="5029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C767D9-B61C-4F41-8143-6EC77422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38" y="491385"/>
            <a:ext cx="9715500" cy="978486"/>
          </a:xfrm>
        </p:spPr>
        <p:txBody>
          <a:bodyPr/>
          <a:lstStyle/>
          <a:p>
            <a:r>
              <a:rPr lang="en-US" dirty="0"/>
              <a:t>Networking: collaboration and user consultation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F88938-C397-4656-AEF9-23C0CD12B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" b="9097"/>
          <a:stretch/>
        </p:blipFill>
        <p:spPr>
          <a:xfrm>
            <a:off x="1141928" y="1281929"/>
            <a:ext cx="9510584" cy="457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F9444D-2695-4465-8D79-0545A3877F66}"/>
              </a:ext>
            </a:extLst>
          </p:cNvPr>
          <p:cNvSpPr txBox="1"/>
          <p:nvPr/>
        </p:nvSpPr>
        <p:spPr>
          <a:xfrm>
            <a:off x="2792896" y="3425428"/>
            <a:ext cx="10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  <a:cs typeface="Akhbar MT" pitchFamily="2" charset="-78"/>
              </a:rPr>
              <a:t>ECLAC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77F9C-F7E7-4125-AFE8-854E638F5D3E}"/>
              </a:ext>
            </a:extLst>
          </p:cNvPr>
          <p:cNvSpPr txBox="1"/>
          <p:nvPr/>
        </p:nvSpPr>
        <p:spPr>
          <a:xfrm>
            <a:off x="5251174" y="3704949"/>
            <a:ext cx="10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399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  <a:cs typeface="Akhbar MT" pitchFamily="2" charset="-78"/>
              </a:rPr>
              <a:t>UNECE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36DFB4-0316-4AAD-966F-EEE4AB169DBE}"/>
              </a:ext>
            </a:extLst>
          </p:cNvPr>
          <p:cNvSpPr txBox="1"/>
          <p:nvPr/>
        </p:nvSpPr>
        <p:spPr>
          <a:xfrm>
            <a:off x="9269896" y="3425428"/>
            <a:ext cx="10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372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  <a:cs typeface="Akhbar MT" pitchFamily="2" charset="-78"/>
              </a:rPr>
              <a:t>ESCAP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B64D8-C760-4DC3-A3E6-384655B0B855}"/>
              </a:ext>
            </a:extLst>
          </p:cNvPr>
          <p:cNvSpPr txBox="1"/>
          <p:nvPr/>
        </p:nvSpPr>
        <p:spPr>
          <a:xfrm>
            <a:off x="7260535" y="3610094"/>
            <a:ext cx="10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20C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  <a:cs typeface="Akhbar MT" pitchFamily="2" charset="-78"/>
              </a:rPr>
              <a:t>ESCWA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7B2775-1ED8-4401-A4A1-1EA8A4C97E14}"/>
              </a:ext>
            </a:extLst>
          </p:cNvPr>
          <p:cNvSpPr txBox="1"/>
          <p:nvPr/>
        </p:nvSpPr>
        <p:spPr>
          <a:xfrm>
            <a:off x="7802217" y="1550925"/>
            <a:ext cx="10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A91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  <a:cs typeface="Akhbar MT" pitchFamily="2" charset="-78"/>
              </a:rPr>
              <a:t>UNECE</a:t>
            </a:r>
          </a:p>
        </p:txBody>
      </p:sp>
    </p:spTree>
    <p:extLst>
      <p:ext uri="{BB962C8B-B14F-4D97-AF65-F5344CB8AC3E}">
        <p14:creationId xmlns:p14="http://schemas.microsoft.com/office/powerpoint/2010/main" val="3477646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8E0471-04D9-43CC-AF63-C3CC58D3EC57}"/>
              </a:ext>
            </a:extLst>
          </p:cNvPr>
          <p:cNvSpPr txBox="1"/>
          <p:nvPr/>
        </p:nvSpPr>
        <p:spPr>
          <a:xfrm>
            <a:off x="6925732" y="1123419"/>
            <a:ext cx="4026429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dirty="0"/>
              <a:t>Four </a:t>
            </a:r>
            <a:r>
              <a:rPr lang="en-US" sz="2200" b="1" dirty="0">
                <a:solidFill>
                  <a:srgbClr val="70AD47"/>
                </a:solidFill>
              </a:rPr>
              <a:t>thematic webinars</a:t>
            </a:r>
            <a:r>
              <a:rPr lang="en-US" sz="2200" dirty="0"/>
              <a:t> are taking place during Oct/Nov 2021</a:t>
            </a:r>
          </a:p>
          <a:p>
            <a:endParaRPr lang="en-US" sz="2200" dirty="0">
              <a:cs typeface="Calibri"/>
            </a:endParaRP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Topics included: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C767D9-B61C-4F41-8143-6EC77422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38" y="491385"/>
            <a:ext cx="9715500" cy="978486"/>
          </a:xfrm>
        </p:spPr>
        <p:txBody>
          <a:bodyPr/>
          <a:lstStyle/>
          <a:p>
            <a:r>
              <a:rPr lang="en-US" dirty="0"/>
              <a:t>Outreach activities – SNA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1AC35-8093-4887-B5CF-C1DF46268FDD}"/>
              </a:ext>
            </a:extLst>
          </p:cNvPr>
          <p:cNvSpPr txBox="1"/>
          <p:nvPr/>
        </p:nvSpPr>
        <p:spPr>
          <a:xfrm>
            <a:off x="426720" y="1277290"/>
            <a:ext cx="372278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Completion of 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inception webinars</a:t>
            </a:r>
            <a:r>
              <a:rPr lang="en-US" sz="2400" dirty="0"/>
              <a:t> in all the regions during May – July 2021</a:t>
            </a:r>
            <a:endParaRPr lang="en-US" sz="2400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1616BD5-C1B6-471C-9ED8-331EF2907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08411"/>
              </p:ext>
            </p:extLst>
          </p:nvPr>
        </p:nvGraphicFramePr>
        <p:xfrm>
          <a:off x="7166765" y="4501019"/>
          <a:ext cx="3358734" cy="158496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3358734">
                  <a:extLst>
                    <a:ext uri="{9D8B030D-6E8A-4147-A177-3AD203B41FA5}">
                      <a16:colId xmlns:a16="http://schemas.microsoft.com/office/drawing/2014/main" val="1028102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Informal Economy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3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Wellbeing and Sustainability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3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Digitalization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3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Islamic 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719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B724C2-A915-4EF8-B012-036118094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2138"/>
              </p:ext>
            </p:extLst>
          </p:nvPr>
        </p:nvGraphicFramePr>
        <p:xfrm>
          <a:off x="426720" y="2418220"/>
          <a:ext cx="3722786" cy="3606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98862">
                  <a:extLst>
                    <a:ext uri="{9D8B030D-6E8A-4147-A177-3AD203B41FA5}">
                      <a16:colId xmlns:a16="http://schemas.microsoft.com/office/drawing/2014/main" val="3574404986"/>
                    </a:ext>
                  </a:extLst>
                </a:gridCol>
                <a:gridCol w="1261962">
                  <a:extLst>
                    <a:ext uri="{9D8B030D-6E8A-4147-A177-3AD203B41FA5}">
                      <a16:colId xmlns:a16="http://schemas.microsoft.com/office/drawing/2014/main" val="103051556"/>
                    </a:ext>
                  </a:extLst>
                </a:gridCol>
                <a:gridCol w="1261962">
                  <a:extLst>
                    <a:ext uri="{9D8B030D-6E8A-4147-A177-3AD203B41FA5}">
                      <a16:colId xmlns:a16="http://schemas.microsoft.com/office/drawing/2014/main" val="4170195532"/>
                    </a:ext>
                  </a:extLst>
                </a:gridCol>
              </a:tblGrid>
              <a:tr h="59592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Region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# Participants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# Countries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47589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ECLAC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~140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04784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ECA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~150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70412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ECE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77473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ESCAP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00415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ESCWA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2141558"/>
                  </a:ext>
                </a:extLst>
              </a:tr>
              <a:tr h="416892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TOTAL*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/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169/185**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10665"/>
                  </a:ext>
                </a:extLst>
              </a:tr>
              <a:tr h="307705">
                <a:tc gridSpan="3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* no duplicates, ** represented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08713061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B3111C4-A7E8-4EB1-992E-719472EAF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30350"/>
              </p:ext>
            </p:extLst>
          </p:nvPr>
        </p:nvGraphicFramePr>
        <p:xfrm>
          <a:off x="7166765" y="2192965"/>
          <a:ext cx="3358734" cy="15849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358734">
                  <a:extLst>
                    <a:ext uri="{9D8B030D-6E8A-4147-A177-3AD203B41FA5}">
                      <a16:colId xmlns:a16="http://schemas.microsoft.com/office/drawing/2014/main" val="1028102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000"/>
                        <a:t>ECLAC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3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000"/>
                        <a:t>ESCWA – Joint with IMF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3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000"/>
                        <a:t>ECA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3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ESCAP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7192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888DF17-5A60-4040-8F5F-3ECC7336475F}"/>
              </a:ext>
            </a:extLst>
          </p:cNvPr>
          <p:cNvSpPr/>
          <p:nvPr/>
        </p:nvSpPr>
        <p:spPr>
          <a:xfrm rot="20643323">
            <a:off x="3986963" y="1469138"/>
            <a:ext cx="24536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rgbClr val="ED7D31"/>
                </a:solidFill>
                <a:effectLst>
                  <a:reflection blurRad="6350" stA="53000" endA="300" endPos="35500" dir="5400000" sy="-90000" algn="bl" rotWithShape="0"/>
                </a:effectLst>
              </a:rPr>
              <a:t>Broadcast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A27B7F-56BB-4067-9934-94B48363C41E}"/>
              </a:ext>
            </a:extLst>
          </p:cNvPr>
          <p:cNvSpPr/>
          <p:nvPr/>
        </p:nvSpPr>
        <p:spPr>
          <a:xfrm rot="20531814">
            <a:off x="4113129" y="3054507"/>
            <a:ext cx="30900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rgbClr val="70AD47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Consultation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C3E15B-D3AD-4CF2-902F-3023652AE314}"/>
              </a:ext>
            </a:extLst>
          </p:cNvPr>
          <p:cNvSpPr/>
          <p:nvPr/>
        </p:nvSpPr>
        <p:spPr>
          <a:xfrm rot="20531814">
            <a:off x="4629426" y="4877492"/>
            <a:ext cx="20574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6553823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6F3ABF6-5131-4961-804A-53185B55119D}"/>
              </a:ext>
            </a:extLst>
          </p:cNvPr>
          <p:cNvSpPr txBox="1"/>
          <p:nvPr/>
        </p:nvSpPr>
        <p:spPr>
          <a:xfrm>
            <a:off x="632298" y="1216952"/>
            <a:ext cx="1068594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Quarterly regional meetings with focused agenda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Synergies (combine global and regional strengths, use of existing networks and statistical infrastructure)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Team work (Regional teams of 3 =&gt; a Global team of 15)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Leverage existing regional experts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Agenda meets country needs – prioritization is demand driven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Language remains important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Coordinated global and regional programs on early implementation of standards (with focus on data collection and access, compilation methods, and training and capacity building through experimental estimates)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C767D9-B61C-4F41-8143-6EC77422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335742"/>
            <a:ext cx="9715500" cy="978486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Networking through outreach and user consultation – lessons learned from regional forums</a:t>
            </a:r>
          </a:p>
        </p:txBody>
      </p:sp>
    </p:spTree>
    <p:extLst>
      <p:ext uri="{BB962C8B-B14F-4D97-AF65-F5344CB8AC3E}">
        <p14:creationId xmlns:p14="http://schemas.microsoft.com/office/powerpoint/2010/main" val="6966208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C2FDB9-D5DE-4D22-8034-C2AA1DF0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2939757"/>
            <a:ext cx="9715500" cy="978486"/>
          </a:xfrm>
        </p:spPr>
        <p:txBody>
          <a:bodyPr/>
          <a:lstStyle/>
          <a:p>
            <a:pPr algn="ctr"/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520002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A Update Timeline3" id="{7B903F04-7058-4004-802D-FF313020E35E}" vid="{6D7FCEA7-4F05-4536-9E32-980C29518D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24F25E6497ED43898D504973DBDCA9" ma:contentTypeVersion="13" ma:contentTypeDescription="Create a new document." ma:contentTypeScope="" ma:versionID="c88d201c4cbc89b9ef00bf5a360c69ce">
  <xsd:schema xmlns:xsd="http://www.w3.org/2001/XMLSchema" xmlns:xs="http://www.w3.org/2001/XMLSchema" xmlns:p="http://schemas.microsoft.com/office/2006/metadata/properties" xmlns:ns2="4f447018-c40e-40e5-80f8-c919516cf764" xmlns:ns3="6b41ce5a-22ff-4aef-bca2-14b56bf0aa25" targetNamespace="http://schemas.microsoft.com/office/2006/metadata/properties" ma:root="true" ma:fieldsID="23f0d73e2674c2e46f911f5f2e8921eb" ns2:_="" ns3:_="">
    <xsd:import namespace="4f447018-c40e-40e5-80f8-c919516cf764"/>
    <xsd:import namespace="6b41ce5a-22ff-4aef-bca2-14b56bf0aa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47018-c40e-40e5-80f8-c919516cf7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1ce5a-22ff-4aef-bca2-14b56bf0aa2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5F39C8-6B1A-4B30-B6B7-E898EF89E8C1}">
  <ds:schemaRefs>
    <ds:schemaRef ds:uri="4f447018-c40e-40e5-80f8-c919516cf764"/>
    <ds:schemaRef ds:uri="6b41ce5a-22ff-4aef-bca2-14b56bf0aa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EC2140-2213-458E-B8F4-AC18575517C2}">
  <ds:schemaRefs>
    <ds:schemaRef ds:uri="http://purl.org/dc/elements/1.1/"/>
    <ds:schemaRef ds:uri="http://schemas.microsoft.com/office/2006/metadata/properties"/>
    <ds:schemaRef ds:uri="4f447018-c40e-40e5-80f8-c919516cf764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6b41ce5a-22ff-4aef-bca2-14b56bf0aa25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B166740-0800-4276-863D-890290868C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SNA Update Timeline3</Template>
  <TotalTime>236</TotalTime>
  <Words>336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.HelveticaNeueDeskInterface-Regular</vt:lpstr>
      <vt:lpstr>ArialMT</vt:lpstr>
      <vt:lpstr>Amasis MT Pro Black</vt:lpstr>
      <vt:lpstr>Arial</vt:lpstr>
      <vt:lpstr>Arial Black</vt:lpstr>
      <vt:lpstr>Calibri</vt:lpstr>
      <vt:lpstr>Montserrat</vt:lpstr>
      <vt:lpstr>Roboto</vt:lpstr>
      <vt:lpstr>Symbol</vt:lpstr>
      <vt:lpstr>Wingdings</vt:lpstr>
      <vt:lpstr>Office Theme</vt:lpstr>
      <vt:lpstr>PowerPoint Presentation</vt:lpstr>
      <vt:lpstr>Networking: collaboration and user consultation</vt:lpstr>
      <vt:lpstr>Networking: Infrastructure</vt:lpstr>
      <vt:lpstr>Networking: collaboration and user consultation</vt:lpstr>
      <vt:lpstr>Outreach activities – SNA</vt:lpstr>
      <vt:lpstr>Networking through outreach and user consultation – lessons learned from regional forums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Geßendorfer</dc:creator>
  <cp:lastModifiedBy>Michael Stanger</cp:lastModifiedBy>
  <cp:revision>6</cp:revision>
  <dcterms:created xsi:type="dcterms:W3CDTF">2020-07-07T19:57:36Z</dcterms:created>
  <dcterms:modified xsi:type="dcterms:W3CDTF">2021-11-22T20:09:21Z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0x0101007024F25E6497ED43898D504973DBDCA9</vt:lpwstr>
  </property>
</Properties>
</file>