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10DF-92C9-D745-A3CA-6B1713C25B6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42122"/>
            <a:ext cx="9144000" cy="113823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275" b="1" spc="75" baseline="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005DD-11F8-9245-B26B-41D1F4F8441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161760"/>
            <a:ext cx="9144000" cy="384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100" b="1" kern="4600" spc="75" baseline="0">
                <a:latin typeface="Arial MT Std" panose="020B0402020200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SUB-TITLE GOES HERE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AF7FE24-A452-0441-B567-CCDDCB585D4D}"/>
              </a:ext>
            </a:extLst>
          </p:cNvPr>
          <p:cNvSpPr txBox="1">
            <a:spLocks/>
          </p:cNvSpPr>
          <p:nvPr userDrawn="1"/>
        </p:nvSpPr>
        <p:spPr>
          <a:xfrm>
            <a:off x="1524000" y="5698452"/>
            <a:ext cx="9144000" cy="38416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b="0" dirty="0">
                <a:solidFill>
                  <a:prstClr val="black"/>
                </a:solidFill>
                <a:latin typeface="Calibri" panose="020F0502020204030204"/>
              </a:rPr>
              <a:t>Delivering insight through data for a better Canada</a:t>
            </a:r>
            <a:endParaRPr lang="en-US" sz="1200" b="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7029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185C0EB-557E-1645-91FD-31902787C3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84629" y="-226050"/>
            <a:ext cx="4007371" cy="1460500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61771-F5B0-B740-831B-001696BB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6"/>
            <a:ext cx="10515600" cy="4106449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1200">
                <a:latin typeface="Arial MT Std" panose="020B0402020200020204" pitchFamily="34" charset="0"/>
              </a:defRPr>
            </a:lvl1pPr>
            <a:lvl2pPr>
              <a:defRPr sz="1050">
                <a:latin typeface="Arial MT Std" panose="020B0402020200020204" pitchFamily="34" charset="0"/>
              </a:defRPr>
            </a:lvl2pPr>
            <a:lvl3pPr>
              <a:defRPr sz="900">
                <a:latin typeface="Arial MT Std" panose="020B0402020200020204" pitchFamily="34" charset="0"/>
              </a:defRPr>
            </a:lvl3pPr>
            <a:lvl4pPr>
              <a:defRPr sz="825">
                <a:latin typeface="Arial MT Std" panose="020B0402020200020204" pitchFamily="34" charset="0"/>
              </a:defRPr>
            </a:lvl4pPr>
            <a:lvl5pPr>
              <a:defRPr sz="825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78D8594-770D-2F41-980E-F79D6542DB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152144"/>
            <a:ext cx="10515600" cy="53854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F0AE7D4-08EF-754E-9708-5C9C6392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1502" y="5921009"/>
            <a:ext cx="445309" cy="254590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Arial MT Std" panose="020B0402020200020204" pitchFamily="34" charset="0"/>
              </a:defRPr>
            </a:lvl1pPr>
          </a:lstStyle>
          <a:p>
            <a:fld id="{EDB761FF-D525-D64B-8909-8CF25B3FD48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EA2062F-3764-B448-8D64-92E472DC98B1}"/>
              </a:ext>
            </a:extLst>
          </p:cNvPr>
          <p:cNvSpPr txBox="1">
            <a:spLocks/>
          </p:cNvSpPr>
          <p:nvPr userDrawn="1"/>
        </p:nvSpPr>
        <p:spPr>
          <a:xfrm>
            <a:off x="3743325" y="6455976"/>
            <a:ext cx="4705351" cy="2420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dirty="0">
                <a:solidFill>
                  <a:prstClr val="white"/>
                </a:solidFill>
                <a:latin typeface="Calibri" panose="020F0502020204030204"/>
              </a:rPr>
              <a:t>Delivering insight through data for a better Canada</a:t>
            </a:r>
            <a:endParaRPr lang="en-US" sz="900" b="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0010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79C42C0-1463-7D4C-A090-A7CB0034B9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84629" y="-226050"/>
            <a:ext cx="4007371" cy="1460500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3286D1-A677-074D-8452-B6E481375AB6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1" y="1078992"/>
            <a:ext cx="2628900" cy="4828830"/>
          </a:xfrm>
          <a:prstGeom prst="rect">
            <a:avLst/>
          </a:prstGeom>
        </p:spPr>
        <p:txBody>
          <a:bodyPr vert="eaVert" anchor="b">
            <a:norm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0B674-98A5-8743-BF78-6CC7D5E7B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1078992"/>
            <a:ext cx="7734300" cy="4828831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1200">
                <a:latin typeface="Arial MT Std" panose="020B0402020200020204" pitchFamily="34" charset="0"/>
              </a:defRPr>
            </a:lvl1pPr>
            <a:lvl2pPr>
              <a:defRPr sz="1050">
                <a:latin typeface="Arial MT Std" panose="020B0402020200020204" pitchFamily="34" charset="0"/>
              </a:defRPr>
            </a:lvl2pPr>
            <a:lvl3pPr>
              <a:defRPr sz="900">
                <a:latin typeface="Arial MT Std" panose="020B0402020200020204" pitchFamily="34" charset="0"/>
              </a:defRPr>
            </a:lvl3pPr>
            <a:lvl4pPr>
              <a:defRPr sz="825">
                <a:latin typeface="Arial MT Std" panose="020B0402020200020204" pitchFamily="34" charset="0"/>
              </a:defRPr>
            </a:lvl4pPr>
            <a:lvl5pPr>
              <a:defRPr sz="825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421A01F-6CA4-7545-B86A-6EEE790D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1502" y="5921009"/>
            <a:ext cx="445309" cy="254590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Arial MT Std" panose="020B0402020200020204" pitchFamily="34" charset="0"/>
              </a:defRPr>
            </a:lvl1pPr>
          </a:lstStyle>
          <a:p>
            <a:fld id="{EDB761FF-D525-D64B-8909-8CF25B3FD48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5470153-8F49-8344-92AA-9E7749E2F0B5}"/>
              </a:ext>
            </a:extLst>
          </p:cNvPr>
          <p:cNvSpPr txBox="1">
            <a:spLocks/>
          </p:cNvSpPr>
          <p:nvPr userDrawn="1"/>
        </p:nvSpPr>
        <p:spPr>
          <a:xfrm>
            <a:off x="3743325" y="6455976"/>
            <a:ext cx="4705351" cy="2420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dirty="0">
                <a:solidFill>
                  <a:prstClr val="white"/>
                </a:solidFill>
                <a:latin typeface="Calibri" panose="020F0502020204030204"/>
              </a:rPr>
              <a:t>Delivering insight through data for a better Canada</a:t>
            </a:r>
            <a:endParaRPr lang="en-US" sz="900" b="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6204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8042DF-D6CA-C54C-B4D1-49EAF075C12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84629" y="-226050"/>
            <a:ext cx="4007371" cy="146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F190F8-0D08-1945-8123-F4A12E3B91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294410"/>
            <a:ext cx="10515600" cy="89504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 u="none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0CB7B-8791-AE45-8FD2-E35F03928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3814"/>
            <a:ext cx="10515600" cy="36282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  <a:lvl2pPr>
              <a:defRPr sz="1350">
                <a:latin typeface="Arial MT Std" panose="020B0402020200020204" pitchFamily="34" charset="0"/>
              </a:defRPr>
            </a:lvl2pPr>
            <a:lvl3pPr>
              <a:defRPr sz="1200">
                <a:latin typeface="Arial MT Std" panose="020B0402020200020204" pitchFamily="34" charset="0"/>
              </a:defRPr>
            </a:lvl3pPr>
            <a:lvl4pPr>
              <a:defRPr sz="1050">
                <a:latin typeface="Arial MT Std" panose="020B0402020200020204" pitchFamily="34" charset="0"/>
              </a:defRPr>
            </a:lvl4pPr>
            <a:lvl5pPr>
              <a:defRPr sz="1050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98B9CE6-D98F-1843-B178-8BB7AD4DC082}"/>
              </a:ext>
            </a:extLst>
          </p:cNvPr>
          <p:cNvSpPr txBox="1">
            <a:spLocks/>
          </p:cNvSpPr>
          <p:nvPr userDrawn="1"/>
        </p:nvSpPr>
        <p:spPr>
          <a:xfrm>
            <a:off x="3743325" y="6455976"/>
            <a:ext cx="4705351" cy="2420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dirty="0">
                <a:solidFill>
                  <a:prstClr val="white"/>
                </a:solidFill>
                <a:latin typeface="Calibri" panose="020F0502020204030204"/>
              </a:rPr>
              <a:t>Delivering insight through data for a better Canada</a:t>
            </a:r>
            <a:endParaRPr lang="en-US" sz="900" b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0226A1F-D105-5543-88C8-44C54CF0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1502" y="5921009"/>
            <a:ext cx="445309" cy="254590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Arial MT Std" panose="020B0402020200020204" pitchFamily="34" charset="0"/>
              </a:defRPr>
            </a:lvl1pPr>
          </a:lstStyle>
          <a:p>
            <a:fld id="{EDB761FF-D525-D64B-8909-8CF25B3FD48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28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30A6984-BC7F-D144-AF57-8FDCF0C865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84629" y="-226050"/>
            <a:ext cx="4007371" cy="146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A85CE2-762B-9C4F-B29F-5D8A941A19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650106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47A7C-2582-B94D-B0CA-CE72B9DC3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342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Arial MT Std" panose="020B0402020200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52701DC-7B2B-D54E-891F-CC187756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1502" y="5921009"/>
            <a:ext cx="445309" cy="254590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Arial MT Std" panose="020B0402020200020204" pitchFamily="34" charset="0"/>
              </a:defRPr>
            </a:lvl1pPr>
          </a:lstStyle>
          <a:p>
            <a:fld id="{EDB761FF-D525-D64B-8909-8CF25B3FD48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E097BAA-7985-8846-9CDB-5F90D22BA7BD}"/>
              </a:ext>
            </a:extLst>
          </p:cNvPr>
          <p:cNvSpPr txBox="1">
            <a:spLocks/>
          </p:cNvSpPr>
          <p:nvPr userDrawn="1"/>
        </p:nvSpPr>
        <p:spPr>
          <a:xfrm>
            <a:off x="3743325" y="6455976"/>
            <a:ext cx="4705351" cy="2420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dirty="0">
                <a:solidFill>
                  <a:prstClr val="white"/>
                </a:solidFill>
                <a:latin typeface="Calibri" panose="020F0502020204030204"/>
              </a:rPr>
              <a:t>Delivering insight through data for a better Canada</a:t>
            </a:r>
            <a:endParaRPr lang="en-US" sz="900" b="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4836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235FFA-E183-E64B-A48B-DBBE2E822A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84629" y="-226050"/>
            <a:ext cx="4007371" cy="146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D0AD4E-6AB3-214B-A4E4-E20A50DF7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152144"/>
            <a:ext cx="10515600" cy="53854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BFCDB-AC25-4845-93D8-4FE6A2452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1141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Arial MT Std" panose="020B0402020200020204" pitchFamily="34" charset="0"/>
              </a:defRPr>
            </a:lvl1pPr>
            <a:lvl2pPr>
              <a:defRPr sz="1050">
                <a:latin typeface="Arial MT Std" panose="020B0402020200020204" pitchFamily="34" charset="0"/>
              </a:defRPr>
            </a:lvl2pPr>
            <a:lvl3pPr>
              <a:defRPr sz="900">
                <a:latin typeface="Arial MT Std" panose="020B0402020200020204" pitchFamily="34" charset="0"/>
              </a:defRPr>
            </a:lvl3pPr>
            <a:lvl4pPr>
              <a:defRPr sz="825">
                <a:latin typeface="Arial MT Std" panose="020B0402020200020204" pitchFamily="34" charset="0"/>
              </a:defRPr>
            </a:lvl4pPr>
            <a:lvl5pPr>
              <a:defRPr sz="825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69439-F6DE-1C4F-BF69-06F3A4109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1141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Arial MT Std" panose="020B0402020200020204" pitchFamily="34" charset="0"/>
              </a:defRPr>
            </a:lvl1pPr>
            <a:lvl2pPr>
              <a:defRPr sz="1050">
                <a:latin typeface="Arial MT Std" panose="020B0402020200020204" pitchFamily="34" charset="0"/>
              </a:defRPr>
            </a:lvl2pPr>
            <a:lvl3pPr>
              <a:defRPr sz="900">
                <a:latin typeface="Arial MT Std" panose="020B0402020200020204" pitchFamily="34" charset="0"/>
              </a:defRPr>
            </a:lvl3pPr>
            <a:lvl4pPr>
              <a:defRPr sz="825">
                <a:latin typeface="Arial MT Std" panose="020B0402020200020204" pitchFamily="34" charset="0"/>
              </a:defRPr>
            </a:lvl4pPr>
            <a:lvl5pPr>
              <a:defRPr sz="825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06DD61B-D42A-2F4E-8796-F57BABF5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1502" y="5921009"/>
            <a:ext cx="445309" cy="254590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Arial MT Std" panose="020B0402020200020204" pitchFamily="34" charset="0"/>
              </a:defRPr>
            </a:lvl1pPr>
          </a:lstStyle>
          <a:p>
            <a:fld id="{EDB761FF-D525-D64B-8909-8CF25B3FD48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05CD447-7EEF-3041-9A9E-A01858D0019C}"/>
              </a:ext>
            </a:extLst>
          </p:cNvPr>
          <p:cNvSpPr txBox="1">
            <a:spLocks/>
          </p:cNvSpPr>
          <p:nvPr userDrawn="1"/>
        </p:nvSpPr>
        <p:spPr>
          <a:xfrm>
            <a:off x="3743325" y="6455976"/>
            <a:ext cx="4705351" cy="2420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dirty="0">
                <a:solidFill>
                  <a:prstClr val="white"/>
                </a:solidFill>
                <a:latin typeface="Calibri" panose="020F0502020204030204"/>
              </a:rPr>
              <a:t>Delivering insight through data for a better Canada</a:t>
            </a:r>
            <a:endParaRPr lang="en-US" sz="900" b="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6302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0649C26-7612-444C-99FB-6885558067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84629" y="-226050"/>
            <a:ext cx="4007371" cy="14605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5CCEC-8CE8-A349-8EF6-399A8DC9DAD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9" y="1817461"/>
            <a:ext cx="5157787" cy="6876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350" b="0">
                <a:latin typeface="Arial MT Std" panose="020B0402020200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6288D-1486-174E-8027-9566C127E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4423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Arial MT Std" panose="020B0402020200020204" pitchFamily="34" charset="0"/>
              </a:defRPr>
            </a:lvl1pPr>
            <a:lvl2pPr>
              <a:defRPr sz="1050">
                <a:latin typeface="Arial MT Std" panose="020B0402020200020204" pitchFamily="34" charset="0"/>
              </a:defRPr>
            </a:lvl2pPr>
            <a:lvl3pPr>
              <a:defRPr sz="900">
                <a:latin typeface="Arial MT Std" panose="020B0402020200020204" pitchFamily="34" charset="0"/>
              </a:defRPr>
            </a:lvl3pPr>
            <a:lvl4pPr>
              <a:defRPr sz="825">
                <a:latin typeface="Arial MT Std" panose="020B0402020200020204" pitchFamily="34" charset="0"/>
              </a:defRPr>
            </a:lvl4pPr>
            <a:lvl5pPr>
              <a:defRPr sz="825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47CF6-9394-5B4B-8220-7B71F29DB86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817461"/>
            <a:ext cx="5183188" cy="6876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350" b="0">
                <a:latin typeface="Arial MT Std" panose="020B0402020200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0A9809-9CAB-EB48-A314-EFB972167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4423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Arial MT Std" panose="020B0402020200020204" pitchFamily="34" charset="0"/>
              </a:defRPr>
            </a:lvl1pPr>
            <a:lvl2pPr>
              <a:defRPr sz="1050">
                <a:latin typeface="Arial MT Std" panose="020B0402020200020204" pitchFamily="34" charset="0"/>
              </a:defRPr>
            </a:lvl2pPr>
            <a:lvl3pPr>
              <a:defRPr sz="900">
                <a:latin typeface="Arial MT Std" panose="020B0402020200020204" pitchFamily="34" charset="0"/>
              </a:defRPr>
            </a:lvl3pPr>
            <a:lvl4pPr>
              <a:defRPr sz="825">
                <a:latin typeface="Arial MT Std" panose="020B0402020200020204" pitchFamily="34" charset="0"/>
              </a:defRPr>
            </a:lvl4pPr>
            <a:lvl5pPr>
              <a:defRPr sz="825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85302A5-2089-074D-816D-EAD2D14CDF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152144"/>
            <a:ext cx="10515600" cy="53854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C77CFC8-067E-DA4B-96A3-295B5CF9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1502" y="5921009"/>
            <a:ext cx="445309" cy="254590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Arial MT Std" panose="020B0402020200020204" pitchFamily="34" charset="0"/>
              </a:defRPr>
            </a:lvl1pPr>
          </a:lstStyle>
          <a:p>
            <a:fld id="{EDB761FF-D525-D64B-8909-8CF25B3FD48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B74D445-C25D-F243-ABB1-8AA29D1ED8F0}"/>
              </a:ext>
            </a:extLst>
          </p:cNvPr>
          <p:cNvSpPr txBox="1">
            <a:spLocks/>
          </p:cNvSpPr>
          <p:nvPr userDrawn="1"/>
        </p:nvSpPr>
        <p:spPr>
          <a:xfrm>
            <a:off x="3743325" y="6455976"/>
            <a:ext cx="4705351" cy="2420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dirty="0">
                <a:solidFill>
                  <a:prstClr val="white"/>
                </a:solidFill>
                <a:latin typeface="Calibri" panose="020F0502020204030204"/>
              </a:rPr>
              <a:t>Delivering insight through data for a better Canada</a:t>
            </a:r>
            <a:endParaRPr lang="en-US" sz="900" b="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1522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93E133-8C24-484A-8624-466193203F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84629" y="-226050"/>
            <a:ext cx="4007371" cy="1460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8929614-25E8-7C40-B3D8-97B8D703FB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152144"/>
            <a:ext cx="10515600" cy="53854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A9B4C8D-BDB6-2043-9291-BD7FAA25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1502" y="5921009"/>
            <a:ext cx="445309" cy="254590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Arial MT Std" panose="020B0402020200020204" pitchFamily="34" charset="0"/>
              </a:defRPr>
            </a:lvl1pPr>
          </a:lstStyle>
          <a:p>
            <a:fld id="{EDB761FF-D525-D64B-8909-8CF25B3FD48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97694BE-5E00-A347-8EFE-0EC9A8E1B1FB}"/>
              </a:ext>
            </a:extLst>
          </p:cNvPr>
          <p:cNvSpPr txBox="1">
            <a:spLocks/>
          </p:cNvSpPr>
          <p:nvPr userDrawn="1"/>
        </p:nvSpPr>
        <p:spPr>
          <a:xfrm>
            <a:off x="3743325" y="6455976"/>
            <a:ext cx="4705351" cy="2420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dirty="0">
                <a:solidFill>
                  <a:prstClr val="white"/>
                </a:solidFill>
                <a:latin typeface="Calibri" panose="020F0502020204030204"/>
              </a:rPr>
              <a:t>Delivering insight through data for a better Canada</a:t>
            </a:r>
            <a:endParaRPr lang="en-US" sz="900" b="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4349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5CD489-C97E-894B-8500-D101685036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84629" y="-226050"/>
            <a:ext cx="4007371" cy="14605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30FC22-43D0-C64D-82B5-B359DD23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1502" y="5921009"/>
            <a:ext cx="445309" cy="254590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Arial MT Std" panose="020B0402020200020204" pitchFamily="34" charset="0"/>
              </a:defRPr>
            </a:lvl1pPr>
          </a:lstStyle>
          <a:p>
            <a:fld id="{EDB761FF-D525-D64B-8909-8CF25B3FD48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110D53E-99AA-EF4C-BF64-D29544A07C5D}"/>
              </a:ext>
            </a:extLst>
          </p:cNvPr>
          <p:cNvSpPr txBox="1">
            <a:spLocks/>
          </p:cNvSpPr>
          <p:nvPr userDrawn="1"/>
        </p:nvSpPr>
        <p:spPr>
          <a:xfrm>
            <a:off x="3743325" y="6455976"/>
            <a:ext cx="4705351" cy="2420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dirty="0">
                <a:solidFill>
                  <a:prstClr val="white"/>
                </a:solidFill>
                <a:latin typeface="Calibri" panose="020F0502020204030204"/>
              </a:rPr>
              <a:t>Delivering insight through data for a better Canada</a:t>
            </a:r>
            <a:endParaRPr lang="en-US" sz="900" b="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753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506E300-3473-574B-AEAC-B27BA195C7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84629" y="-226050"/>
            <a:ext cx="4007371" cy="146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A84D10-1CE3-4440-9E21-70C147100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987426"/>
            <a:ext cx="3932237" cy="9785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7A0D-A607-2A40-9D63-1E72C7863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D4E7A-54D4-6645-A6AF-C4324CC7448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rial MT Std" panose="020B0402020200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DE7DE39-1E83-254A-8454-37527E855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1502" y="5921009"/>
            <a:ext cx="445309" cy="254590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Arial MT Std" panose="020B0402020200020204" pitchFamily="34" charset="0"/>
              </a:defRPr>
            </a:lvl1pPr>
          </a:lstStyle>
          <a:p>
            <a:fld id="{EDB761FF-D525-D64B-8909-8CF25B3FD48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F14E506-89BE-BE46-90A3-90DA89A5AE6F}"/>
              </a:ext>
            </a:extLst>
          </p:cNvPr>
          <p:cNvSpPr txBox="1">
            <a:spLocks/>
          </p:cNvSpPr>
          <p:nvPr userDrawn="1"/>
        </p:nvSpPr>
        <p:spPr>
          <a:xfrm>
            <a:off x="3743325" y="6455976"/>
            <a:ext cx="4705351" cy="2420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dirty="0">
                <a:solidFill>
                  <a:prstClr val="white"/>
                </a:solidFill>
                <a:latin typeface="Calibri" panose="020F0502020204030204"/>
              </a:rPr>
              <a:t>Delivering insight through data for a better Canada</a:t>
            </a:r>
            <a:endParaRPr lang="en-US" sz="900" b="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2243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0345D2D-B6FE-794B-ACCE-8EBB8D9EB1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84629" y="-226050"/>
            <a:ext cx="4007371" cy="14605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919A06-F4CD-CA4A-973D-80698169979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latin typeface="Arial MT Std" panose="020B040202020002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297C46-D278-1B45-850B-6B2A1027B7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987426"/>
            <a:ext cx="3932237" cy="9785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52E6762-2574-764E-99AC-78507C80B6B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rial MT Std" panose="020B0402020200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7374AA3-F4F7-844B-9252-3248168C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1502" y="5921009"/>
            <a:ext cx="445309" cy="254590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Arial MT Std" panose="020B0402020200020204" pitchFamily="34" charset="0"/>
              </a:defRPr>
            </a:lvl1pPr>
          </a:lstStyle>
          <a:p>
            <a:fld id="{EDB761FF-D525-D64B-8909-8CF25B3FD48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501D2661-873E-DA4A-B614-9172187E9E01}"/>
              </a:ext>
            </a:extLst>
          </p:cNvPr>
          <p:cNvSpPr txBox="1">
            <a:spLocks/>
          </p:cNvSpPr>
          <p:nvPr userDrawn="1"/>
        </p:nvSpPr>
        <p:spPr>
          <a:xfrm>
            <a:off x="3743325" y="6455976"/>
            <a:ext cx="4705351" cy="2420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dirty="0">
                <a:solidFill>
                  <a:prstClr val="white"/>
                </a:solidFill>
                <a:latin typeface="Calibri" panose="020F0502020204030204"/>
              </a:rPr>
              <a:t>Delivering insight through data for a better Canada</a:t>
            </a:r>
            <a:endParaRPr lang="en-US" sz="900" b="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7158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30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C0A2-87D5-4606-977B-F6EDEAC419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Terms of reference for the Network of Economic Statisticians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31067-E151-40CA-9760-671711A81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Second Meeting of the Organizational Sprint, November 24th, 2021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1063E8-3347-4FE9-83DE-831E56A62E50}"/>
              </a:ext>
            </a:extLst>
          </p:cNvPr>
          <p:cNvSpPr/>
          <p:nvPr/>
        </p:nvSpPr>
        <p:spPr>
          <a:xfrm>
            <a:off x="7772400" y="4908919"/>
            <a:ext cx="4218039" cy="8270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Daniela Ravindra, Statistics Canada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63B7EC-8261-44AF-AFAE-ACBD9F8C5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160" y="230505"/>
            <a:ext cx="2133600" cy="17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9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0DB3-1FF1-48FC-ACA6-D1AB2BFB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u="sng" dirty="0"/>
              <a:t>Mission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097FE-A986-4E6D-BB2E-97D6C38E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CA" dirty="0"/>
          </a:p>
          <a:p>
            <a:r>
              <a:rPr lang="en-US" sz="1800" dirty="0"/>
              <a:t>Promote the networking </a:t>
            </a:r>
            <a:r>
              <a:rPr lang="en-US" sz="1800" dirty="0">
                <a:solidFill>
                  <a:srgbClr val="FF0000"/>
                </a:solidFill>
              </a:rPr>
              <a:t>of the economic statistical system to coordinate </a:t>
            </a:r>
            <a:r>
              <a:rPr lang="en-US" sz="1800" dirty="0"/>
              <a:t>statistical programs </a:t>
            </a:r>
            <a:r>
              <a:rPr lang="en-US" sz="1800" dirty="0">
                <a:solidFill>
                  <a:srgbClr val="FF0000"/>
                </a:solidFill>
              </a:rPr>
              <a:t>and identify and leverage </a:t>
            </a:r>
            <a:r>
              <a:rPr lang="en-CA" sz="1800" dirty="0"/>
              <a:t>good practices.</a:t>
            </a:r>
          </a:p>
          <a:p>
            <a:endParaRPr lang="en-CA" sz="1800" dirty="0"/>
          </a:p>
          <a:p>
            <a:r>
              <a:rPr lang="en-CA" sz="1800" dirty="0"/>
              <a:t>Enable the global statistical system and thereby facilitate the regional and national statistical systems to pivot in producing integrated socio-economic, environmental, and geospatial data and statistics.</a:t>
            </a:r>
          </a:p>
          <a:p>
            <a:endParaRPr lang="en-CA" sz="1800" dirty="0"/>
          </a:p>
          <a:p>
            <a:r>
              <a:rPr lang="en-CA" sz="1800" dirty="0"/>
              <a:t>Facilitate global partnership with academia and private sector in co-investment and co-production for shared and trusted use cases.</a:t>
            </a:r>
          </a:p>
          <a:p>
            <a:endParaRPr lang="en-CA" sz="1800" dirty="0"/>
          </a:p>
          <a:p>
            <a:r>
              <a:rPr lang="en-CA" sz="1800" dirty="0"/>
              <a:t>Promote the experimentation and testing of inclusive working methods, data solutions and methodological frameworks with the objective of leaving no one behind.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6ADD2-963B-4749-ADC5-007B3C6E5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61FF-D525-D64B-8909-8CF25B3FD480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89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EC9F-7E3B-4809-AEDE-B2926F13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heavy" dirty="0"/>
              <a:t>Key activities and functions</a:t>
            </a:r>
            <a:endParaRPr lang="en-CA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0E0B9-258F-401C-B3B0-D94FCE60C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CA" dirty="0"/>
          </a:p>
          <a:p>
            <a:pPr marL="0" lvl="0" indent="0">
              <a:buNone/>
            </a:pPr>
            <a:r>
              <a:rPr lang="en-US" sz="1800" dirty="0"/>
              <a:t>The key activities and functions of the Network are summarized along four work streams:</a:t>
            </a:r>
            <a:endParaRPr lang="en-CA" sz="1800" dirty="0"/>
          </a:p>
          <a:p>
            <a:endParaRPr lang="en-CA" sz="1800" dirty="0"/>
          </a:p>
          <a:p>
            <a:pPr lvl="0"/>
            <a:r>
              <a:rPr lang="en-US" sz="1800" i="1" dirty="0"/>
              <a:t>Networking: Collaboration and user consultation</a:t>
            </a:r>
            <a:endParaRPr lang="en-CA" sz="1800" dirty="0"/>
          </a:p>
          <a:p>
            <a:endParaRPr lang="en-CA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The Network </a:t>
            </a:r>
            <a:r>
              <a:rPr lang="en-US" sz="1800" dirty="0">
                <a:solidFill>
                  <a:srgbClr val="FF0000"/>
                </a:solidFill>
              </a:rPr>
              <a:t>engages the statistical system through </a:t>
            </a:r>
            <a:r>
              <a:rPr lang="en-US" sz="1800" dirty="0"/>
              <a:t>global and regional user consultations on emerging issues and priorities for the research agenda; network NSOs and their data centers, and strengthen analytical and data management capabilities in the system of economic statistics, and; promote a whole-of-system approach and strong partnerships with academia and the private sector. </a:t>
            </a:r>
          </a:p>
          <a:p>
            <a:pPr marL="342900" lvl="1" indent="0">
              <a:buNone/>
            </a:pPr>
            <a:endParaRPr lang="en-CA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The Network prepares an annual global user consultation report and identifies key priority areas and emerging issues.  </a:t>
            </a:r>
            <a:endParaRPr lang="en-CA" sz="1800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2EB63-BD01-410B-B997-AE67E598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61FF-D525-D64B-8909-8CF25B3FD480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55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B55E3-7DB5-479B-90CC-A5DF98F0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61FF-D525-D64B-8909-8CF25B3FD480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A2D3D0-6F5C-445D-BAA0-C6A6E80E5B61}"/>
              </a:ext>
            </a:extLst>
          </p:cNvPr>
          <p:cNvSpPr/>
          <p:nvPr/>
        </p:nvSpPr>
        <p:spPr>
          <a:xfrm>
            <a:off x="2642484" y="2492494"/>
            <a:ext cx="716760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/>
              <a:t>Questions/Comments</a:t>
            </a:r>
            <a:endParaRPr lang="en-CA" sz="6000" b="1" dirty="0"/>
          </a:p>
        </p:txBody>
      </p:sp>
    </p:spTree>
    <p:extLst>
      <p:ext uri="{BB962C8B-B14F-4D97-AF65-F5344CB8AC3E}">
        <p14:creationId xmlns:p14="http://schemas.microsoft.com/office/powerpoint/2010/main" val="168242802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3EAC6E9-255A-484E-A669-E02DDDC13278}" vid="{3201416B-F19C-BE45-84D4-6EBE33D2DD2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24F25E6497ED43898D504973DBDCA9" ma:contentTypeVersion="13" ma:contentTypeDescription="Create a new document." ma:contentTypeScope="" ma:versionID="c88d201c4cbc89b9ef00bf5a360c69ce">
  <xsd:schema xmlns:xsd="http://www.w3.org/2001/XMLSchema" xmlns:xs="http://www.w3.org/2001/XMLSchema" xmlns:p="http://schemas.microsoft.com/office/2006/metadata/properties" xmlns:ns2="4f447018-c40e-40e5-80f8-c919516cf764" xmlns:ns3="6b41ce5a-22ff-4aef-bca2-14b56bf0aa25" targetNamespace="http://schemas.microsoft.com/office/2006/metadata/properties" ma:root="true" ma:fieldsID="23f0d73e2674c2e46f911f5f2e8921eb" ns2:_="" ns3:_="">
    <xsd:import namespace="4f447018-c40e-40e5-80f8-c919516cf764"/>
    <xsd:import namespace="6b41ce5a-22ff-4aef-bca2-14b56bf0aa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447018-c40e-40e5-80f8-c919516cf7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1ce5a-22ff-4aef-bca2-14b56bf0aa2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0CFE90-01A0-4762-96B5-477EC9457BA1}"/>
</file>

<file path=customXml/itemProps2.xml><?xml version="1.0" encoding="utf-8"?>
<ds:datastoreItem xmlns:ds="http://schemas.openxmlformats.org/officeDocument/2006/customXml" ds:itemID="{FB0EC7BD-3B38-4D9B-8D63-1D793DBF8FB6}"/>
</file>

<file path=customXml/itemProps3.xml><?xml version="1.0" encoding="utf-8"?>
<ds:datastoreItem xmlns:ds="http://schemas.openxmlformats.org/officeDocument/2006/customXml" ds:itemID="{F7A3E453-12AB-4EE7-B472-247151752B3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226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MT Std</vt:lpstr>
      <vt:lpstr>Calibri</vt:lpstr>
      <vt:lpstr>Wingdings</vt:lpstr>
      <vt:lpstr>1_Office Theme</vt:lpstr>
      <vt:lpstr>Terms of reference for the Network of Economic Statisticians</vt:lpstr>
      <vt:lpstr>Mission </vt:lpstr>
      <vt:lpstr>Key activities and functions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Terms of reference for the Network of Economic Statisticians</dc:title>
  <dc:creator>Ravindra, Daniela - EWS/SE</dc:creator>
  <cp:lastModifiedBy>Daniela Ravindra</cp:lastModifiedBy>
  <cp:revision>11</cp:revision>
  <dcterms:created xsi:type="dcterms:W3CDTF">2021-11-01T15:19:29Z</dcterms:created>
  <dcterms:modified xsi:type="dcterms:W3CDTF">2021-11-23T17:23:41Z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-1793776551</vt:i4>
  </property>
  <property fmtid="{D5CDD505-2E9C-101B-9397-08002B2CF9AE}" pid="3" name="_NewReviewCycle">
    <vt:lpwstr/>
  </property>
  <property fmtid="{D5CDD505-2E9C-101B-9397-08002B2CF9AE}" pid="4" name="_EmailSubject">
    <vt:lpwstr>presentation on Updated TOR</vt:lpwstr>
  </property>
  <property fmtid="{D5CDD505-2E9C-101B-9397-08002B2CF9AE}" pid="5" name="_AuthorEmail">
    <vt:lpwstr>daniela.ravindra@statcan.gc.ca</vt:lpwstr>
  </property>
  <property fmtid="{D5CDD505-2E9C-101B-9397-08002B2CF9AE}" pid="6" name="_AuthorEmailDisplayName">
    <vt:lpwstr>Ravindra, Daniela - EWS/SE</vt:lpwstr>
  </property>
  <property fmtid="{D5CDD505-2E9C-101B-9397-08002B2CF9AE}" pid="7" name="ContentTypeId">
    <vt:lpwstr>0x0101007024F25E6497ED43898D504973DBDCA9</vt:lpwstr>
  </property>
</Properties>
</file>