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32918400" cx="43891200"/>
  <p:notesSz cx="6858000" cy="9144000"/>
  <p:embeddedFontLst>
    <p:embeddedFont>
      <p:font typeface="Roboto Slab"/>
      <p:regular r:id="rId7"/>
      <p:bold r:id="rId8"/>
    </p:embeddedFont>
    <p:embeddedFont>
      <p:font typeface="Roboto Slab SemiBold"/>
      <p:regular r:id="rId9"/>
      <p:bold r:id="rId10"/>
    </p:embeddedFont>
    <p:embeddedFont>
      <p:font typeface="Helvetica Neue"/>
      <p:regular r:id="rId11"/>
      <p:bold r:id="rId12"/>
      <p:italic r:id="rId13"/>
      <p:boldItalic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guide id="3" orient="horz" pos="232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 pos="2322" orient="horz"/>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RobotoSlabSemiBold-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RobotoSlab-regular.fntdata"/><Relationship Id="rId8" Type="http://schemas.openxmlformats.org/officeDocument/2006/relationships/font" Target="fonts/RobotoSlab-bold.fntdata"/><Relationship Id="rId11" Type="http://schemas.openxmlformats.org/officeDocument/2006/relationships/font" Target="fonts/HelveticaNeue-regular.fntdata"/><Relationship Id="rId10" Type="http://schemas.openxmlformats.org/officeDocument/2006/relationships/font" Target="fonts/RobotoSlabSemiBold-bold.fntdata"/><Relationship Id="rId13" Type="http://schemas.openxmlformats.org/officeDocument/2006/relationships/font" Target="fonts/HelveticaNeue-italic.fntdata"/><Relationship Id="rId12" Type="http://schemas.openxmlformats.org/officeDocument/2006/relationships/font" Target="fonts/HelveticaNeue-bold.fntdata"/><Relationship Id="rId14" Type="http://schemas.openxmlformats.org/officeDocument/2006/relationships/font" Target="fonts/HelveticaNeue-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ead9629cf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spcBef>
                <a:spcPts val="0"/>
              </a:spcBef>
              <a:spcAft>
                <a:spcPts val="0"/>
              </a:spcAft>
              <a:buClr>
                <a:schemeClr val="dk1"/>
              </a:buClr>
              <a:buSzPts val="1100"/>
              <a:buFont typeface="Arial"/>
              <a:buNone/>
            </a:pPr>
            <a:r>
              <a:rPr lang="en" sz="600">
                <a:solidFill>
                  <a:srgbClr val="0097A7"/>
                </a:solidFill>
              </a:rPr>
              <a:t>According to WHO, the number of confirmed cases for malaria has significantly decreased since 2011 up until 2017. The incidence rate of cases suggest that this reduction may have continued from 2018 to 2020. The geographic above shows that the number of cases in 2022 has risen again 1 year after the coup.</a:t>
            </a:r>
            <a:endParaRPr sz="600">
              <a:solidFill>
                <a:srgbClr val="0097A7"/>
              </a:solidFill>
            </a:endParaRPr>
          </a:p>
          <a:p>
            <a:pPr indent="0" lvl="0" marL="0" rtl="0" algn="l">
              <a:spcBef>
                <a:spcPts val="0"/>
              </a:spcBef>
              <a:spcAft>
                <a:spcPts val="0"/>
              </a:spcAft>
              <a:buNone/>
            </a:pPr>
            <a:r>
              <a:t/>
            </a:r>
            <a:endParaRPr/>
          </a:p>
        </p:txBody>
      </p:sp>
      <p:sp>
        <p:nvSpPr>
          <p:cNvPr id="52" name="Google Shape;52;g1ead9629cf2_0_0:notes"/>
          <p:cNvSpPr/>
          <p:nvPr>
            <p:ph idx="2" type="sldImg"/>
          </p:nvPr>
        </p:nvSpPr>
        <p:spPr>
          <a:xfrm>
            <a:off x="1143213"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000" cy="131367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p:txBody>
      </p:sp>
      <p:sp>
        <p:nvSpPr>
          <p:cNvPr id="11" name="Google Shape;11;p2"/>
          <p:cNvSpPr txBox="1"/>
          <p:nvPr>
            <p:ph idx="1" type="subTitle"/>
          </p:nvPr>
        </p:nvSpPr>
        <p:spPr>
          <a:xfrm>
            <a:off x="1496160" y="18138400"/>
            <a:ext cx="40899000" cy="5072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p:txBody>
      </p:sp>
      <p:sp>
        <p:nvSpPr>
          <p:cNvPr id="12" name="Google Shape;12;p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000" cy="125664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p:nvPr>
            <p:ph idx="1" type="body"/>
          </p:nvPr>
        </p:nvSpPr>
        <p:spPr>
          <a:xfrm>
            <a:off x="1496160" y="20174240"/>
            <a:ext cx="40899000" cy="8325000"/>
          </a:xfrm>
          <a:prstGeom prst="rect">
            <a:avLst/>
          </a:prstGeom>
        </p:spPr>
        <p:txBody>
          <a:bodyPr anchorCtr="0" anchor="t" bIns="487600" lIns="487600" spcFirstLastPara="1" rIns="487600" wrap="square" tIns="487600">
            <a:normAutofit/>
          </a:bodyPr>
          <a:lstStyle>
            <a:lvl1pPr indent="-838200" lvl="0" marL="457200" algn="ctr">
              <a:spcBef>
                <a:spcPts val="0"/>
              </a:spcBef>
              <a:spcAft>
                <a:spcPts val="0"/>
              </a:spcAft>
              <a:buSzPts val="9600"/>
              <a:buChar char="●"/>
              <a:defRPr/>
            </a:lvl1pPr>
            <a:lvl2pPr indent="-704850" lvl="1" marL="914400" algn="ctr">
              <a:spcBef>
                <a:spcPts val="0"/>
              </a:spcBef>
              <a:spcAft>
                <a:spcPts val="0"/>
              </a:spcAft>
              <a:buSzPts val="7500"/>
              <a:buChar char="○"/>
              <a:defRPr/>
            </a:lvl2pPr>
            <a:lvl3pPr indent="-704850" lvl="2" marL="1371600" algn="ctr">
              <a:spcBef>
                <a:spcPts val="0"/>
              </a:spcBef>
              <a:spcAft>
                <a:spcPts val="0"/>
              </a:spcAft>
              <a:buSzPts val="7500"/>
              <a:buChar char="■"/>
              <a:defRPr/>
            </a:lvl3pPr>
            <a:lvl4pPr indent="-704850" lvl="3" marL="1828800" algn="ctr">
              <a:spcBef>
                <a:spcPts val="0"/>
              </a:spcBef>
              <a:spcAft>
                <a:spcPts val="0"/>
              </a:spcAft>
              <a:buSzPts val="7500"/>
              <a:buChar char="●"/>
              <a:defRPr/>
            </a:lvl4pPr>
            <a:lvl5pPr indent="-704850" lvl="4" marL="2286000" algn="ctr">
              <a:spcBef>
                <a:spcPts val="0"/>
              </a:spcBef>
              <a:spcAft>
                <a:spcPts val="0"/>
              </a:spcAft>
              <a:buSzPts val="7500"/>
              <a:buChar char="○"/>
              <a:defRPr/>
            </a:lvl5pPr>
            <a:lvl6pPr indent="-704850" lvl="5" marL="2743200" algn="ctr">
              <a:spcBef>
                <a:spcPts val="0"/>
              </a:spcBef>
              <a:spcAft>
                <a:spcPts val="0"/>
              </a:spcAft>
              <a:buSzPts val="7500"/>
              <a:buChar char="■"/>
              <a:defRPr/>
            </a:lvl6pPr>
            <a:lvl7pPr indent="-704850" lvl="6" marL="3200400" algn="ctr">
              <a:spcBef>
                <a:spcPts val="0"/>
              </a:spcBef>
              <a:spcAft>
                <a:spcPts val="0"/>
              </a:spcAft>
              <a:buSzPts val="7500"/>
              <a:buChar char="●"/>
              <a:defRPr/>
            </a:lvl7pPr>
            <a:lvl8pPr indent="-704850" lvl="7" marL="3657600" algn="ctr">
              <a:spcBef>
                <a:spcPts val="0"/>
              </a:spcBef>
              <a:spcAft>
                <a:spcPts val="0"/>
              </a:spcAft>
              <a:buSzPts val="7500"/>
              <a:buChar char="○"/>
              <a:defRPr/>
            </a:lvl8pPr>
            <a:lvl9pPr indent="-704850" lvl="8" marL="4114800" algn="ctr">
              <a:spcBef>
                <a:spcPts val="0"/>
              </a:spcBef>
              <a:spcAft>
                <a:spcPts val="0"/>
              </a:spcAft>
              <a:buSzPts val="7500"/>
              <a:buChar char="■"/>
              <a:defRPr/>
            </a:lvl9pPr>
          </a:lstStyle>
          <a:p/>
        </p:txBody>
      </p:sp>
      <p:sp>
        <p:nvSpPr>
          <p:cNvPr id="47" name="Google Shape;47;p11"/>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000" cy="5387400"/>
          </a:xfrm>
          <a:prstGeom prst="rect">
            <a:avLst/>
          </a:prstGeom>
        </p:spPr>
        <p:txBody>
          <a:bodyPr anchorCtr="0" anchor="ctr" bIns="487600" lIns="487600" spcFirstLastPara="1" rIns="487600" wrap="square" tIns="487600">
            <a:norm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p:txBody>
      </p:sp>
      <p:sp>
        <p:nvSpPr>
          <p:cNvPr id="15" name="Google Shape;15;p3"/>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18" name="Google Shape;18;p4"/>
          <p:cNvSpPr txBox="1"/>
          <p:nvPr>
            <p:ph idx="1" type="body"/>
          </p:nvPr>
        </p:nvSpPr>
        <p:spPr>
          <a:xfrm>
            <a:off x="1496160" y="7375840"/>
            <a:ext cx="40899000" cy="21864900"/>
          </a:xfrm>
          <a:prstGeom prst="rect">
            <a:avLst/>
          </a:prstGeom>
        </p:spPr>
        <p:txBody>
          <a:bodyPr anchorCtr="0" anchor="t"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19" name="Google Shape;19;p4"/>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2" name="Google Shape;22;p5"/>
          <p:cNvSpPr txBox="1"/>
          <p:nvPr>
            <p:ph idx="1" type="body"/>
          </p:nvPr>
        </p:nvSpPr>
        <p:spPr>
          <a:xfrm>
            <a:off x="149616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3" name="Google Shape;23;p5"/>
          <p:cNvSpPr txBox="1"/>
          <p:nvPr>
            <p:ph idx="2" type="body"/>
          </p:nvPr>
        </p:nvSpPr>
        <p:spPr>
          <a:xfrm>
            <a:off x="23195520" y="7375840"/>
            <a:ext cx="19199400" cy="21864900"/>
          </a:xfrm>
          <a:prstGeom prst="rect">
            <a:avLst/>
          </a:prstGeom>
        </p:spPr>
        <p:txBody>
          <a:bodyPr anchorCtr="0" anchor="t" bIns="487600" lIns="487600" spcFirstLastPara="1" rIns="487600" wrap="square" tIns="487600">
            <a:normAutofit/>
          </a:bodyPr>
          <a:lstStyle>
            <a:lvl1pPr indent="-704850" lvl="0" marL="457200">
              <a:spcBef>
                <a:spcPts val="0"/>
              </a:spcBef>
              <a:spcAft>
                <a:spcPts val="0"/>
              </a:spcAft>
              <a:buSzPts val="7500"/>
              <a:buChar char="●"/>
              <a:defRPr sz="75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24" name="Google Shape;24;p5"/>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000" cy="3665400"/>
          </a:xfrm>
          <a:prstGeom prst="rect">
            <a:avLst/>
          </a:prstGeom>
        </p:spPr>
        <p:txBody>
          <a:bodyPr anchorCtr="0" anchor="t" bIns="487600" lIns="487600" spcFirstLastPara="1" rIns="487600" wrap="square" tIns="487600">
            <a:norm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p:txBody>
      </p:sp>
      <p:sp>
        <p:nvSpPr>
          <p:cNvPr id="27" name="Google Shape;27;p6"/>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487600" lIns="487600" spcFirstLastPara="1" rIns="487600" wrap="square" tIns="487600">
            <a:norm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487600" lIns="487600" spcFirstLastPara="1" rIns="487600" wrap="square" tIns="487600">
            <a:normAutofit/>
          </a:bodyPr>
          <a:lstStyle>
            <a:lvl1pPr indent="-635000" lvl="0" marL="457200">
              <a:spcBef>
                <a:spcPts val="0"/>
              </a:spcBef>
              <a:spcAft>
                <a:spcPts val="0"/>
              </a:spcAft>
              <a:buSzPts val="6400"/>
              <a:buChar char="●"/>
              <a:defRPr sz="6400"/>
            </a:lvl1pPr>
            <a:lvl2pPr indent="-635000" lvl="1" marL="914400">
              <a:spcBef>
                <a:spcPts val="0"/>
              </a:spcBef>
              <a:spcAft>
                <a:spcPts val="0"/>
              </a:spcAft>
              <a:buSzPts val="6400"/>
              <a:buChar char="○"/>
              <a:defRPr sz="6400"/>
            </a:lvl2pPr>
            <a:lvl3pPr indent="-635000" lvl="2" marL="1371600">
              <a:spcBef>
                <a:spcPts val="0"/>
              </a:spcBef>
              <a:spcAft>
                <a:spcPts val="0"/>
              </a:spcAft>
              <a:buSzPts val="6400"/>
              <a:buChar char="■"/>
              <a:defRPr sz="6400"/>
            </a:lvl3pPr>
            <a:lvl4pPr indent="-635000" lvl="3" marL="1828800">
              <a:spcBef>
                <a:spcPts val="0"/>
              </a:spcBef>
              <a:spcAft>
                <a:spcPts val="0"/>
              </a:spcAft>
              <a:buSzPts val="6400"/>
              <a:buChar char="●"/>
              <a:defRPr sz="6400"/>
            </a:lvl4pPr>
            <a:lvl5pPr indent="-635000" lvl="4" marL="2286000">
              <a:spcBef>
                <a:spcPts val="0"/>
              </a:spcBef>
              <a:spcAft>
                <a:spcPts val="0"/>
              </a:spcAft>
              <a:buSzPts val="6400"/>
              <a:buChar char="○"/>
              <a:defRPr sz="6400"/>
            </a:lvl5pPr>
            <a:lvl6pPr indent="-635000" lvl="5" marL="2743200">
              <a:spcBef>
                <a:spcPts val="0"/>
              </a:spcBef>
              <a:spcAft>
                <a:spcPts val="0"/>
              </a:spcAft>
              <a:buSzPts val="6400"/>
              <a:buChar char="■"/>
              <a:defRPr sz="6400"/>
            </a:lvl6pPr>
            <a:lvl7pPr indent="-635000" lvl="6" marL="3200400">
              <a:spcBef>
                <a:spcPts val="0"/>
              </a:spcBef>
              <a:spcAft>
                <a:spcPts val="0"/>
              </a:spcAft>
              <a:buSzPts val="6400"/>
              <a:buChar char="●"/>
              <a:defRPr sz="6400"/>
            </a:lvl7pPr>
            <a:lvl8pPr indent="-635000" lvl="7" marL="3657600">
              <a:spcBef>
                <a:spcPts val="0"/>
              </a:spcBef>
              <a:spcAft>
                <a:spcPts val="0"/>
              </a:spcAft>
              <a:buSzPts val="6400"/>
              <a:buChar char="○"/>
              <a:defRPr sz="6400"/>
            </a:lvl8pPr>
            <a:lvl9pPr indent="-635000" lvl="8" marL="4114800">
              <a:spcBef>
                <a:spcPts val="0"/>
              </a:spcBef>
              <a:spcAft>
                <a:spcPts val="0"/>
              </a:spcAft>
              <a:buSzPts val="6400"/>
              <a:buChar char="■"/>
              <a:defRPr sz="6400"/>
            </a:lvl9pPr>
          </a:lstStyle>
          <a:p/>
        </p:txBody>
      </p:sp>
      <p:sp>
        <p:nvSpPr>
          <p:cNvPr id="31" name="Google Shape;31;p7"/>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500" cy="26181000"/>
          </a:xfrm>
          <a:prstGeom prst="rect">
            <a:avLst/>
          </a:prstGeom>
        </p:spPr>
        <p:txBody>
          <a:bodyPr anchorCtr="0" anchor="ctr" bIns="487600" lIns="487600" spcFirstLastPara="1" rIns="487600" wrap="square" tIns="487600">
            <a:norm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p:txBody>
      </p:sp>
      <p:sp>
        <p:nvSpPr>
          <p:cNvPr id="34" name="Google Shape;34;p8"/>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487600" lIns="487600" spcFirstLastPara="1" rIns="487600" wrap="square" tIns="48760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6900" cy="9486600"/>
          </a:xfrm>
          <a:prstGeom prst="rect">
            <a:avLst/>
          </a:prstGeom>
        </p:spPr>
        <p:txBody>
          <a:bodyPr anchorCtr="0" anchor="b" bIns="487600" lIns="487600" spcFirstLastPara="1" rIns="487600" wrap="square" tIns="487600">
            <a:norm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p:txBody>
      </p:sp>
      <p:sp>
        <p:nvSpPr>
          <p:cNvPr id="38" name="Google Shape;38;p9"/>
          <p:cNvSpPr txBox="1"/>
          <p:nvPr>
            <p:ph idx="1" type="subTitle"/>
          </p:nvPr>
        </p:nvSpPr>
        <p:spPr>
          <a:xfrm>
            <a:off x="1274400" y="17939680"/>
            <a:ext cx="19416900" cy="7904700"/>
          </a:xfrm>
          <a:prstGeom prst="rect">
            <a:avLst/>
          </a:prstGeom>
        </p:spPr>
        <p:txBody>
          <a:bodyPr anchorCtr="0" anchor="t" bIns="487600" lIns="487600" spcFirstLastPara="1" rIns="487600" wrap="square" tIns="487600">
            <a:norm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487600" lIns="487600" spcFirstLastPara="1" rIns="487600" wrap="square" tIns="487600">
            <a:normAutofit/>
          </a:bodyPr>
          <a:lstStyle>
            <a:lvl1pPr indent="-838200" lvl="0" marL="457200">
              <a:spcBef>
                <a:spcPts val="0"/>
              </a:spcBef>
              <a:spcAft>
                <a:spcPts val="0"/>
              </a:spcAft>
              <a:buSzPts val="9600"/>
              <a:buChar char="●"/>
              <a:defRPr/>
            </a:lvl1pPr>
            <a:lvl2pPr indent="-704850" lvl="1" marL="914400">
              <a:spcBef>
                <a:spcPts val="0"/>
              </a:spcBef>
              <a:spcAft>
                <a:spcPts val="0"/>
              </a:spcAft>
              <a:buSzPts val="7500"/>
              <a:buChar char="○"/>
              <a:defRPr/>
            </a:lvl2pPr>
            <a:lvl3pPr indent="-704850" lvl="2" marL="1371600">
              <a:spcBef>
                <a:spcPts val="0"/>
              </a:spcBef>
              <a:spcAft>
                <a:spcPts val="0"/>
              </a:spcAft>
              <a:buSzPts val="7500"/>
              <a:buChar char="■"/>
              <a:defRPr/>
            </a:lvl3pPr>
            <a:lvl4pPr indent="-704850" lvl="3" marL="1828800">
              <a:spcBef>
                <a:spcPts val="0"/>
              </a:spcBef>
              <a:spcAft>
                <a:spcPts val="0"/>
              </a:spcAft>
              <a:buSzPts val="7500"/>
              <a:buChar char="●"/>
              <a:defRPr/>
            </a:lvl4pPr>
            <a:lvl5pPr indent="-704850" lvl="4" marL="2286000">
              <a:spcBef>
                <a:spcPts val="0"/>
              </a:spcBef>
              <a:spcAft>
                <a:spcPts val="0"/>
              </a:spcAft>
              <a:buSzPts val="7500"/>
              <a:buChar char="○"/>
              <a:defRPr/>
            </a:lvl5pPr>
            <a:lvl6pPr indent="-704850" lvl="5" marL="2743200">
              <a:spcBef>
                <a:spcPts val="0"/>
              </a:spcBef>
              <a:spcAft>
                <a:spcPts val="0"/>
              </a:spcAft>
              <a:buSzPts val="7500"/>
              <a:buChar char="■"/>
              <a:defRPr/>
            </a:lvl6pPr>
            <a:lvl7pPr indent="-704850" lvl="6" marL="3200400">
              <a:spcBef>
                <a:spcPts val="0"/>
              </a:spcBef>
              <a:spcAft>
                <a:spcPts val="0"/>
              </a:spcAft>
              <a:buSzPts val="7500"/>
              <a:buChar char="●"/>
              <a:defRPr/>
            </a:lvl7pPr>
            <a:lvl8pPr indent="-704850" lvl="7" marL="3657600">
              <a:spcBef>
                <a:spcPts val="0"/>
              </a:spcBef>
              <a:spcAft>
                <a:spcPts val="0"/>
              </a:spcAft>
              <a:buSzPts val="7500"/>
              <a:buChar char="○"/>
              <a:defRPr/>
            </a:lvl8pPr>
            <a:lvl9pPr indent="-704850" lvl="8" marL="4114800">
              <a:spcBef>
                <a:spcPts val="0"/>
              </a:spcBef>
              <a:spcAft>
                <a:spcPts val="0"/>
              </a:spcAft>
              <a:buSzPts val="7500"/>
              <a:buChar char="■"/>
              <a:defRPr/>
            </a:lvl9pPr>
          </a:lstStyle>
          <a:p/>
        </p:txBody>
      </p:sp>
      <p:sp>
        <p:nvSpPr>
          <p:cNvPr id="40" name="Google Shape;40;p9"/>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300" cy="3872700"/>
          </a:xfrm>
          <a:prstGeom prst="rect">
            <a:avLst/>
          </a:prstGeom>
        </p:spPr>
        <p:txBody>
          <a:bodyPr anchorCtr="0" anchor="ctr" bIns="487600" lIns="487600" spcFirstLastPara="1" rIns="487600" wrap="square" tIns="487600">
            <a:normAutofit/>
          </a:bodyPr>
          <a:lstStyle>
            <a:lvl1pPr indent="-228600" lvl="0" marL="457200">
              <a:lnSpc>
                <a:spcPct val="100000"/>
              </a:lnSpc>
              <a:spcBef>
                <a:spcPts val="0"/>
              </a:spcBef>
              <a:spcAft>
                <a:spcPts val="0"/>
              </a:spcAft>
              <a:buSzPts val="9600"/>
              <a:buNone/>
              <a:defRPr/>
            </a:lvl1pPr>
          </a:lstStyle>
          <a:p/>
        </p:txBody>
      </p:sp>
      <p:sp>
        <p:nvSpPr>
          <p:cNvPr id="43" name="Google Shape;43;p10"/>
          <p:cNvSpPr txBox="1"/>
          <p:nvPr>
            <p:ph idx="12" type="sldNum"/>
          </p:nvPr>
        </p:nvSpPr>
        <p:spPr>
          <a:xfrm>
            <a:off x="40667798" y="29844588"/>
            <a:ext cx="2633700" cy="2519100"/>
          </a:xfrm>
          <a:prstGeom prst="rect">
            <a:avLst/>
          </a:prstGeom>
        </p:spPr>
        <p:txBody>
          <a:bodyPr anchorCtr="0" anchor="ctr" bIns="487600" lIns="487600" spcFirstLastPara="1" rIns="487600" wrap="square" tIns="4876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000" cy="3665400"/>
          </a:xfrm>
          <a:prstGeom prst="rect">
            <a:avLst/>
          </a:prstGeom>
          <a:noFill/>
          <a:ln>
            <a:noFill/>
          </a:ln>
        </p:spPr>
        <p:txBody>
          <a:bodyPr anchorCtr="0" anchor="t" bIns="487600" lIns="487600" spcFirstLastPara="1" rIns="487600" wrap="square" tIns="487600">
            <a:norm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p:txBody>
      </p:sp>
      <p:sp>
        <p:nvSpPr>
          <p:cNvPr id="7" name="Google Shape;7;p1"/>
          <p:cNvSpPr txBox="1"/>
          <p:nvPr>
            <p:ph idx="1" type="body"/>
          </p:nvPr>
        </p:nvSpPr>
        <p:spPr>
          <a:xfrm>
            <a:off x="1496160" y="7375840"/>
            <a:ext cx="40899000" cy="21864900"/>
          </a:xfrm>
          <a:prstGeom prst="rect">
            <a:avLst/>
          </a:prstGeom>
          <a:noFill/>
          <a:ln>
            <a:noFill/>
          </a:ln>
        </p:spPr>
        <p:txBody>
          <a:bodyPr anchorCtr="0" anchor="t" bIns="487600" lIns="487600" spcFirstLastPara="1" rIns="487600" wrap="square" tIns="487600">
            <a:normAutofit/>
          </a:bodyPr>
          <a:lstStyle>
            <a:lvl1pPr indent="-838200" lvl="0" marL="457200">
              <a:lnSpc>
                <a:spcPct val="115000"/>
              </a:lnSpc>
              <a:spcBef>
                <a:spcPts val="0"/>
              </a:spcBef>
              <a:spcAft>
                <a:spcPts val="0"/>
              </a:spcAft>
              <a:buClr>
                <a:schemeClr val="dk2"/>
              </a:buClr>
              <a:buSzPts val="9600"/>
              <a:buChar char="●"/>
              <a:defRPr sz="9600">
                <a:solidFill>
                  <a:schemeClr val="dk2"/>
                </a:solidFill>
              </a:defRPr>
            </a:lvl1pPr>
            <a:lvl2pPr indent="-704850" lvl="1" marL="914400">
              <a:lnSpc>
                <a:spcPct val="115000"/>
              </a:lnSpc>
              <a:spcBef>
                <a:spcPts val="0"/>
              </a:spcBef>
              <a:spcAft>
                <a:spcPts val="0"/>
              </a:spcAft>
              <a:buClr>
                <a:schemeClr val="dk2"/>
              </a:buClr>
              <a:buSzPts val="7500"/>
              <a:buChar char="○"/>
              <a:defRPr sz="7500">
                <a:solidFill>
                  <a:schemeClr val="dk2"/>
                </a:solidFill>
              </a:defRPr>
            </a:lvl2pPr>
            <a:lvl3pPr indent="-704850" lvl="2" marL="1371600">
              <a:lnSpc>
                <a:spcPct val="115000"/>
              </a:lnSpc>
              <a:spcBef>
                <a:spcPts val="0"/>
              </a:spcBef>
              <a:spcAft>
                <a:spcPts val="0"/>
              </a:spcAft>
              <a:buClr>
                <a:schemeClr val="dk2"/>
              </a:buClr>
              <a:buSzPts val="7500"/>
              <a:buChar char="■"/>
              <a:defRPr sz="7500">
                <a:solidFill>
                  <a:schemeClr val="dk2"/>
                </a:solidFill>
              </a:defRPr>
            </a:lvl3pPr>
            <a:lvl4pPr indent="-704850" lvl="3" marL="1828800">
              <a:lnSpc>
                <a:spcPct val="115000"/>
              </a:lnSpc>
              <a:spcBef>
                <a:spcPts val="0"/>
              </a:spcBef>
              <a:spcAft>
                <a:spcPts val="0"/>
              </a:spcAft>
              <a:buClr>
                <a:schemeClr val="dk2"/>
              </a:buClr>
              <a:buSzPts val="7500"/>
              <a:buChar char="●"/>
              <a:defRPr sz="7500">
                <a:solidFill>
                  <a:schemeClr val="dk2"/>
                </a:solidFill>
              </a:defRPr>
            </a:lvl4pPr>
            <a:lvl5pPr indent="-704850" lvl="4" marL="2286000">
              <a:lnSpc>
                <a:spcPct val="115000"/>
              </a:lnSpc>
              <a:spcBef>
                <a:spcPts val="0"/>
              </a:spcBef>
              <a:spcAft>
                <a:spcPts val="0"/>
              </a:spcAft>
              <a:buClr>
                <a:schemeClr val="dk2"/>
              </a:buClr>
              <a:buSzPts val="7500"/>
              <a:buChar char="○"/>
              <a:defRPr sz="7500">
                <a:solidFill>
                  <a:schemeClr val="dk2"/>
                </a:solidFill>
              </a:defRPr>
            </a:lvl5pPr>
            <a:lvl6pPr indent="-704850" lvl="5" marL="2743200">
              <a:lnSpc>
                <a:spcPct val="115000"/>
              </a:lnSpc>
              <a:spcBef>
                <a:spcPts val="0"/>
              </a:spcBef>
              <a:spcAft>
                <a:spcPts val="0"/>
              </a:spcAft>
              <a:buClr>
                <a:schemeClr val="dk2"/>
              </a:buClr>
              <a:buSzPts val="7500"/>
              <a:buChar char="■"/>
              <a:defRPr sz="7500">
                <a:solidFill>
                  <a:schemeClr val="dk2"/>
                </a:solidFill>
              </a:defRPr>
            </a:lvl6pPr>
            <a:lvl7pPr indent="-704850" lvl="6" marL="3200400">
              <a:lnSpc>
                <a:spcPct val="115000"/>
              </a:lnSpc>
              <a:spcBef>
                <a:spcPts val="0"/>
              </a:spcBef>
              <a:spcAft>
                <a:spcPts val="0"/>
              </a:spcAft>
              <a:buClr>
                <a:schemeClr val="dk2"/>
              </a:buClr>
              <a:buSzPts val="7500"/>
              <a:buChar char="●"/>
              <a:defRPr sz="7500">
                <a:solidFill>
                  <a:schemeClr val="dk2"/>
                </a:solidFill>
              </a:defRPr>
            </a:lvl7pPr>
            <a:lvl8pPr indent="-704850" lvl="7" marL="3657600">
              <a:lnSpc>
                <a:spcPct val="115000"/>
              </a:lnSpc>
              <a:spcBef>
                <a:spcPts val="0"/>
              </a:spcBef>
              <a:spcAft>
                <a:spcPts val="0"/>
              </a:spcAft>
              <a:buClr>
                <a:schemeClr val="dk2"/>
              </a:buClr>
              <a:buSzPts val="7500"/>
              <a:buChar char="○"/>
              <a:defRPr sz="7500">
                <a:solidFill>
                  <a:schemeClr val="dk2"/>
                </a:solidFill>
              </a:defRPr>
            </a:lvl8pPr>
            <a:lvl9pPr indent="-704850" lvl="8" marL="4114800">
              <a:lnSpc>
                <a:spcPct val="115000"/>
              </a:lnSpc>
              <a:spcBef>
                <a:spcPts val="0"/>
              </a:spcBef>
              <a:spcAft>
                <a:spcPts val="0"/>
              </a:spcAft>
              <a:buClr>
                <a:schemeClr val="dk2"/>
              </a:buClr>
              <a:buSzPts val="7500"/>
              <a:buChar char="■"/>
              <a:defRPr sz="7500">
                <a:solidFill>
                  <a:schemeClr val="dk2"/>
                </a:solidFill>
              </a:defRPr>
            </a:lvl9pPr>
          </a:lstStyle>
          <a:p/>
        </p:txBody>
      </p:sp>
      <p:sp>
        <p:nvSpPr>
          <p:cNvPr id="8" name="Google Shape;8;p1"/>
          <p:cNvSpPr txBox="1"/>
          <p:nvPr>
            <p:ph idx="12" type="sldNum"/>
          </p:nvPr>
        </p:nvSpPr>
        <p:spPr>
          <a:xfrm>
            <a:off x="40667798" y="29844588"/>
            <a:ext cx="2633700" cy="2519100"/>
          </a:xfrm>
          <a:prstGeom prst="rect">
            <a:avLst/>
          </a:prstGeom>
          <a:noFill/>
          <a:ln>
            <a:noFill/>
          </a:ln>
        </p:spPr>
        <p:txBody>
          <a:bodyPr anchorCtr="0" anchor="ctr" bIns="487600" lIns="487600" spcFirstLastPara="1" rIns="487600" wrap="square" tIns="487600">
            <a:norm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hyperlink" Target="https://www.zotero.org/google-docs/?dDHZ8T" TargetMode="External"/><Relationship Id="rId22" Type="http://schemas.openxmlformats.org/officeDocument/2006/relationships/hyperlink" Target="https://doi.org/10.1186/s41182-021-00339-7" TargetMode="External"/><Relationship Id="rId21" Type="http://schemas.openxmlformats.org/officeDocument/2006/relationships/hyperlink" Target="https://www.zotero.org/google-docs/?dDHZ8T" TargetMode="External"/><Relationship Id="rId24" Type="http://schemas.openxmlformats.org/officeDocument/2006/relationships/hyperlink" Target="https://www.zotero.org/google-docs/?dDHZ8T" TargetMode="External"/><Relationship Id="rId23" Type="http://schemas.openxmlformats.org/officeDocument/2006/relationships/hyperlink" Target="https://www.who.int/publications/i/item/WHO-UCN-GMP-MME-2022.04" TargetMode="External"/><Relationship Id="rId1" Type="http://schemas.openxmlformats.org/officeDocument/2006/relationships/slideLayout" Target="../slideLayouts/slideLayout1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hyperlink" Target="https://www.zotero.org/google-docs/?dDHZ8T" TargetMode="External"/><Relationship Id="rId9" Type="http://schemas.openxmlformats.org/officeDocument/2006/relationships/hyperlink" Target="https://doi.org/10.1371/journal.pone.0116063" TargetMode="External"/><Relationship Id="rId26" Type="http://schemas.openxmlformats.org/officeDocument/2006/relationships/hyperlink" Target="https://www.zotero.org/google-docs/?dDHZ8T" TargetMode="External"/><Relationship Id="rId25" Type="http://schemas.openxmlformats.org/officeDocument/2006/relationships/hyperlink" Target="https://www.zotero.org/google-docs/?dDHZ8T" TargetMode="External"/><Relationship Id="rId28" Type="http://schemas.openxmlformats.org/officeDocument/2006/relationships/hyperlink" Target="https://www.zotero.org/google-docs/?dDHZ8T" TargetMode="External"/><Relationship Id="rId27" Type="http://schemas.openxmlformats.org/officeDocument/2006/relationships/hyperlink" Target="https://www.zotero.org/google-docs/?dDHZ8T" TargetMode="External"/><Relationship Id="rId5" Type="http://schemas.openxmlformats.org/officeDocument/2006/relationships/hyperlink" Target="https://www.zotero.org/google-docs/?dDHZ8T" TargetMode="External"/><Relationship Id="rId6" Type="http://schemas.openxmlformats.org/officeDocument/2006/relationships/hyperlink" Target="https://www.zotero.org/google-docs/?dDHZ8T" TargetMode="External"/><Relationship Id="rId29" Type="http://schemas.openxmlformats.org/officeDocument/2006/relationships/hyperlink" Target="https://www.rfa.org/english/news/myanmar/burma-malaria-11262022111035.html" TargetMode="External"/><Relationship Id="rId7" Type="http://schemas.openxmlformats.org/officeDocument/2006/relationships/hyperlink" Target="https://www.zotero.org/google-docs/?dDHZ8T" TargetMode="External"/><Relationship Id="rId8" Type="http://schemas.openxmlformats.org/officeDocument/2006/relationships/hyperlink" Target="https://www.zotero.org/google-docs/?dDHZ8T" TargetMode="External"/><Relationship Id="rId31" Type="http://schemas.openxmlformats.org/officeDocument/2006/relationships/hyperlink" Target="https://www.zotero.org/google-docs/?dDHZ8T" TargetMode="External"/><Relationship Id="rId30" Type="http://schemas.openxmlformats.org/officeDocument/2006/relationships/hyperlink" Target="https://www.zotero.org/google-docs/?dDHZ8T" TargetMode="External"/><Relationship Id="rId11" Type="http://schemas.openxmlformats.org/officeDocument/2006/relationships/hyperlink" Target="https://www.frontiermyanmar.net/en/coup-creates-public-healthcare-emergency/" TargetMode="External"/><Relationship Id="rId33" Type="http://schemas.openxmlformats.org/officeDocument/2006/relationships/hyperlink" Target="https://www.zotero.org/google-docs/?dDHZ8T" TargetMode="External"/><Relationship Id="rId10" Type="http://schemas.openxmlformats.org/officeDocument/2006/relationships/hyperlink" Target="https://apmen.org/sites/default/files/all_resources/National%20Strategic%20Plan_Myanmar_2016-2020.pdf" TargetMode="External"/><Relationship Id="rId32" Type="http://schemas.openxmlformats.org/officeDocument/2006/relationships/hyperlink" Target="https://www.zotero.org/google-docs/?dDHZ8T" TargetMode="External"/><Relationship Id="rId13" Type="http://schemas.openxmlformats.org/officeDocument/2006/relationships/hyperlink" Target="https://www.zotero.org/google-docs/?dDHZ8T" TargetMode="External"/><Relationship Id="rId35" Type="http://schemas.openxmlformats.org/officeDocument/2006/relationships/hyperlink" Target="https://www.who.int/docs/default-source/searo/myanmar/help-prevent-malaria-(english).pdf?sfvrsn=7e71af10_0" TargetMode="External"/><Relationship Id="rId12" Type="http://schemas.openxmlformats.org/officeDocument/2006/relationships/hyperlink" Target="https://www.zotero.org/google-docs/?dDHZ8T" TargetMode="External"/><Relationship Id="rId34" Type="http://schemas.openxmlformats.org/officeDocument/2006/relationships/hyperlink" Target="https://www.zotero.org/google-docs/?dDHZ8T" TargetMode="External"/><Relationship Id="rId15" Type="http://schemas.openxmlformats.org/officeDocument/2006/relationships/hyperlink" Target="https://www.zotero.org/google-docs/?dDHZ8T" TargetMode="External"/><Relationship Id="rId37" Type="http://schemas.openxmlformats.org/officeDocument/2006/relationships/hyperlink" Target="https://www.zotero.org/google-docs/?tehDrr" TargetMode="External"/><Relationship Id="rId14" Type="http://schemas.openxmlformats.org/officeDocument/2006/relationships/hyperlink" Target="https://www.zotero.org/google-docs/?dDHZ8T" TargetMode="External"/><Relationship Id="rId36" Type="http://schemas.openxmlformats.org/officeDocument/2006/relationships/image" Target="../media/image2.png"/><Relationship Id="rId17" Type="http://schemas.openxmlformats.org/officeDocument/2006/relationships/hyperlink" Target="https://www.zotero.org/google-docs/?dDHZ8T" TargetMode="External"/><Relationship Id="rId39" Type="http://schemas.openxmlformats.org/officeDocument/2006/relationships/image" Target="../media/image3.png"/><Relationship Id="rId16" Type="http://schemas.openxmlformats.org/officeDocument/2006/relationships/hyperlink" Target="https://www.zotero.org/google-docs/?dDHZ8T" TargetMode="External"/><Relationship Id="rId38" Type="http://schemas.openxmlformats.org/officeDocument/2006/relationships/image" Target="../media/image1.png"/><Relationship Id="rId19" Type="http://schemas.openxmlformats.org/officeDocument/2006/relationships/hyperlink" Target="https://www.zotero.org/google-docs/?dDHZ8T" TargetMode="External"/><Relationship Id="rId18" Type="http://schemas.openxmlformats.org/officeDocument/2006/relationships/hyperlink" Target="https://www.zotero.org/google-docs/?dDHZ8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FFFFF"/>
            </a:gs>
            <a:gs pos="100000">
              <a:srgbClr val="B3B3B3"/>
            </a:gs>
          </a:gsLst>
          <a:lin ang="5400012" scaled="0"/>
        </a:gradFill>
      </p:bgPr>
    </p:bg>
    <p:spTree>
      <p:nvGrpSpPr>
        <p:cNvPr id="53" name="Shape 53"/>
        <p:cNvGrpSpPr/>
        <p:nvPr/>
      </p:nvGrpSpPr>
      <p:grpSpPr>
        <a:xfrm>
          <a:off x="0" y="0"/>
          <a:ext cx="0" cy="0"/>
          <a:chOff x="0" y="0"/>
          <a:chExt cx="0" cy="0"/>
        </a:xfrm>
      </p:grpSpPr>
      <p:pic>
        <p:nvPicPr>
          <p:cNvPr id="54" name="Google Shape;54;p13"/>
          <p:cNvPicPr preferRelativeResize="0"/>
          <p:nvPr/>
        </p:nvPicPr>
        <p:blipFill rotWithShape="1">
          <a:blip r:embed="rId3">
            <a:alphaModFix amt="65000"/>
          </a:blip>
          <a:srcRect b="0" l="5508" r="0" t="0"/>
          <a:stretch/>
        </p:blipFill>
        <p:spPr>
          <a:xfrm>
            <a:off x="15356674" y="19468851"/>
            <a:ext cx="18360064" cy="13285973"/>
          </a:xfrm>
          <a:prstGeom prst="rect">
            <a:avLst/>
          </a:prstGeom>
          <a:noFill/>
          <a:ln>
            <a:noFill/>
          </a:ln>
        </p:spPr>
      </p:pic>
      <p:sp>
        <p:nvSpPr>
          <p:cNvPr id="55" name="Google Shape;55;p13"/>
          <p:cNvSpPr txBox="1"/>
          <p:nvPr/>
        </p:nvSpPr>
        <p:spPr>
          <a:xfrm>
            <a:off x="2743195" y="1761845"/>
            <a:ext cx="38404800" cy="1233000"/>
          </a:xfrm>
          <a:prstGeom prst="rect">
            <a:avLst/>
          </a:prstGeom>
          <a:noFill/>
          <a:ln>
            <a:noFill/>
          </a:ln>
        </p:spPr>
        <p:txBody>
          <a:bodyPr anchorCtr="0" anchor="t" bIns="46525" lIns="93075" spcFirstLastPara="1" rIns="93075" wrap="square" tIns="46525">
            <a:spAutoFit/>
          </a:bodyPr>
          <a:lstStyle/>
          <a:p>
            <a:pPr indent="0" lvl="0" marL="0" marR="0" rtl="0" algn="ctr">
              <a:spcBef>
                <a:spcPts val="0"/>
              </a:spcBef>
              <a:spcAft>
                <a:spcPts val="0"/>
              </a:spcAft>
              <a:buNone/>
            </a:pPr>
            <a:r>
              <a:rPr b="1" lang="en" sz="3700">
                <a:solidFill>
                  <a:schemeClr val="dk2"/>
                </a:solidFill>
                <a:latin typeface="Helvetica Neue"/>
                <a:ea typeface="Helvetica Neue"/>
                <a:cs typeface="Helvetica Neue"/>
                <a:sym typeface="Helvetica Neue"/>
              </a:rPr>
              <a:t>Ei Mon Soe, Htut Htet Naing, Hla Mong Ching, Khaing Thazin Phyoe, Myat Moe Kywel, Pann Ei Thwel, Soe Yadanar Htet, Thantlip Laomi, Thant Thaw Tun, The The Zuu Zin, Thu Ri Ya Tun, Zin Wai Yan   </a:t>
            </a:r>
            <a:endParaRPr b="1" sz="500">
              <a:solidFill>
                <a:schemeClr val="dk2"/>
              </a:solidFill>
            </a:endParaRPr>
          </a:p>
        </p:txBody>
      </p:sp>
      <p:sp>
        <p:nvSpPr>
          <p:cNvPr id="56" name="Google Shape;56;p13"/>
          <p:cNvSpPr txBox="1"/>
          <p:nvPr/>
        </p:nvSpPr>
        <p:spPr>
          <a:xfrm>
            <a:off x="413125" y="3400825"/>
            <a:ext cx="11355300" cy="6622500"/>
          </a:xfrm>
          <a:prstGeom prst="rect">
            <a:avLst/>
          </a:prstGeom>
          <a:noFill/>
          <a:ln>
            <a:noFill/>
          </a:ln>
        </p:spPr>
        <p:txBody>
          <a:bodyPr anchorCtr="0" anchor="t" bIns="46525" lIns="93075" spcFirstLastPara="1" rIns="93075" wrap="square" tIns="46525">
            <a:noAutofit/>
          </a:bodyPr>
          <a:lstStyle/>
          <a:p>
            <a:pPr indent="0" lvl="0" marL="0" marR="0" rtl="0" algn="l">
              <a:spcBef>
                <a:spcPts val="0"/>
              </a:spcBef>
              <a:spcAft>
                <a:spcPts val="0"/>
              </a:spcAft>
              <a:buNone/>
            </a:pPr>
            <a:r>
              <a:rPr lang="en" sz="3700">
                <a:solidFill>
                  <a:srgbClr val="38761D"/>
                </a:solidFill>
                <a:latin typeface="Roboto Slab SemiBold"/>
                <a:ea typeface="Roboto Slab SemiBold"/>
                <a:cs typeface="Roboto Slab SemiBold"/>
                <a:sym typeface="Roboto Slab SemiBold"/>
              </a:rPr>
              <a:t>Introduction</a:t>
            </a:r>
            <a:endParaRPr sz="3700">
              <a:solidFill>
                <a:srgbClr val="38761D"/>
              </a:solidFill>
              <a:latin typeface="Roboto Slab SemiBold"/>
              <a:ea typeface="Roboto Slab SemiBold"/>
              <a:cs typeface="Roboto Slab SemiBold"/>
              <a:sym typeface="Roboto Slab SemiBold"/>
            </a:endParaRPr>
          </a:p>
          <a:p>
            <a:pPr indent="0" lvl="0" marL="0" rtl="0" algn="l">
              <a:spcBef>
                <a:spcPts val="0"/>
              </a:spcBef>
              <a:spcAft>
                <a:spcPts val="0"/>
              </a:spcAft>
              <a:buNone/>
            </a:pPr>
            <a:r>
              <a:rPr lang="en" sz="2700">
                <a:solidFill>
                  <a:srgbClr val="38761D"/>
                </a:solidFill>
                <a:latin typeface="Roboto Slab SemiBold"/>
                <a:ea typeface="Roboto Slab SemiBold"/>
                <a:cs typeface="Roboto Slab SemiBold"/>
                <a:sym typeface="Roboto Slab SemiBold"/>
              </a:rPr>
              <a:t>           </a:t>
            </a:r>
            <a:endParaRPr sz="2700">
              <a:solidFill>
                <a:srgbClr val="38761D"/>
              </a:solidFill>
              <a:latin typeface="Roboto Slab SemiBold"/>
              <a:ea typeface="Roboto Slab SemiBold"/>
              <a:cs typeface="Roboto Slab SemiBold"/>
              <a:sym typeface="Roboto Slab SemiBold"/>
            </a:endParaRPr>
          </a:p>
          <a:p>
            <a:pPr indent="457200" lvl="0" marL="0" rtl="0" algn="l">
              <a:spcBef>
                <a:spcPts val="0"/>
              </a:spcBef>
              <a:spcAft>
                <a:spcPts val="0"/>
              </a:spcAft>
              <a:buNone/>
            </a:pPr>
            <a:r>
              <a:rPr lang="en" sz="3000">
                <a:solidFill>
                  <a:srgbClr val="38761D"/>
                </a:solidFill>
                <a:latin typeface="Roboto Slab SemiBold"/>
                <a:ea typeface="Roboto Slab SemiBold"/>
                <a:cs typeface="Roboto Slab SemiBold"/>
                <a:sym typeface="Roboto Slab SemiBold"/>
              </a:rPr>
              <a:t>Confirmed cases of Malaria in Myanmar has been declining since</a:t>
            </a:r>
            <a:r>
              <a:rPr lang="en" sz="3000">
                <a:solidFill>
                  <a:srgbClr val="38761D"/>
                </a:solidFill>
                <a:latin typeface="Roboto Slab SemiBold"/>
                <a:ea typeface="Roboto Slab SemiBold"/>
                <a:cs typeface="Roboto Slab SemiBold"/>
                <a:sym typeface="Roboto Slab SemiBold"/>
              </a:rPr>
              <a:t> 2013. However, considering the Covid-19 pandemic and the current political situation, the cases of Malaria are expected to increase due to tendency of the displaced people taking refuge in the forests where malaria-infected mosquitoes are prevalent. The objective of the poster is to find whether malaria trends in Myanmar, especially from 2021 to analyze if malaria elimination programs and healthcare system are disrupted. Not only that, the poster seek out how people are dealing with malaria in rural areas where health care inaccessible.  </a:t>
            </a:r>
            <a:endParaRPr sz="3200">
              <a:solidFill>
                <a:srgbClr val="93C47D"/>
              </a:solidFill>
              <a:latin typeface="Roboto Slab SemiBold"/>
              <a:ea typeface="Roboto Slab SemiBold"/>
              <a:cs typeface="Roboto Slab SemiBold"/>
              <a:sym typeface="Roboto Slab SemiBold"/>
            </a:endParaRPr>
          </a:p>
        </p:txBody>
      </p:sp>
      <p:sp>
        <p:nvSpPr>
          <p:cNvPr id="57" name="Google Shape;57;p13"/>
          <p:cNvSpPr txBox="1"/>
          <p:nvPr/>
        </p:nvSpPr>
        <p:spPr>
          <a:xfrm>
            <a:off x="34472100" y="17475825"/>
            <a:ext cx="9419100" cy="15326700"/>
          </a:xfrm>
          <a:prstGeom prst="rect">
            <a:avLst/>
          </a:prstGeom>
          <a:noFill/>
          <a:ln cap="flat" cmpd="sng" w="9525">
            <a:solidFill>
              <a:srgbClr val="D9D9D9"/>
            </a:solidFill>
            <a:prstDash val="solid"/>
            <a:round/>
            <a:headEnd len="sm" w="sm" type="none"/>
            <a:tailEnd len="sm" w="sm" type="none"/>
          </a:ln>
        </p:spPr>
        <p:txBody>
          <a:bodyPr anchorCtr="0" anchor="t" bIns="487600" lIns="487600" spcFirstLastPara="1" rIns="487600" wrap="square" tIns="487600">
            <a:noAutofit/>
          </a:bodyPr>
          <a:lstStyle/>
          <a:p>
            <a:pPr indent="0" lvl="0" marL="0" rtl="0" algn="l">
              <a:spcBef>
                <a:spcPts val="0"/>
              </a:spcBef>
              <a:spcAft>
                <a:spcPts val="0"/>
              </a:spcAft>
              <a:buClr>
                <a:schemeClr val="dk1"/>
              </a:buClr>
              <a:buSzPts val="1100"/>
              <a:buFont typeface="Arial"/>
              <a:buNone/>
            </a:pPr>
            <a:r>
              <a:rPr lang="en" sz="3700">
                <a:solidFill>
                  <a:srgbClr val="38761D"/>
                </a:solidFill>
                <a:latin typeface="Roboto Slab SemiBold"/>
                <a:ea typeface="Roboto Slab SemiBold"/>
                <a:cs typeface="Roboto Slab SemiBold"/>
                <a:sym typeface="Roboto Slab SemiBold"/>
              </a:rPr>
              <a:t>References</a:t>
            </a:r>
            <a:endParaRPr sz="3700">
              <a:solidFill>
                <a:srgbClr val="38761D"/>
              </a:solidFill>
              <a:latin typeface="Roboto Slab SemiBold"/>
              <a:ea typeface="Roboto Slab SemiBold"/>
              <a:cs typeface="Roboto Slab SemiBold"/>
              <a:sym typeface="Roboto Slab SemiBold"/>
            </a:endParaRPr>
          </a:p>
          <a:p>
            <a:pPr indent="0" lvl="0" marL="0" rtl="0" algn="l">
              <a:spcBef>
                <a:spcPts val="0"/>
              </a:spcBef>
              <a:spcAft>
                <a:spcPts val="0"/>
              </a:spcAft>
              <a:buClr>
                <a:schemeClr val="dk1"/>
              </a:buClr>
              <a:buSzPts val="1100"/>
              <a:buFont typeface="Arial"/>
              <a:buNone/>
            </a:pPr>
            <a:r>
              <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1100"/>
              <a:buFont typeface="Arial"/>
              <a:buNone/>
            </a:pPr>
            <a:r>
              <a:rPr lang="en" sz="1800">
                <a:solidFill>
                  <a:srgbClr val="38761D"/>
                </a:solidFill>
                <a:uFill>
                  <a:noFill/>
                </a:uFill>
                <a:latin typeface="Times New Roman"/>
                <a:ea typeface="Times New Roman"/>
                <a:cs typeface="Times New Roman"/>
                <a:sym typeface="Times New Roman"/>
                <a:hlinkClick r:id="rId4">
                  <a:extLst>
                    <a:ext uri="{A12FA001-AC4F-418D-AE19-62706E023703}">
                      <ahyp:hlinkClr val="tx"/>
                    </a:ext>
                  </a:extLst>
                </a:hlinkClick>
              </a:rPr>
              <a:t>Bancone, G., Chu, C. S., Somsakchaicharoen, R., Chowwiwat, N., Parker, D. M., Charunwatthana, P., White, N. J., &amp; Nosten, F. H. (2014). Characterization of G6PD Genotypes and Phenotypes on the Northwestern Thailand-Myanmar Border. </a:t>
            </a:r>
            <a:r>
              <a:rPr i="1" lang="en" sz="1800">
                <a:solidFill>
                  <a:srgbClr val="38761D"/>
                </a:solidFill>
                <a:uFill>
                  <a:noFill/>
                </a:uFill>
                <a:latin typeface="Times New Roman"/>
                <a:ea typeface="Times New Roman"/>
                <a:cs typeface="Times New Roman"/>
                <a:sym typeface="Times New Roman"/>
                <a:hlinkClick r:id="rId5">
                  <a:extLst>
                    <a:ext uri="{A12FA001-AC4F-418D-AE19-62706E023703}">
                      <ahyp:hlinkClr val="tx"/>
                    </a:ext>
                  </a:extLst>
                </a:hlinkClick>
              </a:rPr>
              <a:t>PLOS ONE</a:t>
            </a:r>
            <a:r>
              <a:rPr lang="en" sz="1800">
                <a:solidFill>
                  <a:srgbClr val="38761D"/>
                </a:solidFill>
                <a:uFill>
                  <a:noFill/>
                </a:uFill>
                <a:latin typeface="Times New Roman"/>
                <a:ea typeface="Times New Roman"/>
                <a:cs typeface="Times New Roman"/>
                <a:sym typeface="Times New Roman"/>
                <a:hlinkClick r:id="rId6">
                  <a:extLst>
                    <a:ext uri="{A12FA001-AC4F-418D-AE19-62706E023703}">
                      <ahyp:hlinkClr val="tx"/>
                    </a:ext>
                  </a:extLst>
                </a:hlinkClick>
              </a:rPr>
              <a:t>, </a:t>
            </a:r>
            <a:r>
              <a:rPr i="1" lang="en" sz="1800">
                <a:solidFill>
                  <a:srgbClr val="38761D"/>
                </a:solidFill>
                <a:uFill>
                  <a:noFill/>
                </a:uFill>
                <a:latin typeface="Times New Roman"/>
                <a:ea typeface="Times New Roman"/>
                <a:cs typeface="Times New Roman"/>
                <a:sym typeface="Times New Roman"/>
                <a:hlinkClick r:id="rId7">
                  <a:extLst>
                    <a:ext uri="{A12FA001-AC4F-418D-AE19-62706E023703}">
                      <ahyp:hlinkClr val="tx"/>
                    </a:ext>
                  </a:extLst>
                </a:hlinkClick>
              </a:rPr>
              <a:t>9</a:t>
            </a:r>
            <a:r>
              <a:rPr lang="en" sz="1800">
                <a:solidFill>
                  <a:srgbClr val="38761D"/>
                </a:solidFill>
                <a:uFill>
                  <a:noFill/>
                </a:uFill>
                <a:latin typeface="Times New Roman"/>
                <a:ea typeface="Times New Roman"/>
                <a:cs typeface="Times New Roman"/>
                <a:sym typeface="Times New Roman"/>
                <a:hlinkClick r:id="rId8">
                  <a:extLst>
                    <a:ext uri="{A12FA001-AC4F-418D-AE19-62706E023703}">
                      <ahyp:hlinkClr val="tx"/>
                    </a:ext>
                  </a:extLst>
                </a:hlinkClick>
              </a:rPr>
              <a:t>(12), e116063. </a:t>
            </a:r>
            <a:r>
              <a:rPr lang="en" sz="1800">
                <a:solidFill>
                  <a:srgbClr val="38761D"/>
                </a:solidFill>
                <a:uFill>
                  <a:noFill/>
                </a:uFill>
                <a:latin typeface="Times New Roman"/>
                <a:ea typeface="Times New Roman"/>
                <a:cs typeface="Times New Roman"/>
                <a:sym typeface="Times New Roman"/>
                <a:hlinkClick r:id="rId9">
                  <a:extLst>
                    <a:ext uri="{A12FA001-AC4F-418D-AE19-62706E023703}">
                      <ahyp:hlinkClr val="tx"/>
                    </a:ext>
                  </a:extLst>
                </a:hlinkClick>
              </a:rPr>
              <a:t>https://doi.org/10.1371/journal.pone.0116063</a:t>
            </a:r>
            <a:r>
              <a:rPr lang="en" sz="1800">
                <a:solidFill>
                  <a:srgbClr val="38761D"/>
                </a:solidFill>
                <a:latin typeface="Times New Roman"/>
                <a:ea typeface="Times New Roman"/>
                <a:cs typeface="Times New Roman"/>
                <a:sym typeface="Times New Roman"/>
              </a:rPr>
              <a:t> </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1100"/>
              <a:buFont typeface="Arial"/>
              <a:buNone/>
            </a:pPr>
            <a:r>
              <a:rPr lang="en" sz="1800">
                <a:solidFill>
                  <a:srgbClr val="38761D"/>
                </a:solidFill>
                <a:latin typeface="Times New Roman"/>
                <a:ea typeface="Times New Roman"/>
                <a:cs typeface="Times New Roman"/>
                <a:sym typeface="Times New Roman"/>
              </a:rPr>
              <a:t>Department of Public Health, Ministry of Health and Sports, The Republic of the Union of Myanmar. (n.d.). NATIONAL STRATEGIC PLAN Intensifying Malaria Control and Accelerating Progress towards Malaria Elimination [Dataset]. </a:t>
            </a:r>
            <a:r>
              <a:rPr lang="en" sz="1800" u="sng">
                <a:solidFill>
                  <a:schemeClr val="accent5"/>
                </a:solidFill>
                <a:latin typeface="Times New Roman"/>
                <a:ea typeface="Times New Roman"/>
                <a:cs typeface="Times New Roman"/>
                <a:sym typeface="Times New Roman"/>
                <a:hlinkClick r:id="rId10">
                  <a:extLst>
                    <a:ext uri="{A12FA001-AC4F-418D-AE19-62706E023703}">
                      <ahyp:hlinkClr val="tx"/>
                    </a:ext>
                  </a:extLst>
                </a:hlinkClick>
              </a:rPr>
              <a:t>https://apmen.org/sites/default/files/all_resources/National%20Strategic%20Plan_Myanmar_2016-2020.pdf</a:t>
            </a:r>
            <a:endParaRPr sz="1800">
              <a:solidFill>
                <a:srgbClr val="38761D"/>
              </a:solidFill>
              <a:latin typeface="Times New Roman"/>
              <a:ea typeface="Times New Roman"/>
              <a:cs typeface="Times New Roman"/>
              <a:sym typeface="Times New Roman"/>
            </a:endParaRPr>
          </a:p>
          <a:p>
            <a:pPr indent="-400050" lvl="0" marL="457200" rtl="0" algn="l">
              <a:spcBef>
                <a:spcPts val="0"/>
              </a:spcBef>
              <a:spcAft>
                <a:spcPts val="0"/>
              </a:spcAft>
              <a:buNone/>
            </a:pPr>
            <a:r>
              <a:rPr lang="en" sz="1800">
                <a:solidFill>
                  <a:srgbClr val="38761D"/>
                </a:solidFill>
                <a:latin typeface="Times New Roman"/>
                <a:ea typeface="Times New Roman"/>
                <a:cs typeface="Times New Roman"/>
                <a:sym typeface="Times New Roman"/>
              </a:rPr>
              <a:t>Frontier Myanmar. (2022, May 3). </a:t>
            </a:r>
            <a:r>
              <a:rPr i="1" lang="en" sz="1800">
                <a:solidFill>
                  <a:srgbClr val="38761D"/>
                </a:solidFill>
                <a:latin typeface="Times New Roman"/>
                <a:ea typeface="Times New Roman"/>
                <a:cs typeface="Times New Roman"/>
                <a:sym typeface="Times New Roman"/>
              </a:rPr>
              <a:t>Coup creates public healthcare emergency</a:t>
            </a:r>
            <a:r>
              <a:rPr lang="en" sz="1800">
                <a:solidFill>
                  <a:srgbClr val="38761D"/>
                </a:solidFill>
                <a:latin typeface="Times New Roman"/>
                <a:ea typeface="Times New Roman"/>
                <a:cs typeface="Times New Roman"/>
                <a:sym typeface="Times New Roman"/>
              </a:rPr>
              <a:t>. Frontier Myanmar. Retrieved January 21, 2023, from </a:t>
            </a:r>
            <a:r>
              <a:rPr lang="en" sz="1800" u="sng">
                <a:solidFill>
                  <a:srgbClr val="38761D"/>
                </a:solidFill>
                <a:latin typeface="Times New Roman"/>
                <a:ea typeface="Times New Roman"/>
                <a:cs typeface="Times New Roman"/>
                <a:sym typeface="Times New Roman"/>
                <a:hlinkClick r:id="rId11">
                  <a:extLst>
                    <a:ext uri="{A12FA001-AC4F-418D-AE19-62706E023703}">
                      <ahyp:hlinkClr val="tx"/>
                    </a:ext>
                  </a:extLst>
                </a:hlinkClick>
              </a:rPr>
              <a:t>https://www.frontiermyanmar.net/en/coup-creates-public-healthcare-emergency/</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1100"/>
              <a:buFont typeface="Arial"/>
              <a:buNone/>
            </a:pPr>
            <a:r>
              <a:rPr lang="en" sz="1800">
                <a:solidFill>
                  <a:srgbClr val="38761D"/>
                </a:solidFill>
                <a:uFill>
                  <a:noFill/>
                </a:uFill>
                <a:latin typeface="Times New Roman"/>
                <a:ea typeface="Times New Roman"/>
                <a:cs typeface="Times New Roman"/>
                <a:sym typeface="Times New Roman"/>
                <a:hlinkClick r:id="rId12">
                  <a:extLst>
                    <a:ext uri="{A12FA001-AC4F-418D-AE19-62706E023703}">
                      <ahyp:hlinkClr val="tx"/>
                    </a:ext>
                  </a:extLst>
                </a:hlinkClick>
              </a:rPr>
              <a:t>Ghinai, I., Cook, J., Hla, T. T. W., Htet, H. M. T., Hall, T., Lubis, I. N., Ghinai, R., Hesketh, T., Naung, Y., Lwin, M. M., Latt, T. S., Heymann, D. L., Sutherland, C. J., Drakeley, C., &amp; Field, N. (2017). Malaria epidemiology in central Myanmar: Identification of a multi-species asymptomatic reservoir of infection. </a:t>
            </a:r>
            <a:r>
              <a:rPr i="1" lang="en" sz="1800">
                <a:solidFill>
                  <a:srgbClr val="38761D"/>
                </a:solidFill>
                <a:uFill>
                  <a:noFill/>
                </a:uFill>
                <a:latin typeface="Times New Roman"/>
                <a:ea typeface="Times New Roman"/>
                <a:cs typeface="Times New Roman"/>
                <a:sym typeface="Times New Roman"/>
                <a:hlinkClick r:id="rId13">
                  <a:extLst>
                    <a:ext uri="{A12FA001-AC4F-418D-AE19-62706E023703}">
                      <ahyp:hlinkClr val="tx"/>
                    </a:ext>
                  </a:extLst>
                </a:hlinkClick>
              </a:rPr>
              <a:t>Malaria Journal</a:t>
            </a:r>
            <a:r>
              <a:rPr lang="en" sz="1800">
                <a:solidFill>
                  <a:srgbClr val="38761D"/>
                </a:solidFill>
                <a:uFill>
                  <a:noFill/>
                </a:uFill>
                <a:latin typeface="Times New Roman"/>
                <a:ea typeface="Times New Roman"/>
                <a:cs typeface="Times New Roman"/>
                <a:sym typeface="Times New Roman"/>
                <a:hlinkClick r:id="rId14">
                  <a:extLst>
                    <a:ext uri="{A12FA001-AC4F-418D-AE19-62706E023703}">
                      <ahyp:hlinkClr val="tx"/>
                    </a:ext>
                  </a:extLst>
                </a:hlinkClick>
              </a:rPr>
              <a:t>, </a:t>
            </a:r>
            <a:r>
              <a:rPr i="1" lang="en" sz="1800">
                <a:solidFill>
                  <a:srgbClr val="38761D"/>
                </a:solidFill>
                <a:uFill>
                  <a:noFill/>
                </a:uFill>
                <a:latin typeface="Times New Roman"/>
                <a:ea typeface="Times New Roman"/>
                <a:cs typeface="Times New Roman"/>
                <a:sym typeface="Times New Roman"/>
                <a:hlinkClick r:id="rId15">
                  <a:extLst>
                    <a:ext uri="{A12FA001-AC4F-418D-AE19-62706E023703}">
                      <ahyp:hlinkClr val="tx"/>
                    </a:ext>
                  </a:extLst>
                </a:hlinkClick>
              </a:rPr>
              <a:t>16</a:t>
            </a:r>
            <a:r>
              <a:rPr lang="en" sz="1800">
                <a:solidFill>
                  <a:srgbClr val="38761D"/>
                </a:solidFill>
                <a:uFill>
                  <a:noFill/>
                </a:uFill>
                <a:latin typeface="Times New Roman"/>
                <a:ea typeface="Times New Roman"/>
                <a:cs typeface="Times New Roman"/>
                <a:sym typeface="Times New Roman"/>
                <a:hlinkClick r:id="rId16">
                  <a:extLst>
                    <a:ext uri="{A12FA001-AC4F-418D-AE19-62706E023703}">
                      <ahyp:hlinkClr val="tx"/>
                    </a:ext>
                  </a:extLst>
                </a:hlinkClick>
              </a:rPr>
              <a:t>(1), 16. https://doi.org/10.1186/s12936-016-1651-5</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800">
                <a:solidFill>
                  <a:srgbClr val="38761D"/>
                </a:solidFill>
                <a:uFill>
                  <a:noFill/>
                </a:uFill>
                <a:latin typeface="Times New Roman"/>
                <a:ea typeface="Times New Roman"/>
                <a:cs typeface="Times New Roman"/>
                <a:sym typeface="Times New Roman"/>
                <a:hlinkClick r:id="rId17">
                  <a:extLst>
                    <a:ext uri="{A12FA001-AC4F-418D-AE19-62706E023703}">
                      <ahyp:hlinkClr val="tx"/>
                    </a:ext>
                  </a:extLst>
                </a:hlinkClick>
              </a:rPr>
              <a:t>Han, K. T., Han, Z. Y., Aye, K. H., Wai, K. T., Thi, A., Cui, L., &amp; Sattabongkot, J. (2021). G6PD deficiency among malaria-infected national groups at the western part of Myanmar with implications for primaquine use in malaria elimination. </a:t>
            </a:r>
            <a:r>
              <a:rPr i="1" lang="en" sz="1800">
                <a:solidFill>
                  <a:srgbClr val="38761D"/>
                </a:solidFill>
                <a:uFill>
                  <a:noFill/>
                </a:uFill>
                <a:latin typeface="Times New Roman"/>
                <a:ea typeface="Times New Roman"/>
                <a:cs typeface="Times New Roman"/>
                <a:sym typeface="Times New Roman"/>
                <a:hlinkClick r:id="rId18">
                  <a:extLst>
                    <a:ext uri="{A12FA001-AC4F-418D-AE19-62706E023703}">
                      <ahyp:hlinkClr val="tx"/>
                    </a:ext>
                  </a:extLst>
                </a:hlinkClick>
              </a:rPr>
              <a:t>Tropical Medicine and Health</a:t>
            </a:r>
            <a:r>
              <a:rPr lang="en" sz="1800">
                <a:solidFill>
                  <a:srgbClr val="38761D"/>
                </a:solidFill>
                <a:uFill>
                  <a:noFill/>
                </a:uFill>
                <a:latin typeface="Times New Roman"/>
                <a:ea typeface="Times New Roman"/>
                <a:cs typeface="Times New Roman"/>
                <a:sym typeface="Times New Roman"/>
                <a:hlinkClick r:id="rId19">
                  <a:extLst>
                    <a:ext uri="{A12FA001-AC4F-418D-AE19-62706E023703}">
                      <ahyp:hlinkClr val="tx"/>
                    </a:ext>
                  </a:extLst>
                </a:hlinkClick>
              </a:rPr>
              <a:t>, </a:t>
            </a:r>
            <a:r>
              <a:rPr i="1" lang="en" sz="1800">
                <a:solidFill>
                  <a:srgbClr val="38761D"/>
                </a:solidFill>
                <a:uFill>
                  <a:noFill/>
                </a:uFill>
                <a:latin typeface="Times New Roman"/>
                <a:ea typeface="Times New Roman"/>
                <a:cs typeface="Times New Roman"/>
                <a:sym typeface="Times New Roman"/>
                <a:hlinkClick r:id="rId20">
                  <a:extLst>
                    <a:ext uri="{A12FA001-AC4F-418D-AE19-62706E023703}">
                      <ahyp:hlinkClr val="tx"/>
                    </a:ext>
                  </a:extLst>
                </a:hlinkClick>
              </a:rPr>
              <a:t>49</a:t>
            </a:r>
            <a:r>
              <a:rPr lang="en" sz="1800">
                <a:solidFill>
                  <a:srgbClr val="38761D"/>
                </a:solidFill>
                <a:uFill>
                  <a:noFill/>
                </a:uFill>
                <a:latin typeface="Times New Roman"/>
                <a:ea typeface="Times New Roman"/>
                <a:cs typeface="Times New Roman"/>
                <a:sym typeface="Times New Roman"/>
                <a:hlinkClick r:id="rId21">
                  <a:extLst>
                    <a:ext uri="{A12FA001-AC4F-418D-AE19-62706E023703}">
                      <ahyp:hlinkClr val="tx"/>
                    </a:ext>
                  </a:extLst>
                </a:hlinkClick>
              </a:rPr>
              <a:t>(1), 47. </a:t>
            </a:r>
            <a:r>
              <a:rPr lang="en" sz="1800">
                <a:solidFill>
                  <a:srgbClr val="38761D"/>
                </a:solidFill>
                <a:uFill>
                  <a:noFill/>
                </a:uFill>
                <a:latin typeface="Times New Roman"/>
                <a:ea typeface="Times New Roman"/>
                <a:cs typeface="Times New Roman"/>
                <a:sym typeface="Times New Roman"/>
                <a:hlinkClick r:id="rId22">
                  <a:extLst>
                    <a:ext uri="{A12FA001-AC4F-418D-AE19-62706E023703}">
                      <ahyp:hlinkClr val="tx"/>
                    </a:ext>
                  </a:extLst>
                </a:hlinkClick>
              </a:rPr>
              <a:t>https://doi.org/10.1186/s41182-021-00339-7</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800">
                <a:solidFill>
                  <a:srgbClr val="38761D"/>
                </a:solidFill>
                <a:latin typeface="Times New Roman"/>
                <a:ea typeface="Times New Roman"/>
                <a:cs typeface="Times New Roman"/>
                <a:sym typeface="Times New Roman"/>
              </a:rPr>
              <a:t>Mekong Malaria Elimination Programme. (2022, September 2). Mekong Malaria Elimination: epidemiology summary, volume 18, April–June 2022 (WHO, Ed.). </a:t>
            </a:r>
            <a:r>
              <a:rPr lang="en" sz="1800" u="sng">
                <a:solidFill>
                  <a:srgbClr val="38761D"/>
                </a:solidFill>
                <a:latin typeface="Times New Roman"/>
                <a:ea typeface="Times New Roman"/>
                <a:cs typeface="Times New Roman"/>
                <a:sym typeface="Times New Roman"/>
                <a:hlinkClick r:id="rId23">
                  <a:extLst>
                    <a:ext uri="{A12FA001-AC4F-418D-AE19-62706E023703}">
                      <ahyp:hlinkClr val="tx"/>
                    </a:ext>
                  </a:extLst>
                </a:hlinkClick>
              </a:rPr>
              <a:t>https://www.who.int/publications/i/item/WHO-UCN-GMP-MME-2022.04</a:t>
            </a:r>
            <a:r>
              <a:rPr lang="en" sz="1800">
                <a:solidFill>
                  <a:srgbClr val="38761D"/>
                </a:solidFill>
                <a:latin typeface="Times New Roman"/>
                <a:ea typeface="Times New Roman"/>
                <a:cs typeface="Times New Roman"/>
                <a:sym typeface="Times New Roman"/>
              </a:rPr>
              <a:t> </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800">
                <a:solidFill>
                  <a:srgbClr val="38761D"/>
                </a:solidFill>
                <a:latin typeface="Times New Roman"/>
                <a:ea typeface="Times New Roman"/>
                <a:cs typeface="Times New Roman"/>
                <a:sym typeface="Times New Roman"/>
              </a:rPr>
              <a:t>Moos, B., Roberts, R., &amp; Aye, M. (2021, July 15). The Myanmar military coup: Propelling the 2030 milestones for neglected tropical diseases further out of reach. PLOS. https://journals.plos.org/plosntds/article?id=10.1371/journal.pntd.0009532#Sec004</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800">
                <a:solidFill>
                  <a:srgbClr val="38761D"/>
                </a:solidFill>
                <a:latin typeface="Times New Roman"/>
                <a:ea typeface="Times New Roman"/>
                <a:cs typeface="Times New Roman"/>
                <a:sym typeface="Times New Roman"/>
              </a:rPr>
              <a:t>PMI Led by USAID. (2022). U.S. President's Malaria Initiative Burma Abbreviated Malaria Operational Plan FY 2022. https://d1u4sg1s9ptc4z.cloudfront.net/uploads/2022/01/FY-2022-Burm-MOP.pdf</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1100"/>
              <a:buFont typeface="Arial"/>
              <a:buNone/>
            </a:pPr>
            <a:r>
              <a:rPr lang="en" sz="1800">
                <a:solidFill>
                  <a:srgbClr val="38761D"/>
                </a:solidFill>
                <a:uFill>
                  <a:noFill/>
                </a:uFill>
                <a:latin typeface="Times New Roman"/>
                <a:ea typeface="Times New Roman"/>
                <a:cs typeface="Times New Roman"/>
                <a:sym typeface="Times New Roman"/>
                <a:hlinkClick r:id="rId24">
                  <a:extLst>
                    <a:ext uri="{A12FA001-AC4F-418D-AE19-62706E023703}">
                      <ahyp:hlinkClr val="tx"/>
                    </a:ext>
                  </a:extLst>
                </a:hlinkClick>
              </a:rPr>
              <a:t>Rae, J. D., Nosten, S., Kajeechiwa, L., Wiladphaingern, J., Parker, D. M., Landier, J., Thu, A. M., Dah, H., Be, A., Cho, W. C., Paw, K. ’Nyaw, Paw, E. S., Shee, P. B., Poe, C., Nu, C., Nyaw, B., Simpson, J. A., Devine, A., Maude, R. J., … Nosten, F. H. (2022). Surveillance to achieve malaria elimination in eastern Myanmar: A 7-year observational study. </a:t>
            </a:r>
            <a:r>
              <a:rPr i="1" lang="en" sz="1800">
                <a:solidFill>
                  <a:srgbClr val="38761D"/>
                </a:solidFill>
                <a:uFill>
                  <a:noFill/>
                </a:uFill>
                <a:latin typeface="Times New Roman"/>
                <a:ea typeface="Times New Roman"/>
                <a:cs typeface="Times New Roman"/>
                <a:sym typeface="Times New Roman"/>
                <a:hlinkClick r:id="rId25">
                  <a:extLst>
                    <a:ext uri="{A12FA001-AC4F-418D-AE19-62706E023703}">
                      <ahyp:hlinkClr val="tx"/>
                    </a:ext>
                  </a:extLst>
                </a:hlinkClick>
              </a:rPr>
              <a:t>Malaria Journal</a:t>
            </a:r>
            <a:r>
              <a:rPr lang="en" sz="1800">
                <a:solidFill>
                  <a:srgbClr val="38761D"/>
                </a:solidFill>
                <a:uFill>
                  <a:noFill/>
                </a:uFill>
                <a:latin typeface="Times New Roman"/>
                <a:ea typeface="Times New Roman"/>
                <a:cs typeface="Times New Roman"/>
                <a:sym typeface="Times New Roman"/>
                <a:hlinkClick r:id="rId26">
                  <a:extLst>
                    <a:ext uri="{A12FA001-AC4F-418D-AE19-62706E023703}">
                      <ahyp:hlinkClr val="tx"/>
                    </a:ext>
                  </a:extLst>
                </a:hlinkClick>
              </a:rPr>
              <a:t>, </a:t>
            </a:r>
            <a:r>
              <a:rPr i="1" lang="en" sz="1800">
                <a:solidFill>
                  <a:srgbClr val="38761D"/>
                </a:solidFill>
                <a:uFill>
                  <a:noFill/>
                </a:uFill>
                <a:latin typeface="Times New Roman"/>
                <a:ea typeface="Times New Roman"/>
                <a:cs typeface="Times New Roman"/>
                <a:sym typeface="Times New Roman"/>
                <a:hlinkClick r:id="rId27">
                  <a:extLst>
                    <a:ext uri="{A12FA001-AC4F-418D-AE19-62706E023703}">
                      <ahyp:hlinkClr val="tx"/>
                    </a:ext>
                  </a:extLst>
                </a:hlinkClick>
              </a:rPr>
              <a:t>21</a:t>
            </a:r>
            <a:r>
              <a:rPr lang="en" sz="1800">
                <a:solidFill>
                  <a:srgbClr val="38761D"/>
                </a:solidFill>
                <a:uFill>
                  <a:noFill/>
                </a:uFill>
                <a:latin typeface="Times New Roman"/>
                <a:ea typeface="Times New Roman"/>
                <a:cs typeface="Times New Roman"/>
                <a:sym typeface="Times New Roman"/>
                <a:hlinkClick r:id="rId28">
                  <a:extLst>
                    <a:ext uri="{A12FA001-AC4F-418D-AE19-62706E023703}">
                      <ahyp:hlinkClr val="tx"/>
                    </a:ext>
                  </a:extLst>
                </a:hlinkClick>
              </a:rPr>
              <a:t>(1), 175. https://doi.org/10.1186/s12936-022-04175-w</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800">
                <a:solidFill>
                  <a:srgbClr val="38761D"/>
                </a:solidFill>
                <a:latin typeface="Times New Roman"/>
                <a:ea typeface="Times New Roman"/>
                <a:cs typeface="Times New Roman"/>
                <a:sym typeface="Times New Roman"/>
              </a:rPr>
              <a:t>RFA. (2022, November 26). Malaria cases on the rise along Thai-Burmaborder, health officials say. Radio Free Asia. Retrieved January 21, 2023, from </a:t>
            </a:r>
            <a:r>
              <a:rPr lang="en" sz="1800" u="sng">
                <a:solidFill>
                  <a:schemeClr val="hlink"/>
                </a:solidFill>
                <a:latin typeface="Times New Roman"/>
                <a:ea typeface="Times New Roman"/>
                <a:cs typeface="Times New Roman"/>
                <a:sym typeface="Times New Roman"/>
                <a:hlinkClick r:id="rId29"/>
              </a:rPr>
              <a:t>https://www.rfa.org/english/news/myanmar/burma-malaria-11262022111035.html</a:t>
            </a:r>
            <a:r>
              <a:rPr lang="en" sz="1800">
                <a:solidFill>
                  <a:srgbClr val="38761D"/>
                </a:solidFill>
                <a:latin typeface="Times New Roman"/>
                <a:ea typeface="Times New Roman"/>
                <a:cs typeface="Times New Roman"/>
                <a:sym typeface="Times New Roman"/>
              </a:rPr>
              <a:t> </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800">
                <a:solidFill>
                  <a:srgbClr val="38761D"/>
                </a:solidFill>
                <a:uFill>
                  <a:noFill/>
                </a:uFill>
                <a:latin typeface="Times New Roman"/>
                <a:ea typeface="Times New Roman"/>
                <a:cs typeface="Times New Roman"/>
                <a:sym typeface="Times New Roman"/>
                <a:hlinkClick r:id="rId30">
                  <a:extLst>
                    <a:ext uri="{A12FA001-AC4F-418D-AE19-62706E023703}">
                      <ahyp:hlinkClr val="tx"/>
                    </a:ext>
                  </a:extLst>
                </a:hlinkClick>
              </a:rPr>
              <a:t>Tun, K. M., Imwong, M., Lwin, K. M., Win, A. A., Hlaing, T. M., Hlaing, T., Lin, K., Kyaw, M. P., Plewes, K., Faiz, M. A., Dhorda, M., Cheah, P. Y., Pukrittayakamee, S., Ashley, E. A., Anderson, T. J. C., Nair, S., McDew-White, M., Flegg, J. A., Grist, E. P. M., … Woodrow, C. J. (2015). Spread of artemisinin-resistant Plasmodium falciparum in Myanmar: A cross-sectional survey of the K13 molecular marker. </a:t>
            </a:r>
            <a:r>
              <a:rPr i="1" lang="en" sz="1800">
                <a:solidFill>
                  <a:srgbClr val="38761D"/>
                </a:solidFill>
                <a:uFill>
                  <a:noFill/>
                </a:uFill>
                <a:latin typeface="Times New Roman"/>
                <a:ea typeface="Times New Roman"/>
                <a:cs typeface="Times New Roman"/>
                <a:sym typeface="Times New Roman"/>
                <a:hlinkClick r:id="rId31">
                  <a:extLst>
                    <a:ext uri="{A12FA001-AC4F-418D-AE19-62706E023703}">
                      <ahyp:hlinkClr val="tx"/>
                    </a:ext>
                  </a:extLst>
                </a:hlinkClick>
              </a:rPr>
              <a:t>The Lancet Infectious Diseases</a:t>
            </a:r>
            <a:r>
              <a:rPr lang="en" sz="1800">
                <a:solidFill>
                  <a:srgbClr val="38761D"/>
                </a:solidFill>
                <a:uFill>
                  <a:noFill/>
                </a:uFill>
                <a:latin typeface="Times New Roman"/>
                <a:ea typeface="Times New Roman"/>
                <a:cs typeface="Times New Roman"/>
                <a:sym typeface="Times New Roman"/>
                <a:hlinkClick r:id="rId32">
                  <a:extLst>
                    <a:ext uri="{A12FA001-AC4F-418D-AE19-62706E023703}">
                      <ahyp:hlinkClr val="tx"/>
                    </a:ext>
                  </a:extLst>
                </a:hlinkClick>
              </a:rPr>
              <a:t>, </a:t>
            </a:r>
            <a:r>
              <a:rPr i="1" lang="en" sz="1800">
                <a:solidFill>
                  <a:srgbClr val="38761D"/>
                </a:solidFill>
                <a:uFill>
                  <a:noFill/>
                </a:uFill>
                <a:latin typeface="Times New Roman"/>
                <a:ea typeface="Times New Roman"/>
                <a:cs typeface="Times New Roman"/>
                <a:sym typeface="Times New Roman"/>
                <a:hlinkClick r:id="rId33">
                  <a:extLst>
                    <a:ext uri="{A12FA001-AC4F-418D-AE19-62706E023703}">
                      <ahyp:hlinkClr val="tx"/>
                    </a:ext>
                  </a:extLst>
                </a:hlinkClick>
              </a:rPr>
              <a:t>15</a:t>
            </a:r>
            <a:r>
              <a:rPr lang="en" sz="1800">
                <a:solidFill>
                  <a:srgbClr val="38761D"/>
                </a:solidFill>
                <a:uFill>
                  <a:noFill/>
                </a:uFill>
                <a:latin typeface="Times New Roman"/>
                <a:ea typeface="Times New Roman"/>
                <a:cs typeface="Times New Roman"/>
                <a:sym typeface="Times New Roman"/>
                <a:hlinkClick r:id="rId34">
                  <a:extLst>
                    <a:ext uri="{A12FA001-AC4F-418D-AE19-62706E023703}">
                      <ahyp:hlinkClr val="tx"/>
                    </a:ext>
                  </a:extLst>
                </a:hlinkClick>
              </a:rPr>
              <a:t>(4), 415–421. https://doi.org/10.1016/S1473-3099(15)70032-0</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None/>
            </a:pPr>
            <a:r>
              <a:rPr lang="en" sz="1800">
                <a:solidFill>
                  <a:srgbClr val="38761D"/>
                </a:solidFill>
                <a:latin typeface="Times New Roman"/>
                <a:ea typeface="Times New Roman"/>
                <a:cs typeface="Times New Roman"/>
                <a:sym typeface="Times New Roman"/>
              </a:rPr>
              <a:t>UNHCR. (2022, December 8). Myanmar Emergency Update (as of 5 December 2022) Myanmar. ReliefWeb. Retrieved January 21, 2023, from https://reliefweb.int/report/myanmar/myanmar-emergency-update-5-decem  </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1100"/>
              <a:buFont typeface="Arial"/>
              <a:buNone/>
            </a:pPr>
            <a:r>
              <a:rPr lang="en" sz="1800">
                <a:solidFill>
                  <a:srgbClr val="38761D"/>
                </a:solidFill>
                <a:latin typeface="Times New Roman"/>
                <a:ea typeface="Times New Roman"/>
                <a:cs typeface="Times New Roman"/>
                <a:sym typeface="Times New Roman"/>
              </a:rPr>
              <a:t>WHO Myanmar. (2018, September). Help prevent malaria. </a:t>
            </a:r>
            <a:r>
              <a:rPr lang="en" sz="1800" u="sng">
                <a:solidFill>
                  <a:schemeClr val="accent5"/>
                </a:solidFill>
                <a:latin typeface="Times New Roman"/>
                <a:ea typeface="Times New Roman"/>
                <a:cs typeface="Times New Roman"/>
                <a:sym typeface="Times New Roman"/>
                <a:hlinkClick r:id="rId35">
                  <a:extLst>
                    <a:ext uri="{A12FA001-AC4F-418D-AE19-62706E023703}">
                      <ahyp:hlinkClr val="tx"/>
                    </a:ext>
                  </a:extLst>
                </a:hlinkClick>
              </a:rPr>
              <a:t>https://www.who.int/docs/default-source/searo/myanmar/help-prevent-malaria-(english).pdf?sfvrsn=7e71af10_0</a:t>
            </a:r>
            <a:r>
              <a:rPr lang="en" sz="1800">
                <a:solidFill>
                  <a:srgbClr val="38761D"/>
                </a:solidFill>
                <a:latin typeface="Times New Roman"/>
                <a:ea typeface="Times New Roman"/>
                <a:cs typeface="Times New Roman"/>
                <a:sym typeface="Times New Roman"/>
              </a:rPr>
              <a:t> </a:t>
            </a:r>
            <a:endParaRPr sz="1800">
              <a:solidFill>
                <a:srgbClr val="38761D"/>
              </a:solidFill>
              <a:latin typeface="Times New Roman"/>
              <a:ea typeface="Times New Roman"/>
              <a:cs typeface="Times New Roman"/>
              <a:sym typeface="Times New Roman"/>
            </a:endParaRPr>
          </a:p>
          <a:p>
            <a:pPr indent="-457200" lvl="0" marL="45720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457200" lvl="0" marL="457200" rtl="0" algn="l">
              <a:lnSpc>
                <a:spcPct val="100000"/>
              </a:lnSpc>
              <a:spcBef>
                <a:spcPts val="0"/>
              </a:spcBef>
              <a:spcAft>
                <a:spcPts val="0"/>
              </a:spcAft>
              <a:buClr>
                <a:schemeClr val="dk1"/>
              </a:buClr>
              <a:buSzPts val="1100"/>
              <a:buFont typeface="Arial"/>
              <a:buNone/>
            </a:pPr>
            <a:r>
              <a:t/>
            </a:r>
            <a:endParaRPr sz="1800">
              <a:solidFill>
                <a:srgbClr val="38761D"/>
              </a:solidFill>
              <a:latin typeface="Times New Roman"/>
              <a:ea typeface="Times New Roman"/>
              <a:cs typeface="Times New Roman"/>
              <a:sym typeface="Times New Roman"/>
            </a:endParaRPr>
          </a:p>
          <a:p>
            <a:pPr indent="-457200" lvl="0" marL="457200" rtl="0" algn="l">
              <a:lnSpc>
                <a:spcPct val="200000"/>
              </a:lnSpc>
              <a:spcBef>
                <a:spcPts val="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18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800">
              <a:solidFill>
                <a:srgbClr val="38761D"/>
              </a:solidFill>
              <a:latin typeface="Times New Roman"/>
              <a:ea typeface="Times New Roman"/>
              <a:cs typeface="Times New Roman"/>
              <a:sym typeface="Times New Roman"/>
            </a:endParaRPr>
          </a:p>
        </p:txBody>
      </p:sp>
      <p:sp>
        <p:nvSpPr>
          <p:cNvPr id="58" name="Google Shape;58;p13"/>
          <p:cNvSpPr txBox="1"/>
          <p:nvPr/>
        </p:nvSpPr>
        <p:spPr>
          <a:xfrm>
            <a:off x="23775850" y="2994850"/>
            <a:ext cx="9486300" cy="8154900"/>
          </a:xfrm>
          <a:prstGeom prst="rect">
            <a:avLst/>
          </a:prstGeom>
          <a:noFill/>
          <a:ln>
            <a:noFill/>
          </a:ln>
        </p:spPr>
        <p:txBody>
          <a:bodyPr anchorCtr="0" anchor="t" bIns="487600" lIns="487600" spcFirstLastPara="1" rIns="487600" wrap="square" tIns="487600">
            <a:noAutofit/>
          </a:bodyPr>
          <a:lstStyle/>
          <a:p>
            <a:pPr indent="0" lvl="0" marL="0" rtl="0" algn="l">
              <a:spcBef>
                <a:spcPts val="0"/>
              </a:spcBef>
              <a:spcAft>
                <a:spcPts val="0"/>
              </a:spcAft>
              <a:buNone/>
            </a:pPr>
            <a:r>
              <a:rPr lang="en" sz="3700">
                <a:solidFill>
                  <a:srgbClr val="38761D"/>
                </a:solidFill>
                <a:latin typeface="Roboto Slab SemiBold"/>
                <a:ea typeface="Roboto Slab SemiBold"/>
                <a:cs typeface="Roboto Slab SemiBold"/>
                <a:sym typeface="Roboto Slab SemiBold"/>
              </a:rPr>
              <a:t>Conclusion</a:t>
            </a:r>
            <a:endParaRPr sz="3700">
              <a:solidFill>
                <a:srgbClr val="38761D"/>
              </a:solidFill>
              <a:latin typeface="Roboto Slab SemiBold"/>
              <a:ea typeface="Roboto Slab SemiBold"/>
              <a:cs typeface="Roboto Slab SemiBold"/>
              <a:sym typeface="Roboto Slab SemiBold"/>
            </a:endParaRPr>
          </a:p>
          <a:p>
            <a:pPr indent="-419100" lvl="0" marL="4572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Data suggest that recent elimination efforts done by the national government in collaboration with international support such as WHO, global fund, private, and public entities during 2016-2020 prompted a significant decrease in malaria burden. </a:t>
            </a:r>
            <a:endParaRPr sz="3000">
              <a:solidFill>
                <a:srgbClr val="38761D"/>
              </a:solidFill>
              <a:latin typeface="Roboto Slab SemiBold"/>
              <a:ea typeface="Roboto Slab SemiBold"/>
              <a:cs typeface="Roboto Slab SemiBold"/>
              <a:sym typeface="Roboto Slab SemiBold"/>
            </a:endParaRPr>
          </a:p>
          <a:p>
            <a:pPr indent="-419100" lvl="0" marL="4572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Recent political and social development leads to the destruction in prevention and control measures, that hinders to go further to eliminate malaria in Myanmar.</a:t>
            </a:r>
            <a:endParaRPr sz="3000">
              <a:solidFill>
                <a:srgbClr val="38761D"/>
              </a:solidFill>
              <a:latin typeface="Roboto Slab SemiBold"/>
              <a:ea typeface="Roboto Slab SemiBold"/>
              <a:cs typeface="Roboto Slab SemiBold"/>
              <a:sym typeface="Roboto Slab SemiBold"/>
            </a:endParaRPr>
          </a:p>
          <a:p>
            <a:pPr indent="-419100" lvl="0" marL="4572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Poor health knowledge which has not fully been addressed, contributes to the higher misleading treatments when facing social, political, economic difficulties recently.</a:t>
            </a:r>
            <a:endParaRPr sz="3000">
              <a:solidFill>
                <a:srgbClr val="38761D"/>
              </a:solidFill>
              <a:latin typeface="Roboto Slab SemiBold"/>
              <a:ea typeface="Roboto Slab SemiBold"/>
              <a:cs typeface="Roboto Slab SemiBold"/>
              <a:sym typeface="Roboto Slab SemiBold"/>
            </a:endParaRPr>
          </a:p>
          <a:p>
            <a:pPr indent="-419100" lvl="0" marL="4572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Current situation update of Myanmar indicates that there is high potential for risks in drug resistance, and more zoonotic malaria.</a:t>
            </a:r>
            <a:endParaRPr sz="3000">
              <a:solidFill>
                <a:srgbClr val="38761D"/>
              </a:solidFill>
              <a:latin typeface="Roboto Slab SemiBold"/>
              <a:ea typeface="Roboto Slab SemiBold"/>
              <a:cs typeface="Roboto Slab SemiBold"/>
              <a:sym typeface="Roboto Slab SemiBold"/>
            </a:endParaRPr>
          </a:p>
          <a:p>
            <a:pPr indent="0" lvl="0" marL="457200" rtl="0" algn="l">
              <a:spcBef>
                <a:spcPts val="0"/>
              </a:spcBef>
              <a:spcAft>
                <a:spcPts val="0"/>
              </a:spcAft>
              <a:buNone/>
            </a:pPr>
            <a:r>
              <a:t/>
            </a:r>
            <a:endParaRPr sz="3000">
              <a:solidFill>
                <a:srgbClr val="38761D"/>
              </a:solidFill>
              <a:latin typeface="Roboto Slab SemiBold"/>
              <a:ea typeface="Roboto Slab SemiBold"/>
              <a:cs typeface="Roboto Slab SemiBold"/>
              <a:sym typeface="Roboto Slab SemiBold"/>
            </a:endParaRPr>
          </a:p>
          <a:p>
            <a:pPr indent="0" lvl="0" marL="0" rtl="0" algn="l">
              <a:spcBef>
                <a:spcPts val="0"/>
              </a:spcBef>
              <a:spcAft>
                <a:spcPts val="0"/>
              </a:spcAft>
              <a:buNone/>
            </a:pPr>
            <a:r>
              <a:t/>
            </a:r>
            <a:endParaRPr sz="3700">
              <a:solidFill>
                <a:srgbClr val="38761D"/>
              </a:solidFill>
              <a:latin typeface="Roboto Slab SemiBold"/>
              <a:ea typeface="Roboto Slab SemiBold"/>
              <a:cs typeface="Roboto Slab SemiBold"/>
              <a:sym typeface="Roboto Slab SemiBold"/>
            </a:endParaRPr>
          </a:p>
        </p:txBody>
      </p:sp>
      <p:sp>
        <p:nvSpPr>
          <p:cNvPr id="59" name="Google Shape;59;p13"/>
          <p:cNvSpPr txBox="1"/>
          <p:nvPr/>
        </p:nvSpPr>
        <p:spPr>
          <a:xfrm>
            <a:off x="12018175" y="2994850"/>
            <a:ext cx="11199000" cy="9336900"/>
          </a:xfrm>
          <a:prstGeom prst="rect">
            <a:avLst/>
          </a:prstGeom>
          <a:noFill/>
          <a:ln>
            <a:noFill/>
          </a:ln>
        </p:spPr>
        <p:txBody>
          <a:bodyPr anchorCtr="0" anchor="t" bIns="487600" lIns="487600" spcFirstLastPara="1" rIns="487600" wrap="square" tIns="487600">
            <a:noAutofit/>
          </a:bodyPr>
          <a:lstStyle/>
          <a:p>
            <a:pPr indent="0" lvl="0" marL="0" rtl="0" algn="l">
              <a:lnSpc>
                <a:spcPct val="115000"/>
              </a:lnSpc>
              <a:spcBef>
                <a:spcPts val="0"/>
              </a:spcBef>
              <a:spcAft>
                <a:spcPts val="0"/>
              </a:spcAft>
              <a:buNone/>
            </a:pPr>
            <a:r>
              <a:rPr lang="en" sz="3700">
                <a:solidFill>
                  <a:srgbClr val="38761D"/>
                </a:solidFill>
                <a:latin typeface="Roboto Slab SemiBold"/>
                <a:ea typeface="Roboto Slab SemiBold"/>
                <a:cs typeface="Roboto Slab SemiBold"/>
                <a:sym typeface="Roboto Slab SemiBold"/>
              </a:rPr>
              <a:t>Seeking help from home</a:t>
            </a:r>
            <a:endParaRPr sz="3700">
              <a:solidFill>
                <a:srgbClr val="38761D"/>
              </a:solidFill>
              <a:latin typeface="Roboto Slab SemiBold"/>
              <a:ea typeface="Roboto Slab SemiBold"/>
              <a:cs typeface="Roboto Slab SemiBold"/>
              <a:sym typeface="Roboto Slab SemiBold"/>
            </a:endParaRPr>
          </a:p>
          <a:p>
            <a:pPr indent="0" lvl="0" marL="0" rtl="0" algn="l">
              <a:lnSpc>
                <a:spcPct val="115000"/>
              </a:lnSpc>
              <a:spcBef>
                <a:spcPts val="0"/>
              </a:spcBef>
              <a:spcAft>
                <a:spcPts val="0"/>
              </a:spcAft>
              <a:buNone/>
            </a:pPr>
            <a:r>
              <a:t/>
            </a:r>
            <a:endParaRPr sz="3200">
              <a:solidFill>
                <a:srgbClr val="38761D"/>
              </a:solidFill>
            </a:endParaRPr>
          </a:p>
          <a:p>
            <a:pPr indent="-1409700" lvl="0" marL="2438400" rtl="0" algn="l">
              <a:lnSpc>
                <a:spcPct val="11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Because of Covid-19 and the military coup in 2022,</a:t>
            </a:r>
            <a:r>
              <a:rPr lang="en" sz="3000">
                <a:solidFill>
                  <a:srgbClr val="38761D"/>
                </a:solidFill>
                <a:latin typeface="Roboto Slab SemiBold"/>
                <a:ea typeface="Roboto Slab SemiBold"/>
                <a:cs typeface="Roboto Slab SemiBold"/>
                <a:sym typeface="Roboto Slab SemiBold"/>
              </a:rPr>
              <a:t> more people are displaced to forest where it has a high risk for infection</a:t>
            </a:r>
            <a:endParaRPr sz="3000">
              <a:solidFill>
                <a:srgbClr val="38761D"/>
              </a:solidFill>
              <a:latin typeface="Roboto Slab SemiBold"/>
              <a:ea typeface="Roboto Slab SemiBold"/>
              <a:cs typeface="Roboto Slab SemiBold"/>
              <a:sym typeface="Roboto Slab SemiBold"/>
            </a:endParaRPr>
          </a:p>
          <a:p>
            <a:pPr indent="-1409700" lvl="0" marL="2438400" rtl="0" algn="l">
              <a:lnSpc>
                <a:spcPct val="11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Patients with malaria in rural area have to seek treatment with vigilance relying on limited layman medical knowledge.</a:t>
            </a:r>
            <a:endParaRPr sz="3000">
              <a:solidFill>
                <a:srgbClr val="38761D"/>
              </a:solidFill>
              <a:latin typeface="Roboto Slab SemiBold"/>
              <a:ea typeface="Roboto Slab SemiBold"/>
              <a:cs typeface="Roboto Slab SemiBold"/>
              <a:sym typeface="Roboto Slab SemiBold"/>
            </a:endParaRPr>
          </a:p>
          <a:p>
            <a:pPr indent="-1409700" lvl="0" marL="2438400" rtl="0" algn="l">
              <a:lnSpc>
                <a:spcPct val="11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For example, suspected malaria patients lookout for home remedies such as herbs, and seeds, and DIY traditional medicine such as turmeric with milk and pepper with ginger instead of seeking professional help.</a:t>
            </a:r>
            <a:endParaRPr sz="3000">
              <a:solidFill>
                <a:srgbClr val="38761D"/>
              </a:solidFill>
              <a:latin typeface="Roboto Slab SemiBold"/>
              <a:ea typeface="Roboto Slab SemiBold"/>
              <a:cs typeface="Roboto Slab SemiBold"/>
              <a:sym typeface="Roboto Slab SemiBold"/>
            </a:endParaRPr>
          </a:p>
          <a:p>
            <a:pPr indent="-1409700" lvl="0" marL="2438400" rtl="0" algn="l">
              <a:lnSpc>
                <a:spcPct val="11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Despite the knowledge that home remedies will not cure malaria,</a:t>
            </a:r>
            <a:r>
              <a:rPr lang="en" sz="3000">
                <a:solidFill>
                  <a:srgbClr val="38761D"/>
                </a:solidFill>
                <a:latin typeface="Roboto Slab SemiBold"/>
                <a:ea typeface="Roboto Slab SemiBold"/>
                <a:cs typeface="Roboto Slab SemiBold"/>
                <a:sym typeface="Roboto Slab SemiBold"/>
              </a:rPr>
              <a:t> people ho</a:t>
            </a:r>
            <a:r>
              <a:rPr lang="en" sz="3000">
                <a:solidFill>
                  <a:srgbClr val="38761D"/>
                </a:solidFill>
                <a:latin typeface="Roboto Slab SemiBold"/>
                <a:ea typeface="Roboto Slab SemiBold"/>
                <a:cs typeface="Roboto Slab SemiBold"/>
                <a:sym typeface="Roboto Slab SemiBold"/>
              </a:rPr>
              <a:t>ld onto the hope to get better because of the limited and unaffordable medical supplies.</a:t>
            </a:r>
            <a:endParaRPr sz="3000">
              <a:solidFill>
                <a:srgbClr val="38761D"/>
              </a:solidFill>
              <a:latin typeface="Roboto Slab SemiBold"/>
              <a:ea typeface="Roboto Slab SemiBold"/>
              <a:cs typeface="Roboto Slab SemiBold"/>
              <a:sym typeface="Roboto Slab SemiBold"/>
            </a:endParaRPr>
          </a:p>
          <a:p>
            <a:pPr indent="0" lvl="0" marL="0" rtl="0" algn="l">
              <a:lnSpc>
                <a:spcPct val="115000"/>
              </a:lnSpc>
              <a:spcBef>
                <a:spcPts val="0"/>
              </a:spcBef>
              <a:spcAft>
                <a:spcPts val="0"/>
              </a:spcAft>
              <a:buClr>
                <a:schemeClr val="dk1"/>
              </a:buClr>
              <a:buSzPts val="5900"/>
              <a:buFont typeface="Arial"/>
              <a:buNone/>
            </a:pPr>
            <a:r>
              <a:t/>
            </a:r>
            <a:endParaRPr sz="2700">
              <a:solidFill>
                <a:srgbClr val="38761D"/>
              </a:solidFill>
            </a:endParaRPr>
          </a:p>
          <a:p>
            <a:pPr indent="0" lvl="0" marL="0" rtl="0" algn="l">
              <a:lnSpc>
                <a:spcPct val="115000"/>
              </a:lnSpc>
              <a:spcBef>
                <a:spcPts val="0"/>
              </a:spcBef>
              <a:spcAft>
                <a:spcPts val="0"/>
              </a:spcAft>
              <a:buNone/>
            </a:pPr>
            <a:r>
              <a:t/>
            </a:r>
            <a:endParaRPr sz="3200">
              <a:solidFill>
                <a:srgbClr val="38761D"/>
              </a:solidFill>
            </a:endParaRPr>
          </a:p>
          <a:p>
            <a:pPr indent="0" lvl="0" marL="0" rtl="0" algn="l">
              <a:lnSpc>
                <a:spcPct val="115000"/>
              </a:lnSpc>
              <a:spcBef>
                <a:spcPts val="0"/>
              </a:spcBef>
              <a:spcAft>
                <a:spcPts val="0"/>
              </a:spcAft>
              <a:buNone/>
            </a:pPr>
            <a:r>
              <a:t/>
            </a:r>
            <a:endParaRPr sz="3200">
              <a:solidFill>
                <a:srgbClr val="38761D"/>
              </a:solidFill>
            </a:endParaRPr>
          </a:p>
          <a:p>
            <a:pPr indent="0" lvl="0" marL="0" rtl="0" algn="l">
              <a:spcBef>
                <a:spcPts val="0"/>
              </a:spcBef>
              <a:spcAft>
                <a:spcPts val="0"/>
              </a:spcAft>
              <a:buNone/>
            </a:pPr>
            <a:r>
              <a:t/>
            </a:r>
            <a:endParaRPr sz="7500">
              <a:solidFill>
                <a:srgbClr val="38761D"/>
              </a:solidFill>
            </a:endParaRPr>
          </a:p>
        </p:txBody>
      </p:sp>
      <p:sp>
        <p:nvSpPr>
          <p:cNvPr id="60" name="Google Shape;60;p13"/>
          <p:cNvSpPr txBox="1"/>
          <p:nvPr/>
        </p:nvSpPr>
        <p:spPr>
          <a:xfrm>
            <a:off x="12194063" y="13979200"/>
            <a:ext cx="11199000" cy="9287100"/>
          </a:xfrm>
          <a:prstGeom prst="rect">
            <a:avLst/>
          </a:prstGeom>
          <a:noFill/>
          <a:ln>
            <a:noFill/>
          </a:ln>
        </p:spPr>
        <p:txBody>
          <a:bodyPr anchorCtr="0" anchor="t" bIns="487600" lIns="487600" spcFirstLastPara="1" rIns="487600" wrap="square" tIns="487600">
            <a:spAutoFit/>
          </a:bodyPr>
          <a:lstStyle/>
          <a:p>
            <a:pPr indent="0" lvl="0" marL="0" rtl="0" algn="l">
              <a:spcBef>
                <a:spcPts val="0"/>
              </a:spcBef>
              <a:spcAft>
                <a:spcPts val="0"/>
              </a:spcAft>
              <a:buClr>
                <a:schemeClr val="dk1"/>
              </a:buClr>
              <a:buSzPts val="5900"/>
              <a:buFont typeface="Arial"/>
              <a:buNone/>
            </a:pPr>
            <a:r>
              <a:rPr lang="en" sz="3700">
                <a:solidFill>
                  <a:srgbClr val="38761D"/>
                </a:solidFill>
                <a:latin typeface="Roboto Slab SemiBold"/>
                <a:ea typeface="Roboto Slab SemiBold"/>
                <a:cs typeface="Roboto Slab SemiBold"/>
                <a:sym typeface="Roboto Slab SemiBold"/>
              </a:rPr>
              <a:t>Myanmar's current healthcare system and international funding for the eradication of malaria</a:t>
            </a:r>
            <a:endParaRPr sz="3700">
              <a:solidFill>
                <a:srgbClr val="38761D"/>
              </a:solidFill>
              <a:latin typeface="Roboto Slab SemiBold"/>
              <a:ea typeface="Roboto Slab SemiBold"/>
              <a:cs typeface="Roboto Slab SemiBold"/>
              <a:sym typeface="Roboto Slab SemiBold"/>
            </a:endParaRPr>
          </a:p>
          <a:p>
            <a:pPr indent="0" lvl="0" marL="0" rtl="0" algn="l">
              <a:spcBef>
                <a:spcPts val="0"/>
              </a:spcBef>
              <a:spcAft>
                <a:spcPts val="0"/>
              </a:spcAft>
              <a:buClr>
                <a:schemeClr val="dk1"/>
              </a:buClr>
              <a:buSzPts val="5900"/>
              <a:buFont typeface="Arial"/>
              <a:buNone/>
            </a:pPr>
            <a:r>
              <a:t/>
            </a:r>
            <a:endParaRPr sz="2700">
              <a:solidFill>
                <a:srgbClr val="38761D"/>
              </a:solidFill>
              <a:latin typeface="Roboto Slab SemiBold"/>
              <a:ea typeface="Roboto Slab SemiBold"/>
              <a:cs typeface="Roboto Slab SemiBold"/>
              <a:sym typeface="Roboto Slab SemiBold"/>
            </a:endParaRPr>
          </a:p>
          <a:p>
            <a:pPr indent="0" lvl="0" marL="0" rtl="0" algn="l">
              <a:spcBef>
                <a:spcPts val="0"/>
              </a:spcBef>
              <a:spcAft>
                <a:spcPts val="0"/>
              </a:spcAft>
              <a:buClr>
                <a:schemeClr val="dk1"/>
              </a:buClr>
              <a:buSzPts val="5900"/>
              <a:buFont typeface="Arial"/>
              <a:buNone/>
            </a:pPr>
            <a:r>
              <a:rPr lang="en" sz="3000">
                <a:solidFill>
                  <a:srgbClr val="38761D"/>
                </a:solidFill>
                <a:latin typeface="Roboto Slab SemiBold"/>
                <a:ea typeface="Roboto Slab SemiBold"/>
                <a:cs typeface="Roboto Slab SemiBold"/>
                <a:sym typeface="Roboto Slab SemiBold"/>
              </a:rPr>
              <a:t>The military coup that was staged in 2021 caused significant disruption to Myanmar’s existing healthcare system and the elimination of malaria in the country.</a:t>
            </a:r>
            <a:endParaRPr sz="3000">
              <a:solidFill>
                <a:srgbClr val="38761D"/>
              </a:solidFill>
              <a:latin typeface="Roboto Slab SemiBold"/>
              <a:ea typeface="Roboto Slab SemiBold"/>
              <a:cs typeface="Roboto Slab SemiBold"/>
              <a:sym typeface="Roboto Slab SemiBold"/>
            </a:endParaRPr>
          </a:p>
          <a:p>
            <a:pPr indent="0" lvl="0" marL="0" rtl="0" algn="l">
              <a:spcBef>
                <a:spcPts val="0"/>
              </a:spcBef>
              <a:spcAft>
                <a:spcPts val="0"/>
              </a:spcAft>
              <a:buClr>
                <a:schemeClr val="dk1"/>
              </a:buClr>
              <a:buSzPts val="5900"/>
              <a:buFont typeface="Arial"/>
              <a:buNone/>
            </a:pPr>
            <a:r>
              <a:t/>
            </a:r>
            <a:endParaRPr sz="3000">
              <a:solidFill>
                <a:srgbClr val="38761D"/>
              </a:solidFill>
              <a:latin typeface="Roboto Slab SemiBold"/>
              <a:ea typeface="Roboto Slab SemiBold"/>
              <a:cs typeface="Roboto Slab SemiBold"/>
              <a:sym typeface="Roboto Slab SemiBold"/>
            </a:endParaRPr>
          </a:p>
          <a:p>
            <a:pPr indent="-1409700" lvl="0" marL="24384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It has gravely detrimental effects on patients and healthcare professionals' lives nationwide.</a:t>
            </a:r>
            <a:endParaRPr sz="3000">
              <a:solidFill>
                <a:srgbClr val="38761D"/>
              </a:solidFill>
              <a:latin typeface="Roboto Slab SemiBold"/>
              <a:ea typeface="Roboto Slab SemiBold"/>
              <a:cs typeface="Roboto Slab SemiBold"/>
              <a:sym typeface="Roboto Slab SemiBold"/>
            </a:endParaRPr>
          </a:p>
          <a:p>
            <a:pPr indent="-1409700" lvl="0" marL="24384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It has raised the risk of malaria.</a:t>
            </a:r>
            <a:endParaRPr sz="3000">
              <a:solidFill>
                <a:srgbClr val="38761D"/>
              </a:solidFill>
              <a:latin typeface="Roboto Slab SemiBold"/>
              <a:ea typeface="Roboto Slab SemiBold"/>
              <a:cs typeface="Roboto Slab SemiBold"/>
              <a:sym typeface="Roboto Slab SemiBold"/>
            </a:endParaRPr>
          </a:p>
          <a:p>
            <a:pPr indent="-1409700" lvl="0" marL="24384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It altered how foreign health organizations operate in Myanmar.</a:t>
            </a:r>
            <a:endParaRPr sz="3000">
              <a:solidFill>
                <a:srgbClr val="38761D"/>
              </a:solidFill>
              <a:latin typeface="Roboto Slab SemiBold"/>
              <a:ea typeface="Roboto Slab SemiBold"/>
              <a:cs typeface="Roboto Slab SemiBold"/>
              <a:sym typeface="Roboto Slab SemiBold"/>
            </a:endParaRPr>
          </a:p>
          <a:p>
            <a:pPr indent="0" lvl="0" marL="2438400" rtl="0" algn="l">
              <a:spcBef>
                <a:spcPts val="0"/>
              </a:spcBef>
              <a:spcAft>
                <a:spcPts val="0"/>
              </a:spcAft>
              <a:buClr>
                <a:schemeClr val="dk1"/>
              </a:buClr>
              <a:buSzPts val="5900"/>
              <a:buFont typeface="Arial"/>
              <a:buNone/>
            </a:pPr>
            <a:r>
              <a:t/>
            </a:r>
            <a:endParaRPr sz="2700">
              <a:solidFill>
                <a:srgbClr val="45818E"/>
              </a:solidFill>
              <a:latin typeface="Roboto Slab SemiBold"/>
              <a:ea typeface="Roboto Slab SemiBold"/>
              <a:cs typeface="Roboto Slab SemiBold"/>
              <a:sym typeface="Roboto Slab SemiBold"/>
            </a:endParaRPr>
          </a:p>
          <a:p>
            <a:pPr indent="0" lvl="0" marL="0" rtl="0" algn="l">
              <a:spcBef>
                <a:spcPts val="0"/>
              </a:spcBef>
              <a:spcAft>
                <a:spcPts val="0"/>
              </a:spcAft>
              <a:buNone/>
            </a:pPr>
            <a:r>
              <a:t/>
            </a:r>
            <a:endParaRPr sz="7500">
              <a:latin typeface="Roboto Slab SemiBold"/>
              <a:ea typeface="Roboto Slab SemiBold"/>
              <a:cs typeface="Roboto Slab SemiBold"/>
              <a:sym typeface="Roboto Slab SemiBold"/>
            </a:endParaRPr>
          </a:p>
        </p:txBody>
      </p:sp>
      <p:pic>
        <p:nvPicPr>
          <p:cNvPr id="61" name="Google Shape;61;p13"/>
          <p:cNvPicPr preferRelativeResize="0"/>
          <p:nvPr/>
        </p:nvPicPr>
        <p:blipFill>
          <a:blip r:embed="rId36">
            <a:alphaModFix/>
          </a:blip>
          <a:stretch>
            <a:fillRect/>
          </a:stretch>
        </p:blipFill>
        <p:spPr>
          <a:xfrm>
            <a:off x="33194875" y="2555575"/>
            <a:ext cx="10696325" cy="15326700"/>
          </a:xfrm>
          <a:prstGeom prst="rect">
            <a:avLst/>
          </a:prstGeom>
          <a:noFill/>
          <a:ln>
            <a:noFill/>
          </a:ln>
        </p:spPr>
      </p:pic>
      <p:sp>
        <p:nvSpPr>
          <p:cNvPr id="62" name="Google Shape;62;p13"/>
          <p:cNvSpPr txBox="1"/>
          <p:nvPr/>
        </p:nvSpPr>
        <p:spPr>
          <a:xfrm>
            <a:off x="23584425" y="12039794"/>
            <a:ext cx="9419100" cy="7740600"/>
          </a:xfrm>
          <a:prstGeom prst="rect">
            <a:avLst/>
          </a:prstGeom>
          <a:noFill/>
          <a:ln>
            <a:noFill/>
          </a:ln>
        </p:spPr>
        <p:txBody>
          <a:bodyPr anchorCtr="0" anchor="t" bIns="487600" lIns="487600" spcFirstLastPara="1" rIns="487600" wrap="square" tIns="487600">
            <a:noAutofit/>
          </a:bodyPr>
          <a:lstStyle/>
          <a:p>
            <a:pPr indent="0" lvl="0" marL="0" rtl="0" algn="l">
              <a:spcBef>
                <a:spcPts val="0"/>
              </a:spcBef>
              <a:spcAft>
                <a:spcPts val="0"/>
              </a:spcAft>
              <a:buNone/>
            </a:pPr>
            <a:r>
              <a:rPr lang="en" sz="3700">
                <a:solidFill>
                  <a:srgbClr val="38761D"/>
                </a:solidFill>
                <a:latin typeface="Roboto Slab SemiBold"/>
                <a:ea typeface="Roboto Slab SemiBold"/>
                <a:cs typeface="Roboto Slab SemiBold"/>
                <a:sym typeface="Roboto Slab SemiBold"/>
              </a:rPr>
              <a:t>Recommendation</a:t>
            </a:r>
            <a:endParaRPr sz="3700">
              <a:solidFill>
                <a:srgbClr val="38761D"/>
              </a:solidFill>
              <a:latin typeface="Roboto Slab SemiBold"/>
              <a:ea typeface="Roboto Slab SemiBold"/>
              <a:cs typeface="Roboto Slab SemiBold"/>
              <a:sym typeface="Roboto Slab SemiBold"/>
            </a:endParaRPr>
          </a:p>
          <a:p>
            <a:pPr indent="-419100" lvl="0" marL="4572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Myanmar must keep not only proliferating asymptomatic reservoirs and </a:t>
            </a:r>
            <a:r>
              <a:rPr lang="en" sz="3000">
                <a:solidFill>
                  <a:srgbClr val="38761D"/>
                </a:solidFill>
                <a:latin typeface="Roboto Slab SemiBold"/>
                <a:ea typeface="Roboto Slab SemiBold"/>
                <a:cs typeface="Roboto Slab SemiBold"/>
                <a:sym typeface="Roboto Slab SemiBold"/>
              </a:rPr>
              <a:t>multi</a:t>
            </a:r>
            <a:r>
              <a:rPr lang="en" sz="3000">
                <a:solidFill>
                  <a:srgbClr val="38761D"/>
                </a:solidFill>
                <a:latin typeface="Roboto Slab SemiBold"/>
                <a:ea typeface="Roboto Slab SemiBold"/>
                <a:cs typeface="Roboto Slab SemiBold"/>
                <a:sym typeface="Roboto Slab SemiBold"/>
              </a:rPr>
              <a:t>-drug resistance but also zoonotic malaria under surveillance to eradicate malaria By 2030. </a:t>
            </a:r>
            <a:endParaRPr sz="3000">
              <a:solidFill>
                <a:srgbClr val="38761D"/>
              </a:solidFill>
              <a:latin typeface="Roboto Slab SemiBold"/>
              <a:ea typeface="Roboto Slab SemiBold"/>
              <a:cs typeface="Roboto Slab SemiBold"/>
              <a:sym typeface="Roboto Slab SemiBold"/>
            </a:endParaRPr>
          </a:p>
          <a:p>
            <a:pPr indent="-419100" lvl="0" marL="4572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G6PD testing should be free and accessible. </a:t>
            </a:r>
            <a:endParaRPr sz="3000">
              <a:solidFill>
                <a:srgbClr val="38761D"/>
              </a:solidFill>
              <a:latin typeface="Roboto Slab SemiBold"/>
              <a:ea typeface="Roboto Slab SemiBold"/>
              <a:cs typeface="Roboto Slab SemiBold"/>
              <a:sym typeface="Roboto Slab SemiBold"/>
            </a:endParaRPr>
          </a:p>
          <a:p>
            <a:pPr indent="-419100" lvl="0" marL="457200" rtl="0" algn="l">
              <a:lnSpc>
                <a:spcPct val="11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The capacity of the international health organizations to interact effectively with the local groups that speak for the people increases the chances that the people of Myanmar will receive sufficient assistance in addressing their health issues. Therefore, international health groups should engage with the local organizations that represent the public to a great extent. </a:t>
            </a:r>
            <a:endParaRPr sz="3000">
              <a:solidFill>
                <a:srgbClr val="38761D"/>
              </a:solidFill>
              <a:latin typeface="Roboto Slab SemiBold"/>
              <a:ea typeface="Roboto Slab SemiBold"/>
              <a:cs typeface="Roboto Slab SemiBold"/>
              <a:sym typeface="Roboto Slab SemiBold"/>
            </a:endParaRPr>
          </a:p>
        </p:txBody>
      </p:sp>
      <p:sp>
        <p:nvSpPr>
          <p:cNvPr id="63" name="Google Shape;63;p13"/>
          <p:cNvSpPr txBox="1"/>
          <p:nvPr/>
        </p:nvSpPr>
        <p:spPr>
          <a:xfrm>
            <a:off x="6115050" y="381000"/>
            <a:ext cx="30441900" cy="1723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7100">
                <a:solidFill>
                  <a:srgbClr val="38761D"/>
                </a:solidFill>
                <a:latin typeface="Roboto Slab"/>
                <a:ea typeface="Roboto Slab"/>
                <a:cs typeface="Roboto Slab"/>
                <a:sym typeface="Roboto Slab"/>
              </a:rPr>
              <a:t>      Malaria Update : Myanmar Current Situation</a:t>
            </a:r>
            <a:endParaRPr b="1" sz="7100">
              <a:solidFill>
                <a:srgbClr val="38761D"/>
              </a:solidFill>
              <a:latin typeface="Roboto Slab"/>
              <a:ea typeface="Roboto Slab"/>
              <a:cs typeface="Roboto Slab"/>
              <a:sym typeface="Roboto Slab"/>
            </a:endParaRPr>
          </a:p>
        </p:txBody>
      </p:sp>
      <p:sp>
        <p:nvSpPr>
          <p:cNvPr id="64" name="Google Shape;64;p13"/>
          <p:cNvSpPr txBox="1"/>
          <p:nvPr/>
        </p:nvSpPr>
        <p:spPr>
          <a:xfrm>
            <a:off x="838475" y="22440425"/>
            <a:ext cx="10972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Roboto Slab SemiBold"/>
              <a:ea typeface="Roboto Slab SemiBold"/>
              <a:cs typeface="Roboto Slab SemiBold"/>
              <a:sym typeface="Roboto Slab SemiBold"/>
            </a:endParaRPr>
          </a:p>
        </p:txBody>
      </p:sp>
      <p:sp>
        <p:nvSpPr>
          <p:cNvPr id="65" name="Google Shape;65;p13"/>
          <p:cNvSpPr txBox="1"/>
          <p:nvPr/>
        </p:nvSpPr>
        <p:spPr>
          <a:xfrm>
            <a:off x="50" y="17998391"/>
            <a:ext cx="12674700" cy="7419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700">
                <a:solidFill>
                  <a:srgbClr val="38761D"/>
                </a:solidFill>
                <a:latin typeface="Roboto Slab SemiBold"/>
                <a:ea typeface="Roboto Slab SemiBold"/>
                <a:cs typeface="Roboto Slab SemiBold"/>
                <a:sym typeface="Roboto Slab SemiBold"/>
              </a:rPr>
              <a:t>Findings</a:t>
            </a:r>
            <a:endParaRPr sz="3700">
              <a:solidFill>
                <a:srgbClr val="38761D"/>
              </a:solidFill>
              <a:latin typeface="Roboto Slab SemiBold"/>
              <a:ea typeface="Roboto Slab SemiBold"/>
              <a:cs typeface="Roboto Slab SemiBold"/>
              <a:sym typeface="Roboto Slab SemiBold"/>
            </a:endParaRPr>
          </a:p>
          <a:p>
            <a:pPr indent="-419100" lvl="0" marL="457200" rtl="0" algn="l">
              <a:lnSpc>
                <a:spcPct val="8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According to the National Malaria Control Plan, Myanmar focuses on eliminating fatal </a:t>
            </a:r>
            <a:r>
              <a:rPr i="1" lang="en" sz="3000">
                <a:solidFill>
                  <a:srgbClr val="38761D"/>
                </a:solidFill>
                <a:latin typeface="Roboto Slab SemiBold"/>
                <a:ea typeface="Roboto Slab SemiBold"/>
                <a:cs typeface="Roboto Slab SemiBold"/>
                <a:sym typeface="Roboto Slab SemiBold"/>
              </a:rPr>
              <a:t>P. falciparum</a:t>
            </a:r>
            <a:r>
              <a:rPr lang="en" sz="3000">
                <a:solidFill>
                  <a:srgbClr val="38761D"/>
                </a:solidFill>
                <a:latin typeface="Roboto Slab SemiBold"/>
                <a:ea typeface="Roboto Slab SemiBold"/>
                <a:cs typeface="Roboto Slab SemiBold"/>
                <a:sym typeface="Roboto Slab SemiBold"/>
              </a:rPr>
              <a:t> by 2025 and all malaria parasites by 2030, thus, widely available rapid diagnostic tests are for two common species, leaving out uncommon and emerging simian species like </a:t>
            </a:r>
            <a:r>
              <a:rPr b="1" i="1" lang="en" sz="3000">
                <a:solidFill>
                  <a:srgbClr val="38761D"/>
                </a:solidFill>
                <a:latin typeface="Roboto Slab"/>
                <a:ea typeface="Roboto Slab"/>
                <a:cs typeface="Roboto Slab"/>
                <a:sym typeface="Roboto Slab"/>
              </a:rPr>
              <a:t>P. knowlesi</a:t>
            </a:r>
            <a:r>
              <a:rPr lang="en" sz="3000">
                <a:solidFill>
                  <a:srgbClr val="38761D"/>
                </a:solidFill>
                <a:latin typeface="Roboto Slab SemiBold"/>
                <a:ea typeface="Roboto Slab SemiBold"/>
                <a:cs typeface="Roboto Slab SemiBold"/>
                <a:sym typeface="Roboto Slab SemiBold"/>
              </a:rPr>
              <a:t>, which previously infected only non-human primates, especially when a substantive number of malaria-suspected patients showed negative results for either </a:t>
            </a:r>
            <a:r>
              <a:rPr b="1" i="1" lang="en" sz="3000">
                <a:solidFill>
                  <a:srgbClr val="38761D"/>
                </a:solidFill>
                <a:latin typeface="Roboto Slab"/>
                <a:ea typeface="Roboto Slab"/>
                <a:cs typeface="Roboto Slab"/>
                <a:sym typeface="Roboto Slab"/>
              </a:rPr>
              <a:t>P. falciparum</a:t>
            </a:r>
            <a:r>
              <a:rPr lang="en" sz="3000">
                <a:solidFill>
                  <a:srgbClr val="38761D"/>
                </a:solidFill>
                <a:latin typeface="Roboto Slab SemiBold"/>
                <a:ea typeface="Roboto Slab SemiBold"/>
                <a:cs typeface="Roboto Slab SemiBold"/>
                <a:sym typeface="Roboto Slab SemiBold"/>
              </a:rPr>
              <a:t> and </a:t>
            </a:r>
            <a:r>
              <a:rPr b="1" i="1" lang="en" sz="3000">
                <a:solidFill>
                  <a:srgbClr val="38761D"/>
                </a:solidFill>
                <a:latin typeface="Roboto Slab"/>
                <a:ea typeface="Roboto Slab"/>
                <a:cs typeface="Roboto Slab"/>
                <a:sym typeface="Roboto Slab"/>
              </a:rPr>
              <a:t>P. vivax</a:t>
            </a:r>
            <a:r>
              <a:rPr b="1" i="1" lang="en" sz="2300">
                <a:solidFill>
                  <a:srgbClr val="38761D"/>
                </a:solidFill>
                <a:latin typeface="Roboto Slab"/>
                <a:ea typeface="Roboto Slab"/>
                <a:cs typeface="Roboto Slab"/>
                <a:sym typeface="Roboto Slab"/>
              </a:rPr>
              <a:t> </a:t>
            </a:r>
            <a:r>
              <a:rPr b="1" lang="en" sz="2300">
                <a:solidFill>
                  <a:srgbClr val="38761D"/>
                </a:solidFill>
                <a:latin typeface="Roboto Slab"/>
                <a:ea typeface="Roboto Slab"/>
                <a:cs typeface="Roboto Slab"/>
                <a:sym typeface="Roboto Slab"/>
              </a:rPr>
              <a:t>(Rae et al., 2022).</a:t>
            </a:r>
            <a:endParaRPr b="1" sz="2300">
              <a:solidFill>
                <a:srgbClr val="38761D"/>
              </a:solidFill>
              <a:latin typeface="Roboto Slab"/>
              <a:ea typeface="Roboto Slab"/>
              <a:cs typeface="Roboto Slab"/>
              <a:sym typeface="Roboto Slab"/>
            </a:endParaRPr>
          </a:p>
          <a:p>
            <a:pPr indent="-419100" lvl="0" marL="457200" rtl="0" algn="l">
              <a:lnSpc>
                <a:spcPct val="8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In 2013 Bago study that sampled 1,638 participants from 500 Phyu  households, 93% (n=38) of malaria-positive participants were asymptomatic and afebrile reservoirs infected with </a:t>
            </a:r>
            <a:r>
              <a:rPr i="1" lang="en" sz="3000">
                <a:solidFill>
                  <a:srgbClr val="38761D"/>
                </a:solidFill>
                <a:latin typeface="Roboto Slab SemiBold"/>
                <a:ea typeface="Roboto Slab SemiBold"/>
                <a:cs typeface="Roboto Slab SemiBold"/>
                <a:sym typeface="Roboto Slab SemiBold"/>
              </a:rPr>
              <a:t>P. falciparum</a:t>
            </a:r>
            <a:r>
              <a:rPr lang="en" sz="3000">
                <a:solidFill>
                  <a:srgbClr val="38761D"/>
                </a:solidFill>
                <a:latin typeface="Roboto Slab SemiBold"/>
                <a:ea typeface="Roboto Slab SemiBold"/>
                <a:cs typeface="Roboto Slab SemiBold"/>
                <a:sym typeface="Roboto Slab SemiBold"/>
              </a:rPr>
              <a:t>, </a:t>
            </a:r>
            <a:r>
              <a:rPr i="1" lang="en" sz="3000">
                <a:solidFill>
                  <a:srgbClr val="38761D"/>
                </a:solidFill>
                <a:latin typeface="Roboto Slab SemiBold"/>
                <a:ea typeface="Roboto Slab SemiBold"/>
                <a:cs typeface="Roboto Slab SemiBold"/>
                <a:sym typeface="Roboto Slab SemiBold"/>
              </a:rPr>
              <a:t>P. vivax</a:t>
            </a:r>
            <a:r>
              <a:rPr lang="en" sz="3000">
                <a:solidFill>
                  <a:srgbClr val="38761D"/>
                </a:solidFill>
                <a:latin typeface="Roboto Slab SemiBold"/>
                <a:ea typeface="Roboto Slab SemiBold"/>
                <a:cs typeface="Roboto Slab SemiBold"/>
                <a:sym typeface="Roboto Slab SemiBold"/>
              </a:rPr>
              <a:t>, and</a:t>
            </a:r>
            <a:r>
              <a:rPr i="1" lang="en" sz="3000">
                <a:solidFill>
                  <a:srgbClr val="38761D"/>
                </a:solidFill>
                <a:latin typeface="Roboto Slab SemiBold"/>
                <a:ea typeface="Roboto Slab SemiBold"/>
                <a:cs typeface="Roboto Slab SemiBold"/>
                <a:sym typeface="Roboto Slab SemiBold"/>
              </a:rPr>
              <a:t> P. knowlesi </a:t>
            </a:r>
            <a:r>
              <a:rPr lang="en" sz="2300">
                <a:solidFill>
                  <a:srgbClr val="38761D"/>
                </a:solidFill>
                <a:latin typeface="Roboto Slab SemiBold"/>
                <a:ea typeface="Roboto Slab SemiBold"/>
                <a:cs typeface="Roboto Slab SemiBold"/>
                <a:sym typeface="Roboto Slab SemiBold"/>
              </a:rPr>
              <a:t>(Ghinai et al., 2017).</a:t>
            </a:r>
            <a:endParaRPr sz="2300">
              <a:solidFill>
                <a:srgbClr val="38761D"/>
              </a:solidFill>
              <a:latin typeface="Roboto Slab SemiBold"/>
              <a:ea typeface="Roboto Slab SemiBold"/>
              <a:cs typeface="Roboto Slab SemiBold"/>
              <a:sym typeface="Roboto Slab SemiBold"/>
            </a:endParaRPr>
          </a:p>
          <a:p>
            <a:pPr indent="-419100" lvl="0" marL="457200" rtl="0" algn="l">
              <a:lnSpc>
                <a:spcPct val="8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The studies that use PCR indicate growing resistance to Artemisinin in Myanmar, which will extend clearance duration of parasites in patients </a:t>
            </a:r>
            <a:r>
              <a:rPr lang="en" sz="2300">
                <a:solidFill>
                  <a:srgbClr val="38761D"/>
                </a:solidFill>
                <a:latin typeface="Roboto Slab SemiBold"/>
                <a:ea typeface="Roboto Slab SemiBold"/>
                <a:cs typeface="Roboto Slab SemiBold"/>
                <a:sym typeface="Roboto Slab SemiBold"/>
              </a:rPr>
              <a:t>(Zaw &amp; Lin, 2019).</a:t>
            </a:r>
            <a:endParaRPr sz="2300">
              <a:solidFill>
                <a:srgbClr val="38761D"/>
              </a:solidFill>
              <a:latin typeface="Roboto Slab SemiBold"/>
              <a:ea typeface="Roboto Slab SemiBold"/>
              <a:cs typeface="Roboto Slab SemiBold"/>
              <a:sym typeface="Roboto Slab SemiBold"/>
            </a:endParaRPr>
          </a:p>
          <a:p>
            <a:pPr indent="-419100" lvl="0" marL="457200" rtl="0" algn="l">
              <a:lnSpc>
                <a:spcPct val="8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Despite local prevalence of G6PD in Myanmar, G6PD testing is not required in any control plans. Administering primaquine (to prevent spread and relapse of malaria) without G6PD testing risks acute hemolytic anemia</a:t>
            </a:r>
            <a:r>
              <a:rPr b="1" lang="en" sz="2300">
                <a:latin typeface="Roboto Slab"/>
                <a:ea typeface="Roboto Slab"/>
                <a:cs typeface="Roboto Slab"/>
                <a:sym typeface="Roboto Slab"/>
              </a:rPr>
              <a:t> </a:t>
            </a:r>
            <a:r>
              <a:rPr lang="en" sz="2300">
                <a:solidFill>
                  <a:srgbClr val="38761D"/>
                </a:solidFill>
                <a:uFill>
                  <a:noFill/>
                </a:uFill>
                <a:latin typeface="Roboto Slab"/>
                <a:ea typeface="Roboto Slab"/>
                <a:cs typeface="Roboto Slab"/>
                <a:sym typeface="Roboto Slab"/>
                <a:hlinkClick r:id="rId37">
                  <a:extLst>
                    <a:ext uri="{A12FA001-AC4F-418D-AE19-62706E023703}">
                      <ahyp:hlinkClr val="tx"/>
                    </a:ext>
                  </a:extLst>
                </a:hlinkClick>
              </a:rPr>
              <a:t>(Bancone et al., 2014; Han et al., 2021)</a:t>
            </a:r>
            <a:endParaRPr sz="2300">
              <a:solidFill>
                <a:srgbClr val="38761D"/>
              </a:solidFill>
              <a:latin typeface="Roboto Slab"/>
              <a:ea typeface="Roboto Slab"/>
              <a:cs typeface="Roboto Slab"/>
              <a:sym typeface="Roboto Slab"/>
            </a:endParaRPr>
          </a:p>
          <a:p>
            <a:pPr indent="-419100" lvl="0" marL="457200" rtl="0" algn="l">
              <a:lnSpc>
                <a:spcPct val="85000"/>
              </a:lnSpc>
              <a:spcBef>
                <a:spcPts val="0"/>
              </a:spcBef>
              <a:spcAft>
                <a:spcPts val="0"/>
              </a:spcAft>
              <a:buClr>
                <a:srgbClr val="38761D"/>
              </a:buClr>
              <a:buSzPts val="3000"/>
              <a:buFont typeface="Roboto Slab SemiBold"/>
              <a:buChar char="❏"/>
            </a:pPr>
            <a:r>
              <a:t/>
            </a:r>
            <a:endParaRPr sz="3000">
              <a:solidFill>
                <a:srgbClr val="38761D"/>
              </a:solidFill>
              <a:latin typeface="Roboto Slab SemiBold"/>
              <a:ea typeface="Roboto Slab SemiBold"/>
              <a:cs typeface="Roboto Slab SemiBold"/>
              <a:sym typeface="Roboto Slab SemiBold"/>
            </a:endParaRPr>
          </a:p>
          <a:p>
            <a:pPr indent="0" lvl="0" marL="0" rtl="0" algn="l">
              <a:spcBef>
                <a:spcPts val="0"/>
              </a:spcBef>
              <a:spcAft>
                <a:spcPts val="0"/>
              </a:spcAft>
              <a:buNone/>
            </a:pPr>
            <a:r>
              <a:t/>
            </a:r>
            <a:endParaRPr sz="3000">
              <a:solidFill>
                <a:srgbClr val="38761D"/>
              </a:solidFill>
              <a:latin typeface="Roboto Slab SemiBold"/>
              <a:ea typeface="Roboto Slab SemiBold"/>
              <a:cs typeface="Roboto Slab SemiBold"/>
              <a:sym typeface="Roboto Slab SemiBold"/>
            </a:endParaRPr>
          </a:p>
        </p:txBody>
      </p:sp>
      <p:sp>
        <p:nvSpPr>
          <p:cNvPr id="66" name="Google Shape;66;p13"/>
          <p:cNvSpPr txBox="1"/>
          <p:nvPr/>
        </p:nvSpPr>
        <p:spPr>
          <a:xfrm>
            <a:off x="32816175" y="2337100"/>
            <a:ext cx="5709000" cy="3263100"/>
          </a:xfrm>
          <a:prstGeom prst="rect">
            <a:avLst/>
          </a:prstGeom>
          <a:noFill/>
          <a:ln>
            <a:noFill/>
          </a:ln>
        </p:spPr>
        <p:txBody>
          <a:bodyPr anchorCtr="0" anchor="t" bIns="487600" lIns="487600" spcFirstLastPara="1" rIns="487600" wrap="square" tIns="487600">
            <a:spAutoFit/>
          </a:bodyPr>
          <a:lstStyle/>
          <a:p>
            <a:pPr indent="0" lvl="0" marL="0" rtl="0" algn="l">
              <a:spcBef>
                <a:spcPts val="0"/>
              </a:spcBef>
              <a:spcAft>
                <a:spcPts val="0"/>
              </a:spcAft>
              <a:buNone/>
            </a:pPr>
            <a:r>
              <a:rPr lang="en" sz="3700">
                <a:solidFill>
                  <a:srgbClr val="38761D"/>
                </a:solidFill>
                <a:latin typeface="Roboto Slab SemiBold"/>
                <a:ea typeface="Roboto Slab SemiBold"/>
                <a:cs typeface="Roboto Slab SemiBold"/>
                <a:sym typeface="Roboto Slab SemiBold"/>
              </a:rPr>
              <a:t>Number of P. falciparum + mixed cases between April and June (2022)</a:t>
            </a:r>
            <a:endParaRPr sz="3700">
              <a:solidFill>
                <a:srgbClr val="38761D"/>
              </a:solidFill>
              <a:latin typeface="Roboto Slab SemiBold"/>
              <a:ea typeface="Roboto Slab SemiBold"/>
              <a:cs typeface="Roboto Slab SemiBold"/>
              <a:sym typeface="Roboto Slab SemiBold"/>
            </a:endParaRPr>
          </a:p>
        </p:txBody>
      </p:sp>
      <p:pic>
        <p:nvPicPr>
          <p:cNvPr id="67" name="Google Shape;67;p13"/>
          <p:cNvPicPr preferRelativeResize="0"/>
          <p:nvPr/>
        </p:nvPicPr>
        <p:blipFill>
          <a:blip r:embed="rId38">
            <a:alphaModFix amt="92000"/>
          </a:blip>
          <a:stretch>
            <a:fillRect/>
          </a:stretch>
        </p:blipFill>
        <p:spPr>
          <a:xfrm>
            <a:off x="36111750" y="0"/>
            <a:ext cx="7779500" cy="1723800"/>
          </a:xfrm>
          <a:prstGeom prst="rect">
            <a:avLst/>
          </a:prstGeom>
          <a:noFill/>
          <a:ln>
            <a:noFill/>
          </a:ln>
        </p:spPr>
      </p:pic>
      <p:sp>
        <p:nvSpPr>
          <p:cNvPr id="68" name="Google Shape;68;p13"/>
          <p:cNvSpPr txBox="1"/>
          <p:nvPr/>
        </p:nvSpPr>
        <p:spPr>
          <a:xfrm>
            <a:off x="33194875" y="12813425"/>
            <a:ext cx="6964500" cy="569400"/>
          </a:xfrm>
          <a:prstGeom prst="rect">
            <a:avLst/>
          </a:prstGeom>
          <a:noFill/>
          <a:ln cap="flat" cmpd="sng" w="9525">
            <a:solidFill>
              <a:srgbClr val="EFEFEF"/>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500">
                <a:solidFill>
                  <a:srgbClr val="38761D"/>
                </a:solidFill>
                <a:latin typeface="Roboto Slab SemiBold"/>
                <a:ea typeface="Roboto Slab SemiBold"/>
                <a:cs typeface="Roboto Slab SemiBold"/>
                <a:sym typeface="Roboto Slab SemiBold"/>
              </a:rPr>
              <a:t>(</a:t>
            </a:r>
            <a:r>
              <a:rPr lang="en" sz="2200">
                <a:solidFill>
                  <a:srgbClr val="38761D"/>
                </a:solidFill>
                <a:latin typeface="Roboto Slab SemiBold"/>
                <a:ea typeface="Roboto Slab SemiBold"/>
                <a:cs typeface="Roboto Slab SemiBold"/>
                <a:sym typeface="Roboto Slab SemiBold"/>
              </a:rPr>
              <a:t>Mekong Malaria Elimination Programme, 2022)</a:t>
            </a:r>
            <a:endParaRPr sz="2200">
              <a:latin typeface="Roboto Slab SemiBold"/>
              <a:ea typeface="Roboto Slab SemiBold"/>
              <a:cs typeface="Roboto Slab SemiBold"/>
              <a:sym typeface="Roboto Slab SemiBold"/>
            </a:endParaRPr>
          </a:p>
        </p:txBody>
      </p:sp>
      <p:pic>
        <p:nvPicPr>
          <p:cNvPr id="69" name="Google Shape;69;p13"/>
          <p:cNvPicPr preferRelativeResize="0"/>
          <p:nvPr/>
        </p:nvPicPr>
        <p:blipFill>
          <a:blip r:embed="rId39">
            <a:alphaModFix amt="62000"/>
          </a:blip>
          <a:stretch>
            <a:fillRect/>
          </a:stretch>
        </p:blipFill>
        <p:spPr>
          <a:xfrm>
            <a:off x="221650" y="26132325"/>
            <a:ext cx="12627894" cy="6622500"/>
          </a:xfrm>
          <a:prstGeom prst="rect">
            <a:avLst/>
          </a:prstGeom>
          <a:noFill/>
          <a:ln>
            <a:noFill/>
          </a:ln>
        </p:spPr>
      </p:pic>
      <p:sp>
        <p:nvSpPr>
          <p:cNvPr id="70" name="Google Shape;70;p13"/>
          <p:cNvSpPr txBox="1"/>
          <p:nvPr/>
        </p:nvSpPr>
        <p:spPr>
          <a:xfrm>
            <a:off x="313775" y="32309775"/>
            <a:ext cx="83898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rgbClr val="38761D"/>
                </a:solidFill>
                <a:latin typeface="Roboto Slab SemiBold"/>
                <a:ea typeface="Roboto Slab SemiBold"/>
                <a:cs typeface="Roboto Slab SemiBold"/>
                <a:sym typeface="Roboto Slab SemiBold"/>
              </a:rPr>
              <a:t>(World Malaria Statistic, Knoema)</a:t>
            </a:r>
            <a:endParaRPr sz="2000">
              <a:solidFill>
                <a:srgbClr val="38761D"/>
              </a:solidFill>
              <a:latin typeface="Roboto Slab SemiBold"/>
              <a:ea typeface="Roboto Slab SemiBold"/>
              <a:cs typeface="Roboto Slab SemiBold"/>
              <a:sym typeface="Roboto Slab SemiBold"/>
            </a:endParaRPr>
          </a:p>
        </p:txBody>
      </p:sp>
      <p:sp>
        <p:nvSpPr>
          <p:cNvPr id="71" name="Google Shape;71;p13"/>
          <p:cNvSpPr txBox="1"/>
          <p:nvPr/>
        </p:nvSpPr>
        <p:spPr>
          <a:xfrm>
            <a:off x="178825" y="9877678"/>
            <a:ext cx="11823900" cy="8004600"/>
          </a:xfrm>
          <a:prstGeom prst="rect">
            <a:avLst/>
          </a:prstGeom>
          <a:noFill/>
          <a:ln>
            <a:noFill/>
          </a:ln>
        </p:spPr>
        <p:txBody>
          <a:bodyPr anchorCtr="0" anchor="t" bIns="46525" lIns="93075" spcFirstLastPara="1" rIns="93075" wrap="square" tIns="46525">
            <a:noAutofit/>
          </a:bodyPr>
          <a:lstStyle/>
          <a:p>
            <a:pPr indent="0" lvl="0" marL="0" marR="0" rtl="0" algn="l">
              <a:lnSpc>
                <a:spcPct val="85000"/>
              </a:lnSpc>
              <a:spcBef>
                <a:spcPts val="0"/>
              </a:spcBef>
              <a:spcAft>
                <a:spcPts val="0"/>
              </a:spcAft>
              <a:buNone/>
            </a:pPr>
            <a:r>
              <a:rPr lang="en" sz="3700">
                <a:solidFill>
                  <a:srgbClr val="38761D"/>
                </a:solidFill>
                <a:latin typeface="Roboto Slab SemiBold"/>
                <a:ea typeface="Roboto Slab SemiBold"/>
                <a:cs typeface="Roboto Slab SemiBold"/>
                <a:sym typeface="Roboto Slab SemiBold"/>
              </a:rPr>
              <a:t>Background </a:t>
            </a:r>
            <a:endParaRPr sz="1600">
              <a:solidFill>
                <a:srgbClr val="38761D"/>
              </a:solidFill>
              <a:latin typeface="Roboto Slab SemiBold"/>
              <a:ea typeface="Roboto Slab SemiBold"/>
              <a:cs typeface="Roboto Slab SemiBold"/>
              <a:sym typeface="Roboto Slab SemiBold"/>
            </a:endParaRPr>
          </a:p>
          <a:p>
            <a:pPr indent="0" lvl="0" marL="0" marR="0" rtl="0" algn="l">
              <a:lnSpc>
                <a:spcPct val="85000"/>
              </a:lnSpc>
              <a:spcBef>
                <a:spcPts val="0"/>
              </a:spcBef>
              <a:spcAft>
                <a:spcPts val="0"/>
              </a:spcAft>
              <a:buNone/>
            </a:pPr>
            <a:r>
              <a:t/>
            </a:r>
            <a:endParaRPr sz="1600">
              <a:solidFill>
                <a:srgbClr val="38761D"/>
              </a:solidFill>
              <a:latin typeface="Roboto Slab SemiBold"/>
              <a:ea typeface="Roboto Slab SemiBold"/>
              <a:cs typeface="Roboto Slab SemiBold"/>
              <a:sym typeface="Roboto Slab SemiBold"/>
            </a:endParaRPr>
          </a:p>
          <a:p>
            <a:pPr indent="-419100" lvl="0" marL="457200" rtl="0" algn="l">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Malaria is an infectious disease caused by parasites </a:t>
            </a:r>
            <a:r>
              <a:rPr i="1" lang="en" sz="3000">
                <a:solidFill>
                  <a:srgbClr val="38761D"/>
                </a:solidFill>
                <a:latin typeface="Roboto Slab SemiBold"/>
                <a:ea typeface="Roboto Slab SemiBold"/>
                <a:cs typeface="Roboto Slab SemiBold"/>
                <a:sym typeface="Roboto Slab SemiBold"/>
              </a:rPr>
              <a:t>P. falciparum</a:t>
            </a:r>
            <a:r>
              <a:rPr lang="en" sz="3000">
                <a:solidFill>
                  <a:srgbClr val="38761D"/>
                </a:solidFill>
                <a:latin typeface="Roboto Slab SemiBold"/>
                <a:ea typeface="Roboto Slab SemiBold"/>
                <a:cs typeface="Roboto Slab SemiBold"/>
                <a:sym typeface="Roboto Slab SemiBold"/>
              </a:rPr>
              <a:t>, </a:t>
            </a:r>
            <a:r>
              <a:rPr i="1" lang="en" sz="3000">
                <a:solidFill>
                  <a:srgbClr val="38761D"/>
                </a:solidFill>
                <a:latin typeface="Roboto Slab SemiBold"/>
                <a:ea typeface="Roboto Slab SemiBold"/>
                <a:cs typeface="Roboto Slab SemiBold"/>
                <a:sym typeface="Roboto Slab SemiBold"/>
              </a:rPr>
              <a:t>P. vivax</a:t>
            </a:r>
            <a:r>
              <a:rPr lang="en" sz="3000">
                <a:solidFill>
                  <a:srgbClr val="38761D"/>
                </a:solidFill>
                <a:latin typeface="Roboto Slab SemiBold"/>
                <a:ea typeface="Roboto Slab SemiBold"/>
                <a:cs typeface="Roboto Slab SemiBold"/>
                <a:sym typeface="Roboto Slab SemiBold"/>
              </a:rPr>
              <a:t>, </a:t>
            </a:r>
            <a:r>
              <a:rPr i="1" lang="en" sz="3000">
                <a:solidFill>
                  <a:srgbClr val="38761D"/>
                </a:solidFill>
                <a:latin typeface="Roboto Slab SemiBold"/>
                <a:ea typeface="Roboto Slab SemiBold"/>
                <a:cs typeface="Roboto Slab SemiBold"/>
                <a:sym typeface="Roboto Slab SemiBold"/>
              </a:rPr>
              <a:t>P. ovale</a:t>
            </a:r>
            <a:r>
              <a:rPr lang="en" sz="3000">
                <a:solidFill>
                  <a:srgbClr val="38761D"/>
                </a:solidFill>
                <a:latin typeface="Roboto Slab SemiBold"/>
                <a:ea typeface="Roboto Slab SemiBold"/>
                <a:cs typeface="Roboto Slab SemiBold"/>
                <a:sym typeface="Roboto Slab SemiBold"/>
              </a:rPr>
              <a:t>, </a:t>
            </a:r>
            <a:r>
              <a:rPr i="1" lang="en" sz="3000">
                <a:solidFill>
                  <a:srgbClr val="38761D"/>
                </a:solidFill>
                <a:latin typeface="Roboto Slab SemiBold"/>
                <a:ea typeface="Roboto Slab SemiBold"/>
                <a:cs typeface="Roboto Slab SemiBold"/>
                <a:sym typeface="Roboto Slab SemiBold"/>
              </a:rPr>
              <a:t>P. malariae</a:t>
            </a:r>
            <a:r>
              <a:rPr lang="en" sz="3000">
                <a:solidFill>
                  <a:srgbClr val="38761D"/>
                </a:solidFill>
                <a:latin typeface="Roboto Slab SemiBold"/>
                <a:ea typeface="Roboto Slab SemiBold"/>
                <a:cs typeface="Roboto Slab SemiBold"/>
                <a:sym typeface="Roboto Slab SemiBold"/>
              </a:rPr>
              <a:t>, and </a:t>
            </a:r>
            <a:r>
              <a:rPr i="1" lang="en" sz="3000">
                <a:solidFill>
                  <a:srgbClr val="38761D"/>
                </a:solidFill>
                <a:latin typeface="Roboto Slab SemiBold"/>
                <a:ea typeface="Roboto Slab SemiBold"/>
                <a:cs typeface="Roboto Slab SemiBold"/>
                <a:sym typeface="Roboto Slab SemiBold"/>
              </a:rPr>
              <a:t>P. knowlesi</a:t>
            </a:r>
            <a:r>
              <a:rPr lang="en" sz="3000">
                <a:solidFill>
                  <a:srgbClr val="38761D"/>
                </a:solidFill>
                <a:latin typeface="Roboto Slab SemiBold"/>
                <a:ea typeface="Roboto Slab SemiBold"/>
                <a:cs typeface="Roboto Slab SemiBold"/>
                <a:sym typeface="Roboto Slab SemiBold"/>
              </a:rPr>
              <a:t> transmitted through blood sucking by Anopheles mosquitoes.</a:t>
            </a:r>
            <a:endParaRPr sz="3000">
              <a:solidFill>
                <a:srgbClr val="38761D"/>
              </a:solidFill>
              <a:latin typeface="Roboto Slab SemiBold"/>
              <a:ea typeface="Roboto Slab SemiBold"/>
              <a:cs typeface="Roboto Slab SemiBold"/>
              <a:sym typeface="Roboto Slab SemiBold"/>
            </a:endParaRPr>
          </a:p>
          <a:p>
            <a:pPr indent="-190500" lvl="0" marL="482600" marR="0" rtl="0" algn="l">
              <a:lnSpc>
                <a:spcPct val="8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In Myanmar, Malaria is mostly caused by two common species, </a:t>
            </a:r>
            <a:r>
              <a:rPr i="1" lang="en" sz="3000">
                <a:solidFill>
                  <a:srgbClr val="38761D"/>
                </a:solidFill>
                <a:latin typeface="Roboto Slab SemiBold"/>
                <a:ea typeface="Roboto Slab SemiBold"/>
                <a:cs typeface="Roboto Slab SemiBold"/>
                <a:sym typeface="Roboto Slab SemiBold"/>
              </a:rPr>
              <a:t>P. falciparum </a:t>
            </a:r>
            <a:r>
              <a:rPr lang="en" sz="3000">
                <a:solidFill>
                  <a:srgbClr val="38761D"/>
                </a:solidFill>
                <a:latin typeface="Roboto Slab SemiBold"/>
                <a:ea typeface="Roboto Slab SemiBold"/>
                <a:cs typeface="Roboto Slab SemiBold"/>
                <a:sym typeface="Roboto Slab SemiBold"/>
              </a:rPr>
              <a:t>and </a:t>
            </a:r>
            <a:r>
              <a:rPr i="1" lang="en" sz="3000">
                <a:solidFill>
                  <a:srgbClr val="38761D"/>
                </a:solidFill>
                <a:latin typeface="Roboto Slab SemiBold"/>
                <a:ea typeface="Roboto Slab SemiBold"/>
                <a:cs typeface="Roboto Slab SemiBold"/>
                <a:sym typeface="Roboto Slab SemiBold"/>
              </a:rPr>
              <a:t>P. vivax</a:t>
            </a:r>
            <a:r>
              <a:rPr lang="en" sz="3000">
                <a:solidFill>
                  <a:srgbClr val="38761D"/>
                </a:solidFill>
                <a:latin typeface="Roboto Slab SemiBold"/>
                <a:ea typeface="Roboto Slab SemiBold"/>
                <a:cs typeface="Roboto Slab SemiBold"/>
                <a:sym typeface="Roboto Slab SemiBold"/>
              </a:rPr>
              <a:t>.</a:t>
            </a:r>
            <a:endParaRPr sz="3000">
              <a:solidFill>
                <a:srgbClr val="38761D"/>
              </a:solidFill>
              <a:latin typeface="Roboto Slab SemiBold"/>
              <a:ea typeface="Roboto Slab SemiBold"/>
              <a:cs typeface="Roboto Slab SemiBold"/>
              <a:sym typeface="Roboto Slab SemiBold"/>
            </a:endParaRPr>
          </a:p>
          <a:p>
            <a:pPr indent="-190500" lvl="0" marL="482600" marR="0" rtl="0" algn="l">
              <a:lnSpc>
                <a:spcPct val="8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Other modes of transmission are blood transfusion and mother-to-child transmission </a:t>
            </a:r>
            <a:endParaRPr sz="3000">
              <a:solidFill>
                <a:srgbClr val="38761D"/>
              </a:solidFill>
              <a:latin typeface="Roboto Slab SemiBold"/>
              <a:ea typeface="Roboto Slab SemiBold"/>
              <a:cs typeface="Roboto Slab SemiBold"/>
              <a:sym typeface="Roboto Slab SemiBold"/>
            </a:endParaRPr>
          </a:p>
          <a:p>
            <a:pPr indent="-190500" lvl="0" marL="482600" marR="0" rtl="0" algn="l">
              <a:lnSpc>
                <a:spcPct val="8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Malaria is associated with forest regions and population.</a:t>
            </a:r>
            <a:endParaRPr sz="3000">
              <a:solidFill>
                <a:srgbClr val="38761D"/>
              </a:solidFill>
              <a:latin typeface="Roboto Slab SemiBold"/>
              <a:ea typeface="Roboto Slab SemiBold"/>
              <a:cs typeface="Roboto Slab SemiBold"/>
              <a:sym typeface="Roboto Slab SemiBold"/>
            </a:endParaRPr>
          </a:p>
          <a:p>
            <a:pPr indent="-190500" lvl="0" marL="482600" marR="0" rtl="0" algn="l">
              <a:lnSpc>
                <a:spcPct val="8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The population at risk are children under 5, pregnant women, travelers, migrant workers, and immunocompromised patients </a:t>
            </a:r>
            <a:r>
              <a:rPr b="1" lang="en" sz="2300">
                <a:solidFill>
                  <a:srgbClr val="38761D"/>
                </a:solidFill>
                <a:latin typeface="Roboto Slab"/>
                <a:ea typeface="Roboto Slab"/>
                <a:cs typeface="Roboto Slab"/>
                <a:sym typeface="Roboto Slab"/>
              </a:rPr>
              <a:t>(WHO, 2022)</a:t>
            </a:r>
            <a:endParaRPr b="1" sz="2300">
              <a:solidFill>
                <a:srgbClr val="38761D"/>
              </a:solidFill>
              <a:latin typeface="Roboto Slab"/>
              <a:ea typeface="Roboto Slab"/>
              <a:cs typeface="Roboto Slab"/>
              <a:sym typeface="Roboto Slab"/>
            </a:endParaRPr>
          </a:p>
          <a:p>
            <a:pPr indent="-190500" lvl="0" marL="482600" marR="0" rtl="0" algn="l">
              <a:lnSpc>
                <a:spcPct val="85000"/>
              </a:lnSpc>
              <a:spcBef>
                <a:spcPts val="0"/>
              </a:spcBef>
              <a:spcAft>
                <a:spcPts val="0"/>
              </a:spcAft>
              <a:buClr>
                <a:srgbClr val="38761D"/>
              </a:buClr>
              <a:buSzPts val="3000"/>
              <a:buFont typeface="Roboto Slab SemiBold"/>
              <a:buChar char="❏"/>
            </a:pPr>
            <a:r>
              <a:rPr lang="en" sz="3000">
                <a:solidFill>
                  <a:srgbClr val="38761D"/>
                </a:solidFill>
                <a:latin typeface="Roboto Slab SemiBold"/>
                <a:ea typeface="Roboto Slab SemiBold"/>
                <a:cs typeface="Roboto Slab SemiBold"/>
                <a:sym typeface="Roboto Slab SemiBold"/>
              </a:rPr>
              <a:t>According to WHO, the number of malaria confirmed cases has significantly decreased since 2011 up until 2017 after national strategic plan for elimination in Myanmar 2016-2020. The incidence rate of cases suggest that this reduction may have continued from 2018 to 2020. The number of cases in 2022 has spiked again 1 year after the coup, raising concerns for elimination efforts. </a:t>
            </a:r>
            <a:endParaRPr sz="3200">
              <a:solidFill>
                <a:srgbClr val="38761D"/>
              </a:solidFill>
              <a:latin typeface="Roboto Slab SemiBold"/>
              <a:ea typeface="Roboto Slab SemiBold"/>
              <a:cs typeface="Roboto Slab SemiBold"/>
              <a:sym typeface="Roboto Slab SemiBo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