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9"/>
  </p:notesMasterIdLst>
  <p:handoutMasterIdLst>
    <p:handoutMasterId r:id="rId10"/>
  </p:handoutMasterIdLst>
  <p:sldIdLst>
    <p:sldId id="256" r:id="rId5"/>
    <p:sldId id="266" r:id="rId6"/>
    <p:sldId id="267" r:id="rId7"/>
    <p:sldId id="27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1" autoAdjust="0"/>
    <p:restoredTop sz="94660"/>
  </p:normalViewPr>
  <p:slideViewPr>
    <p:cSldViewPr>
      <p:cViewPr varScale="1">
        <p:scale>
          <a:sx n="112" d="100"/>
          <a:sy n="112" d="100"/>
        </p:scale>
        <p:origin x="76" y="504"/>
      </p:cViewPr>
      <p:guideLst>
        <p:guide orient="horz" pos="2160"/>
        <p:guide pos="3840"/>
      </p:guideLst>
    </p:cSldViewPr>
  </p:slideViewPr>
  <p:notesTextViewPr>
    <p:cViewPr>
      <p:scale>
        <a:sx n="100" d="100"/>
        <a:sy n="100" d="100"/>
      </p:scale>
      <p:origin x="0" y="0"/>
    </p:cViewPr>
  </p:notesTextViewPr>
  <p:notesViewPr>
    <p:cSldViewPr>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3DAE18-FF53-43C8-B129-B2254E0CD3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84C594C-BB62-4D1A-AA15-460CAB0268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t>6/3/2019</a:t>
            </a:fld>
            <a:endParaRPr lang="en-US" dirty="0"/>
          </a:p>
        </p:txBody>
      </p:sp>
      <p:sp>
        <p:nvSpPr>
          <p:cNvPr id="4" name="Footer Placeholder 3">
            <a:extLst>
              <a:ext uri="{FF2B5EF4-FFF2-40B4-BE49-F238E27FC236}">
                <a16:creationId xmlns:a16="http://schemas.microsoft.com/office/drawing/2014/main" id="{377CD9E3-2F3C-4226-A22C-6BC586ACB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7FA062-CF80-4049-B333-6A99FEE14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t>‹#›</a:t>
            </a:fld>
            <a:endParaRPr lang="en-US" dirty="0"/>
          </a:p>
        </p:txBody>
      </p:sp>
    </p:spTree>
    <p:extLst>
      <p:ext uri="{BB962C8B-B14F-4D97-AF65-F5344CB8AC3E}">
        <p14:creationId xmlns:p14="http://schemas.microsoft.com/office/powerpoint/2010/main" val="3664887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6/3/2019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2" y="-10825"/>
            <a:ext cx="12192003"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4368800" y="1213333"/>
            <a:ext cx="7102475"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6299200" y="3849667"/>
            <a:ext cx="5172075"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3749675" y="6322008"/>
            <a:ext cx="7721600" cy="365125"/>
          </a:xfrm>
          <a:prstGeom prst="rect">
            <a:avLst/>
          </a:prstGeom>
        </p:spPr>
        <p:txBody>
          <a:bodyPr tIns="0" bIns="0" anchor="t"/>
          <a:lstStyle>
            <a:lvl1pPr algn="r">
              <a:defRPr sz="1000"/>
            </a:lvl1pPr>
          </a:lstStyle>
          <a:p>
            <a:pPr algn="r"/>
            <a:fld id="{A2E209FB-7A34-414B-812A-BCC5C4256F49}" type="datetime1">
              <a:rPr lang="en-US" smtClean="0"/>
              <a:pPr algn="r"/>
              <a:t>6/3/2019</a:t>
            </a:fld>
            <a:endParaRPr lang="en-US" sz="1000" dirty="0"/>
          </a:p>
        </p:txBody>
      </p:sp>
      <p:sp>
        <p:nvSpPr>
          <p:cNvPr id="17" name="Footer Placeholder 16"/>
          <p:cNvSpPr>
            <a:spLocks noGrp="1"/>
          </p:cNvSpPr>
          <p:nvPr>
            <p:ph type="ftr" sz="quarter" idx="11"/>
          </p:nvPr>
        </p:nvSpPr>
        <p:spPr>
          <a:xfrm>
            <a:off x="3749675" y="5960056"/>
            <a:ext cx="77216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65395"/>
            <a:ext cx="65024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7620000" y="173196"/>
            <a:ext cx="329184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6807200" y="3143"/>
            <a:ext cx="53848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dirty="0"/>
              <a:t>www.website.com</a:t>
            </a:r>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609600" y="1425655"/>
            <a:ext cx="1030224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Click to 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609600" y="1722438"/>
            <a:ext cx="53848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722438"/>
            <a:ext cx="53848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7721600" y="173195"/>
            <a:ext cx="3140075"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10906760" y="173195"/>
            <a:ext cx="67056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1295400"/>
            <a:ext cx="12192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514475" y="1295400"/>
            <a:ext cx="32512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68333" y="1295400"/>
            <a:ext cx="7034784"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7823200" y="173195"/>
            <a:ext cx="3098928"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10922128" y="173195"/>
            <a:ext cx="67056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6807200" y="3143"/>
            <a:ext cx="53848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622300" y="381198"/>
            <a:ext cx="6184899"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609600" y="1566839"/>
            <a:ext cx="10972800" cy="4572000"/>
          </a:xfrm>
          <a:prstGeom prst="rect">
            <a:avLst/>
          </a:prstGeom>
        </p:spPr>
        <p:txBody>
          <a:bodyPr vert="horz"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7823200" y="174117"/>
            <a:ext cx="2949576"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10911840" y="173195"/>
            <a:ext cx="67056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6256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21945" y="4545317"/>
            <a:ext cx="1664613"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5562600" y="1652184"/>
            <a:ext cx="6165056" cy="1349377"/>
          </a:xfrm>
          <a:solidFill>
            <a:schemeClr val="bg1">
              <a:lumMod val="50000"/>
              <a:lumOff val="50000"/>
              <a:alpha val="0"/>
            </a:schemeClr>
          </a:solidFill>
        </p:spPr>
        <p:txBody>
          <a:bodyPr/>
          <a:lstStyle/>
          <a:p>
            <a:r>
              <a:rPr lang="en-US" altLang="zh-CN" spc="300" dirty="0">
                <a:solidFill>
                  <a:schemeClr val="tx1"/>
                </a:solidFill>
              </a:rPr>
              <a:t>Computer System</a:t>
            </a:r>
            <a:br>
              <a:rPr lang="en-US" spc="300" dirty="0">
                <a:solidFill>
                  <a:schemeClr val="tx1"/>
                </a:solidFill>
              </a:rPr>
            </a:br>
            <a:r>
              <a:rPr lang="en-US" altLang="zh-CN" b="0" spc="300" dirty="0">
                <a:solidFill>
                  <a:schemeClr val="tx1"/>
                </a:solidFill>
              </a:rPr>
              <a:t>Architecture</a:t>
            </a:r>
            <a:endParaRPr lang="en-US" b="0" spc="300" dirty="0">
              <a:solidFill>
                <a:schemeClr val="tx1"/>
              </a:solidFill>
            </a:endParaRPr>
          </a:p>
        </p:txBody>
      </p:sp>
      <p:sp>
        <p:nvSpPr>
          <p:cNvPr id="3" name="Rectangle 2"/>
          <p:cNvSpPr>
            <a:spLocks noGrp="1"/>
          </p:cNvSpPr>
          <p:nvPr>
            <p:ph type="subTitle" idx="1"/>
          </p:nvPr>
        </p:nvSpPr>
        <p:spPr>
          <a:xfrm>
            <a:off x="7848600" y="4114800"/>
            <a:ext cx="3879056" cy="1865334"/>
          </a:xfrm>
        </p:spPr>
        <p:txBody>
          <a:bodyPr/>
          <a:lstStyle/>
          <a:p>
            <a:pPr algn="r"/>
            <a:r>
              <a:rPr lang="en-US" altLang="zh-CN" dirty="0"/>
              <a:t>Third week’s</a:t>
            </a:r>
            <a:r>
              <a:rPr lang="en-US" dirty="0"/>
              <a:t> Report</a:t>
            </a:r>
          </a:p>
          <a:p>
            <a:pPr algn="r"/>
            <a:r>
              <a:rPr lang="ja-JP" altLang="en-US" dirty="0"/>
              <a:t>名前：劉立坤</a:t>
            </a:r>
            <a:endParaRPr lang="en-US" altLang="ja-JP" dirty="0"/>
          </a:p>
          <a:p>
            <a:pPr algn="r"/>
            <a:r>
              <a:rPr lang="ja-JP" altLang="en-US" dirty="0"/>
              <a:t>学籍番号：</a:t>
            </a:r>
            <a:r>
              <a:rPr lang="en-US" altLang="ja-JP" dirty="0"/>
              <a:t>2IE19337P</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B793E-D7A0-4ED9-802D-DCEBE6DBCF62}"/>
              </a:ext>
            </a:extLst>
          </p:cNvPr>
          <p:cNvSpPr>
            <a:spLocks noGrp="1"/>
          </p:cNvSpPr>
          <p:nvPr>
            <p:ph type="title"/>
          </p:nvPr>
        </p:nvSpPr>
        <p:spPr>
          <a:xfrm>
            <a:off x="228600" y="381000"/>
            <a:ext cx="8763000" cy="1143000"/>
          </a:xfrm>
        </p:spPr>
        <p:txBody>
          <a:bodyPr/>
          <a:lstStyle/>
          <a:p>
            <a:r>
              <a:rPr lang="en-US" dirty="0"/>
              <a:t>OCP For Server Vendors</a:t>
            </a:r>
          </a:p>
        </p:txBody>
      </p:sp>
      <p:sp>
        <p:nvSpPr>
          <p:cNvPr id="3" name="Content Placeholder 2">
            <a:extLst>
              <a:ext uri="{FF2B5EF4-FFF2-40B4-BE49-F238E27FC236}">
                <a16:creationId xmlns:a16="http://schemas.microsoft.com/office/drawing/2014/main" id="{71CA3C36-F3D3-4DCA-B4F0-1C9C47A32BF8}"/>
              </a:ext>
            </a:extLst>
          </p:cNvPr>
          <p:cNvSpPr>
            <a:spLocks noGrp="1"/>
          </p:cNvSpPr>
          <p:nvPr>
            <p:ph idx="1"/>
          </p:nvPr>
        </p:nvSpPr>
        <p:spPr/>
        <p:txBody>
          <a:bodyPr>
            <a:normAutofit/>
          </a:bodyPr>
          <a:lstStyle/>
          <a:p>
            <a:r>
              <a:rPr lang="en-US" dirty="0"/>
              <a:t>Merits</a:t>
            </a:r>
          </a:p>
          <a:p>
            <a:pPr lvl="1"/>
            <a:r>
              <a:rPr lang="en-US" dirty="0"/>
              <a:t>Granted more chance sin</a:t>
            </a:r>
          </a:p>
          <a:p>
            <a:pPr lvl="1"/>
            <a:r>
              <a:rPr lang="en-US" dirty="0"/>
              <a:t>Cane bespoke datacenter infrastructure based on clients’ needs</a:t>
            </a:r>
          </a:p>
          <a:p>
            <a:r>
              <a:rPr lang="en-US" dirty="0"/>
              <a:t>Demerits</a:t>
            </a:r>
          </a:p>
          <a:p>
            <a:pPr lvl="1"/>
            <a:r>
              <a:rPr lang="en-US" dirty="0"/>
              <a:t>Cannot “lock-in” customers</a:t>
            </a:r>
          </a:p>
          <a:p>
            <a:pPr lvl="1"/>
            <a:r>
              <a:rPr lang="en-US" dirty="0"/>
              <a:t>Have to follow certain specifications which potentially increase the cost</a:t>
            </a:r>
          </a:p>
        </p:txBody>
      </p:sp>
    </p:spTree>
    <p:extLst>
      <p:ext uri="{BB962C8B-B14F-4D97-AF65-F5344CB8AC3E}">
        <p14:creationId xmlns:p14="http://schemas.microsoft.com/office/powerpoint/2010/main" val="826661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46BE0-F55E-44CE-B0AA-5674C40A9C0B}"/>
              </a:ext>
            </a:extLst>
          </p:cNvPr>
          <p:cNvSpPr>
            <a:spLocks noGrp="1"/>
          </p:cNvSpPr>
          <p:nvPr>
            <p:ph type="title"/>
          </p:nvPr>
        </p:nvSpPr>
        <p:spPr/>
        <p:txBody>
          <a:bodyPr/>
          <a:lstStyle/>
          <a:p>
            <a:r>
              <a:rPr lang="en-US" altLang="zh-CN" dirty="0"/>
              <a:t>OCP For Service Providers</a:t>
            </a:r>
            <a:endParaRPr lang="en-US" dirty="0"/>
          </a:p>
        </p:txBody>
      </p:sp>
      <p:sp>
        <p:nvSpPr>
          <p:cNvPr id="3" name="Content Placeholder 2">
            <a:extLst>
              <a:ext uri="{FF2B5EF4-FFF2-40B4-BE49-F238E27FC236}">
                <a16:creationId xmlns:a16="http://schemas.microsoft.com/office/drawing/2014/main" id="{81D2923C-E7FB-44C0-9AD9-C3BD4D879CCB}"/>
              </a:ext>
            </a:extLst>
          </p:cNvPr>
          <p:cNvSpPr>
            <a:spLocks noGrp="1"/>
          </p:cNvSpPr>
          <p:nvPr>
            <p:ph idx="1"/>
          </p:nvPr>
        </p:nvSpPr>
        <p:spPr/>
        <p:txBody>
          <a:bodyPr/>
          <a:lstStyle/>
          <a:p>
            <a:r>
              <a:rPr lang="en-US" dirty="0"/>
              <a:t>Merits</a:t>
            </a:r>
          </a:p>
          <a:p>
            <a:pPr lvl="1"/>
            <a:r>
              <a:rPr lang="en-US" dirty="0"/>
              <a:t>More cost and energy efficient</a:t>
            </a:r>
          </a:p>
          <a:p>
            <a:pPr lvl="1"/>
            <a:r>
              <a:rPr lang="en-US" dirty="0"/>
              <a:t>Greater scalability</a:t>
            </a:r>
          </a:p>
          <a:p>
            <a:pPr lvl="1"/>
            <a:r>
              <a:rPr lang="en-US" dirty="0"/>
              <a:t>More openness</a:t>
            </a:r>
          </a:p>
          <a:p>
            <a:pPr lvl="1"/>
            <a:r>
              <a:rPr lang="en-US" dirty="0"/>
              <a:t>Ability to customize hardware algorithm and achieve plug and play</a:t>
            </a:r>
          </a:p>
          <a:p>
            <a:r>
              <a:rPr lang="en-US" dirty="0"/>
              <a:t>Demerits</a:t>
            </a:r>
          </a:p>
          <a:p>
            <a:pPr lvl="1"/>
            <a:r>
              <a:rPr lang="en-US" dirty="0"/>
              <a:t>Compatibility with current infrastructure </a:t>
            </a:r>
          </a:p>
          <a:p>
            <a:pPr lvl="1"/>
            <a:r>
              <a:rPr lang="en-US" dirty="0"/>
              <a:t>May have to re-design current business flow</a:t>
            </a:r>
          </a:p>
        </p:txBody>
      </p:sp>
    </p:spTree>
    <p:extLst>
      <p:ext uri="{BB962C8B-B14F-4D97-AF65-F5344CB8AC3E}">
        <p14:creationId xmlns:p14="http://schemas.microsoft.com/office/powerpoint/2010/main" val="1098811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46BE0-F55E-44CE-B0AA-5674C40A9C0B}"/>
              </a:ext>
            </a:extLst>
          </p:cNvPr>
          <p:cNvSpPr>
            <a:spLocks noGrp="1"/>
          </p:cNvSpPr>
          <p:nvPr>
            <p:ph type="title"/>
          </p:nvPr>
        </p:nvSpPr>
        <p:spPr/>
        <p:txBody>
          <a:bodyPr/>
          <a:lstStyle/>
          <a:p>
            <a:r>
              <a:rPr lang="en-US" dirty="0"/>
              <a:t>As a service user</a:t>
            </a:r>
          </a:p>
        </p:txBody>
      </p:sp>
      <p:sp>
        <p:nvSpPr>
          <p:cNvPr id="3" name="Content Placeholder 2">
            <a:extLst>
              <a:ext uri="{FF2B5EF4-FFF2-40B4-BE49-F238E27FC236}">
                <a16:creationId xmlns:a16="http://schemas.microsoft.com/office/drawing/2014/main" id="{81D2923C-E7FB-44C0-9AD9-C3BD4D879CCB}"/>
              </a:ext>
            </a:extLst>
          </p:cNvPr>
          <p:cNvSpPr>
            <a:spLocks noGrp="1"/>
          </p:cNvSpPr>
          <p:nvPr>
            <p:ph idx="1"/>
          </p:nvPr>
        </p:nvSpPr>
        <p:spPr/>
        <p:txBody>
          <a:bodyPr>
            <a:normAutofit lnSpcReduction="10000"/>
          </a:bodyPr>
          <a:lstStyle/>
          <a:p>
            <a:r>
              <a:rPr lang="en-US" dirty="0"/>
              <a:t>As service users, we don’t usually concern about the server providers’ IT infrastructure, but we do care about the actual performance and the cost that used to exchange for services.</a:t>
            </a:r>
          </a:p>
          <a:p>
            <a:r>
              <a:rPr lang="en-US" dirty="0"/>
              <a:t>To that aspect, I believe we should welcome the openness of the datacenter, if it can reduce the cost of service provider, so do we can benefit from this. (Google Cloud, IBM Bluemix, Amazon Web Services are actually now providing marvels IT service with incredibly low price which is definitely good news for both incubation company as well as companies with millions of clients.)</a:t>
            </a:r>
          </a:p>
          <a:p>
            <a:endParaRPr lang="en-US" dirty="0"/>
          </a:p>
        </p:txBody>
      </p:sp>
    </p:spTree>
    <p:extLst>
      <p:ext uri="{BB962C8B-B14F-4D97-AF65-F5344CB8AC3E}">
        <p14:creationId xmlns:p14="http://schemas.microsoft.com/office/powerpoint/2010/main" val="23062819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F10167107_Project status report_RVA_v3.potx" id="{4F81F982-6C51-4092-B8D8-4B9E627EB026}" vid="{408BF7D7-5259-4FB8-AB61-68B3FB5EA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3DC31EBE-A492-4CE5-9650-1E2C8FDDD7CE}">
  <ds:schemaRefs>
    <ds:schemaRef ds:uri="http://schemas.microsoft.com/sharepoint/v3/contenttype/forms"/>
  </ds:schemaRefs>
</ds:datastoreItem>
</file>

<file path=customXml/itemProps2.xml><?xml version="1.0" encoding="utf-8"?>
<ds:datastoreItem xmlns:ds="http://schemas.openxmlformats.org/officeDocument/2006/customXml" ds:itemID="{B1AD0D4C-03C4-489C-932A-66E2D74FA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CB47EFB-BDBB-4CE5-A848-1507BE3B7989}">
  <ds:schemaRefs>
    <ds:schemaRef ds:uri="16c05727-aa75-4e4a-9b5f-8a80a1165891"/>
    <ds:schemaRef ds:uri="http://schemas.microsoft.com/office/infopath/2007/PartnerControls"/>
    <ds:schemaRef ds:uri="http://schemas.microsoft.com/office/2006/documentManagement/types"/>
    <ds:schemaRef ds:uri="71af3243-3dd4-4a8d-8c0d-dd76da1f02a5"/>
    <ds:schemaRef ds:uri="http://purl.org/dc/terms/"/>
    <ds:schemaRef ds:uri="http://www.w3.org/XML/1998/namespace"/>
    <ds:schemaRef ds:uri="http://schemas.microsoft.com/office/2006/metadata/properties"/>
    <ds:schemaRef ds:uri="http://schemas.openxmlformats.org/package/2006/metadata/core-propertie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Project status report</Template>
  <TotalTime>0</TotalTime>
  <Words>193</Words>
  <Application>Microsoft Office PowerPoint</Application>
  <PresentationFormat>Widescreen</PresentationFormat>
  <Paragraphs>24</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Segoe UI</vt:lpstr>
      <vt:lpstr>Wingdings 2</vt:lpstr>
      <vt:lpstr>Verve</vt:lpstr>
      <vt:lpstr>Computer System Architecture</vt:lpstr>
      <vt:lpstr>OCP For Server Vendors</vt:lpstr>
      <vt:lpstr>OCP For Service Providers</vt:lpstr>
      <vt:lpstr>As a service user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2019-05-22T09:44:26Z</dcterms:created>
  <dcterms:modified xsi:type="dcterms:W3CDTF">2019-06-03T07:06:54Z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