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67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135" d="100"/>
          <a:sy n="135" d="100"/>
        </p:scale>
        <p:origin x="106" y="7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6/25/2019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562600" y="1652184"/>
            <a:ext cx="6165056" cy="1349377"/>
          </a:xfrm>
          <a:solidFill>
            <a:schemeClr val="bg1">
              <a:lumMod val="50000"/>
              <a:lumOff val="50000"/>
              <a:alpha val="0"/>
            </a:schemeClr>
          </a:solidFill>
        </p:spPr>
        <p:txBody>
          <a:bodyPr/>
          <a:lstStyle/>
          <a:p>
            <a:r>
              <a:rPr lang="en-US" altLang="zh-CN" spc="300" dirty="0">
                <a:solidFill>
                  <a:schemeClr val="tx1"/>
                </a:solidFill>
              </a:rPr>
              <a:t>Computer System</a:t>
            </a:r>
            <a:br>
              <a:rPr lang="en-US" spc="300" dirty="0">
                <a:solidFill>
                  <a:schemeClr val="tx1"/>
                </a:solidFill>
              </a:rPr>
            </a:br>
            <a:r>
              <a:rPr lang="en-US" altLang="zh-CN" b="0" spc="300" dirty="0">
                <a:solidFill>
                  <a:schemeClr val="tx1"/>
                </a:solidFill>
              </a:rPr>
              <a:t>Architecture</a:t>
            </a:r>
            <a:endParaRPr lang="en-US" b="0" spc="3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848600" y="4114800"/>
            <a:ext cx="3879056" cy="1865334"/>
          </a:xfrm>
        </p:spPr>
        <p:txBody>
          <a:bodyPr/>
          <a:lstStyle/>
          <a:p>
            <a:pPr algn="r"/>
            <a:r>
              <a:rPr lang="en-US" altLang="zh-CN" dirty="0"/>
              <a:t>Fifth week’s</a:t>
            </a:r>
            <a:r>
              <a:rPr lang="en-US" dirty="0"/>
              <a:t> Report</a:t>
            </a:r>
          </a:p>
          <a:p>
            <a:pPr algn="r"/>
            <a:r>
              <a:rPr lang="ja-JP" altLang="en-US" dirty="0"/>
              <a:t>名前：劉立坤</a:t>
            </a:r>
            <a:endParaRPr lang="en-US" altLang="ja-JP" dirty="0"/>
          </a:p>
          <a:p>
            <a:pPr algn="r"/>
            <a:r>
              <a:rPr lang="ja-JP" altLang="en-US" dirty="0"/>
              <a:t>学籍番号：</a:t>
            </a:r>
            <a:r>
              <a:rPr lang="en-US" altLang="ja-JP" dirty="0"/>
              <a:t>2IE19337P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93E-D7A0-4ED9-802D-DCEBE6DB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/>
          <a:lstStyle/>
          <a:p>
            <a:r>
              <a:rPr lang="en-US" dirty="0"/>
              <a:t>Laptop Lenovo P52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3C36-F3D3-4DCA-B4F0-1C9C47A3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Intel® Core™ i7-8850H @ 2.60GHz</a:t>
            </a:r>
          </a:p>
          <a:p>
            <a:r>
              <a:rPr lang="en-US" dirty="0"/>
              <a:t>Power Saving Functions</a:t>
            </a:r>
          </a:p>
          <a:p>
            <a:pPr lvl="1"/>
            <a:r>
              <a:rPr lang="en-US" dirty="0"/>
              <a:t>C-States power saving modes</a:t>
            </a:r>
          </a:p>
          <a:p>
            <a:pPr lvl="1"/>
            <a:r>
              <a:rPr lang="en-US" dirty="0"/>
              <a:t>P-States power saving modes (Speed Step)</a:t>
            </a:r>
          </a:p>
          <a:p>
            <a:pPr lvl="1"/>
            <a:r>
              <a:rPr lang="en-US" dirty="0"/>
              <a:t>Intel Turbo Boost</a:t>
            </a:r>
          </a:p>
        </p:txBody>
      </p:sp>
    </p:spTree>
    <p:extLst>
      <p:ext uri="{BB962C8B-B14F-4D97-AF65-F5344CB8AC3E}">
        <p14:creationId xmlns:p14="http://schemas.microsoft.com/office/powerpoint/2010/main" val="8266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6BE0-F55E-44CE-B0AA-5674C40A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09600"/>
            <a:ext cx="6502400" cy="799306"/>
          </a:xfrm>
        </p:spPr>
        <p:txBody>
          <a:bodyPr/>
          <a:lstStyle/>
          <a:p>
            <a:r>
              <a:rPr lang="en-US" altLang="zh-CN" dirty="0"/>
              <a:t>Smart phone iPhone 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23C-E7FB-44C0-9AD9-C3BD4D8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Apple A9</a:t>
            </a:r>
          </a:p>
          <a:p>
            <a:r>
              <a:rPr lang="en-US" dirty="0"/>
              <a:t>Power saving functions</a:t>
            </a:r>
          </a:p>
          <a:p>
            <a:pPr lvl="1"/>
            <a:r>
              <a:rPr lang="en-US" dirty="0"/>
              <a:t>Run/Standby/Shutdown/Dormant modes</a:t>
            </a:r>
          </a:p>
          <a:p>
            <a:pPr lvl="1"/>
            <a:r>
              <a:rPr lang="en-US" dirty="0"/>
              <a:t>Processor speed reduction</a:t>
            </a:r>
          </a:p>
        </p:txBody>
      </p:sp>
    </p:spTree>
    <p:extLst>
      <p:ext uri="{BB962C8B-B14F-4D97-AF65-F5344CB8AC3E}">
        <p14:creationId xmlns:p14="http://schemas.microsoft.com/office/powerpoint/2010/main" val="10988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1D31-08FB-46D2-9ED2-AEDCD2B2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9525000" cy="1317171"/>
          </a:xfrm>
        </p:spPr>
        <p:txBody>
          <a:bodyPr/>
          <a:lstStyle/>
          <a:p>
            <a:r>
              <a:rPr lang="en-US" dirty="0"/>
              <a:t>Impact on power and energy consumption by reducing clock speed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34" y="2667000"/>
                <a:ext cx="10972800" cy="2971800"/>
              </a:xfrm>
            </p:spPr>
            <p:txBody>
              <a:bodyPr/>
              <a:lstStyle/>
              <a:p>
                <a:r>
                  <a:rPr lang="en-US" dirty="0"/>
                  <a:t>Let original power, voltage, energy, delay and frequency denote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the new power, voltage energy, delay and frequency denote as: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the same instruction set we have: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𝐶𝐶𝑇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(1−15%)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𝐶𝐶𝑇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34" y="2667000"/>
                <a:ext cx="10972800" cy="2971800"/>
              </a:xfrm>
              <a:blipFill>
                <a:blip r:embed="rId2"/>
                <a:stretch>
                  <a:fillRect l="-56" t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2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687" y="2387150"/>
                <a:ext cx="11353800" cy="4038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original power is: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Therefore, the new power is: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𝑙𝑒𝑎𝑘𝑎𝑔𝑒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687" y="2387150"/>
                <a:ext cx="11353800" cy="4038600"/>
              </a:xfrm>
              <a:blipFill>
                <a:blip r:embed="rId2"/>
                <a:stretch>
                  <a:fillRect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0D52C9F-51C5-4BB7-AAA3-7E80DA039D59}"/>
              </a:ext>
            </a:extLst>
          </p:cNvPr>
          <p:cNvSpPr txBox="1">
            <a:spLocks/>
          </p:cNvSpPr>
          <p:nvPr/>
        </p:nvSpPr>
        <p:spPr>
          <a:xfrm>
            <a:off x="152400" y="304800"/>
            <a:ext cx="9525000" cy="1317171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 on power and energy consumption by reducing clock speed</a:t>
            </a:r>
          </a:p>
        </p:txBody>
      </p:sp>
    </p:spTree>
    <p:extLst>
      <p:ext uri="{BB962C8B-B14F-4D97-AF65-F5344CB8AC3E}">
        <p14:creationId xmlns:p14="http://schemas.microsoft.com/office/powerpoint/2010/main" val="374630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0"/>
                <a:ext cx="11353800" cy="4038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new power: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0.7225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𝑙𝑒𝑎𝑘𝑎𝑔𝑒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0.7225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𝑙𝑒𝑎𝑘𝑎𝑔𝑒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𝑙𝑒𝑎𝑘𝑎𝑔𝑒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4008" indent="0">
                  <a:buNone/>
                </a:pPr>
                <a:r>
                  <a:rPr lang="en-US" dirty="0"/>
                  <a:t>As a result above, we have a power reduction greater than 15% 	depending on the actual processor configuration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0"/>
                <a:ext cx="11353800" cy="4038600"/>
              </a:xfrm>
              <a:blipFill>
                <a:blip r:embed="rId2"/>
                <a:stretch>
                  <a:fillRect l="-48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98F81ED-6A3B-4449-97EE-F6CFB2C9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9525000" cy="1317171"/>
          </a:xfrm>
        </p:spPr>
        <p:txBody>
          <a:bodyPr/>
          <a:lstStyle/>
          <a:p>
            <a:r>
              <a:rPr lang="en-US" dirty="0"/>
              <a:t>Impact on power and energy consumption by reducing clock speed</a:t>
            </a:r>
          </a:p>
        </p:txBody>
      </p:sp>
    </p:spTree>
    <p:extLst>
      <p:ext uri="{BB962C8B-B14F-4D97-AF65-F5344CB8AC3E}">
        <p14:creationId xmlns:p14="http://schemas.microsoft.com/office/powerpoint/2010/main" val="37841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0"/>
                <a:ext cx="11353800" cy="281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original energy consumption: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0.85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new energy consumption: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0"/>
                <a:ext cx="11353800" cy="2819400"/>
              </a:xfrm>
              <a:blipFill>
                <a:blip r:embed="rId2"/>
                <a:stretch>
                  <a:fillRect l="-54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136087-C167-4AEA-8E5C-E1B3CE82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9525000" cy="1317171"/>
          </a:xfrm>
        </p:spPr>
        <p:txBody>
          <a:bodyPr/>
          <a:lstStyle/>
          <a:p>
            <a:r>
              <a:rPr lang="en-US" dirty="0"/>
              <a:t>Impact on power and energy consumption by reducing clock speed</a:t>
            </a:r>
          </a:p>
        </p:txBody>
      </p:sp>
    </p:spTree>
    <p:extLst>
      <p:ext uri="{BB962C8B-B14F-4D97-AF65-F5344CB8AC3E}">
        <p14:creationId xmlns:p14="http://schemas.microsoft.com/office/powerpoint/2010/main" val="39635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057400"/>
                <a:ext cx="11353800" cy="4114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Therefore, the ratio is: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0.85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∙0.85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from previous result, this equation become: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0.7225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+0.85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𝑙𝑒𝑎𝑘𝑎𝑔𝑒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𝑙𝑒𝑎𝑘𝑎𝑔𝑒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4008" indent="0">
                  <a:buNone/>
                </a:pPr>
                <a:r>
                  <a:rPr lang="en-US" dirty="0"/>
                  <a:t>  This equation shows that the reduction in total energy consumption is not so       	significant as the power consumption, which might be the main reason for 	CPU manufacturer</a:t>
                </a:r>
                <a:r>
                  <a:rPr lang="en-US" altLang="zh-CN" dirty="0"/>
                  <a:t>s</a:t>
                </a:r>
                <a:r>
                  <a:rPr lang="en-US" dirty="0"/>
                  <a:t> choose C-s</a:t>
                </a:r>
                <a:r>
                  <a:rPr lang="en-US" altLang="zh-CN" dirty="0"/>
                  <a:t>te</a:t>
                </a:r>
                <a:r>
                  <a:rPr lang="en-US" dirty="0"/>
                  <a:t>ps or P-steps to save energy in idle </a:t>
                </a:r>
                <a:r>
                  <a:rPr lang="en-US" altLang="zh-CN" dirty="0"/>
                  <a:t>state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7C209-2CA9-491F-8F49-7F68B6EDD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057400"/>
                <a:ext cx="11353800" cy="4114800"/>
              </a:xfrm>
              <a:blipFill>
                <a:blip r:embed="rId2"/>
                <a:stretch>
                  <a:fillRect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AB889BA-DF28-4D61-AE55-264CC81C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9525000" cy="1317171"/>
          </a:xfrm>
        </p:spPr>
        <p:txBody>
          <a:bodyPr/>
          <a:lstStyle/>
          <a:p>
            <a:r>
              <a:rPr lang="en-US" dirty="0"/>
              <a:t>Impact on power and energy consumption by reducing clock speed</a:t>
            </a:r>
          </a:p>
        </p:txBody>
      </p:sp>
    </p:spTree>
    <p:extLst>
      <p:ext uri="{BB962C8B-B14F-4D97-AF65-F5344CB8AC3E}">
        <p14:creationId xmlns:p14="http://schemas.microsoft.com/office/powerpoint/2010/main" val="129521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399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Segoe UI</vt:lpstr>
      <vt:lpstr>Wingdings 2</vt:lpstr>
      <vt:lpstr>Verve</vt:lpstr>
      <vt:lpstr>Computer System Architecture</vt:lpstr>
      <vt:lpstr>Laptop Lenovo P52 </vt:lpstr>
      <vt:lpstr>Smart phone iPhone SE</vt:lpstr>
      <vt:lpstr>Impact on power and energy consumption by reducing clock speed</vt:lpstr>
      <vt:lpstr>PowerPoint Presentation</vt:lpstr>
      <vt:lpstr>Impact on power and energy consumption by reducing clock speed</vt:lpstr>
      <vt:lpstr>Impact on power and energy consumption by reducing clock speed</vt:lpstr>
      <vt:lpstr>Impact on power and energy consumption by reducing clock speed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2019-05-22T09:44:26Z</dcterms:created>
  <dcterms:modified xsi:type="dcterms:W3CDTF">2019-06-25T07:20:54Z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