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56" r:id="rId5"/>
    <p:sldId id="266" r:id="rId6"/>
    <p:sldId id="267" r:id="rId7"/>
    <p:sldId id="268" r:id="rId8"/>
    <p:sldId id="269"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4660"/>
  </p:normalViewPr>
  <p:slideViewPr>
    <p:cSldViewPr>
      <p:cViewPr varScale="1">
        <p:scale>
          <a:sx n="135" d="100"/>
          <a:sy n="135" d="100"/>
        </p:scale>
        <p:origin x="106" y="79"/>
      </p:cViewPr>
      <p:guideLst>
        <p:guide orient="horz" pos="2160"/>
        <p:guide pos="384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5/25/2019</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5/25/2019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2" y="-10825"/>
            <a:ext cx="12192003"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4368800" y="1213333"/>
            <a:ext cx="7102475"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6299200" y="3849667"/>
            <a:ext cx="5172075"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3749675" y="6322008"/>
            <a:ext cx="7721600" cy="365125"/>
          </a:xfrm>
          <a:prstGeom prst="rect">
            <a:avLst/>
          </a:prstGeom>
        </p:spPr>
        <p:txBody>
          <a:bodyPr tIns="0" bIns="0" anchor="t"/>
          <a:lstStyle>
            <a:lvl1pPr algn="r">
              <a:defRPr sz="1000"/>
            </a:lvl1pPr>
          </a:lstStyle>
          <a:p>
            <a:pPr algn="r"/>
            <a:fld id="{A2E209FB-7A34-414B-812A-BCC5C4256F49}" type="datetime1">
              <a:rPr lang="en-US" smtClean="0"/>
              <a:pPr algn="r"/>
              <a:t>5/25/2019</a:t>
            </a:fld>
            <a:endParaRPr lang="en-US" sz="1000" dirty="0"/>
          </a:p>
        </p:txBody>
      </p:sp>
      <p:sp>
        <p:nvSpPr>
          <p:cNvPr id="17" name="Footer Placeholder 16"/>
          <p:cNvSpPr>
            <a:spLocks noGrp="1"/>
          </p:cNvSpPr>
          <p:nvPr>
            <p:ph type="ftr" sz="quarter" idx="11"/>
          </p:nvPr>
        </p:nvSpPr>
        <p:spPr>
          <a:xfrm>
            <a:off x="3749675" y="5960056"/>
            <a:ext cx="77216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65395"/>
            <a:ext cx="65024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7620000" y="173196"/>
            <a:ext cx="329184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6807200" y="3143"/>
            <a:ext cx="53848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609600" y="1425655"/>
            <a:ext cx="1030224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7721600" y="173195"/>
            <a:ext cx="3140075"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10906760" y="173195"/>
            <a:ext cx="67056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295400"/>
            <a:ext cx="12192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514475" y="1295400"/>
            <a:ext cx="32512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8333" y="1295400"/>
            <a:ext cx="7034784"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7823200" y="173195"/>
            <a:ext cx="3098928"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10922128" y="173195"/>
            <a:ext cx="67056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6807200" y="3143"/>
            <a:ext cx="53848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622300" y="381198"/>
            <a:ext cx="6184899"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609600" y="1566839"/>
            <a:ext cx="109728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7823200" y="174117"/>
            <a:ext cx="2949576"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10911840" y="173195"/>
            <a:ext cx="67056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6256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21945" y="4545317"/>
            <a:ext cx="1664613"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5562600" y="1652184"/>
            <a:ext cx="6165056" cy="1349377"/>
          </a:xfrm>
          <a:solidFill>
            <a:schemeClr val="bg1">
              <a:lumMod val="50000"/>
              <a:lumOff val="50000"/>
              <a:alpha val="0"/>
            </a:schemeClr>
          </a:solidFill>
        </p:spPr>
        <p:txBody>
          <a:bodyPr/>
          <a:lstStyle/>
          <a:p>
            <a:r>
              <a:rPr lang="en-US" altLang="zh-CN" spc="300" dirty="0">
                <a:solidFill>
                  <a:schemeClr val="tx1"/>
                </a:solidFill>
              </a:rPr>
              <a:t>Computer System</a:t>
            </a:r>
            <a:br>
              <a:rPr lang="en-US" spc="300" dirty="0">
                <a:solidFill>
                  <a:schemeClr val="tx1"/>
                </a:solidFill>
              </a:rPr>
            </a:br>
            <a:r>
              <a:rPr lang="en-US" altLang="zh-CN" b="0" spc="300" dirty="0">
                <a:solidFill>
                  <a:schemeClr val="tx1"/>
                </a:solidFill>
              </a:rPr>
              <a:t>Architecture</a:t>
            </a:r>
            <a:endParaRPr lang="en-US" b="0" spc="300" dirty="0">
              <a:solidFill>
                <a:schemeClr val="tx1"/>
              </a:solidFill>
            </a:endParaRPr>
          </a:p>
        </p:txBody>
      </p:sp>
      <p:sp>
        <p:nvSpPr>
          <p:cNvPr id="3" name="Rectangle 2"/>
          <p:cNvSpPr>
            <a:spLocks noGrp="1"/>
          </p:cNvSpPr>
          <p:nvPr>
            <p:ph type="subTitle" idx="1"/>
          </p:nvPr>
        </p:nvSpPr>
        <p:spPr>
          <a:xfrm>
            <a:off x="7848600" y="4114800"/>
            <a:ext cx="3879056" cy="1865334"/>
          </a:xfrm>
        </p:spPr>
        <p:txBody>
          <a:bodyPr/>
          <a:lstStyle/>
          <a:p>
            <a:pPr algn="r"/>
            <a:r>
              <a:rPr lang="en-US" altLang="zh-CN" dirty="0"/>
              <a:t>First week’s</a:t>
            </a:r>
            <a:r>
              <a:rPr lang="en-US" dirty="0"/>
              <a:t> Report</a:t>
            </a:r>
          </a:p>
          <a:p>
            <a:pPr algn="r"/>
            <a:r>
              <a:rPr lang="ja-JP" altLang="en-US" dirty="0"/>
              <a:t>名前：劉立坤</a:t>
            </a:r>
            <a:endParaRPr lang="en-US" altLang="ja-JP" dirty="0"/>
          </a:p>
          <a:p>
            <a:pPr algn="r"/>
            <a:r>
              <a:rPr lang="ja-JP" altLang="en-US" dirty="0"/>
              <a:t>学籍番号：</a:t>
            </a:r>
            <a:r>
              <a:rPr lang="en-US" altLang="ja-JP" dirty="0"/>
              <a:t>2IE19337P</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793E-D7A0-4ED9-802D-DCEBE6DBCF62}"/>
              </a:ext>
            </a:extLst>
          </p:cNvPr>
          <p:cNvSpPr>
            <a:spLocks noGrp="1"/>
          </p:cNvSpPr>
          <p:nvPr>
            <p:ph type="title"/>
          </p:nvPr>
        </p:nvSpPr>
        <p:spPr>
          <a:xfrm>
            <a:off x="609600" y="381000"/>
            <a:ext cx="7467600" cy="799306"/>
          </a:xfrm>
        </p:spPr>
        <p:txBody>
          <a:bodyPr/>
          <a:lstStyle/>
          <a:p>
            <a:r>
              <a:rPr lang="en-US" dirty="0"/>
              <a:t>Benchmark programs</a:t>
            </a:r>
          </a:p>
        </p:txBody>
      </p:sp>
      <p:sp>
        <p:nvSpPr>
          <p:cNvPr id="3" name="Content Placeholder 2">
            <a:extLst>
              <a:ext uri="{FF2B5EF4-FFF2-40B4-BE49-F238E27FC236}">
                <a16:creationId xmlns:a16="http://schemas.microsoft.com/office/drawing/2014/main" id="{71CA3C36-F3D3-4DCA-B4F0-1C9C47A32BF8}"/>
              </a:ext>
            </a:extLst>
          </p:cNvPr>
          <p:cNvSpPr>
            <a:spLocks noGrp="1"/>
          </p:cNvSpPr>
          <p:nvPr>
            <p:ph idx="1"/>
          </p:nvPr>
        </p:nvSpPr>
        <p:spPr/>
        <p:txBody>
          <a:bodyPr/>
          <a:lstStyle/>
          <a:p>
            <a:r>
              <a:rPr lang="en-US" dirty="0"/>
              <a:t>FMM</a:t>
            </a:r>
          </a:p>
          <a:p>
            <a:r>
              <a:rPr lang="en-US" dirty="0"/>
              <a:t>Ocean</a:t>
            </a:r>
          </a:p>
          <a:p>
            <a:r>
              <a:rPr lang="en-US" dirty="0"/>
              <a:t>FFT</a:t>
            </a:r>
          </a:p>
          <a:p>
            <a:r>
              <a:rPr lang="en-US" dirty="0"/>
              <a:t>Reason: </a:t>
            </a:r>
            <a:br>
              <a:rPr lang="en-US" dirty="0"/>
            </a:br>
            <a:r>
              <a:rPr lang="en-US" dirty="0"/>
              <a:t>These programs are relatively parallel and can be solved with greater efficient with </a:t>
            </a:r>
            <a:r>
              <a:rPr lang="en-US"/>
              <a:t>multi-core processor</a:t>
            </a:r>
            <a:endParaRPr lang="en-US" dirty="0"/>
          </a:p>
        </p:txBody>
      </p:sp>
    </p:spTree>
    <p:extLst>
      <p:ext uri="{BB962C8B-B14F-4D97-AF65-F5344CB8AC3E}">
        <p14:creationId xmlns:p14="http://schemas.microsoft.com/office/powerpoint/2010/main" val="82666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6BE0-F55E-44CE-B0AA-5674C40A9C0B}"/>
              </a:ext>
            </a:extLst>
          </p:cNvPr>
          <p:cNvSpPr>
            <a:spLocks noGrp="1"/>
          </p:cNvSpPr>
          <p:nvPr>
            <p:ph type="title"/>
          </p:nvPr>
        </p:nvSpPr>
        <p:spPr/>
        <p:txBody>
          <a:bodyPr/>
          <a:lstStyle/>
          <a:p>
            <a:r>
              <a:rPr lang="en-US" dirty="0"/>
              <a:t>Parameters to consider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D2923C-E7FB-44C0-9AD9-C3BD4D879CCB}"/>
                  </a:ext>
                </a:extLst>
              </p:cNvPr>
              <p:cNvSpPr>
                <a:spLocks noGrp="1"/>
              </p:cNvSpPr>
              <p:nvPr>
                <p:ph idx="1"/>
              </p:nvPr>
            </p:nvSpPr>
            <p:spPr/>
            <p:txBody>
              <a:bodyPr/>
              <a:lstStyle/>
              <a:p>
                <a:r>
                  <a:rPr lang="en-US" dirty="0"/>
                  <a:t>Number of Cores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a:t>)</a:t>
                </a:r>
              </a:p>
              <a:p>
                <a:r>
                  <a:rPr lang="en-US" dirty="0"/>
                  <a:t>L1 cache size and associativity</a:t>
                </a:r>
              </a:p>
              <a:p>
                <a:r>
                  <a:rPr lang="en-US" dirty="0"/>
                  <a:t>L2 cache size and associativity</a:t>
                </a:r>
              </a:p>
              <a:p>
                <a:r>
                  <a:rPr lang="en-US" dirty="0"/>
                  <a:t>Hardware Cost</a:t>
                </a:r>
              </a:p>
            </p:txBody>
          </p:sp>
        </mc:Choice>
        <mc:Fallback xmlns="">
          <p:sp>
            <p:nvSpPr>
              <p:cNvPr id="3" name="Content Placeholder 2">
                <a:extLst>
                  <a:ext uri="{FF2B5EF4-FFF2-40B4-BE49-F238E27FC236}">
                    <a16:creationId xmlns:a16="http://schemas.microsoft.com/office/drawing/2014/main" id="{81D2923C-E7FB-44C0-9AD9-C3BD4D879CCB}"/>
                  </a:ext>
                </a:extLst>
              </p:cNvPr>
              <p:cNvSpPr>
                <a:spLocks noGrp="1" noRot="1" noChangeAspect="1" noMove="1" noResize="1" noEditPoints="1" noAdjustHandles="1" noChangeArrowheads="1" noChangeShapeType="1" noTextEdit="1"/>
              </p:cNvSpPr>
              <p:nvPr>
                <p:ph idx="1"/>
              </p:nvPr>
            </p:nvSpPr>
            <p:spPr>
              <a:blipFill>
                <a:blip r:embed="rId2"/>
                <a:stretch>
                  <a:fillRect l="-56" t="-1467"/>
                </a:stretch>
              </a:blipFill>
            </p:spPr>
            <p:txBody>
              <a:bodyPr/>
              <a:lstStyle/>
              <a:p>
                <a:r>
                  <a:rPr lang="en-US">
                    <a:noFill/>
                  </a:rPr>
                  <a:t> </a:t>
                </a:r>
              </a:p>
            </p:txBody>
          </p:sp>
        </mc:Fallback>
      </mc:AlternateContent>
    </p:spTree>
    <p:extLst>
      <p:ext uri="{BB962C8B-B14F-4D97-AF65-F5344CB8AC3E}">
        <p14:creationId xmlns:p14="http://schemas.microsoft.com/office/powerpoint/2010/main" val="109881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7582D-7EE9-4725-8E2C-3D43A8AECAAB}"/>
              </a:ext>
            </a:extLst>
          </p:cNvPr>
          <p:cNvSpPr>
            <a:spLocks noGrp="1"/>
          </p:cNvSpPr>
          <p:nvPr>
            <p:ph type="title"/>
          </p:nvPr>
        </p:nvSpPr>
        <p:spPr/>
        <p:txBody>
          <a:bodyPr/>
          <a:lstStyle/>
          <a:p>
            <a:r>
              <a:rPr lang="en-US" dirty="0"/>
              <a:t>Conditions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9E3163-3CE2-49B9-944E-862D82B49B2D}"/>
                  </a:ext>
                </a:extLst>
              </p:cNvPr>
              <p:cNvSpPr>
                <a:spLocks noGrp="1"/>
              </p:cNvSpPr>
              <p:nvPr>
                <p:ph idx="1"/>
              </p:nvPr>
            </p:nvSpPr>
            <p:spPr/>
            <p:txBody>
              <a:bodyPr/>
              <a:lstStyle/>
              <a:p>
                <a:r>
                  <a:rPr lang="en-US" dirty="0"/>
                  <a:t>For the selected benchmark program, the core number has to be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a:t>,then the viable option would be 2,4,8,16 core processor</a:t>
                </a:r>
              </a:p>
              <a:p>
                <a:r>
                  <a:rPr lang="en-US" dirty="0"/>
                  <a:t>For optimum performance, both L1 and L2 cache should be integer multiple of the processor count</a:t>
                </a:r>
              </a:p>
              <a:p>
                <a:r>
                  <a:rPr lang="en-US" dirty="0"/>
                  <a:t>From last experiment, higher associativity can have less access time but also result in higher energy consumption. Since the energy consumption is not considered in this exercise, associativity should be the value where access time reaches approximately the peak performance. [8, 16, 32, 64, 128 …]</a:t>
                </a:r>
              </a:p>
            </p:txBody>
          </p:sp>
        </mc:Choice>
        <mc:Fallback xmlns="">
          <p:sp>
            <p:nvSpPr>
              <p:cNvPr id="3" name="Content Placeholder 2">
                <a:extLst>
                  <a:ext uri="{FF2B5EF4-FFF2-40B4-BE49-F238E27FC236}">
                    <a16:creationId xmlns:a16="http://schemas.microsoft.com/office/drawing/2014/main" id="{CB9E3163-3CE2-49B9-944E-862D82B49B2D}"/>
                  </a:ext>
                </a:extLst>
              </p:cNvPr>
              <p:cNvSpPr>
                <a:spLocks noGrp="1" noRot="1" noChangeAspect="1" noMove="1" noResize="1" noEditPoints="1" noAdjustHandles="1" noChangeArrowheads="1" noChangeShapeType="1" noTextEdit="1"/>
              </p:cNvSpPr>
              <p:nvPr>
                <p:ph idx="1"/>
              </p:nvPr>
            </p:nvSpPr>
            <p:spPr>
              <a:blipFill>
                <a:blip r:embed="rId2"/>
                <a:stretch>
                  <a:fillRect l="-56" t="-1467" r="-722"/>
                </a:stretch>
              </a:blipFill>
            </p:spPr>
            <p:txBody>
              <a:bodyPr/>
              <a:lstStyle/>
              <a:p>
                <a:r>
                  <a:rPr lang="en-US">
                    <a:noFill/>
                  </a:rPr>
                  <a:t> </a:t>
                </a:r>
              </a:p>
            </p:txBody>
          </p:sp>
        </mc:Fallback>
      </mc:AlternateContent>
    </p:spTree>
    <p:extLst>
      <p:ext uri="{BB962C8B-B14F-4D97-AF65-F5344CB8AC3E}">
        <p14:creationId xmlns:p14="http://schemas.microsoft.com/office/powerpoint/2010/main" val="86281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F424-FB42-4251-B9A5-AC611476D967}"/>
              </a:ext>
            </a:extLst>
          </p:cNvPr>
          <p:cNvSpPr>
            <a:spLocks noGrp="1"/>
          </p:cNvSpPr>
          <p:nvPr>
            <p:ph type="title"/>
          </p:nvPr>
        </p:nvSpPr>
        <p:spPr/>
        <p:txBody>
          <a:bodyPr/>
          <a:lstStyle/>
          <a:p>
            <a:r>
              <a:rPr lang="en-US" dirty="0"/>
              <a:t>Constrains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A9613B-E8C5-4FB3-8CDF-3E3B67B1E2A4}"/>
                  </a:ext>
                </a:extLst>
              </p:cNvPr>
              <p:cNvSpPr>
                <a:spLocks noGrp="1"/>
              </p:cNvSpPr>
              <p:nvPr>
                <p:ph idx="1"/>
              </p:nvPr>
            </p:nvSpPr>
            <p:spPr/>
            <p:txBody>
              <a:bodyPr/>
              <a:lstStyle/>
              <a:p>
                <a:r>
                  <a:rPr lang="en-US" dirty="0"/>
                  <a:t>Let </a:t>
                </a:r>
                <a14:m>
                  <m:oMath xmlns:m="http://schemas.openxmlformats.org/officeDocument/2006/math">
                    <m:r>
                      <a:rPr lang="en-US" b="0" i="1" smtClean="0">
                        <a:latin typeface="Cambria Math" panose="02040503050406030204" pitchFamily="18" charset="0"/>
                        <a:ea typeface="Cambria Math" panose="02040503050406030204" pitchFamily="18" charset="0"/>
                      </a:rPr>
                      <m:t>𝑥</m:t>
                    </m:r>
                  </m:oMath>
                </a14:m>
                <a:r>
                  <a:rPr lang="en-US" dirty="0"/>
                  <a:t> denotes number of processing cores,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denotes L1 cache size per core and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denotes L2 cache size per core:</a:t>
                </a:r>
              </a:p>
              <a:p>
                <a14:m>
                  <m:oMath xmlns:m="http://schemas.openxmlformats.org/officeDocument/2006/math">
                    <m:r>
                      <m:rPr>
                        <m:sty m:val="p"/>
                      </m:rPr>
                      <a:rPr lang="en-US" b="0" i="0" smtClean="0">
                        <a:latin typeface="Cambria Math" panose="02040503050406030204" pitchFamily="18" charset="0"/>
                      </a:rPr>
                      <m:t>Total</m:t>
                    </m:r>
                    <m:r>
                      <a:rPr lang="en-US" b="0" i="0" smtClean="0">
                        <a:latin typeface="Cambria Math" panose="02040503050406030204" pitchFamily="18" charset="0"/>
                      </a:rPr>
                      <m:t> </m:t>
                    </m:r>
                    <m:r>
                      <m:rPr>
                        <m:sty m:val="p"/>
                      </m:rPr>
                      <a:rPr lang="en-US" b="0" i="0" smtClean="0">
                        <a:latin typeface="Cambria Math" panose="02040503050406030204" pitchFamily="18" charset="0"/>
                      </a:rPr>
                      <m:t>Hardware</m:t>
                    </m:r>
                    <m:r>
                      <a:rPr lang="en-US" b="0" i="0" smtClean="0">
                        <a:latin typeface="Cambria Math" panose="02040503050406030204" pitchFamily="18" charset="0"/>
                      </a:rPr>
                      <m:t> </m:t>
                    </m:r>
                    <m:r>
                      <m:rPr>
                        <m:sty m:val="p"/>
                      </m:rPr>
                      <a:rPr lang="en-US" b="0" i="0" smtClean="0">
                        <a:latin typeface="Cambria Math" panose="02040503050406030204" pitchFamily="18" charset="0"/>
                      </a:rPr>
                      <m:t>Co</m:t>
                    </m:r>
                    <m:r>
                      <a:rPr lang="en-US" b="0" i="1" smtClean="0">
                        <a:latin typeface="Cambria Math" panose="02040503050406030204" pitchFamily="18" charset="0"/>
                      </a:rPr>
                      <m:t>𝑠𝑡</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∗1+</m:t>
                    </m:r>
                    <m:r>
                      <a:rPr lang="en-US" b="0" i="1" smtClean="0">
                        <a:latin typeface="Cambria Math" panose="02040503050406030204" pitchFamily="18" charset="0"/>
                      </a:rPr>
                      <m:t>𝑥</m:t>
                    </m:r>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𝛽</m:t>
                        </m:r>
                      </m:num>
                      <m:den>
                        <m:r>
                          <a:rPr lang="en-US" b="0" i="1" smtClean="0">
                            <a:latin typeface="Cambria Math" panose="02040503050406030204" pitchFamily="18" charset="0"/>
                          </a:rPr>
                          <m:t>32</m:t>
                        </m:r>
                      </m:den>
                    </m:f>
                    <m:r>
                      <a:rPr lang="en-US" b="0" i="1" smtClean="0">
                        <a:latin typeface="Cambria Math" panose="02040503050406030204" pitchFamily="18" charset="0"/>
                        <a:ea typeface="Cambria Math" panose="02040503050406030204" pitchFamily="18" charset="0"/>
                      </a:rPr>
                      <m:t>≤128</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𝐵𝐶𝐸</m:t>
                        </m:r>
                      </m:e>
                    </m:d>
                  </m:oMath>
                </a14:m>
                <a:r>
                  <a:rPr lang="en-US" dirty="0"/>
                  <a:t> where </a:t>
                </a:r>
                <a14:m>
                  <m:oMath xmlns:m="http://schemas.openxmlformats.org/officeDocument/2006/math">
                    <m:r>
                      <a:rPr lang="en-US" i="1">
                        <a:latin typeface="Cambria Math" panose="02040503050406030204" pitchFamily="18" charset="0"/>
                      </a:rPr>
                      <m:t>𝑥</m:t>
                    </m:r>
                    <m:r>
                      <a:rPr lang="en-US" b="0" i="1" smtClean="0">
                        <a:latin typeface="Cambria Math" panose="02040503050406030204" pitchFamily="18" charset="0"/>
                      </a:rPr>
                      <m:t>=2, 4, 8, 16</m:t>
                    </m:r>
                  </m:oMath>
                </a14:m>
                <a:endParaRPr lang="en-US" dirty="0"/>
              </a:p>
              <a:p>
                <a14:m>
                  <m:oMath xmlns:m="http://schemas.openxmlformats.org/officeDocument/2006/math">
                    <m:r>
                      <a:rPr lang="en-US" b="0" i="1" smtClean="0">
                        <a:latin typeface="Cambria Math" panose="02040503050406030204" pitchFamily="18" charset="0"/>
                      </a:rPr>
                      <m:t>𝐹𝑟𝑒𝑞</m:t>
                    </m:r>
                    <m:r>
                      <a:rPr lang="en-US" b="0" i="1" smtClean="0">
                        <a:latin typeface="Cambria Math" panose="02040503050406030204" pitchFamily="18" charset="0"/>
                      </a:rPr>
                      <m:t>= </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𝐴𝑐𝑐</m:t>
                        </m:r>
                        <m:r>
                          <a:rPr lang="en-US" b="0" i="1" smtClean="0">
                            <a:latin typeface="Cambria Math" panose="02040503050406030204" pitchFamily="18" charset="0"/>
                          </a:rPr>
                          <m:t>_</m:t>
                        </m:r>
                        <m:r>
                          <a:rPr lang="en-US" b="0" i="1" smtClean="0">
                            <a:latin typeface="Cambria Math" panose="02040503050406030204" pitchFamily="18" charset="0"/>
                          </a:rPr>
                          <m:t>𝑇𝑖𝑚𝑒</m:t>
                        </m:r>
                      </m:den>
                    </m:f>
                    <m:r>
                      <a:rPr lang="en-US" b="0" i="1" smtClean="0">
                        <a:latin typeface="Cambria Math" panose="02040503050406030204" pitchFamily="18" charset="0"/>
                      </a:rPr>
                      <m:t> </m:t>
                    </m:r>
                    <m:r>
                      <a:rPr lang="en-US" b="0" i="1" smtClean="0">
                        <a:latin typeface="Cambria Math" panose="02040503050406030204" pitchFamily="18" charset="0"/>
                      </a:rPr>
                      <m:t>𝐺𝐻𝑧</m:t>
                    </m:r>
                  </m:oMath>
                </a14:m>
                <a:endParaRPr lang="en-US" dirty="0"/>
              </a:p>
            </p:txBody>
          </p:sp>
        </mc:Choice>
        <mc:Fallback xmlns="">
          <p:sp>
            <p:nvSpPr>
              <p:cNvPr id="3" name="Content Placeholder 2">
                <a:extLst>
                  <a:ext uri="{FF2B5EF4-FFF2-40B4-BE49-F238E27FC236}">
                    <a16:creationId xmlns:a16="http://schemas.microsoft.com/office/drawing/2014/main" id="{20A9613B-E8C5-4FB3-8CDF-3E3B67B1E2A4}"/>
                  </a:ext>
                </a:extLst>
              </p:cNvPr>
              <p:cNvSpPr>
                <a:spLocks noGrp="1" noRot="1" noChangeAspect="1" noMove="1" noResize="1" noEditPoints="1" noAdjustHandles="1" noChangeArrowheads="1" noChangeShapeType="1" noTextEdit="1"/>
              </p:cNvSpPr>
              <p:nvPr>
                <p:ph idx="1"/>
              </p:nvPr>
            </p:nvSpPr>
            <p:spPr>
              <a:blipFill>
                <a:blip r:embed="rId2"/>
                <a:stretch>
                  <a:fillRect l="-56" t="-1467"/>
                </a:stretch>
              </a:blipFill>
            </p:spPr>
            <p:txBody>
              <a:bodyPr/>
              <a:lstStyle/>
              <a:p>
                <a:r>
                  <a:rPr lang="en-US">
                    <a:noFill/>
                  </a:rPr>
                  <a:t> </a:t>
                </a:r>
              </a:p>
            </p:txBody>
          </p:sp>
        </mc:Fallback>
      </mc:AlternateContent>
    </p:spTree>
    <p:extLst>
      <p:ext uri="{BB962C8B-B14F-4D97-AF65-F5344CB8AC3E}">
        <p14:creationId xmlns:p14="http://schemas.microsoft.com/office/powerpoint/2010/main" val="307674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F794-EE2E-4344-B71F-85B1CF745524}"/>
              </a:ext>
            </a:extLst>
          </p:cNvPr>
          <p:cNvSpPr>
            <a:spLocks noGrp="1"/>
          </p:cNvSpPr>
          <p:nvPr>
            <p:ph type="title"/>
          </p:nvPr>
        </p:nvSpPr>
        <p:spPr/>
        <p:txBody>
          <a:bodyPr/>
          <a:lstStyle/>
          <a:p>
            <a:r>
              <a:rPr lang="en-US" dirty="0"/>
              <a:t>Proposed options</a:t>
            </a:r>
          </a:p>
        </p:txBody>
      </p:sp>
      <p:graphicFrame>
        <p:nvGraphicFramePr>
          <p:cNvPr id="4" name="Content Placeholder 3">
            <a:extLst>
              <a:ext uri="{FF2B5EF4-FFF2-40B4-BE49-F238E27FC236}">
                <a16:creationId xmlns:a16="http://schemas.microsoft.com/office/drawing/2014/main" id="{6E5CF18A-7D57-4133-A388-886FBAFC665B}"/>
              </a:ext>
            </a:extLst>
          </p:cNvPr>
          <p:cNvGraphicFramePr>
            <a:graphicFrameLocks noGrp="1"/>
          </p:cNvGraphicFramePr>
          <p:nvPr>
            <p:ph idx="1"/>
            <p:extLst>
              <p:ext uri="{D42A27DB-BD31-4B8C-83A1-F6EECF244321}">
                <p14:modId xmlns:p14="http://schemas.microsoft.com/office/powerpoint/2010/main" val="3347088205"/>
              </p:ext>
            </p:extLst>
          </p:nvPr>
        </p:nvGraphicFramePr>
        <p:xfrm>
          <a:off x="609600" y="1600200"/>
          <a:ext cx="10972800" cy="394589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021833352"/>
                    </a:ext>
                  </a:extLst>
                </a:gridCol>
                <a:gridCol w="2743200">
                  <a:extLst>
                    <a:ext uri="{9D8B030D-6E8A-4147-A177-3AD203B41FA5}">
                      <a16:colId xmlns:a16="http://schemas.microsoft.com/office/drawing/2014/main" val="269842485"/>
                    </a:ext>
                  </a:extLst>
                </a:gridCol>
                <a:gridCol w="2743200">
                  <a:extLst>
                    <a:ext uri="{9D8B030D-6E8A-4147-A177-3AD203B41FA5}">
                      <a16:colId xmlns:a16="http://schemas.microsoft.com/office/drawing/2014/main" val="4170985247"/>
                    </a:ext>
                  </a:extLst>
                </a:gridCol>
                <a:gridCol w="2743200">
                  <a:extLst>
                    <a:ext uri="{9D8B030D-6E8A-4147-A177-3AD203B41FA5}">
                      <a16:colId xmlns:a16="http://schemas.microsoft.com/office/drawing/2014/main" val="1208025785"/>
                    </a:ext>
                  </a:extLst>
                </a:gridCol>
              </a:tblGrid>
              <a:tr h="370840">
                <a:tc>
                  <a:txBody>
                    <a:bodyPr/>
                    <a:lstStyle/>
                    <a:p>
                      <a:pPr algn="ctr" fontAlgn="ctr"/>
                      <a:r>
                        <a:rPr lang="en-US" sz="3200" b="0" i="0" u="none" strike="noStrike" dirty="0">
                          <a:solidFill>
                            <a:schemeClr val="tx1"/>
                          </a:solidFill>
                          <a:effectLst/>
                          <a:latin typeface="Calibri" panose="020F0502020204030204" pitchFamily="34" charset="0"/>
                        </a:rPr>
                        <a:t>Cores</a:t>
                      </a:r>
                    </a:p>
                  </a:txBody>
                  <a:tcPr marL="6350" marR="6350" marT="6350" marB="0" anchor="ctr"/>
                </a:tc>
                <a:tc>
                  <a:txBody>
                    <a:bodyPr/>
                    <a:lstStyle/>
                    <a:p>
                      <a:pPr algn="ctr" fontAlgn="ctr"/>
                      <a:r>
                        <a:rPr lang="en-US" sz="3200" b="0" i="0" u="none" strike="noStrike" dirty="0">
                          <a:solidFill>
                            <a:schemeClr val="tx1"/>
                          </a:solidFill>
                          <a:effectLst/>
                          <a:latin typeface="Calibri" panose="020F0502020204030204" pitchFamily="34" charset="0"/>
                        </a:rPr>
                        <a:t>L1 Cache (kB/core)</a:t>
                      </a:r>
                    </a:p>
                  </a:txBody>
                  <a:tcPr marL="6350" marR="6350" marT="6350" marB="0" anchor="ctr"/>
                </a:tc>
                <a:tc>
                  <a:txBody>
                    <a:bodyPr/>
                    <a:lstStyle/>
                    <a:p>
                      <a:pPr algn="ctr" fontAlgn="ctr"/>
                      <a:r>
                        <a:rPr lang="en-US" sz="3200" b="0" i="0" u="none" strike="noStrike" dirty="0">
                          <a:solidFill>
                            <a:schemeClr val="tx1"/>
                          </a:solidFill>
                          <a:effectLst/>
                          <a:latin typeface="Calibri" panose="020F0502020204030204" pitchFamily="34" charset="0"/>
                        </a:rPr>
                        <a:t>L2 Cache (kB/core)</a:t>
                      </a:r>
                    </a:p>
                  </a:txBody>
                  <a:tcPr marL="6350" marR="6350" marT="6350" marB="0" anchor="ctr"/>
                </a:tc>
                <a:tc>
                  <a:txBody>
                    <a:bodyPr/>
                    <a:lstStyle/>
                    <a:p>
                      <a:pPr algn="ctr" fontAlgn="ctr"/>
                      <a:r>
                        <a:rPr lang="en-US" sz="3200" b="0" i="0" u="none" strike="noStrike" dirty="0">
                          <a:solidFill>
                            <a:schemeClr val="tx1"/>
                          </a:solidFill>
                          <a:effectLst/>
                          <a:latin typeface="Calibri" panose="020F0502020204030204" pitchFamily="34" charset="0"/>
                        </a:rPr>
                        <a:t>BCE</a:t>
                      </a:r>
                    </a:p>
                  </a:txBody>
                  <a:tcPr marL="6350" marR="6350" marT="6350" marB="0" anchor="ctr"/>
                </a:tc>
                <a:extLst>
                  <a:ext uri="{0D108BD9-81ED-4DB2-BD59-A6C34878D82A}">
                    <a16:rowId xmlns:a16="http://schemas.microsoft.com/office/drawing/2014/main" val="3824497976"/>
                  </a:ext>
                </a:extLst>
              </a:tr>
              <a:tr h="370840">
                <a:tc>
                  <a:txBody>
                    <a:bodyPr/>
                    <a:lstStyle/>
                    <a:p>
                      <a:pPr algn="ctr" fontAlgn="b"/>
                      <a:r>
                        <a:rPr lang="en-US" sz="32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US" sz="3200" b="0" i="0" u="none" strike="noStrike">
                          <a:solidFill>
                            <a:srgbClr val="000000"/>
                          </a:solidFill>
                          <a:effectLst/>
                          <a:latin typeface="Calibri" panose="020F0502020204030204" pitchFamily="34" charset="0"/>
                        </a:rPr>
                        <a:t>32</a:t>
                      </a:r>
                    </a:p>
                  </a:txBody>
                  <a:tcPr marL="6350" marR="6350" marT="6350" marB="0" anchor="b"/>
                </a:tc>
                <a:tc>
                  <a:txBody>
                    <a:bodyPr/>
                    <a:lstStyle/>
                    <a:p>
                      <a:pPr algn="ctr" fontAlgn="b"/>
                      <a:r>
                        <a:rPr lang="en-US" sz="3200" b="0" i="0" u="none" strike="noStrike" dirty="0">
                          <a:solidFill>
                            <a:srgbClr val="000000"/>
                          </a:solidFill>
                          <a:effectLst/>
                          <a:latin typeface="Calibri" panose="020F0502020204030204" pitchFamily="34" charset="0"/>
                        </a:rPr>
                        <a:t>1024</a:t>
                      </a:r>
                    </a:p>
                  </a:txBody>
                  <a:tcPr marL="6350" marR="6350" marT="6350" marB="0" anchor="b"/>
                </a:tc>
                <a:tc>
                  <a:txBody>
                    <a:bodyPr/>
                    <a:lstStyle/>
                    <a:p>
                      <a:pPr algn="ctr" fontAlgn="b"/>
                      <a:r>
                        <a:rPr lang="en-US" sz="3200" b="0" i="0" u="none" strike="noStrike">
                          <a:solidFill>
                            <a:srgbClr val="000000"/>
                          </a:solidFill>
                          <a:effectLst/>
                          <a:latin typeface="Calibri" panose="020F0502020204030204" pitchFamily="34" charset="0"/>
                        </a:rPr>
                        <a:t>98</a:t>
                      </a:r>
                    </a:p>
                  </a:txBody>
                  <a:tcPr marL="6350" marR="6350" marT="6350" marB="0" anchor="b"/>
                </a:tc>
                <a:extLst>
                  <a:ext uri="{0D108BD9-81ED-4DB2-BD59-A6C34878D82A}">
                    <a16:rowId xmlns:a16="http://schemas.microsoft.com/office/drawing/2014/main" val="1210078550"/>
                  </a:ext>
                </a:extLst>
              </a:tr>
              <a:tr h="370840">
                <a:tc>
                  <a:txBody>
                    <a:bodyPr/>
                    <a:lstStyle/>
                    <a:p>
                      <a:pPr algn="ctr" fontAlgn="b"/>
                      <a:r>
                        <a:rPr lang="en-US" sz="32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US" sz="3200" b="0" i="0" u="none" strike="noStrike">
                          <a:solidFill>
                            <a:srgbClr val="000000"/>
                          </a:solidFill>
                          <a:effectLst/>
                          <a:latin typeface="Calibri" panose="020F0502020204030204" pitchFamily="34" charset="0"/>
                        </a:rPr>
                        <a:t>64</a:t>
                      </a:r>
                    </a:p>
                  </a:txBody>
                  <a:tcPr marL="6350" marR="6350" marT="6350" marB="0" anchor="b"/>
                </a:tc>
                <a:tc>
                  <a:txBody>
                    <a:bodyPr/>
                    <a:lstStyle/>
                    <a:p>
                      <a:pPr algn="ctr" fontAlgn="b"/>
                      <a:r>
                        <a:rPr lang="en-US" sz="3200" b="0" i="0" u="none" strike="noStrike" dirty="0">
                          <a:solidFill>
                            <a:srgbClr val="000000"/>
                          </a:solidFill>
                          <a:effectLst/>
                          <a:latin typeface="Calibri" panose="020F0502020204030204" pitchFamily="34" charset="0"/>
                        </a:rPr>
                        <a:t>512</a:t>
                      </a:r>
                    </a:p>
                  </a:txBody>
                  <a:tcPr marL="6350" marR="6350" marT="6350" marB="0" anchor="b"/>
                </a:tc>
                <a:tc>
                  <a:txBody>
                    <a:bodyPr/>
                    <a:lstStyle/>
                    <a:p>
                      <a:pPr algn="ctr" fontAlgn="b"/>
                      <a:r>
                        <a:rPr lang="en-US" sz="3200" b="0" i="0" u="none" strike="noStrike" dirty="0">
                          <a:solidFill>
                            <a:srgbClr val="000000"/>
                          </a:solidFill>
                          <a:effectLst/>
                          <a:latin typeface="Calibri" panose="020F0502020204030204" pitchFamily="34" charset="0"/>
                        </a:rPr>
                        <a:t>98</a:t>
                      </a:r>
                    </a:p>
                  </a:txBody>
                  <a:tcPr marL="6350" marR="6350" marT="6350" marB="0" anchor="b"/>
                </a:tc>
                <a:extLst>
                  <a:ext uri="{0D108BD9-81ED-4DB2-BD59-A6C34878D82A}">
                    <a16:rowId xmlns:a16="http://schemas.microsoft.com/office/drawing/2014/main" val="1624797768"/>
                  </a:ext>
                </a:extLst>
              </a:tr>
              <a:tr h="370840">
                <a:tc>
                  <a:txBody>
                    <a:bodyPr/>
                    <a:lstStyle/>
                    <a:p>
                      <a:pPr algn="ctr" fontAlgn="b"/>
                      <a:r>
                        <a:rPr lang="en-US" sz="3200" b="0" i="0" u="none" strike="noStrike">
                          <a:solidFill>
                            <a:srgbClr val="000000"/>
                          </a:solidFill>
                          <a:effectLst/>
                          <a:latin typeface="Calibri" panose="020F0502020204030204" pitchFamily="34" charset="0"/>
                        </a:rPr>
                        <a:t>4</a:t>
                      </a:r>
                    </a:p>
                  </a:txBody>
                  <a:tcPr marL="6350" marR="6350" marT="6350" marB="0" anchor="b"/>
                </a:tc>
                <a:tc>
                  <a:txBody>
                    <a:bodyPr/>
                    <a:lstStyle/>
                    <a:p>
                      <a:pPr algn="ctr" fontAlgn="b"/>
                      <a:r>
                        <a:rPr lang="en-US" sz="3200" b="0" i="0" u="none" strike="noStrike">
                          <a:solidFill>
                            <a:srgbClr val="000000"/>
                          </a:solidFill>
                          <a:effectLst/>
                          <a:latin typeface="Calibri" panose="020F0502020204030204" pitchFamily="34" charset="0"/>
                        </a:rPr>
                        <a:t>16</a:t>
                      </a:r>
                    </a:p>
                  </a:txBody>
                  <a:tcPr marL="6350" marR="6350" marT="6350" marB="0" anchor="b"/>
                </a:tc>
                <a:tc>
                  <a:txBody>
                    <a:bodyPr/>
                    <a:lstStyle/>
                    <a:p>
                      <a:pPr algn="ctr" fontAlgn="b"/>
                      <a:r>
                        <a:rPr lang="en-US" sz="3200" b="0" i="0" u="none" strike="noStrike">
                          <a:solidFill>
                            <a:srgbClr val="000000"/>
                          </a:solidFill>
                          <a:effectLst/>
                          <a:latin typeface="Calibri" panose="020F0502020204030204" pitchFamily="34" charset="0"/>
                        </a:rPr>
                        <a:t>512</a:t>
                      </a:r>
                    </a:p>
                  </a:txBody>
                  <a:tcPr marL="6350" marR="6350" marT="6350" marB="0" anchor="b"/>
                </a:tc>
                <a:tc>
                  <a:txBody>
                    <a:bodyPr/>
                    <a:lstStyle/>
                    <a:p>
                      <a:pPr algn="ctr" fontAlgn="b"/>
                      <a:r>
                        <a:rPr lang="en-US" sz="3200" b="0" i="0" u="none" strike="noStrike" dirty="0">
                          <a:solidFill>
                            <a:srgbClr val="000000"/>
                          </a:solidFill>
                          <a:effectLst/>
                          <a:latin typeface="Calibri" panose="020F0502020204030204" pitchFamily="34" charset="0"/>
                        </a:rPr>
                        <a:t>100</a:t>
                      </a:r>
                    </a:p>
                  </a:txBody>
                  <a:tcPr marL="6350" marR="6350" marT="6350" marB="0" anchor="b"/>
                </a:tc>
                <a:extLst>
                  <a:ext uri="{0D108BD9-81ED-4DB2-BD59-A6C34878D82A}">
                    <a16:rowId xmlns:a16="http://schemas.microsoft.com/office/drawing/2014/main" val="2700251425"/>
                  </a:ext>
                </a:extLst>
              </a:tr>
              <a:tr h="370840">
                <a:tc>
                  <a:txBody>
                    <a:bodyPr/>
                    <a:lstStyle/>
                    <a:p>
                      <a:pPr algn="ctr" fontAlgn="b"/>
                      <a:r>
                        <a:rPr lang="en-US" sz="3200" b="0" i="0" u="none" strike="noStrike">
                          <a:solidFill>
                            <a:srgbClr val="000000"/>
                          </a:solidFill>
                          <a:effectLst/>
                          <a:latin typeface="Calibri" panose="020F0502020204030204" pitchFamily="34" charset="0"/>
                        </a:rPr>
                        <a:t>4</a:t>
                      </a:r>
                    </a:p>
                  </a:txBody>
                  <a:tcPr marL="6350" marR="6350" marT="6350" marB="0" anchor="b"/>
                </a:tc>
                <a:tc>
                  <a:txBody>
                    <a:bodyPr/>
                    <a:lstStyle/>
                    <a:p>
                      <a:pPr algn="ctr" fontAlgn="b"/>
                      <a:r>
                        <a:rPr lang="en-US" sz="3200" b="0" i="0" u="none" strike="noStrike">
                          <a:solidFill>
                            <a:srgbClr val="000000"/>
                          </a:solidFill>
                          <a:effectLst/>
                          <a:latin typeface="Calibri" panose="020F0502020204030204" pitchFamily="34" charset="0"/>
                        </a:rPr>
                        <a:t>32</a:t>
                      </a:r>
                    </a:p>
                  </a:txBody>
                  <a:tcPr marL="6350" marR="6350" marT="6350" marB="0" anchor="b"/>
                </a:tc>
                <a:tc>
                  <a:txBody>
                    <a:bodyPr/>
                    <a:lstStyle/>
                    <a:p>
                      <a:pPr algn="ctr" fontAlgn="b"/>
                      <a:r>
                        <a:rPr lang="en-US" sz="3200" b="0" i="0" u="none" strike="noStrike">
                          <a:solidFill>
                            <a:srgbClr val="000000"/>
                          </a:solidFill>
                          <a:effectLst/>
                          <a:latin typeface="Calibri" panose="020F0502020204030204" pitchFamily="34" charset="0"/>
                        </a:rPr>
                        <a:t>256</a:t>
                      </a:r>
                    </a:p>
                  </a:txBody>
                  <a:tcPr marL="6350" marR="6350" marT="6350" marB="0" anchor="b"/>
                </a:tc>
                <a:tc>
                  <a:txBody>
                    <a:bodyPr/>
                    <a:lstStyle/>
                    <a:p>
                      <a:pPr algn="ctr" fontAlgn="b"/>
                      <a:r>
                        <a:rPr lang="en-US" sz="3200" b="0" i="0" u="none" strike="noStrike">
                          <a:solidFill>
                            <a:srgbClr val="000000"/>
                          </a:solidFill>
                          <a:effectLst/>
                          <a:latin typeface="Calibri" panose="020F0502020204030204" pitchFamily="34" charset="0"/>
                        </a:rPr>
                        <a:t>100</a:t>
                      </a:r>
                    </a:p>
                  </a:txBody>
                  <a:tcPr marL="6350" marR="6350" marT="6350" marB="0" anchor="b"/>
                </a:tc>
                <a:extLst>
                  <a:ext uri="{0D108BD9-81ED-4DB2-BD59-A6C34878D82A}">
                    <a16:rowId xmlns:a16="http://schemas.microsoft.com/office/drawing/2014/main" val="1053233023"/>
                  </a:ext>
                </a:extLst>
              </a:tr>
              <a:tr h="370840">
                <a:tc>
                  <a:txBody>
                    <a:bodyPr/>
                    <a:lstStyle/>
                    <a:p>
                      <a:pPr algn="ctr" fontAlgn="b"/>
                      <a:r>
                        <a:rPr lang="en-US" sz="3200" b="0" i="0" u="none" strike="noStrike">
                          <a:solidFill>
                            <a:srgbClr val="000000"/>
                          </a:solidFill>
                          <a:effectLst/>
                          <a:latin typeface="Calibri" panose="020F0502020204030204" pitchFamily="34" charset="0"/>
                        </a:rPr>
                        <a:t>8</a:t>
                      </a:r>
                    </a:p>
                  </a:txBody>
                  <a:tcPr marL="6350" marR="6350" marT="6350" marB="0" anchor="b"/>
                </a:tc>
                <a:tc>
                  <a:txBody>
                    <a:bodyPr/>
                    <a:lstStyle/>
                    <a:p>
                      <a:pPr algn="ctr" fontAlgn="b"/>
                      <a:r>
                        <a:rPr lang="en-US" sz="3200" b="0" i="0" u="none" strike="noStrike">
                          <a:solidFill>
                            <a:srgbClr val="000000"/>
                          </a:solidFill>
                          <a:effectLst/>
                          <a:latin typeface="Calibri" panose="020F0502020204030204" pitchFamily="34" charset="0"/>
                        </a:rPr>
                        <a:t>16</a:t>
                      </a:r>
                    </a:p>
                  </a:txBody>
                  <a:tcPr marL="6350" marR="6350" marT="6350" marB="0" anchor="b"/>
                </a:tc>
                <a:tc>
                  <a:txBody>
                    <a:bodyPr/>
                    <a:lstStyle/>
                    <a:p>
                      <a:pPr algn="ctr" fontAlgn="b"/>
                      <a:r>
                        <a:rPr lang="en-US" sz="3200" b="0" i="0" u="none" strike="noStrike">
                          <a:solidFill>
                            <a:srgbClr val="000000"/>
                          </a:solidFill>
                          <a:effectLst/>
                          <a:latin typeface="Calibri" panose="020F0502020204030204" pitchFamily="34" charset="0"/>
                        </a:rPr>
                        <a:t>128</a:t>
                      </a:r>
                    </a:p>
                  </a:txBody>
                  <a:tcPr marL="6350" marR="6350" marT="6350" marB="0" anchor="b"/>
                </a:tc>
                <a:tc>
                  <a:txBody>
                    <a:bodyPr/>
                    <a:lstStyle/>
                    <a:p>
                      <a:pPr algn="ctr" fontAlgn="b"/>
                      <a:r>
                        <a:rPr lang="en-US" sz="3200" b="0" i="0" u="none" strike="noStrike" dirty="0">
                          <a:solidFill>
                            <a:srgbClr val="000000"/>
                          </a:solidFill>
                          <a:effectLst/>
                          <a:latin typeface="Calibri" panose="020F0502020204030204" pitchFamily="34" charset="0"/>
                        </a:rPr>
                        <a:t>104</a:t>
                      </a:r>
                    </a:p>
                  </a:txBody>
                  <a:tcPr marL="6350" marR="6350" marT="6350" marB="0" anchor="b"/>
                </a:tc>
                <a:extLst>
                  <a:ext uri="{0D108BD9-81ED-4DB2-BD59-A6C34878D82A}">
                    <a16:rowId xmlns:a16="http://schemas.microsoft.com/office/drawing/2014/main" val="3351563507"/>
                  </a:ext>
                </a:extLst>
              </a:tr>
              <a:tr h="370840">
                <a:tc>
                  <a:txBody>
                    <a:bodyPr/>
                    <a:lstStyle/>
                    <a:p>
                      <a:pPr algn="ctr" fontAlgn="b"/>
                      <a:r>
                        <a:rPr lang="en-US" sz="3200" b="0" i="0" u="none" strike="noStrike">
                          <a:solidFill>
                            <a:srgbClr val="000000"/>
                          </a:solidFill>
                          <a:effectLst/>
                          <a:latin typeface="Calibri" panose="020F0502020204030204" pitchFamily="34" charset="0"/>
                        </a:rPr>
                        <a:t>16</a:t>
                      </a:r>
                    </a:p>
                  </a:txBody>
                  <a:tcPr marL="6350" marR="6350" marT="6350" marB="0" anchor="b"/>
                </a:tc>
                <a:tc>
                  <a:txBody>
                    <a:bodyPr/>
                    <a:lstStyle/>
                    <a:p>
                      <a:pPr algn="ctr" fontAlgn="b"/>
                      <a:r>
                        <a:rPr lang="en-US" sz="3200" b="0" i="0" u="none" strike="noStrike">
                          <a:solidFill>
                            <a:srgbClr val="000000"/>
                          </a:solidFill>
                          <a:effectLst/>
                          <a:latin typeface="Calibri" panose="020F0502020204030204" pitchFamily="34" charset="0"/>
                        </a:rPr>
                        <a:t>8</a:t>
                      </a:r>
                    </a:p>
                  </a:txBody>
                  <a:tcPr marL="6350" marR="6350" marT="6350" marB="0" anchor="b"/>
                </a:tc>
                <a:tc>
                  <a:txBody>
                    <a:bodyPr/>
                    <a:lstStyle/>
                    <a:p>
                      <a:pPr algn="ctr" fontAlgn="b"/>
                      <a:r>
                        <a:rPr lang="en-US" sz="3200" b="0" i="0" u="none" strike="noStrike">
                          <a:solidFill>
                            <a:srgbClr val="000000"/>
                          </a:solidFill>
                          <a:effectLst/>
                          <a:latin typeface="Calibri" panose="020F0502020204030204" pitchFamily="34" charset="0"/>
                        </a:rPr>
                        <a:t>64</a:t>
                      </a:r>
                    </a:p>
                  </a:txBody>
                  <a:tcPr marL="6350" marR="6350" marT="6350" marB="0" anchor="b"/>
                </a:tc>
                <a:tc>
                  <a:txBody>
                    <a:bodyPr/>
                    <a:lstStyle/>
                    <a:p>
                      <a:pPr algn="ctr" fontAlgn="b"/>
                      <a:r>
                        <a:rPr lang="en-US" sz="3200" b="0" i="0" u="none" strike="noStrike" dirty="0">
                          <a:solidFill>
                            <a:srgbClr val="000000"/>
                          </a:solidFill>
                          <a:effectLst/>
                          <a:latin typeface="Calibri" panose="020F0502020204030204" pitchFamily="34" charset="0"/>
                        </a:rPr>
                        <a:t>112</a:t>
                      </a:r>
                    </a:p>
                  </a:txBody>
                  <a:tcPr marL="6350" marR="6350" marT="6350" marB="0" anchor="b"/>
                </a:tc>
                <a:extLst>
                  <a:ext uri="{0D108BD9-81ED-4DB2-BD59-A6C34878D82A}">
                    <a16:rowId xmlns:a16="http://schemas.microsoft.com/office/drawing/2014/main" val="1995534160"/>
                  </a:ext>
                </a:extLst>
              </a:tr>
            </a:tbl>
          </a:graphicData>
        </a:graphic>
      </p:graphicFrame>
    </p:spTree>
    <p:extLst>
      <p:ext uri="{BB962C8B-B14F-4D97-AF65-F5344CB8AC3E}">
        <p14:creationId xmlns:p14="http://schemas.microsoft.com/office/powerpoint/2010/main" val="38990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F203-7C0A-4957-9C8B-CF2C29B4D568}"/>
              </a:ext>
            </a:extLst>
          </p:cNvPr>
          <p:cNvSpPr>
            <a:spLocks noGrp="1"/>
          </p:cNvSpPr>
          <p:nvPr>
            <p:ph type="title"/>
          </p:nvPr>
        </p:nvSpPr>
        <p:spPr/>
        <p:txBody>
          <a:bodyPr/>
          <a:lstStyle/>
          <a:p>
            <a:r>
              <a:rPr lang="en-US" dirty="0"/>
              <a:t>* Supplemental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A3A286-4AB9-438E-8331-D7BB34C26A1A}"/>
                  </a:ext>
                </a:extLst>
              </p:cNvPr>
              <p:cNvSpPr>
                <a:spLocks noGrp="1"/>
              </p:cNvSpPr>
              <p:nvPr>
                <p:ph idx="1"/>
              </p:nvPr>
            </p:nvSpPr>
            <p:spPr>
              <a:xfrm>
                <a:off x="609600" y="1600200"/>
                <a:ext cx="10972800" cy="1600200"/>
              </a:xfrm>
            </p:spPr>
            <p:txBody>
              <a:bodyPr/>
              <a:lstStyle/>
              <a:p>
                <a:r>
                  <a:rPr lang="en-US" dirty="0"/>
                  <a:t>While we’ve selected 3 benchmark programs which core count has to be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a:t>, all proposed options aren’t able to fully utilize given hardware resources, if choose </a:t>
                </a:r>
                <a:r>
                  <a:rPr lang="en-US" dirty="0" err="1"/>
                  <a:t>Raytrace</a:t>
                </a:r>
                <a:r>
                  <a:rPr lang="en-US" dirty="0"/>
                  <a:t>, LU and Cholesky:</a:t>
                </a:r>
              </a:p>
            </p:txBody>
          </p:sp>
        </mc:Choice>
        <mc:Fallback xmlns="">
          <p:sp>
            <p:nvSpPr>
              <p:cNvPr id="3" name="Content Placeholder 2">
                <a:extLst>
                  <a:ext uri="{FF2B5EF4-FFF2-40B4-BE49-F238E27FC236}">
                    <a16:creationId xmlns:a16="http://schemas.microsoft.com/office/drawing/2014/main" id="{F8A3A286-4AB9-438E-8331-D7BB34C26A1A}"/>
                  </a:ext>
                </a:extLst>
              </p:cNvPr>
              <p:cNvSpPr>
                <a:spLocks noGrp="1" noRot="1" noChangeAspect="1" noMove="1" noResize="1" noEditPoints="1" noAdjustHandles="1" noChangeArrowheads="1" noChangeShapeType="1" noTextEdit="1"/>
              </p:cNvSpPr>
              <p:nvPr>
                <p:ph idx="1"/>
              </p:nvPr>
            </p:nvSpPr>
            <p:spPr>
              <a:xfrm>
                <a:off x="609600" y="1600200"/>
                <a:ext cx="10972800" cy="1600200"/>
              </a:xfrm>
              <a:blipFill>
                <a:blip r:embed="rId2"/>
                <a:stretch>
                  <a:fillRect l="-56" t="-4198" r="-61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AA420BAB-C3E0-4EFD-BA0C-AF57FB98EDA2}"/>
              </a:ext>
            </a:extLst>
          </p:cNvPr>
          <p:cNvGraphicFramePr>
            <a:graphicFrameLocks noGrp="1"/>
          </p:cNvGraphicFramePr>
          <p:nvPr>
            <p:extLst>
              <p:ext uri="{D42A27DB-BD31-4B8C-83A1-F6EECF244321}">
                <p14:modId xmlns:p14="http://schemas.microsoft.com/office/powerpoint/2010/main" val="498797514"/>
              </p:ext>
            </p:extLst>
          </p:nvPr>
        </p:nvGraphicFramePr>
        <p:xfrm>
          <a:off x="762000" y="3326977"/>
          <a:ext cx="10972800" cy="14757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831792828"/>
                    </a:ext>
                  </a:extLst>
                </a:gridCol>
                <a:gridCol w="2743200">
                  <a:extLst>
                    <a:ext uri="{9D8B030D-6E8A-4147-A177-3AD203B41FA5}">
                      <a16:colId xmlns:a16="http://schemas.microsoft.com/office/drawing/2014/main" val="2365716097"/>
                    </a:ext>
                  </a:extLst>
                </a:gridCol>
                <a:gridCol w="2743200">
                  <a:extLst>
                    <a:ext uri="{9D8B030D-6E8A-4147-A177-3AD203B41FA5}">
                      <a16:colId xmlns:a16="http://schemas.microsoft.com/office/drawing/2014/main" val="3604569591"/>
                    </a:ext>
                  </a:extLst>
                </a:gridCol>
                <a:gridCol w="2743200">
                  <a:extLst>
                    <a:ext uri="{9D8B030D-6E8A-4147-A177-3AD203B41FA5}">
                      <a16:colId xmlns:a16="http://schemas.microsoft.com/office/drawing/2014/main" val="3771568619"/>
                    </a:ext>
                  </a:extLst>
                </a:gridCol>
              </a:tblGrid>
              <a:tr h="370840">
                <a:tc>
                  <a:txBody>
                    <a:bodyPr/>
                    <a:lstStyle/>
                    <a:p>
                      <a:pPr algn="ctr" fontAlgn="ctr"/>
                      <a:r>
                        <a:rPr lang="en-US" sz="3200" b="0" i="0" u="none" strike="noStrike" dirty="0">
                          <a:solidFill>
                            <a:schemeClr val="tx1"/>
                          </a:solidFill>
                          <a:effectLst/>
                          <a:latin typeface="Calibri" panose="020F0502020204030204" pitchFamily="34" charset="0"/>
                        </a:rPr>
                        <a:t>Cores</a:t>
                      </a:r>
                    </a:p>
                  </a:txBody>
                  <a:tcPr marL="6350" marR="6350" marT="6350" marB="0" anchor="ctr"/>
                </a:tc>
                <a:tc>
                  <a:txBody>
                    <a:bodyPr/>
                    <a:lstStyle/>
                    <a:p>
                      <a:pPr algn="ctr" fontAlgn="ctr"/>
                      <a:r>
                        <a:rPr lang="en-US" sz="3200" b="0" i="0" u="none" strike="noStrike" dirty="0">
                          <a:solidFill>
                            <a:schemeClr val="tx1"/>
                          </a:solidFill>
                          <a:effectLst/>
                          <a:latin typeface="Calibri" panose="020F0502020204030204" pitchFamily="34" charset="0"/>
                        </a:rPr>
                        <a:t>L1 Cache (kB/core)</a:t>
                      </a:r>
                    </a:p>
                  </a:txBody>
                  <a:tcPr marL="6350" marR="6350" marT="6350" marB="0" anchor="ctr"/>
                </a:tc>
                <a:tc>
                  <a:txBody>
                    <a:bodyPr/>
                    <a:lstStyle/>
                    <a:p>
                      <a:pPr algn="ctr" fontAlgn="ctr"/>
                      <a:r>
                        <a:rPr lang="en-US" sz="3200" b="0" i="0" u="none" strike="noStrike" dirty="0">
                          <a:solidFill>
                            <a:schemeClr val="tx1"/>
                          </a:solidFill>
                          <a:effectLst/>
                          <a:latin typeface="Calibri" panose="020F0502020204030204" pitchFamily="34" charset="0"/>
                        </a:rPr>
                        <a:t>L2 Cache (kB/core)</a:t>
                      </a:r>
                    </a:p>
                  </a:txBody>
                  <a:tcPr marL="6350" marR="6350" marT="6350" marB="0" anchor="ctr"/>
                </a:tc>
                <a:tc>
                  <a:txBody>
                    <a:bodyPr/>
                    <a:lstStyle/>
                    <a:p>
                      <a:pPr algn="ctr" fontAlgn="ctr"/>
                      <a:r>
                        <a:rPr lang="en-US" sz="3200" b="0" i="0" u="none" strike="noStrike" dirty="0">
                          <a:solidFill>
                            <a:schemeClr val="tx1"/>
                          </a:solidFill>
                          <a:effectLst/>
                          <a:latin typeface="Calibri" panose="020F0502020204030204" pitchFamily="34" charset="0"/>
                        </a:rPr>
                        <a:t>BCE</a:t>
                      </a:r>
                    </a:p>
                  </a:txBody>
                  <a:tcPr marL="6350" marR="6350" marT="6350" marB="0" anchor="ctr"/>
                </a:tc>
                <a:extLst>
                  <a:ext uri="{0D108BD9-81ED-4DB2-BD59-A6C34878D82A}">
                    <a16:rowId xmlns:a16="http://schemas.microsoft.com/office/drawing/2014/main" val="3471348466"/>
                  </a:ext>
                </a:extLst>
              </a:tr>
              <a:tr h="370840">
                <a:tc>
                  <a:txBody>
                    <a:bodyPr/>
                    <a:lstStyle/>
                    <a:p>
                      <a:pPr algn="ctr" fontAlgn="b"/>
                      <a:r>
                        <a:rPr lang="en-US" sz="3200" b="0" i="0" u="none" strike="noStrike" dirty="0">
                          <a:solidFill>
                            <a:srgbClr val="000000"/>
                          </a:solidFill>
                          <a:effectLst/>
                          <a:latin typeface="Calibri" panose="020F0502020204030204" pitchFamily="34" charset="0"/>
                        </a:rPr>
                        <a:t>6</a:t>
                      </a:r>
                    </a:p>
                  </a:txBody>
                  <a:tcPr marL="6350" marR="6350" marT="6350" marB="0" anchor="b"/>
                </a:tc>
                <a:tc>
                  <a:txBody>
                    <a:bodyPr/>
                    <a:lstStyle/>
                    <a:p>
                      <a:pPr algn="ctr" fontAlgn="b"/>
                      <a:r>
                        <a:rPr lang="en-US" sz="3200" b="0" i="0" u="none" strike="noStrike" dirty="0">
                          <a:solidFill>
                            <a:srgbClr val="000000"/>
                          </a:solidFill>
                          <a:effectLst/>
                          <a:latin typeface="Calibri" panose="020F0502020204030204" pitchFamily="34" charset="0"/>
                        </a:rPr>
                        <a:t>32</a:t>
                      </a:r>
                    </a:p>
                  </a:txBody>
                  <a:tcPr marL="6350" marR="6350" marT="6350" marB="0" anchor="b"/>
                </a:tc>
                <a:tc>
                  <a:txBody>
                    <a:bodyPr/>
                    <a:lstStyle/>
                    <a:p>
                      <a:pPr algn="ctr" fontAlgn="b"/>
                      <a:r>
                        <a:rPr lang="en-US" sz="3200" b="0" i="0" u="none" strike="noStrike" dirty="0">
                          <a:solidFill>
                            <a:srgbClr val="000000"/>
                          </a:solidFill>
                          <a:effectLst/>
                          <a:latin typeface="Calibri" panose="020F0502020204030204" pitchFamily="34" charset="0"/>
                        </a:rPr>
                        <a:t>128</a:t>
                      </a:r>
                    </a:p>
                  </a:txBody>
                  <a:tcPr marL="6350" marR="6350" marT="6350" marB="0" anchor="b"/>
                </a:tc>
                <a:tc>
                  <a:txBody>
                    <a:bodyPr/>
                    <a:lstStyle/>
                    <a:p>
                      <a:pPr algn="ctr" fontAlgn="b"/>
                      <a:r>
                        <a:rPr lang="en-US" sz="3200" b="0" i="0" u="none" strike="noStrike" dirty="0">
                          <a:solidFill>
                            <a:srgbClr val="000000"/>
                          </a:solidFill>
                          <a:effectLst/>
                          <a:latin typeface="Calibri" panose="020F0502020204030204" pitchFamily="34" charset="0"/>
                        </a:rPr>
                        <a:t>126</a:t>
                      </a:r>
                    </a:p>
                  </a:txBody>
                  <a:tcPr marL="6350" marR="6350" marT="6350" marB="0" anchor="b"/>
                </a:tc>
                <a:extLst>
                  <a:ext uri="{0D108BD9-81ED-4DB2-BD59-A6C34878D82A}">
                    <a16:rowId xmlns:a16="http://schemas.microsoft.com/office/drawing/2014/main" val="3117012376"/>
                  </a:ext>
                </a:extLst>
              </a:tr>
            </a:tbl>
          </a:graphicData>
        </a:graphic>
      </p:graphicFrame>
      <p:sp>
        <p:nvSpPr>
          <p:cNvPr id="6" name="TextBox 5">
            <a:extLst>
              <a:ext uri="{FF2B5EF4-FFF2-40B4-BE49-F238E27FC236}">
                <a16:creationId xmlns:a16="http://schemas.microsoft.com/office/drawing/2014/main" id="{94DD08F0-F6F1-44E6-A22E-C9FE4098AD2E}"/>
              </a:ext>
            </a:extLst>
          </p:cNvPr>
          <p:cNvSpPr txBox="1"/>
          <p:nvPr/>
        </p:nvSpPr>
        <p:spPr>
          <a:xfrm>
            <a:off x="762000" y="4953000"/>
            <a:ext cx="10668000" cy="954107"/>
          </a:xfrm>
          <a:prstGeom prst="rect">
            <a:avLst/>
          </a:prstGeom>
          <a:noFill/>
        </p:spPr>
        <p:txBody>
          <a:bodyPr wrap="square" rtlCol="0">
            <a:spAutoFit/>
          </a:bodyPr>
          <a:lstStyle/>
          <a:p>
            <a:r>
              <a:rPr lang="en-US" sz="2800" dirty="0">
                <a:solidFill>
                  <a:schemeClr val="bg1"/>
                </a:solidFill>
              </a:rPr>
              <a:t>The option above can almost fully utilize hardware resource, and is worth give a shot if time is sufficient.</a:t>
            </a:r>
          </a:p>
        </p:txBody>
      </p:sp>
    </p:spTree>
    <p:extLst>
      <p:ext uri="{BB962C8B-B14F-4D97-AF65-F5344CB8AC3E}">
        <p14:creationId xmlns:p14="http://schemas.microsoft.com/office/powerpoint/2010/main" val="1961603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2.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B47EFB-BDBB-4CE5-A848-1507BE3B7989}">
  <ds:schemaRefs>
    <ds:schemaRef ds:uri="http://schemas.microsoft.com/office/2006/metadata/properties"/>
    <ds:schemaRef ds:uri="http://www.w3.org/XML/1998/namespace"/>
    <ds:schemaRef ds:uri="http://purl.org/dc/dcmitype/"/>
    <ds:schemaRef ds:uri="http://purl.org/dc/elements/1.1/"/>
    <ds:schemaRef ds:uri="http://schemas.openxmlformats.org/package/2006/metadata/core-properties"/>
    <ds:schemaRef ds:uri="71af3243-3dd4-4a8d-8c0d-dd76da1f02a5"/>
    <ds:schemaRef ds:uri="http://schemas.microsoft.com/office/2006/documentManagement/types"/>
    <ds:schemaRef ds:uri="http://schemas.microsoft.com/office/infopath/2007/PartnerControls"/>
    <ds:schemaRef ds:uri="16c05727-aa75-4e4a-9b5f-8a80a1165891"/>
    <ds:schemaRef ds:uri="http://purl.org/dc/terms/"/>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0</TotalTime>
  <Words>319</Words>
  <Application>Microsoft Office PowerPoint</Application>
  <PresentationFormat>Widescreen</PresentationFormat>
  <Paragraphs>63</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Cambria Math</vt:lpstr>
      <vt:lpstr>Segoe UI</vt:lpstr>
      <vt:lpstr>Wingdings 2</vt:lpstr>
      <vt:lpstr>Verve</vt:lpstr>
      <vt:lpstr>Computer System Architecture</vt:lpstr>
      <vt:lpstr>Benchmark programs</vt:lpstr>
      <vt:lpstr>Parameters to consider</vt:lpstr>
      <vt:lpstr>Conditions</vt:lpstr>
      <vt:lpstr>Constrains</vt:lpstr>
      <vt:lpstr>Proposed options</vt:lpstr>
      <vt:lpstr>* Supplemental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2019-05-22T09:44:26Z</dcterms:created>
  <dcterms:modified xsi:type="dcterms:W3CDTF">2019-05-25T07:49:21Z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