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5"/>
  </p:handoutMasterIdLst>
  <p:sldIdLst>
    <p:sldId id="276" r:id="rId3"/>
    <p:sldId id="278" r:id="rId4"/>
    <p:sldId id="377" r:id="rId6"/>
    <p:sldId id="413" r:id="rId7"/>
    <p:sldId id="399" r:id="rId8"/>
    <p:sldId id="414" r:id="rId9"/>
    <p:sldId id="400" r:id="rId10"/>
    <p:sldId id="402" r:id="rId11"/>
    <p:sldId id="403" r:id="rId12"/>
    <p:sldId id="404" r:id="rId13"/>
    <p:sldId id="405" r:id="rId14"/>
    <p:sldId id="406" r:id="rId15"/>
    <p:sldId id="415" r:id="rId16"/>
    <p:sldId id="407" r:id="rId17"/>
    <p:sldId id="408" r:id="rId18"/>
    <p:sldId id="409" r:id="rId19"/>
    <p:sldId id="410" r:id="rId20"/>
    <p:sldId id="411" r:id="rId21"/>
    <p:sldId id="416" r:id="rId22"/>
    <p:sldId id="412" r:id="rId23"/>
    <p:sldId id="275" r:id="rId24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a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E0F1BB"/>
    <a:srgbClr val="CDABC1"/>
    <a:srgbClr val="E9A035"/>
    <a:srgbClr val="FF98FF"/>
    <a:srgbClr val="DB8843"/>
    <a:srgbClr val="B4C7E7"/>
    <a:srgbClr val="2F559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63848" autoAdjust="0"/>
  </p:normalViewPr>
  <p:slideViewPr>
    <p:cSldViewPr snapToGrid="0">
      <p:cViewPr varScale="1">
        <p:scale>
          <a:sx n="44" d="100"/>
          <a:sy n="44" d="100"/>
        </p:scale>
        <p:origin x="18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29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gs" Target="tags/tag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2CC0D-6241-4052-9E19-C5EEC4A4B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49783-F157-4259-8ABD-24C778E251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01176-45DB-4476-87F8-2089B235E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179705" algn="l" defTabSz="914400" rtl="0" eaLnBrk="1" latinLnBrk="0" hangingPunct="1"/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现场演示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179705" algn="l" defTabSz="914400" rtl="0" eaLnBrk="1" latinLnBrk="0" hangingPunct="1"/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现场演示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179705" algn="l" defTabSz="914400" rtl="0" eaLnBrk="1" latinLnBrk="0" hangingPunct="1"/>
            <a:r>
              <a:rPr lang="zh-CN" altLang="en-US" dirty="0"/>
              <a:t>dao层只是访问数据库,业务逻辑跟它没关系,它只会访问数据库读取数据,不知道这些数据是什么意思、做什么用的。 service层,就是操作业务逻辑,它调取dao层的数据,对数据按照业务逻辑进行解释。 dao层不能有业务逻辑,service层可以调取一个dao层或者多个dao来实现业务逻辑。</a:t>
            </a:r>
            <a:endParaRPr lang="zh-CN" altLang="en-US" dirty="0"/>
          </a:p>
          <a:p>
            <a:pPr marL="0" indent="179705" algn="l" defTabSz="914400" rtl="0" eaLnBrk="1" latinLnBrk="0" hangingPunct="1"/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179705" algn="l" defTabSz="914400" rtl="0" eaLnBrk="1" latinLnBrk="0" hangingPunct="1"/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一个Servlet对象的生命周期：启动服务器，服务器创建一个ServletContext对象，服务器解析整个项目的web.xml文档并把公共配置信息保存到ServletContext对象中 -&gt;调用无参构造器实例化AServlet对象-&gt;创建ServletConfig对象,该对象从Web.xml中获取AServlet对象的配置信息-&gt;调用init方法初始化（传入一个实参就是前面创建好的ServletConfig对象）-&gt;调用service方法服务-&gt;调用destroy方法做销毁前工作-&gt;服务器关闭实例化对象被释放。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179705" algn="l" defTabSz="914400" rtl="0" eaLnBrk="1" latinLnBrk="0" hangingPunct="1"/>
            <a:r>
              <a:rPr lang="zh-CN" altLang="en-US" dirty="0">
                <a:sym typeface="+mn-ea"/>
              </a:rPr>
              <a:t>servelet：运行在服务器上的一个 java 小程序，它可以接收客户端发送过来的请求，并响应数据给客户端</a:t>
            </a:r>
            <a:endParaRPr lang="zh-CN" altLang="en-US" dirty="0">
              <a:sym typeface="+mn-ea"/>
            </a:endParaRPr>
          </a:p>
          <a:p>
            <a:pPr marL="0" indent="179705" algn="l" defTabSz="914400" rtl="0" eaLnBrk="1" latinLnBrk="0" hangingPunct="1"/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179705" algn="l" defTabSz="914400" rtl="0" eaLnBrk="1" latinLnBrk="0" hangingPunct="1"/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179705" algn="l" defTabSz="914400" rtl="0" eaLnBrk="1" latinLnBrk="0" hangingPunct="1"/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179705" algn="l" defTabSz="914400" rtl="0" eaLnBrk="1" latinLnBrk="0" hangingPunct="1"/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179705" algn="l" defTabSz="914400" rtl="0" eaLnBrk="1" latinLnBrk="0" hangingPunct="1"/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179705" algn="l" defTabSz="914400" rtl="0" eaLnBrk="1" latinLnBrk="0" hangingPunct="1"/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现场演示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179705" algn="l" defTabSz="914400" rtl="0" eaLnBrk="1" latinLnBrk="0" hangingPunct="1"/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基于以上的功能，设计了这样的一个数据库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179705" algn="l" defTabSz="914400" rtl="0" eaLnBrk="1" latinLnBrk="0" hangingPunct="1"/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现场演示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179705" algn="l" defTabSz="914400" rtl="0" eaLnBrk="1" latinLnBrk="0" hangingPunct="1"/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现场演示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179705" algn="l" defTabSz="914400" rtl="0" eaLnBrk="1" latinLnBrk="0" hangingPunct="1"/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现场演示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179705" algn="l" defTabSz="914400" rtl="0" eaLnBrk="1" latinLnBrk="0" hangingPunct="1"/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现场演示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179705" algn="l" defTabSz="914400" rtl="0" eaLnBrk="1" latinLnBrk="0" hangingPunct="1"/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现场演示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6291-E806-4A74-9B16-A8DE8541B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37999"/>
            <a:ext cx="7772400" cy="15556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64333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855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258"/>
            <a:ext cx="6306540" cy="6284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18706"/>
            <a:ext cx="7886700" cy="577603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914400"/>
            <a:ext cx="3886200" cy="57763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914400"/>
            <a:ext cx="3886200" cy="57763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7216"/>
            <a:ext cx="6304689" cy="628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8706"/>
            <a:ext cx="7886700" cy="581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  <p:sp>
        <p:nvSpPr>
          <p:cNvPr id="12" name="箭头: V 形 11"/>
          <p:cNvSpPr/>
          <p:nvPr userDrawn="1"/>
        </p:nvSpPr>
        <p:spPr>
          <a:xfrm>
            <a:off x="52701" y="302137"/>
            <a:ext cx="226003" cy="358602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V 形 14"/>
          <p:cNvSpPr/>
          <p:nvPr userDrawn="1"/>
        </p:nvSpPr>
        <p:spPr>
          <a:xfrm>
            <a:off x="210115" y="302136"/>
            <a:ext cx="226003" cy="3586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/>
          <p:cNvSpPr/>
          <p:nvPr userDrawn="1"/>
        </p:nvSpPr>
        <p:spPr>
          <a:xfrm>
            <a:off x="367025" y="302136"/>
            <a:ext cx="226003" cy="358599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795659"/>
            <a:ext cx="9144000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96" y="120140"/>
            <a:ext cx="1418662" cy="66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11"/>
          <a:srcRect r="35132"/>
          <a:stretch>
            <a:fillRect/>
          </a:stretch>
        </p:blipFill>
        <p:spPr>
          <a:xfrm>
            <a:off x="6933339" y="70172"/>
            <a:ext cx="2210661" cy="7254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Cambria Math" panose="02040503050406030204" pitchFamily="18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Cambria Math" panose="02040503050406030204" pitchFamily="18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Cambria Math" panose="02040503050406030204" pitchFamily="18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292878" y="1494404"/>
            <a:ext cx="8680300" cy="2213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algn="ctr"/>
            <a:r>
              <a:rPr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StudManager</a:t>
            </a:r>
            <a:r>
              <a:rPr 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idea+mysql+tomcat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77608" y="3893185"/>
          <a:ext cx="2910840" cy="1378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692275"/>
              </a:tblGrid>
              <a:tr h="455295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讲演人：</a:t>
                      </a:r>
                      <a:endParaRPr lang="zh-CN" altLang="en-US" b="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陈创慧</a:t>
                      </a:r>
                      <a:endParaRPr lang="zh-CN" altLang="en-US" b="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645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zh-CN" altLang="en-US" b="0" dirty="0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时 间：</a:t>
                      </a:r>
                      <a:endParaRPr lang="zh-CN" altLang="en-US" b="0" dirty="0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 dirty="0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2024/0</a:t>
                      </a:r>
                      <a:r>
                        <a:rPr lang="en-US" altLang="zh-CN" b="0" dirty="0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b="0" dirty="0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b="0" dirty="0">
                          <a:gradFill>
                            <a:gsLst>
                              <a:gs pos="0">
                                <a:srgbClr val="012D86"/>
                              </a:gs>
                              <a:gs pos="100000">
                                <a:srgbClr val="0E2557"/>
                              </a:gs>
                            </a:gsLst>
                            <a:lin scaled="0"/>
                          </a:gra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28</a:t>
                      </a:r>
                      <a:endParaRPr lang="en-US" altLang="zh-CN" b="0" dirty="0">
                        <a:gradFill>
                          <a:gsLst>
                            <a:gs pos="0">
                              <a:srgbClr val="012D86"/>
                            </a:gs>
                            <a:gs pos="100000">
                              <a:srgbClr val="0E2557"/>
                            </a:gs>
                          </a:gsLst>
                          <a:lin scaled="0"/>
                        </a:gra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842895" y="6141085"/>
            <a:ext cx="3580130" cy="538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sz="1400"/>
              <a:t>https://github.com/Hu-Tu-Tu/StudManager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配置启动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18845"/>
            <a:ext cx="7908925" cy="5343525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zh-CN" sz="2000" dirty="0"/>
              <a:t> </a:t>
            </a:r>
            <a:r>
              <a:rPr lang="zh-CN" altLang="en-US" sz="2000" dirty="0"/>
              <a:t>配置</a:t>
            </a:r>
            <a:r>
              <a:rPr lang="en-US" altLang="zh-CN" sz="2000" dirty="0"/>
              <a:t>mysql</a:t>
            </a:r>
            <a:r>
              <a:rPr lang="zh-CN" altLang="en-US" sz="2000" dirty="0"/>
              <a:t>，导入驱动程序；</a:t>
            </a: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942340" y="1377315"/>
            <a:ext cx="7595235" cy="5365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配置启动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18845"/>
            <a:ext cx="7908925" cy="5343525"/>
          </a:xfrm>
        </p:spPr>
        <p:txBody>
          <a:bodyPr>
            <a:normAutofit fontScale="60000"/>
          </a:bodyPr>
          <a:lstStyle/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3000" dirty="0"/>
              <a:t> Java</a:t>
            </a:r>
            <a:r>
              <a:rPr lang="zh-CN" altLang="en-US" sz="3000" dirty="0"/>
              <a:t>连接数据库【关键代码】</a:t>
            </a:r>
            <a:endParaRPr lang="zh-CN" altLang="en-US" sz="3000" dirty="0"/>
          </a:p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300" dirty="0"/>
              <a:t>public static Connection getConnection(){</a:t>
            </a:r>
            <a:endParaRPr lang="zh-CN" altLang="en-US" sz="23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    String dbUserName =</a:t>
            </a:r>
            <a:r>
              <a:rPr lang="zh-CN" altLang="en-US" sz="2300" dirty="0">
                <a:solidFill>
                  <a:srgbClr val="FF0000"/>
                </a:solidFill>
              </a:rPr>
              <a:t> "root"</a:t>
            </a:r>
            <a:r>
              <a:rPr lang="zh-CN" altLang="en-US" sz="2300" dirty="0"/>
              <a:t>;</a:t>
            </a:r>
            <a:endParaRPr lang="zh-CN" altLang="en-US" sz="23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    String dbUserPasswd = </a:t>
            </a:r>
            <a:r>
              <a:rPr lang="zh-CN" altLang="en-US" sz="2300" dirty="0">
                <a:solidFill>
                  <a:srgbClr val="FF0000"/>
                </a:solidFill>
              </a:rPr>
              <a:t>"123456"</a:t>
            </a:r>
            <a:r>
              <a:rPr lang="zh-CN" altLang="en-US" sz="2300" dirty="0"/>
              <a:t>;</a:t>
            </a:r>
            <a:endParaRPr lang="zh-CN" altLang="en-US" sz="23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    String dbURL = "jdbc:mysql://localhost:3306/</a:t>
            </a:r>
            <a:r>
              <a:rPr lang="zh-CN" altLang="en-US" sz="2300" dirty="0">
                <a:solidFill>
                  <a:srgbClr val="FF0000"/>
                </a:solidFill>
              </a:rPr>
              <a:t>studentinfomanagement</a:t>
            </a:r>
            <a:r>
              <a:rPr lang="zh-CN" altLang="en-US" sz="2300" dirty="0"/>
              <a:t>?"  + "user="+dbUserName+"&amp;password="+dbUserPasswd+"&amp;useUnicode=true&amp;characterEncoding=UTF8&amp;serverTimezone=UTC&amp;useSSL=false";</a:t>
            </a:r>
            <a:endParaRPr lang="zh-CN" altLang="en-US" sz="23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    Connection conn = null;</a:t>
            </a:r>
            <a:endParaRPr lang="zh-CN" altLang="en-US" sz="23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    try {</a:t>
            </a:r>
            <a:endParaRPr lang="zh-CN" altLang="en-US" sz="23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300" dirty="0"/>
              <a:t>//      Class.forName("com.mysql.jdbc.Driver");//低版本 5.+</a:t>
            </a:r>
            <a:endParaRPr lang="zh-CN" altLang="en-US" sz="23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       </a:t>
            </a:r>
            <a:r>
              <a:rPr lang="zh-CN" altLang="en-US" sz="2300" dirty="0">
                <a:solidFill>
                  <a:srgbClr val="FF0000"/>
                </a:solidFill>
              </a:rPr>
              <a:t> Class.forName("com.mysql.cj.jdbc.Driver");// 高版本8.+</a:t>
            </a:r>
            <a:endParaRPr lang="zh-CN" altLang="en-US" sz="23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        conn = (Connection) DriverManager.getConnection(dbURL,dbUserName,dbUserPasswd);</a:t>
            </a:r>
            <a:endParaRPr lang="zh-CN" altLang="en-US" sz="23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    } catch (ClassNotFoundException | SQLException e) {</a:t>
            </a:r>
            <a:endParaRPr lang="zh-CN" altLang="en-US" sz="23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        e.printStackTrace();</a:t>
            </a:r>
            <a:endParaRPr lang="zh-CN" altLang="en-US" sz="23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    }</a:t>
            </a:r>
            <a:endParaRPr lang="zh-CN" altLang="en-US" sz="23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    return conn;</a:t>
            </a:r>
            <a:endParaRPr lang="zh-CN" altLang="en-US" sz="23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}</a:t>
            </a:r>
            <a:endParaRPr lang="zh-CN" altLang="en-US" sz="23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配置启动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18845"/>
            <a:ext cx="7908925" cy="5343525"/>
          </a:xfrm>
        </p:spPr>
        <p:txBody>
          <a:bodyPr>
            <a:normAutofit fontScale="80000"/>
          </a:bodyPr>
          <a:lstStyle/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3000" dirty="0"/>
              <a:t> Java</a:t>
            </a:r>
            <a:r>
              <a:rPr lang="zh-CN" altLang="en-US" sz="3000" dirty="0"/>
              <a:t>连接数据库【测试类】</a:t>
            </a:r>
            <a:endParaRPr lang="zh-CN" altLang="en-US" sz="3000" dirty="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300" dirty="0"/>
              <a:t>package test;</a:t>
            </a:r>
            <a:endParaRPr lang="zh-CN" altLang="en-US" sz="2300" dirty="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300" dirty="0"/>
              <a:t>import utils.DBUtils;</a:t>
            </a:r>
            <a:endParaRPr lang="zh-CN" altLang="en-US" sz="2300" dirty="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300" dirty="0"/>
              <a:t>public class TestDB {</a:t>
            </a:r>
            <a:endParaRPr lang="zh-CN" altLang="en-US" sz="2300" dirty="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public static void testDB(){</a:t>
            </a:r>
            <a:endParaRPr lang="zh-CN" altLang="en-US" sz="2300" dirty="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    System.out.println(DBUtils.getConnection());</a:t>
            </a:r>
            <a:endParaRPr lang="zh-CN" altLang="en-US" sz="2300" dirty="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}</a:t>
            </a:r>
            <a:endParaRPr lang="zh-CN" altLang="en-US" sz="2300" dirty="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public static void main(String[] args) {</a:t>
            </a:r>
            <a:endParaRPr lang="zh-CN" altLang="en-US" sz="2300" dirty="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    testDB();</a:t>
            </a:r>
            <a:endParaRPr lang="zh-CN" altLang="en-US" sz="2300" dirty="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300" dirty="0"/>
              <a:t>    }</a:t>
            </a:r>
            <a:endParaRPr lang="zh-CN" altLang="en-US" sz="2300" dirty="0"/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300" dirty="0"/>
              <a:t>}</a:t>
            </a:r>
            <a:endParaRPr lang="zh-CN" altLang="en-US" sz="23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2175" y="1523365"/>
            <a:ext cx="5612130" cy="1174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645285" y="3496945"/>
            <a:ext cx="5853430" cy="528955"/>
          </a:xfrm>
          <a:prstGeom prst="round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62330" y="1496695"/>
            <a:ext cx="7192010" cy="3678555"/>
          </a:xfrm>
        </p:spPr>
        <p:txBody>
          <a:bodyPr anchor="ctr" anchorCtr="1">
            <a:normAutofit/>
          </a:bodyPr>
          <a:lstStyle/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latin typeface="黑体" panose="02010609060101010101" pitchFamily="49" charset="-122"/>
                <a:cs typeface="微软雅黑" panose="020B0503020204020204" pitchFamily="34" charset="-122"/>
              </a:rPr>
              <a:t>功能描述</a:t>
            </a:r>
            <a:endParaRPr lang="zh-CN" altLang="en-US">
              <a:latin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  <a:cs typeface="微软雅黑" panose="020B0503020204020204" pitchFamily="34" charset="-122"/>
              </a:rPr>
              <a:t>数据库设计</a:t>
            </a:r>
            <a:endParaRPr lang="zh-CN" altLang="en-US" sz="2400">
              <a:latin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cs typeface="微软雅黑" panose="020B0503020204020204" pitchFamily="34" charset="-122"/>
                <a:sym typeface="+mn-ea"/>
              </a:rPr>
              <a:t>配置启动</a:t>
            </a:r>
            <a:endParaRPr lang="zh-CN" altLang="en-US">
              <a:solidFill>
                <a:schemeClr val="tx1"/>
              </a:solidFill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cs typeface="微软雅黑" panose="020B0503020204020204" pitchFamily="34" charset="-122"/>
                <a:sym typeface="+mn-ea"/>
              </a:rPr>
              <a:t>项目逻辑</a:t>
            </a:r>
            <a:endParaRPr lang="zh-CN" altLang="en-US">
              <a:solidFill>
                <a:schemeClr val="bg1"/>
              </a:solidFill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latin typeface="黑体" panose="02010609060101010101" pitchFamily="49" charset="-122"/>
                <a:cs typeface="微软雅黑" panose="020B0503020204020204" pitchFamily="34" charset="-122"/>
                <a:sym typeface="+mn-ea"/>
              </a:rPr>
              <a:t>案例结果展示</a:t>
            </a:r>
            <a:endParaRPr lang="zh-CN" altLang="en-US"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项目逻辑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18845"/>
            <a:ext cx="3253740" cy="53435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关键类说明</a:t>
            </a:r>
            <a:endParaRPr lang="zh-CN" altLang="en-US" sz="28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LoginServlet.java：负责处理用户登录操作；</a:t>
            </a:r>
            <a:endParaRPr lang="zh-CN" altLang="en-US" sz="16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RegisterServlet.java：负责处理用户注册操作；</a:t>
            </a:r>
            <a:endParaRPr lang="zh-CN" altLang="en-US" sz="16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AdminDao.java：一个Servlet文件，接收前台发送的操作指令；</a:t>
            </a:r>
            <a:endParaRPr lang="zh-CN" altLang="en-US" sz="16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XXXDao.java：封装了关于该信息在数据库中增删改查的方法；</a:t>
            </a:r>
            <a:endParaRPr lang="zh-CN" altLang="en-US" sz="16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DBUtils.java：封装了获取数据库连接和释放数据库连接的方法；</a:t>
            </a:r>
            <a:endParaRPr lang="zh-CN" altLang="en-US" sz="16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Admin.jsp：管理员操作界面；</a:t>
            </a:r>
            <a:endParaRPr lang="zh-CN" altLang="en-US" sz="16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User.jsp：用户操作界面。</a:t>
            </a:r>
            <a:endParaRPr lang="zh-CN" altLang="en-US" sz="1600" dirty="0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003935"/>
            <a:ext cx="4093210" cy="5402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项目逻辑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18845"/>
            <a:ext cx="7766050" cy="53435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关键类说明</a:t>
            </a:r>
            <a:endParaRPr lang="zh-CN" altLang="en-US" sz="2800" dirty="0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US" sz="1600" dirty="0">
                <a:sym typeface="+mn-ea"/>
              </a:rPr>
              <a:t>servelet：运行在服务器上的一个 java 小程序，它可以接收客户端发送过来的请求，并响应数据给客户端。</a:t>
            </a:r>
            <a:endParaRPr lang="zh-CN" altLang="en-US" sz="1600" dirty="0">
              <a:sym typeface="+mn-ea"/>
            </a:endParaRPr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US" sz="1600" dirty="0">
                <a:sym typeface="+mn-ea"/>
              </a:rPr>
              <a:t>前端</a:t>
            </a:r>
            <a:r>
              <a:rPr lang="en-US" altLang="zh-CN" sz="1600" dirty="0">
                <a:sym typeface="+mn-ea"/>
              </a:rPr>
              <a:t>—&gt;</a:t>
            </a:r>
            <a:r>
              <a:rPr lang="zh-CN" altLang="en-US" sz="1600" dirty="0">
                <a:sym typeface="+mn-ea"/>
              </a:rPr>
              <a:t>业务逻辑层</a:t>
            </a:r>
            <a:r>
              <a:rPr lang="en-US" altLang="zh-CN" sz="1600" dirty="0">
                <a:sym typeface="+mn-ea"/>
              </a:rPr>
              <a:t>—&gt;</a:t>
            </a:r>
            <a:r>
              <a:rPr lang="zh-CN" altLang="en-US" sz="1600" dirty="0">
                <a:sym typeface="+mn-ea"/>
              </a:rPr>
              <a:t>业务逻辑进行数据访问</a:t>
            </a:r>
            <a:r>
              <a:rPr lang="en-US" altLang="zh-CN" sz="1600" dirty="0">
                <a:sym typeface="+mn-ea"/>
              </a:rPr>
              <a:t>—&gt;</a:t>
            </a:r>
            <a:r>
              <a:rPr lang="zh-CN" altLang="en-US" sz="1600" dirty="0">
                <a:sym typeface="+mn-ea"/>
              </a:rPr>
              <a:t>访问后的结果经过处理返回到业务逻辑层进行处理。</a:t>
            </a:r>
            <a:endParaRPr lang="zh-CN" altLang="en-US" sz="1600" dirty="0">
              <a:sym typeface="+mn-ea"/>
            </a:endParaRPr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/>
          </a:p>
        </p:txBody>
      </p:sp>
      <p:pic>
        <p:nvPicPr>
          <p:cNvPr id="3" name="图片 2" descr="系统处理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2813050"/>
            <a:ext cx="859155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项目逻辑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18845"/>
            <a:ext cx="7766050" cy="53435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案例说明：</a:t>
            </a:r>
            <a:r>
              <a:rPr lang="en-US" altLang="zh-CN" sz="2800" dirty="0"/>
              <a:t>admin</a:t>
            </a:r>
            <a:r>
              <a:rPr lang="zh-CN" altLang="en-US" sz="2800" dirty="0"/>
              <a:t>对于学生信息的管理</a:t>
            </a:r>
            <a:endParaRPr lang="zh-CN" altLang="en-US" sz="2800" dirty="0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1600" dirty="0"/>
              <a:t>login.jsp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en-US" altLang="zh-CN" sz="1600" dirty="0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1600" dirty="0"/>
              <a:t>LoginServlet.java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en-US" altLang="zh-CN" sz="1600" dirty="0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1600" dirty="0"/>
              <a:t>admin.jsp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685" y="1494790"/>
            <a:ext cx="5759450" cy="1866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85" y="3663315"/>
            <a:ext cx="5759450" cy="9391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685" y="4826635"/>
            <a:ext cx="5759450" cy="168402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1545590" y="1719580"/>
            <a:ext cx="1471930" cy="625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1"/>
          </p:cNvCxnSpPr>
          <p:nvPr/>
        </p:nvCxnSpPr>
        <p:spPr>
          <a:xfrm flipH="1" flipV="1">
            <a:off x="2026920" y="2527935"/>
            <a:ext cx="1040765" cy="1605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1"/>
          </p:cNvCxnSpPr>
          <p:nvPr/>
        </p:nvCxnSpPr>
        <p:spPr>
          <a:xfrm flipH="1" flipV="1">
            <a:off x="1468755" y="3268980"/>
            <a:ext cx="1598930" cy="2399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项目逻辑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18845"/>
            <a:ext cx="7766050" cy="53435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案例说明：</a:t>
            </a:r>
            <a:r>
              <a:rPr lang="en-US" altLang="zh-CN" sz="2800" dirty="0"/>
              <a:t>admin</a:t>
            </a:r>
            <a:r>
              <a:rPr lang="zh-CN" altLang="en-US" sz="2800" dirty="0"/>
              <a:t>对于学生信息的管理</a:t>
            </a:r>
            <a:endParaRPr lang="zh-CN" altLang="en-US" sz="2800" dirty="0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en-US" altLang="zh-CN" sz="1600" dirty="0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1600" dirty="0"/>
              <a:t>admin.js</a:t>
            </a:r>
            <a:r>
              <a:rPr lang="zh-CN" altLang="en-US" sz="1600" dirty="0"/>
              <a:t>：query_all</a:t>
            </a:r>
            <a:r>
              <a:rPr lang="en-US" altLang="zh-CN" sz="1600" dirty="0"/>
              <a:t>(‘student’)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en-US" altLang="zh-CN" sz="1600" dirty="0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1600" dirty="0"/>
              <a:t>AdminDao.doGet-&gt;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1600" dirty="0"/>
              <a:t>query_all_student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2195" y="1649730"/>
            <a:ext cx="5492115" cy="2565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960" y="3225165"/>
            <a:ext cx="6483350" cy="3409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项目逻辑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18845"/>
            <a:ext cx="7766050" cy="53435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案例说明：</a:t>
            </a:r>
            <a:r>
              <a:rPr lang="en-US" altLang="zh-CN" sz="2800" dirty="0"/>
              <a:t>admin</a:t>
            </a:r>
            <a:r>
              <a:rPr lang="zh-CN" altLang="en-US" sz="2800" dirty="0"/>
              <a:t>对于学生信息的管理</a:t>
            </a:r>
            <a:endParaRPr lang="zh-CN" altLang="en-US" sz="2800" dirty="0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sz="1600" dirty="0"/>
              <a:t>StudentDao.query_all_student()</a:t>
            </a:r>
            <a:endParaRPr sz="1600" dirty="0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540" y="1934845"/>
            <a:ext cx="5179695" cy="458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645285" y="4173220"/>
            <a:ext cx="5853430" cy="528955"/>
          </a:xfrm>
          <a:prstGeom prst="round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62330" y="1496695"/>
            <a:ext cx="7192010" cy="3678555"/>
          </a:xfrm>
        </p:spPr>
        <p:txBody>
          <a:bodyPr anchor="ctr" anchorCtr="1">
            <a:normAutofit/>
          </a:bodyPr>
          <a:lstStyle/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latin typeface="黑体" panose="02010609060101010101" pitchFamily="49" charset="-122"/>
                <a:cs typeface="微软雅黑" panose="020B0503020204020204" pitchFamily="34" charset="-122"/>
              </a:rPr>
              <a:t>功能描述</a:t>
            </a:r>
            <a:endParaRPr lang="zh-CN" altLang="en-US">
              <a:latin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  <a:cs typeface="微软雅黑" panose="020B0503020204020204" pitchFamily="34" charset="-122"/>
              </a:rPr>
              <a:t>数据库设计</a:t>
            </a:r>
            <a:endParaRPr lang="zh-CN" altLang="en-US" sz="2400">
              <a:latin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cs typeface="微软雅黑" panose="020B0503020204020204" pitchFamily="34" charset="-122"/>
                <a:sym typeface="+mn-ea"/>
              </a:rPr>
              <a:t>配置启动</a:t>
            </a:r>
            <a:endParaRPr lang="zh-CN" altLang="en-US">
              <a:solidFill>
                <a:schemeClr val="tx1"/>
              </a:solidFill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latin typeface="黑体" panose="02010609060101010101" pitchFamily="49" charset="-122"/>
                <a:cs typeface="微软雅黑" panose="020B0503020204020204" pitchFamily="34" charset="-122"/>
                <a:sym typeface="+mn-ea"/>
              </a:rPr>
              <a:t>项目逻辑</a:t>
            </a:r>
            <a:endParaRPr lang="zh-CN" altLang="en-US"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cs typeface="微软雅黑" panose="020B0503020204020204" pitchFamily="34" charset="-122"/>
                <a:sym typeface="+mn-ea"/>
              </a:rPr>
              <a:t>案例结果展示</a:t>
            </a:r>
            <a:endParaRPr lang="zh-CN" altLang="en-US">
              <a:solidFill>
                <a:schemeClr val="bg1"/>
              </a:solidFill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645285" y="1496695"/>
            <a:ext cx="5853430" cy="528955"/>
          </a:xfrm>
          <a:prstGeom prst="round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62330" y="1496695"/>
            <a:ext cx="7192010" cy="3678555"/>
          </a:xfrm>
        </p:spPr>
        <p:txBody>
          <a:bodyPr anchor="ctr" anchorCtr="1">
            <a:normAutofit/>
          </a:bodyPr>
          <a:lstStyle/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cs typeface="微软雅黑" panose="020B0503020204020204" pitchFamily="34" charset="-122"/>
              </a:rPr>
              <a:t>功能描述</a:t>
            </a:r>
            <a:endParaRPr lang="zh-CN" altLang="en-US">
              <a:solidFill>
                <a:schemeClr val="bg1"/>
              </a:solidFill>
              <a:latin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  <a:cs typeface="微软雅黑" panose="020B0503020204020204" pitchFamily="34" charset="-122"/>
              </a:rPr>
              <a:t>数据库设计</a:t>
            </a:r>
            <a:endParaRPr lang="zh-CN" altLang="en-US" sz="2400">
              <a:latin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latin typeface="黑体" panose="02010609060101010101" pitchFamily="49" charset="-122"/>
                <a:cs typeface="微软雅黑" panose="020B0503020204020204" pitchFamily="34" charset="-122"/>
                <a:sym typeface="+mn-ea"/>
              </a:rPr>
              <a:t>配置启动</a:t>
            </a:r>
            <a:endParaRPr lang="zh-CN" altLang="en-US"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latin typeface="黑体" panose="02010609060101010101" pitchFamily="49" charset="-122"/>
                <a:cs typeface="微软雅黑" panose="020B0503020204020204" pitchFamily="34" charset="-122"/>
                <a:sym typeface="+mn-ea"/>
              </a:rPr>
              <a:t>项目逻辑</a:t>
            </a:r>
            <a:endParaRPr lang="zh-CN" altLang="en-US"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latin typeface="黑体" panose="02010609060101010101" pitchFamily="49" charset="-122"/>
                <a:cs typeface="微软雅黑" panose="020B0503020204020204" pitchFamily="34" charset="-122"/>
                <a:sym typeface="+mn-ea"/>
              </a:rPr>
              <a:t>案例结果展示</a:t>
            </a:r>
            <a:endParaRPr lang="zh-CN" altLang="en-US"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项目逻辑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18845"/>
            <a:ext cx="7766050" cy="53435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2800" dirty="0"/>
              <a:t> </a:t>
            </a:r>
            <a:r>
              <a:rPr lang="zh-CN" altLang="en-US" sz="2800" dirty="0"/>
              <a:t>案例结果展示</a:t>
            </a:r>
            <a:endParaRPr lang="zh-CN" altLang="en-US" sz="2800" dirty="0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1706245"/>
            <a:ext cx="8406765" cy="3307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18310" y="2647315"/>
            <a:ext cx="5914390" cy="156400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8000" dirty="0"/>
              <a:t>Thanks</a:t>
            </a:r>
            <a:r>
              <a:rPr lang="zh-CN" altLang="en-US" sz="8000" dirty="0"/>
              <a:t>！</a:t>
            </a:r>
            <a:endParaRPr lang="zh-CN" altLang="en-US"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功能描述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18845"/>
            <a:ext cx="7908925" cy="5343525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zh-CN" altLang="en-US" dirty="0"/>
              <a:t>全部功能</a:t>
            </a:r>
            <a:endParaRPr lang="en-US" altLang="zh-CN" dirty="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/>
              <a:t>通过连接数据库，对数据库内容进行增删改查，并且不同的管理级别的功能不同。</a:t>
            </a:r>
            <a:endParaRPr lang="zh-CN" altLang="en-US" sz="2000" dirty="0"/>
          </a:p>
        </p:txBody>
      </p:sp>
      <p:pic>
        <p:nvPicPr>
          <p:cNvPr id="8" name="图片 7" descr="学生信息管理系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70455"/>
            <a:ext cx="9144000" cy="3529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0900"/>
            <a:ext cx="9144000" cy="235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645285" y="2172970"/>
            <a:ext cx="5853430" cy="528955"/>
          </a:xfrm>
          <a:prstGeom prst="round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62330" y="1496695"/>
            <a:ext cx="7192010" cy="3678555"/>
          </a:xfrm>
        </p:spPr>
        <p:txBody>
          <a:bodyPr anchor="ctr" anchorCtr="1">
            <a:normAutofit/>
          </a:bodyPr>
          <a:lstStyle/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latin typeface="黑体" panose="02010609060101010101" pitchFamily="49" charset="-122"/>
                <a:cs typeface="微软雅黑" panose="020B0503020204020204" pitchFamily="34" charset="-122"/>
              </a:rPr>
              <a:t>功能描述</a:t>
            </a:r>
            <a:endParaRPr lang="zh-CN" altLang="en-US">
              <a:latin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cs typeface="微软雅黑" panose="020B0503020204020204" pitchFamily="34" charset="-122"/>
              </a:rPr>
              <a:t>数据库设计</a:t>
            </a:r>
            <a:endParaRPr lang="zh-CN" altLang="en-US" sz="2400">
              <a:solidFill>
                <a:schemeClr val="bg1"/>
              </a:solidFill>
              <a:latin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latin typeface="黑体" panose="02010609060101010101" pitchFamily="49" charset="-122"/>
                <a:cs typeface="微软雅黑" panose="020B0503020204020204" pitchFamily="34" charset="-122"/>
                <a:sym typeface="+mn-ea"/>
              </a:rPr>
              <a:t>配置启动</a:t>
            </a:r>
            <a:endParaRPr lang="zh-CN" altLang="en-US"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latin typeface="黑体" panose="02010609060101010101" pitchFamily="49" charset="-122"/>
                <a:cs typeface="微软雅黑" panose="020B0503020204020204" pitchFamily="34" charset="-122"/>
                <a:sym typeface="+mn-ea"/>
              </a:rPr>
              <a:t>项目逻辑</a:t>
            </a:r>
            <a:endParaRPr lang="zh-CN" altLang="en-US"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latin typeface="黑体" panose="02010609060101010101" pitchFamily="49" charset="-122"/>
                <a:cs typeface="微软雅黑" panose="020B0503020204020204" pitchFamily="34" charset="-122"/>
                <a:sym typeface="+mn-ea"/>
              </a:rPr>
              <a:t>案例结果展示</a:t>
            </a:r>
            <a:endParaRPr lang="zh-CN" altLang="en-US"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数据库设计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18845"/>
            <a:ext cx="7908925" cy="5343525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zh-CN" altLang="en-US" sz="1400" dirty="0"/>
              <a:t>实体集</a:t>
            </a:r>
            <a:endParaRPr lang="en-US" altLang="zh-CN" sz="1400" dirty="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200" dirty="0"/>
              <a:t>User(</a:t>
            </a:r>
            <a:r>
              <a:rPr lang="zh-CN" altLang="en-US" sz="1200" b="1" dirty="0"/>
              <a:t>Username</a:t>
            </a:r>
            <a:r>
              <a:rPr lang="zh-CN" altLang="en-US" sz="1200" dirty="0"/>
              <a:t>,Password,Level)【</a:t>
            </a:r>
            <a:r>
              <a:rPr lang="en-US" altLang="zh-CN" sz="1200" dirty="0"/>
              <a:t>username=Sno</a:t>
            </a:r>
            <a:r>
              <a:rPr lang="zh-CN" altLang="en-US" sz="1200" dirty="0"/>
              <a:t>】</a:t>
            </a:r>
            <a:endParaRPr lang="zh-CN" altLang="en-US" sz="1200" dirty="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200" dirty="0"/>
              <a:t>Department(</a:t>
            </a:r>
            <a:r>
              <a:rPr lang="zh-CN" altLang="en-US" sz="1200" b="1" dirty="0"/>
              <a:t>Dno</a:t>
            </a:r>
            <a:r>
              <a:rPr lang="zh-CN" altLang="en-US" sz="1200" dirty="0"/>
              <a:t>,Dname)</a:t>
            </a:r>
            <a:endParaRPr lang="zh-CN" altLang="en-US" sz="1200" dirty="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200" dirty="0"/>
              <a:t>Class(</a:t>
            </a:r>
            <a:r>
              <a:rPr lang="zh-CN" altLang="en-US" sz="1200" b="1" dirty="0"/>
              <a:t>Clno</a:t>
            </a:r>
            <a:r>
              <a:rPr lang="zh-CN" altLang="en-US" sz="1200" dirty="0"/>
              <a:t>,Clname,</a:t>
            </a:r>
            <a:r>
              <a:rPr lang="zh-CN" altLang="en-US" sz="1200" dirty="0">
                <a:highlight>
                  <a:srgbClr val="FFFF00"/>
                </a:highlight>
              </a:rPr>
              <a:t>Dno</a:t>
            </a:r>
            <a:r>
              <a:rPr lang="zh-CN" altLang="en-US" sz="1200" dirty="0"/>
              <a:t>)</a:t>
            </a:r>
            <a:endParaRPr lang="zh-CN" altLang="en-US" sz="1200" dirty="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200" dirty="0"/>
              <a:t>Student(</a:t>
            </a:r>
            <a:r>
              <a:rPr lang="zh-CN" altLang="en-US" sz="1200" b="1" dirty="0"/>
              <a:t>Sno</a:t>
            </a:r>
            <a:r>
              <a:rPr lang="zh-CN" altLang="en-US" sz="1200" dirty="0"/>
              <a:t>,Sname,Ssex,Sage,</a:t>
            </a:r>
            <a:r>
              <a:rPr lang="zh-CN" altLang="en-US" sz="1200" dirty="0">
                <a:highlight>
                  <a:srgbClr val="FFFF00"/>
                </a:highlight>
              </a:rPr>
              <a:t>Clno</a:t>
            </a:r>
            <a:r>
              <a:rPr lang="zh-CN" altLang="en-US" sz="1200" dirty="0"/>
              <a:t>)</a:t>
            </a:r>
            <a:endParaRPr lang="zh-CN" altLang="en-US" sz="1200" dirty="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200" dirty="0"/>
              <a:t>Course(</a:t>
            </a:r>
            <a:r>
              <a:rPr lang="zh-CN" altLang="en-US" sz="1200" b="1" dirty="0"/>
              <a:t>Cno</a:t>
            </a:r>
            <a:r>
              <a:rPr lang="zh-CN" altLang="en-US" sz="1200" dirty="0"/>
              <a:t>,Cname,Cteacher,Ccredit)</a:t>
            </a:r>
            <a:endParaRPr lang="zh-CN" altLang="en-US" sz="1200" dirty="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200" dirty="0"/>
              <a:t>SC(</a:t>
            </a:r>
            <a:r>
              <a:rPr lang="zh-CN" altLang="en-US" sz="1200" b="1" dirty="0">
                <a:highlight>
                  <a:srgbClr val="FFFF00"/>
                </a:highlight>
              </a:rPr>
              <a:t>Sno,Cno</a:t>
            </a:r>
            <a:r>
              <a:rPr lang="zh-CN" altLang="en-US" sz="1200" dirty="0"/>
              <a:t>,Grade)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8540" y="3009900"/>
            <a:ext cx="6249035" cy="3729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838835"/>
            <a:ext cx="3836035" cy="2123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645285" y="2830195"/>
            <a:ext cx="5853430" cy="528955"/>
          </a:xfrm>
          <a:prstGeom prst="roundRect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62330" y="1496695"/>
            <a:ext cx="7192010" cy="3678555"/>
          </a:xfrm>
        </p:spPr>
        <p:txBody>
          <a:bodyPr anchor="ctr" anchorCtr="1">
            <a:normAutofit/>
          </a:bodyPr>
          <a:lstStyle/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latin typeface="黑体" panose="02010609060101010101" pitchFamily="49" charset="-122"/>
                <a:cs typeface="微软雅黑" panose="020B0503020204020204" pitchFamily="34" charset="-122"/>
              </a:rPr>
              <a:t>功能描述</a:t>
            </a:r>
            <a:endParaRPr lang="zh-CN" altLang="en-US">
              <a:latin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  <a:cs typeface="微软雅黑" panose="020B0503020204020204" pitchFamily="34" charset="-122"/>
              </a:rPr>
              <a:t>数据库设计</a:t>
            </a:r>
            <a:endParaRPr lang="zh-CN" altLang="en-US" sz="2400">
              <a:latin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cs typeface="微软雅黑" panose="020B0503020204020204" pitchFamily="34" charset="-122"/>
                <a:sym typeface="+mn-ea"/>
              </a:rPr>
              <a:t>配置启动</a:t>
            </a:r>
            <a:endParaRPr lang="zh-CN" altLang="en-US">
              <a:solidFill>
                <a:schemeClr val="bg1"/>
              </a:solidFill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latin typeface="黑体" panose="02010609060101010101" pitchFamily="49" charset="-122"/>
                <a:cs typeface="微软雅黑" panose="020B0503020204020204" pitchFamily="34" charset="-122"/>
                <a:sym typeface="+mn-ea"/>
              </a:rPr>
              <a:t>项目逻辑</a:t>
            </a:r>
            <a:endParaRPr lang="zh-CN" altLang="en-US"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</a:pPr>
            <a:r>
              <a:rPr lang="zh-CN" altLang="en-US">
                <a:latin typeface="黑体" panose="02010609060101010101" pitchFamily="49" charset="-122"/>
                <a:cs typeface="微软雅黑" panose="020B0503020204020204" pitchFamily="34" charset="-122"/>
                <a:sym typeface="+mn-ea"/>
              </a:rPr>
              <a:t>案例结果展示</a:t>
            </a:r>
            <a:endParaRPr lang="zh-CN" altLang="en-US">
              <a:latin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配置启动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18845"/>
            <a:ext cx="7908925" cy="5343525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zh-CN" altLang="en-US" sz="2000" dirty="0"/>
              <a:t>相关链接</a:t>
            </a: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/>
              <a:t>https://blog.csdn.net/CodePlayMe/article/details/139203176</a:t>
            </a: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  <a:p>
            <a:pPr>
              <a:buFont typeface="Wingdings" panose="05000000000000000000" charset="0"/>
              <a:buChar char="Ø"/>
            </a:pPr>
            <a:r>
              <a:rPr lang="zh-CN" altLang="en-US" sz="2000" dirty="0"/>
              <a:t>步骤</a:t>
            </a: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建立项目，添加</a:t>
            </a:r>
            <a:r>
              <a:rPr lang="en-US" altLang="zh-CN" sz="2000" dirty="0"/>
              <a:t>web</a:t>
            </a:r>
            <a:r>
              <a:rPr lang="zh-CN" altLang="en-US" sz="2000" dirty="0"/>
              <a:t>支持；</a:t>
            </a: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配置</a:t>
            </a:r>
            <a:r>
              <a:rPr lang="en-US" altLang="zh-CN" sz="2000" dirty="0"/>
              <a:t>tomcat</a:t>
            </a:r>
            <a:r>
              <a:rPr lang="zh-CN" altLang="en-US" sz="2000" dirty="0"/>
              <a:t>，并成功运行；</a:t>
            </a:r>
            <a:r>
              <a:rPr lang="zh-CN" altLang="en-US" sz="2000" dirty="0">
                <a:sym typeface="+mn-ea"/>
              </a:rPr>
              <a:t>【这里可以导入依赖】</a:t>
            </a: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配置</a:t>
            </a:r>
            <a:r>
              <a:rPr lang="en-US" altLang="zh-CN" sz="2000" dirty="0"/>
              <a:t>mysql</a:t>
            </a:r>
            <a:r>
              <a:rPr lang="zh-CN" altLang="en-US" sz="2000" dirty="0"/>
              <a:t>，导入驱动程序；</a:t>
            </a: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/>
              <a:t>4. Java</a:t>
            </a:r>
            <a:r>
              <a:rPr lang="zh-CN" altLang="en-US" sz="2000" dirty="0"/>
              <a:t>连接数据库；</a:t>
            </a: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/>
              <a:t>5. </a:t>
            </a:r>
            <a:r>
              <a:rPr lang="zh-CN" altLang="en-US" sz="2000" dirty="0"/>
              <a:t>测试</a:t>
            </a:r>
            <a:r>
              <a:rPr lang="en-US" altLang="zh-CN" sz="2000" dirty="0"/>
              <a:t>mysql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配置启动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18845"/>
            <a:ext cx="7908925" cy="5343525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zh-CN" altLang="en-US" sz="2000" dirty="0"/>
              <a:t>建立项目，添加</a:t>
            </a:r>
            <a:r>
              <a:rPr lang="en-US" altLang="zh-CN" sz="2000" dirty="0"/>
              <a:t>web</a:t>
            </a:r>
            <a:r>
              <a:rPr lang="zh-CN" altLang="en-US" sz="2000" dirty="0"/>
              <a:t>支持；</a:t>
            </a: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49860" y="1559560"/>
            <a:ext cx="8844280" cy="3907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rcRect b="31185"/>
          <a:stretch>
            <a:fillRect/>
          </a:stretch>
        </p:blipFill>
        <p:spPr>
          <a:xfrm>
            <a:off x="732155" y="1543050"/>
            <a:ext cx="7999730" cy="4719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配置启动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918845"/>
            <a:ext cx="7908925" cy="5343525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zh-CN" altLang="en-US" sz="2000" dirty="0"/>
              <a:t>配置</a:t>
            </a:r>
            <a:r>
              <a:rPr lang="en-US" altLang="zh-CN" sz="2000" dirty="0"/>
              <a:t>tomcat</a:t>
            </a:r>
            <a:r>
              <a:rPr lang="zh-CN" altLang="en-US" sz="2000" dirty="0"/>
              <a:t>，并成功运行；【这里可以导入依赖】</a:t>
            </a: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</p:txBody>
      </p:sp>
      <p:pic>
        <p:nvPicPr>
          <p:cNvPr id="102" name="图片 101"/>
          <p:cNvPicPr/>
          <p:nvPr/>
        </p:nvPicPr>
        <p:blipFill>
          <a:blip r:embed="rId1"/>
          <a:srcRect b="35102"/>
          <a:stretch>
            <a:fillRect/>
          </a:stretch>
        </p:blipFill>
        <p:spPr>
          <a:xfrm>
            <a:off x="24130" y="1365250"/>
            <a:ext cx="9119870" cy="44507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1025525" y="1365885"/>
            <a:ext cx="6892290" cy="5492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ABLE_ENDDRAG_ORIGIN_RECT" val="220*122"/>
  <p:tag name="TABLE_ENDDRAG_RECT" val="249*306*220*122"/>
</p:tagLst>
</file>

<file path=ppt/tags/tag2.xml><?xml version="1.0" encoding="utf-8"?>
<p:tagLst xmlns:p="http://schemas.openxmlformats.org/presentationml/2006/main">
  <p:tag name="commondata" val="eyJoZGlkIjoiNjc3ZDFlNGFlMmU4MTRkODc1NGU3NDI0YjFiNDI0YWQ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2140</Words>
  <Application>WPS 演示</Application>
  <PresentationFormat>全屏显示(4:3)</PresentationFormat>
  <Paragraphs>184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黑体</vt:lpstr>
      <vt:lpstr>Cambria Math</vt:lpstr>
      <vt:lpstr>微软雅黑</vt:lpstr>
      <vt:lpstr>Wingdings</vt:lpstr>
      <vt:lpstr>Calibri</vt:lpstr>
      <vt:lpstr>Arial Unicode MS</vt:lpstr>
      <vt:lpstr>等线</vt:lpstr>
      <vt:lpstr>Office 主题​​</vt:lpstr>
      <vt:lpstr>PowerPoint 演示文稿</vt:lpstr>
      <vt:lpstr>目录</vt:lpstr>
      <vt:lpstr>功能描述</vt:lpstr>
      <vt:lpstr>目录</vt:lpstr>
      <vt:lpstr>数据库设计</vt:lpstr>
      <vt:lpstr>目录</vt:lpstr>
      <vt:lpstr>配置启动</vt:lpstr>
      <vt:lpstr>配置启动</vt:lpstr>
      <vt:lpstr>配置启动</vt:lpstr>
      <vt:lpstr>配置启动</vt:lpstr>
      <vt:lpstr>配置启动</vt:lpstr>
      <vt:lpstr>配置启动</vt:lpstr>
      <vt:lpstr>目录</vt:lpstr>
      <vt:lpstr>配置启动</vt:lpstr>
      <vt:lpstr>项目逻辑</vt:lpstr>
      <vt:lpstr>项目逻辑</vt:lpstr>
      <vt:lpstr>项目逻辑</vt:lpstr>
      <vt:lpstr>项目逻辑</vt:lpstr>
      <vt:lpstr>目录</vt:lpstr>
      <vt:lpstr>项目逻辑</vt:lpstr>
      <vt:lpstr>结束语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Wei</dc:creator>
  <cp:lastModifiedBy>陈创慧</cp:lastModifiedBy>
  <cp:revision>676</cp:revision>
  <dcterms:created xsi:type="dcterms:W3CDTF">2021-12-29T09:33:00Z</dcterms:created>
  <dcterms:modified xsi:type="dcterms:W3CDTF">2024-05-30T06:39:08Z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3ABD36E0AB274CD283D6C9DB7BBDDE83_12</vt:lpwstr>
  </property>
  <property fmtid="{D5CDD505-2E9C-101B-9397-08002B2CF9AE}" pid="3" name="KSOProductBuildVer">
    <vt:lpwstr>2052-12.1.0.16929</vt:lpwstr>
  </property>
</Properties>
</file>