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68" r:id="rId5"/>
    <p:sldId id="262" r:id="rId6"/>
    <p:sldId id="264" r:id="rId7"/>
    <p:sldId id="276" r:id="rId8"/>
    <p:sldId id="285" r:id="rId9"/>
    <p:sldId id="280" r:id="rId10"/>
    <p:sldId id="286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1">
          <p15:clr>
            <a:srgbClr val="A4A3A4"/>
          </p15:clr>
        </p15:guide>
        <p15:guide id="2" pos="22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2828"/>
    <a:srgbClr val="BF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247F3-8E13-661F-81C8-2F1E19B34DDD}" v="7" dt="2022-11-17T21:55:26.310"/>
    <p1510:client id="{2930488F-A7EE-043C-F177-9E643E7EB20D}" v="17" dt="2022-11-17T04:59:16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144" y="168"/>
      </p:cViewPr>
      <p:guideLst>
        <p:guide orient="horz" pos="3921"/>
        <p:guide pos="22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939bfea9118c143748a17ebedd39ac3a24aeb9736621da5366713306f8e6deee::" providerId="AD" clId="Web-{2930488F-A7EE-043C-F177-9E643E7EB20D}"/>
    <pc:docChg chg="modSld">
      <pc:chgData name="来宾用户" userId="S::urn:spo:anon#939bfea9118c143748a17ebedd39ac3a24aeb9736621da5366713306f8e6deee::" providerId="AD" clId="Web-{2930488F-A7EE-043C-F177-9E643E7EB20D}" dt="2022-11-17T04:59:15.917" v="7" actId="20577"/>
      <pc:docMkLst>
        <pc:docMk/>
      </pc:docMkLst>
      <pc:sldChg chg="modSp">
        <pc:chgData name="来宾用户" userId="S::urn:spo:anon#939bfea9118c143748a17ebedd39ac3a24aeb9736621da5366713306f8e6deee::" providerId="AD" clId="Web-{2930488F-A7EE-043C-F177-9E643E7EB20D}" dt="2022-11-17T04:59:15.917" v="7" actId="20577"/>
        <pc:sldMkLst>
          <pc:docMk/>
          <pc:sldMk cId="2890776491" sldId="279"/>
        </pc:sldMkLst>
        <pc:spChg chg="mod">
          <ac:chgData name="来宾用户" userId="S::urn:spo:anon#939bfea9118c143748a17ebedd39ac3a24aeb9736621da5366713306f8e6deee::" providerId="AD" clId="Web-{2930488F-A7EE-043C-F177-9E643E7EB20D}" dt="2022-11-17T04:59:15.917" v="7" actId="20577"/>
          <ac:spMkLst>
            <pc:docMk/>
            <pc:sldMk cId="2890776491" sldId="279"/>
            <ac:spMk id="8" creationId="{6D0033BC-F7FC-1B5D-4091-BA77436CC98B}"/>
          </ac:spMkLst>
        </pc:spChg>
      </pc:sldChg>
    </pc:docChg>
  </pc:docChgLst>
  <pc:docChgLst>
    <pc:chgData name="来宾用户" userId="S::urn:spo:anon#939bfea9118c143748a17ebedd39ac3a24aeb9736621da5366713306f8e6deee::" providerId="AD" clId="Web-{256247F3-8E13-661F-81C8-2F1E19B34DDD}"/>
    <pc:docChg chg="modSld">
      <pc:chgData name="来宾用户" userId="S::urn:spo:anon#939bfea9118c143748a17ebedd39ac3a24aeb9736621da5366713306f8e6deee::" providerId="AD" clId="Web-{256247F3-8E13-661F-81C8-2F1E19B34DDD}" dt="2022-11-17T21:55:25.138" v="4" actId="20577"/>
      <pc:docMkLst>
        <pc:docMk/>
      </pc:docMkLst>
      <pc:sldChg chg="addSp modSp">
        <pc:chgData name="来宾用户" userId="S::urn:spo:anon#939bfea9118c143748a17ebedd39ac3a24aeb9736621da5366713306f8e6deee::" providerId="AD" clId="Web-{256247F3-8E13-661F-81C8-2F1E19B34DDD}" dt="2022-11-17T21:55:25.138" v="4" actId="20577"/>
        <pc:sldMkLst>
          <pc:docMk/>
          <pc:sldMk cId="2750906256" sldId="256"/>
        </pc:sldMkLst>
        <pc:spChg chg="add mod">
          <ac:chgData name="来宾用户" userId="S::urn:spo:anon#939bfea9118c143748a17ebedd39ac3a24aeb9736621da5366713306f8e6deee::" providerId="AD" clId="Web-{256247F3-8E13-661F-81C8-2F1E19B34DDD}" dt="2022-11-17T21:55:25.138" v="4" actId="20577"/>
          <ac:spMkLst>
            <pc:docMk/>
            <pc:sldMk cId="2750906256" sldId="256"/>
            <ac:spMk id="5" creationId="{4BC6A0F4-9D0E-43D7-8D93-5DA8EEB21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1EBF8-515F-354C-8156-7145E233932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6CB06-5A87-364C-8538-22E8F6FC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6CB06-5A87-364C-8538-22E8F6FCA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6CB06-5A87-364C-8538-22E8F6FCA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6CB06-5A87-364C-8538-22E8F6FCA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6CB06-5A87-364C-8538-22E8F6FCA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6CB06-5A87-364C-8538-22E8F6FCA4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068668"/>
            <a:ext cx="7772400" cy="83014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F1524"/>
                </a:solidFill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836483"/>
            <a:ext cx="6400800" cy="6325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BF152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579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43077" y="5363594"/>
            <a:ext cx="4282638" cy="43360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Optional title 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1395" y="2028390"/>
            <a:ext cx="8196633" cy="2925703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6500">
                <a:solidFill>
                  <a:srgbClr val="FFFFFF"/>
                </a:solidFill>
              </a:defRPr>
            </a:lvl1pPr>
            <a:lvl2pPr>
              <a:defRPr sz="6500">
                <a:solidFill>
                  <a:srgbClr val="FFFFFF"/>
                </a:solidFill>
              </a:defRPr>
            </a:lvl2pPr>
            <a:lvl3pPr>
              <a:defRPr sz="6500">
                <a:solidFill>
                  <a:srgbClr val="FFFFFF"/>
                </a:solidFill>
              </a:defRPr>
            </a:lvl3pPr>
            <a:lvl4pPr>
              <a:defRPr sz="6500">
                <a:solidFill>
                  <a:srgbClr val="FFFFFF"/>
                </a:solidFill>
              </a:defRPr>
            </a:lvl4pPr>
            <a:lvl5pPr>
              <a:defRPr sz="65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“Notable quotes</a:t>
            </a:r>
          </a:p>
          <a:p>
            <a:pPr lvl="0"/>
            <a:r>
              <a:rPr lang="en-US" dirty="0"/>
              <a:t>Will go right here,</a:t>
            </a:r>
          </a:p>
          <a:p>
            <a:pPr lvl="0"/>
            <a:r>
              <a:rPr lang="en-US" dirty="0"/>
              <a:t>yes right here.”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80702" y="4985581"/>
            <a:ext cx="4024313" cy="46198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– </a:t>
            </a:r>
            <a:r>
              <a:rPr lang="en-US" dirty="0" err="1"/>
              <a:t>Firstandlast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9053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97146"/>
            <a:ext cx="9144000" cy="5860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756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40253"/>
            <a:ext cx="7772400" cy="83014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408068"/>
            <a:ext cx="6400800" cy="6325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114436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910" y="1113036"/>
            <a:ext cx="6475579" cy="408922"/>
          </a:xfrm>
        </p:spPr>
        <p:txBody>
          <a:bodyPr lIns="0" tIns="0" rIns="0" bIns="0" anchor="t">
            <a:normAutofit/>
          </a:bodyPr>
          <a:lstStyle>
            <a:lvl1pPr algn="r">
              <a:defRPr sz="2000"/>
            </a:lvl1pPr>
          </a:lstStyle>
          <a:p>
            <a:r>
              <a:rPr lang="en-US" dirty="0"/>
              <a:t>BLANK 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583"/>
            <a:ext cx="8229600" cy="41417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613" y="1765344"/>
            <a:ext cx="8687413" cy="671014"/>
          </a:xfrm>
        </p:spPr>
        <p:txBody>
          <a:bodyPr>
            <a:normAutofit/>
          </a:bodyPr>
          <a:lstStyle>
            <a:lvl1pPr marL="168275" indent="0">
              <a:buNone/>
              <a:defRPr sz="3000" baseline="0">
                <a:solidFill>
                  <a:srgbClr val="BF1524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623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3910" y="1113036"/>
            <a:ext cx="6475579" cy="408922"/>
          </a:xfrm>
        </p:spPr>
        <p:txBody>
          <a:bodyPr lIns="0" tIns="0" rIns="0" bIns="0" anchor="t">
            <a:normAutofit/>
          </a:bodyPr>
          <a:lstStyle>
            <a:lvl1pPr algn="r">
              <a:defRPr sz="2000"/>
            </a:lvl1pPr>
          </a:lstStyle>
          <a:p>
            <a:r>
              <a:rPr lang="en-US" dirty="0"/>
              <a:t>BLANK SLIDE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583"/>
            <a:ext cx="4003288" cy="4141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6848" y="2480583"/>
            <a:ext cx="4003288" cy="4141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4580" y="1765301"/>
            <a:ext cx="8704716" cy="585864"/>
          </a:xfrm>
        </p:spPr>
        <p:txBody>
          <a:bodyPr>
            <a:noAutofit/>
          </a:bodyPr>
          <a:lstStyle>
            <a:lvl1pPr marL="168275" indent="0">
              <a:buNone/>
              <a:defRPr sz="3000">
                <a:solidFill>
                  <a:srgbClr val="BF1524"/>
                </a:solidFill>
              </a:defRPr>
            </a:lvl1pPr>
            <a:lvl2pPr>
              <a:defRPr sz="3000">
                <a:solidFill>
                  <a:srgbClr val="BF1524"/>
                </a:solidFill>
              </a:defRPr>
            </a:lvl2pPr>
            <a:lvl3pPr>
              <a:defRPr sz="3000">
                <a:solidFill>
                  <a:srgbClr val="BF1524"/>
                </a:solidFill>
              </a:defRPr>
            </a:lvl3pPr>
            <a:lvl4pPr>
              <a:defRPr sz="3000">
                <a:solidFill>
                  <a:srgbClr val="BF1524"/>
                </a:solidFill>
              </a:defRPr>
            </a:lvl4pPr>
            <a:lvl5pPr>
              <a:defRPr sz="3000">
                <a:solidFill>
                  <a:srgbClr val="BF1524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12788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830772" y="1113037"/>
            <a:ext cx="4869364" cy="5509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67035"/>
            <a:ext cx="3192463" cy="495529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11346"/>
            <a:ext cx="3649663" cy="555690"/>
          </a:xfrm>
        </p:spPr>
        <p:txBody>
          <a:bodyPr>
            <a:noAutofit/>
          </a:bodyPr>
          <a:lstStyle>
            <a:lvl1pPr marL="168275" indent="0">
              <a:buNone/>
              <a:defRPr sz="3000" baseline="0">
                <a:solidFill>
                  <a:srgbClr val="BF1524"/>
                </a:solidFill>
              </a:defRPr>
            </a:lvl1pPr>
            <a:lvl2pPr>
              <a:defRPr sz="3000">
                <a:solidFill>
                  <a:srgbClr val="BF1524"/>
                </a:solidFill>
              </a:defRPr>
            </a:lvl2pPr>
            <a:lvl3pPr>
              <a:defRPr sz="3000">
                <a:solidFill>
                  <a:srgbClr val="BF1524"/>
                </a:solidFill>
              </a:defRPr>
            </a:lvl3pPr>
            <a:lvl4pPr>
              <a:defRPr sz="3000">
                <a:solidFill>
                  <a:srgbClr val="BF1524"/>
                </a:solidFill>
              </a:defRPr>
            </a:lvl4pPr>
            <a:lvl5pPr>
              <a:defRPr sz="3000">
                <a:solidFill>
                  <a:srgbClr val="BF1524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9523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955" y="3756148"/>
            <a:ext cx="7772400" cy="1362075"/>
          </a:xfrm>
        </p:spPr>
        <p:txBody>
          <a:bodyPr anchor="t">
            <a:normAutofit/>
          </a:bodyPr>
          <a:lstStyle>
            <a:lvl1pPr algn="l">
              <a:defRPr sz="7500" b="1" cap="all"/>
            </a:lvl1pPr>
          </a:lstStyle>
          <a:p>
            <a:r>
              <a:rPr lang="en-US" dirty="0"/>
              <a:t>AND PHRASES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68" y="2729042"/>
            <a:ext cx="7772400" cy="1205538"/>
          </a:xfrm>
        </p:spPr>
        <p:txBody>
          <a:bodyPr anchor="b">
            <a:normAutofit/>
          </a:bodyPr>
          <a:lstStyle>
            <a:lvl1pPr marL="0" indent="0">
              <a:buNone/>
              <a:defRPr sz="7500" b="1">
                <a:solidFill>
                  <a:srgbClr val="BF152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WORDS</a:t>
            </a:r>
          </a:p>
        </p:txBody>
      </p:sp>
    </p:spTree>
    <p:extLst>
      <p:ext uri="{BB962C8B-B14F-4D97-AF65-F5344CB8AC3E}">
        <p14:creationId xmlns:p14="http://schemas.microsoft.com/office/powerpoint/2010/main" val="42502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955" y="3756148"/>
            <a:ext cx="7772400" cy="1362075"/>
          </a:xfrm>
        </p:spPr>
        <p:txBody>
          <a:bodyPr anchor="t">
            <a:normAutofit/>
          </a:bodyPr>
          <a:lstStyle>
            <a:lvl1pPr algn="l">
              <a:defRPr sz="75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 PHRASES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68" y="2729042"/>
            <a:ext cx="7772400" cy="1205538"/>
          </a:xfrm>
        </p:spPr>
        <p:txBody>
          <a:bodyPr anchor="b">
            <a:normAutofit/>
          </a:bodyPr>
          <a:lstStyle>
            <a:lvl1pPr marL="0" indent="0">
              <a:buNone/>
              <a:defRPr sz="75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WORDS</a:t>
            </a:r>
          </a:p>
        </p:txBody>
      </p:sp>
    </p:spTree>
    <p:extLst>
      <p:ext uri="{BB962C8B-B14F-4D97-AF65-F5344CB8AC3E}">
        <p14:creationId xmlns:p14="http://schemas.microsoft.com/office/powerpoint/2010/main" val="42565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1170" y="2028827"/>
            <a:ext cx="8197426" cy="2936873"/>
          </a:xfrm>
        </p:spPr>
        <p:txBody>
          <a:bodyPr/>
          <a:lstStyle>
            <a:lvl1pPr marL="0" indent="0">
              <a:lnSpc>
                <a:spcPts val="6500"/>
              </a:lnSpc>
              <a:spcBef>
                <a:spcPts val="0"/>
              </a:spcBef>
              <a:buNone/>
              <a:defRPr sz="2000">
                <a:solidFill>
                  <a:srgbClr val="292828"/>
                </a:solidFill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“Notable quotes</a:t>
            </a:r>
          </a:p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Will go right here,</a:t>
            </a:r>
          </a:p>
          <a:p>
            <a:pPr algn="ctr">
              <a:lnSpc>
                <a:spcPct val="90000"/>
              </a:lnSpc>
            </a:pPr>
            <a:r>
              <a:rPr lang="en-US" sz="6500" b="0" dirty="0">
                <a:solidFill>
                  <a:srgbClr val="BF1524"/>
                </a:solidFill>
                <a:latin typeface="Arial"/>
                <a:cs typeface="Arial"/>
              </a:rPr>
              <a:t>yes right here.”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80702" y="4954093"/>
            <a:ext cx="4545013" cy="47247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– 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</a:rPr>
              <a:t>Firstandlast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43077" y="5363594"/>
            <a:ext cx="4282638" cy="433602"/>
          </a:xfrm>
        </p:spPr>
        <p:txBody>
          <a:bodyPr>
            <a:no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Optional title line</a:t>
            </a:r>
          </a:p>
        </p:txBody>
      </p:sp>
    </p:spTree>
    <p:extLst>
      <p:ext uri="{BB962C8B-B14F-4D97-AF65-F5344CB8AC3E}">
        <p14:creationId xmlns:p14="http://schemas.microsoft.com/office/powerpoint/2010/main" val="34081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8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5" r:id="rId3"/>
    <p:sldLayoutId id="2147483650" r:id="rId4"/>
    <p:sldLayoutId id="2147483663" r:id="rId5"/>
    <p:sldLayoutId id="2147483664" r:id="rId6"/>
    <p:sldLayoutId id="2147483667" r:id="rId7"/>
    <p:sldLayoutId id="2147483662" r:id="rId8"/>
    <p:sldLayoutId id="2147483665" r:id="rId9"/>
    <p:sldLayoutId id="2147483668" r:id="rId10"/>
    <p:sldLayoutId id="214748365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archive.ipac.caltech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body" sz="quarter" idx="10"/>
          </p:nvPr>
        </p:nvSpPr>
        <p:spPr>
          <a:xfrm>
            <a:off x="0" y="1494406"/>
            <a:ext cx="9125715" cy="2936873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BF1524"/>
                </a:solidFill>
              </a:rPr>
              <a:t>Quantifying the Ability of JWST to Detect Biosignatures</a:t>
            </a:r>
            <a:r>
              <a:rPr lang="en-US" dirty="0">
                <a:solidFill>
                  <a:srgbClr val="BF1524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endParaRPr lang="en-US" sz="6500" dirty="0">
              <a:solidFill>
                <a:srgbClr val="BF152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</p:nvPr>
        </p:nvSpPr>
        <p:spPr>
          <a:xfrm>
            <a:off x="4843077" y="4891116"/>
            <a:ext cx="4545013" cy="472478"/>
          </a:xfrm>
        </p:spPr>
        <p:txBody>
          <a:bodyPr>
            <a:normAutofit/>
          </a:bodyPr>
          <a:lstStyle/>
          <a:p>
            <a:r>
              <a:rPr lang="en-US" dirty="0" err="1"/>
              <a:t>Huihao</a:t>
            </a:r>
            <a:r>
              <a:rPr lang="en-US"/>
              <a:t> Zhang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18A04F-96C9-0626-4277-B552BD856AA9}"/>
              </a:ext>
            </a:extLst>
          </p:cNvPr>
          <p:cNvSpPr txBox="1">
            <a:spLocks/>
          </p:cNvSpPr>
          <p:nvPr/>
        </p:nvSpPr>
        <p:spPr>
          <a:xfrm>
            <a:off x="4843077" y="5363594"/>
            <a:ext cx="4282638" cy="43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Research Advisor: Ji 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6A0F4-9D0E-43D7-8D93-5DA8EEB21109}"/>
              </a:ext>
            </a:extLst>
          </p:cNvPr>
          <p:cNvSpPr txBox="1"/>
          <p:nvPr/>
        </p:nvSpPr>
        <p:spPr>
          <a:xfrm>
            <a:off x="2183575" y="2443348"/>
            <a:ext cx="4925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proximanova"/>
              </a:rPr>
              <a:t>Great Lakes Exoplanet Area Meeting 2022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90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3144-BF5C-1864-25F6-660A742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77E6-FEEF-7A31-3487-D42B59883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83F33-1AE8-72D4-7764-7FED01F0DC83}"/>
              </a:ext>
            </a:extLst>
          </p:cNvPr>
          <p:cNvSpPr txBox="1"/>
          <p:nvPr/>
        </p:nvSpPr>
        <p:spPr>
          <a:xfrm>
            <a:off x="164585" y="3780051"/>
            <a:ext cx="8724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found a method that quantifies the detectability of JWST for biosignatures composed of multiple gases.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C4E5B-F744-1439-AAF2-BAD64AACF156}"/>
              </a:ext>
            </a:extLst>
          </p:cNvPr>
          <p:cNvSpPr txBox="1"/>
          <p:nvPr/>
        </p:nvSpPr>
        <p:spPr>
          <a:xfrm>
            <a:off x="164585" y="2680985"/>
            <a:ext cx="8357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results show that JWST can detect some</a:t>
            </a:r>
            <a:r>
              <a:rPr lang="zh-CN" altLang="en-US" dirty="0"/>
              <a:t> </a:t>
            </a:r>
            <a:r>
              <a:rPr lang="en-US" altLang="zh-CN" dirty="0"/>
              <a:t>biosignatures</a:t>
            </a:r>
            <a:r>
              <a:rPr lang="en-US" dirty="0"/>
              <a:t> in the TRAPPIST-1e potential</a:t>
            </a:r>
            <a:r>
              <a:rPr lang="zh-CN" altLang="en-US" dirty="0"/>
              <a:t> </a:t>
            </a:r>
            <a:r>
              <a:rPr lang="en-US" dirty="0"/>
              <a:t>atmosphere.</a:t>
            </a:r>
          </a:p>
        </p:txBody>
      </p:sp>
    </p:spTree>
    <p:extLst>
      <p:ext uri="{BB962C8B-B14F-4D97-AF65-F5344CB8AC3E}">
        <p14:creationId xmlns:p14="http://schemas.microsoft.com/office/powerpoint/2010/main" val="248559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3A2A134-974B-5274-2A97-CAF0DF3F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6" y="2705209"/>
            <a:ext cx="7772400" cy="13620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33D8B9B-2B91-414A-3C89-2C98DC59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076" y="1454878"/>
            <a:ext cx="7772400" cy="12055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Report Over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75BFDA5-39CF-DE46-E5EA-D65F762C618B}"/>
              </a:ext>
            </a:extLst>
          </p:cNvPr>
          <p:cNvSpPr txBox="1">
            <a:spLocks/>
          </p:cNvSpPr>
          <p:nvPr/>
        </p:nvSpPr>
        <p:spPr>
          <a:xfrm>
            <a:off x="287076" y="5295851"/>
            <a:ext cx="4545013" cy="4724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Huihao</a:t>
            </a:r>
            <a:r>
              <a:rPr lang="en-US" dirty="0">
                <a:solidFill>
                  <a:schemeClr val="bg1"/>
                </a:solidFill>
              </a:rPr>
              <a:t> Zhang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0360F57-B47B-A422-DA60-A495BABF4D60}"/>
              </a:ext>
            </a:extLst>
          </p:cNvPr>
          <p:cNvSpPr txBox="1">
            <a:spLocks/>
          </p:cNvSpPr>
          <p:nvPr/>
        </p:nvSpPr>
        <p:spPr>
          <a:xfrm>
            <a:off x="287076" y="5768329"/>
            <a:ext cx="4282638" cy="43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rgbClr val="BF1524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olidFill>
                  <a:schemeClr val="bg1"/>
                </a:solidFill>
              </a:rPr>
              <a:t>Research Advisor: Prof</a:t>
            </a:r>
            <a:r>
              <a:rPr lang="en-US" altLang="zh-CN" sz="1800">
                <a:solidFill>
                  <a:schemeClr val="bg1"/>
                </a:solidFill>
              </a:rPr>
              <a:t>. </a:t>
            </a:r>
            <a:r>
              <a:rPr lang="en-US" sz="1800">
                <a:solidFill>
                  <a:schemeClr val="bg1"/>
                </a:solidFill>
              </a:rPr>
              <a:t>Ji Wang</a:t>
            </a:r>
          </a:p>
        </p:txBody>
      </p:sp>
    </p:spTree>
    <p:extLst>
      <p:ext uri="{BB962C8B-B14F-4D97-AF65-F5344CB8AC3E}">
        <p14:creationId xmlns:p14="http://schemas.microsoft.com/office/powerpoint/2010/main" val="210600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46FC406-C83A-580A-63A2-64D08389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5" y="1360237"/>
            <a:ext cx="3031959" cy="4426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96213-D518-6DC0-BE0E-8BBB9130FDAD}"/>
              </a:ext>
            </a:extLst>
          </p:cNvPr>
          <p:cNvSpPr txBox="1"/>
          <p:nvPr/>
        </p:nvSpPr>
        <p:spPr>
          <a:xfrm>
            <a:off x="3970421" y="26967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JWST allows us to discover the gases in the atmospheres of transiting planets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20FC9-AA49-5290-63FD-5A4522FEB2FC}"/>
              </a:ext>
            </a:extLst>
          </p:cNvPr>
          <p:cNvSpPr txBox="1"/>
          <p:nvPr/>
        </p:nvSpPr>
        <p:spPr>
          <a:xfrm>
            <a:off x="0" y="5786897"/>
            <a:ext cx="116345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100" err="1">
                <a:solidFill>
                  <a:schemeClr val="bg1">
                    <a:lumMod val="75000"/>
                  </a:schemeClr>
                </a:solidFill>
              </a:rPr>
              <a:t>www.physics.uu.se</a:t>
            </a:r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/research/astronomy-and-space-physics</a:t>
            </a:r>
          </a:p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/research/planets/exoplanet-atmospheres/</a:t>
            </a:r>
          </a:p>
        </p:txBody>
      </p:sp>
    </p:spTree>
    <p:extLst>
      <p:ext uri="{BB962C8B-B14F-4D97-AF65-F5344CB8AC3E}">
        <p14:creationId xmlns:p14="http://schemas.microsoft.com/office/powerpoint/2010/main" val="32066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0033BC-F7FC-1B5D-4091-BA77436CC98B}"/>
              </a:ext>
            </a:extLst>
          </p:cNvPr>
          <p:cNvSpPr txBox="1"/>
          <p:nvPr/>
        </p:nvSpPr>
        <p:spPr>
          <a:xfrm>
            <a:off x="505327" y="1463388"/>
            <a:ext cx="879508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The purpose of this research</a:t>
            </a:r>
            <a:r>
              <a:rPr lang="en-US" altLang="zh-CN" dirty="0"/>
              <a:t>:</a:t>
            </a:r>
          </a:p>
          <a:p>
            <a:endParaRPr lang="en-US" dirty="0"/>
          </a:p>
          <a:p>
            <a:r>
              <a:rPr lang="en-US" dirty="0"/>
              <a:t>1. Exploring the detectability of JWST for gases in the Trappist-1e‘s potential atmosphere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2. Find a method that quantifies the detectability of JWST for biosignatures composed of multiple gases</a:t>
            </a:r>
          </a:p>
        </p:txBody>
      </p:sp>
    </p:spTree>
    <p:extLst>
      <p:ext uri="{BB962C8B-B14F-4D97-AF65-F5344CB8AC3E}">
        <p14:creationId xmlns:p14="http://schemas.microsoft.com/office/powerpoint/2010/main" val="28907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E391CF-DE31-9297-3B06-2DDA5ACE716F}"/>
              </a:ext>
            </a:extLst>
          </p:cNvPr>
          <p:cNvSpPr txBox="1"/>
          <p:nvPr/>
        </p:nvSpPr>
        <p:spPr>
          <a:xfrm>
            <a:off x="371061" y="1521958"/>
            <a:ext cx="454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Exoplanet data are from </a:t>
            </a:r>
          </a:p>
          <a:p>
            <a:r>
              <a:rPr lang="en-US" dirty="0">
                <a:hlinkClick r:id="rId3"/>
              </a:rPr>
              <a:t>https://exoplanetarchive.ipac.caltech.edu/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3492F-4693-1968-31B1-6B84D91ACB19}"/>
              </a:ext>
            </a:extLst>
          </p:cNvPr>
          <p:cNvSpPr txBox="1"/>
          <p:nvPr/>
        </p:nvSpPr>
        <p:spPr>
          <a:xfrm>
            <a:off x="371061" y="2478506"/>
            <a:ext cx="476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open-source libraries used in the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A848-1BDB-C5A2-D5FB-E0CB6FCA1C83}"/>
              </a:ext>
            </a:extLst>
          </p:cNvPr>
          <p:cNvSpPr txBox="1"/>
          <p:nvPr/>
        </p:nvSpPr>
        <p:spPr>
          <a:xfrm>
            <a:off x="1500809" y="3242510"/>
            <a:ext cx="228600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PICASO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9F9E9-AE96-848B-6A62-589568009003}"/>
              </a:ext>
            </a:extLst>
          </p:cNvPr>
          <p:cNvSpPr txBox="1"/>
          <p:nvPr/>
        </p:nvSpPr>
        <p:spPr>
          <a:xfrm>
            <a:off x="5614386" y="3220558"/>
            <a:ext cx="23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/>
              <a:t>PandExo</a:t>
            </a:r>
            <a:endParaRPr lang="en-US" i="1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9DD6C7E-8887-E951-EB6E-B130F4E0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836" y="3804961"/>
            <a:ext cx="3354863" cy="1307089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7D2F34-46C2-4E36-77A8-D77146DF3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98" y="3804961"/>
            <a:ext cx="3354863" cy="13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5B898BB-406C-CE53-89D9-8DD6E254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35" y="981849"/>
            <a:ext cx="9023365" cy="40892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</a:rPr>
              <a:t>Transmission Spectrum</a:t>
            </a:r>
            <a:endParaRPr lang="en-US" b="0" dirty="0">
              <a:solidFill>
                <a:srgbClr val="C00000"/>
              </a:solidFill>
            </a:endParaRPr>
          </a:p>
        </p:txBody>
      </p:sp>
      <p:pic>
        <p:nvPicPr>
          <p:cNvPr id="16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5B927EA6-A3D2-5386-D1D8-525FA58E4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50" y="4355600"/>
            <a:ext cx="4472609" cy="2153199"/>
          </a:xfr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E0D049-7E88-6688-0869-D3EFEAE23FC0}"/>
              </a:ext>
            </a:extLst>
          </p:cNvPr>
          <p:cNvSpPr/>
          <p:nvPr/>
        </p:nvSpPr>
        <p:spPr>
          <a:xfrm>
            <a:off x="1231450" y="6529945"/>
            <a:ext cx="152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Mikal-Evans, T., 2022.</a:t>
            </a:r>
          </a:p>
        </p:txBody>
      </p:sp>
      <p:pic>
        <p:nvPicPr>
          <p:cNvPr id="65" name="Picture 64" descr="Chart, line chart&#10;&#10;Description automatically generated">
            <a:extLst>
              <a:ext uri="{FF2B5EF4-FFF2-40B4-BE49-F238E27FC236}">
                <a16:creationId xmlns:a16="http://schemas.microsoft.com/office/drawing/2014/main" id="{0367D9B5-5BD8-4EB1-2598-32CEED267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" r="8711" b="-1"/>
          <a:stretch/>
        </p:blipFill>
        <p:spPr>
          <a:xfrm>
            <a:off x="-53085" y="1884752"/>
            <a:ext cx="5328719" cy="201848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CB72AC6-70A1-EA3E-7C52-93DAC1C57BEA}"/>
              </a:ext>
            </a:extLst>
          </p:cNvPr>
          <p:cNvSpPr txBox="1"/>
          <p:nvPr/>
        </p:nvSpPr>
        <p:spPr>
          <a:xfrm>
            <a:off x="4166728" y="302990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66F32A-E442-2062-9191-70C55FBE44FE}"/>
              </a:ext>
            </a:extLst>
          </p:cNvPr>
          <p:cNvSpPr txBox="1"/>
          <p:nvPr/>
        </p:nvSpPr>
        <p:spPr>
          <a:xfrm>
            <a:off x="4480697" y="313762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</a:t>
            </a:r>
            <a:r>
              <a:rPr lang="en-US" altLang="zh-CN" sz="800" dirty="0"/>
              <a:t>2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FFA399-6EA7-C032-4A1E-49840AC98E52}"/>
              </a:ext>
            </a:extLst>
          </p:cNvPr>
          <p:cNvSpPr txBox="1"/>
          <p:nvPr/>
        </p:nvSpPr>
        <p:spPr>
          <a:xfrm>
            <a:off x="4818434" y="297604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B2D304-37C7-FFB5-4CF6-8706A754F271}"/>
              </a:ext>
            </a:extLst>
          </p:cNvPr>
          <p:cNvSpPr txBox="1"/>
          <p:nvPr/>
        </p:nvSpPr>
        <p:spPr>
          <a:xfrm>
            <a:off x="3515022" y="291193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B19E46-A85B-E7E8-5FEB-87D68FBA96F4}"/>
              </a:ext>
            </a:extLst>
          </p:cNvPr>
          <p:cNvSpPr txBox="1"/>
          <p:nvPr/>
        </p:nvSpPr>
        <p:spPr>
          <a:xfrm>
            <a:off x="3286422" y="308376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</a:t>
            </a:r>
            <a:r>
              <a:rPr lang="en-US" altLang="zh-CN" sz="800" dirty="0"/>
              <a:t>2O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B53B07-651C-058F-3333-BDAF312FA7F7}"/>
              </a:ext>
            </a:extLst>
          </p:cNvPr>
          <p:cNvSpPr txBox="1"/>
          <p:nvPr/>
        </p:nvSpPr>
        <p:spPr>
          <a:xfrm>
            <a:off x="3043762" y="27212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AB12F3-57DF-8994-DC95-865249747057}"/>
              </a:ext>
            </a:extLst>
          </p:cNvPr>
          <p:cNvSpPr txBox="1"/>
          <p:nvPr/>
        </p:nvSpPr>
        <p:spPr>
          <a:xfrm>
            <a:off x="2934625" y="302990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A32626-C730-D259-1612-13BD2A6AA2A9}"/>
              </a:ext>
            </a:extLst>
          </p:cNvPr>
          <p:cNvSpPr txBox="1"/>
          <p:nvPr/>
        </p:nvSpPr>
        <p:spPr>
          <a:xfrm>
            <a:off x="2698995" y="302990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8AB06D-1C6C-6C67-8B51-CADB60E58795}"/>
              </a:ext>
            </a:extLst>
          </p:cNvPr>
          <p:cNvSpPr txBox="1"/>
          <p:nvPr/>
        </p:nvSpPr>
        <p:spPr>
          <a:xfrm>
            <a:off x="2561695" y="293222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5D0B56-6DC5-F0D0-A55B-B49FB0CF84B7}"/>
              </a:ext>
            </a:extLst>
          </p:cNvPr>
          <p:cNvSpPr txBox="1"/>
          <p:nvPr/>
        </p:nvSpPr>
        <p:spPr>
          <a:xfrm>
            <a:off x="2285872" y="323080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F08FF3-9BE9-9BC6-0F35-10152C4580C0}"/>
              </a:ext>
            </a:extLst>
          </p:cNvPr>
          <p:cNvSpPr txBox="1"/>
          <p:nvPr/>
        </p:nvSpPr>
        <p:spPr>
          <a:xfrm>
            <a:off x="2408775" y="308878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2C49FB-6E1E-8AB2-2F02-54185DC9FDD9}"/>
              </a:ext>
            </a:extLst>
          </p:cNvPr>
          <p:cNvSpPr txBox="1"/>
          <p:nvPr/>
        </p:nvSpPr>
        <p:spPr>
          <a:xfrm>
            <a:off x="1828671" y="3318177"/>
            <a:ext cx="733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2O+CH4</a:t>
            </a:r>
            <a:endParaRPr lang="en-US" sz="8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2A12B2-BF11-2FF2-EE31-5A0167D0EF73}"/>
              </a:ext>
            </a:extLst>
          </p:cNvPr>
          <p:cNvSpPr txBox="1"/>
          <p:nvPr/>
        </p:nvSpPr>
        <p:spPr>
          <a:xfrm>
            <a:off x="1324050" y="1444410"/>
            <a:ext cx="4624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Modern Earth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CA316-BA79-A6D6-1260-669523485ABA}"/>
              </a:ext>
            </a:extLst>
          </p:cNvPr>
          <p:cNvSpPr txBox="1"/>
          <p:nvPr/>
        </p:nvSpPr>
        <p:spPr>
          <a:xfrm>
            <a:off x="477230" y="3806715"/>
            <a:ext cx="368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Spectrum generated by </a:t>
            </a:r>
            <a:r>
              <a:rPr lang="en-US" sz="1200" i="1" dirty="0"/>
              <a:t>PICASO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8F25DB-985D-31DD-6DDA-8DE97D7D9B25}"/>
              </a:ext>
            </a:extLst>
          </p:cNvPr>
          <p:cNvSpPr txBox="1"/>
          <p:nvPr/>
        </p:nvSpPr>
        <p:spPr>
          <a:xfrm>
            <a:off x="6328458" y="2640919"/>
            <a:ext cx="4600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similarity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0A59FF-2C44-C24D-9F05-CC741E99638C}"/>
              </a:ext>
            </a:extLst>
          </p:cNvPr>
          <p:cNvSpPr txBox="1"/>
          <p:nvPr/>
        </p:nvSpPr>
        <p:spPr>
          <a:xfrm>
            <a:off x="6328458" y="3298141"/>
            <a:ext cx="5422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en-US" sz="2400" b="1" dirty="0">
                <a:solidFill>
                  <a:srgbClr val="C00000"/>
                </a:solidFill>
              </a:rPr>
              <a:t> 95</a:t>
            </a:r>
            <a:r>
              <a:rPr lang="en-US" altLang="zh-CN" sz="2400" b="1" dirty="0">
                <a:solidFill>
                  <a:srgbClr val="C00000"/>
                </a:solidFill>
              </a:rPr>
              <a:t>%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5B898BB-406C-CE53-89D9-8DD6E254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" y="961832"/>
            <a:ext cx="7434004" cy="5679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Simulated Data of JWST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CA316-BA79-A6D6-1260-669523485ABA}"/>
              </a:ext>
            </a:extLst>
          </p:cNvPr>
          <p:cNvSpPr txBox="1"/>
          <p:nvPr/>
        </p:nvSpPr>
        <p:spPr>
          <a:xfrm>
            <a:off x="-569689" y="4127903"/>
            <a:ext cx="368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Spectrum generated by </a:t>
            </a:r>
            <a:r>
              <a:rPr lang="en-US" sz="1400" i="1" dirty="0" err="1"/>
              <a:t>PandExo</a:t>
            </a:r>
            <a:endParaRPr lang="en-US" sz="1400" i="1" dirty="0"/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B778D66-FF20-78A8-855F-FCC671BDC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85" y="4388473"/>
            <a:ext cx="8229600" cy="207460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C27F87-590B-B2A8-0AD9-0C951A229F69}"/>
              </a:ext>
            </a:extLst>
          </p:cNvPr>
          <p:cNvSpPr/>
          <p:nvPr/>
        </p:nvSpPr>
        <p:spPr>
          <a:xfrm>
            <a:off x="523695" y="6585846"/>
            <a:ext cx="19424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Mikal-Evans, T., 2022.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A6101-4948-BA35-B99A-6C8E3E9197FB}"/>
              </a:ext>
            </a:extLst>
          </p:cNvPr>
          <p:cNvSpPr txBox="1"/>
          <p:nvPr/>
        </p:nvSpPr>
        <p:spPr>
          <a:xfrm>
            <a:off x="1507850" y="6387504"/>
            <a:ext cx="2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6A912-C703-9482-8997-AA4C89D48B9B}"/>
              </a:ext>
            </a:extLst>
          </p:cNvPr>
          <p:cNvSpPr txBox="1"/>
          <p:nvPr/>
        </p:nvSpPr>
        <p:spPr>
          <a:xfrm>
            <a:off x="4160187" y="6382746"/>
            <a:ext cx="2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3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40BF-1B8A-AA9B-E6EE-6D5058B2E97F}"/>
              </a:ext>
            </a:extLst>
          </p:cNvPr>
          <p:cNvSpPr txBox="1"/>
          <p:nvPr/>
        </p:nvSpPr>
        <p:spPr>
          <a:xfrm>
            <a:off x="2839872" y="6379421"/>
            <a:ext cx="2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</a:t>
            </a: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8750B-CA68-DF27-BA46-3317C74F91DC}"/>
              </a:ext>
            </a:extLst>
          </p:cNvPr>
          <p:cNvSpPr txBox="1"/>
          <p:nvPr/>
        </p:nvSpPr>
        <p:spPr>
          <a:xfrm>
            <a:off x="6798119" y="6391170"/>
            <a:ext cx="2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84679-2914-1AAD-6300-A98F5E9B22D3}"/>
              </a:ext>
            </a:extLst>
          </p:cNvPr>
          <p:cNvSpPr txBox="1"/>
          <p:nvPr/>
        </p:nvSpPr>
        <p:spPr>
          <a:xfrm>
            <a:off x="5474524" y="6379421"/>
            <a:ext cx="23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endParaRPr lang="en-US" sz="1400"/>
          </a:p>
        </p:txBody>
      </p: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65C578F1-864A-B090-A847-7079A33C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733742"/>
            <a:ext cx="7143096" cy="26756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644B73-3375-7486-C840-C3FC92C34ED9}"/>
              </a:ext>
            </a:extLst>
          </p:cNvPr>
          <p:cNvSpPr txBox="1"/>
          <p:nvPr/>
        </p:nvSpPr>
        <p:spPr>
          <a:xfrm>
            <a:off x="5806582" y="559500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9A184B-BF40-B386-62AA-A81B80B342DF}"/>
              </a:ext>
            </a:extLst>
          </p:cNvPr>
          <p:cNvSpPr txBox="1"/>
          <p:nvPr/>
        </p:nvSpPr>
        <p:spPr>
          <a:xfrm>
            <a:off x="6575697" y="58008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11DA9B-96B0-6606-D459-309BC8E3BD12}"/>
              </a:ext>
            </a:extLst>
          </p:cNvPr>
          <p:cNvSpPr txBox="1"/>
          <p:nvPr/>
        </p:nvSpPr>
        <p:spPr>
          <a:xfrm>
            <a:off x="7032897" y="611893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C19D7-6EEE-3DFF-118B-289A688061B5}"/>
              </a:ext>
            </a:extLst>
          </p:cNvPr>
          <p:cNvSpPr txBox="1"/>
          <p:nvPr/>
        </p:nvSpPr>
        <p:spPr>
          <a:xfrm>
            <a:off x="4645731" y="561311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AC9281-8888-4FE1-4C25-11CF1570EA44}"/>
              </a:ext>
            </a:extLst>
          </p:cNvPr>
          <p:cNvSpPr txBox="1"/>
          <p:nvPr/>
        </p:nvSpPr>
        <p:spPr>
          <a:xfrm>
            <a:off x="4086163" y="559500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0E6396-69E0-9DF7-7DDD-40E0BBEF41A7}"/>
              </a:ext>
            </a:extLst>
          </p:cNvPr>
          <p:cNvSpPr txBox="1"/>
          <p:nvPr/>
        </p:nvSpPr>
        <p:spPr>
          <a:xfrm>
            <a:off x="3658395" y="559500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3F5061-A3E7-D879-CD66-C14C20F04FD5}"/>
              </a:ext>
            </a:extLst>
          </p:cNvPr>
          <p:cNvSpPr txBox="1"/>
          <p:nvPr/>
        </p:nvSpPr>
        <p:spPr>
          <a:xfrm>
            <a:off x="3400363" y="560258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139F44-EA69-DB3E-FE90-B52F307F57FE}"/>
              </a:ext>
            </a:extLst>
          </p:cNvPr>
          <p:cNvSpPr txBox="1"/>
          <p:nvPr/>
        </p:nvSpPr>
        <p:spPr>
          <a:xfrm>
            <a:off x="3039040" y="561496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A4D1E-108A-9033-DDF1-9255845E009F}"/>
              </a:ext>
            </a:extLst>
          </p:cNvPr>
          <p:cNvSpPr txBox="1"/>
          <p:nvPr/>
        </p:nvSpPr>
        <p:spPr>
          <a:xfrm>
            <a:off x="2743995" y="561514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AEDB5C-A60E-BE9B-531A-C9D8C08D2EEC}"/>
              </a:ext>
            </a:extLst>
          </p:cNvPr>
          <p:cNvSpPr txBox="1"/>
          <p:nvPr/>
        </p:nvSpPr>
        <p:spPr>
          <a:xfrm>
            <a:off x="2286795" y="576149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BD8E67-6DAC-50ED-62D8-F4818DEF6DD4}"/>
              </a:ext>
            </a:extLst>
          </p:cNvPr>
          <p:cNvSpPr txBox="1"/>
          <p:nvPr/>
        </p:nvSpPr>
        <p:spPr>
          <a:xfrm>
            <a:off x="2382672" y="560493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964A46-DBA3-C906-9A2A-A5FEBF9B9DB0}"/>
              </a:ext>
            </a:extLst>
          </p:cNvPr>
          <p:cNvSpPr txBox="1"/>
          <p:nvPr/>
        </p:nvSpPr>
        <p:spPr>
          <a:xfrm>
            <a:off x="1258727" y="5740516"/>
            <a:ext cx="733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</a:t>
            </a:r>
            <a:r>
              <a:rPr lang="en-US" altLang="zh-CN" sz="800" dirty="0"/>
              <a:t>2O+CH4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93B6A2-DCE8-9B51-07B9-08D79680F767}"/>
              </a:ext>
            </a:extLst>
          </p:cNvPr>
          <p:cNvSpPr txBox="1"/>
          <p:nvPr/>
        </p:nvSpPr>
        <p:spPr>
          <a:xfrm>
            <a:off x="5808511" y="309680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1B975-ED9D-6A29-85E3-CF99859117E2}"/>
              </a:ext>
            </a:extLst>
          </p:cNvPr>
          <p:cNvSpPr txBox="1"/>
          <p:nvPr/>
        </p:nvSpPr>
        <p:spPr>
          <a:xfrm>
            <a:off x="6554476" y="322167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C575EC-9BA8-5E40-680C-F8F7EDEC3343}"/>
              </a:ext>
            </a:extLst>
          </p:cNvPr>
          <p:cNvSpPr txBox="1"/>
          <p:nvPr/>
        </p:nvSpPr>
        <p:spPr>
          <a:xfrm>
            <a:off x="6930652" y="333136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D5FEE3-4DBF-2CDE-CEF4-BDDABC3918FB}"/>
              </a:ext>
            </a:extLst>
          </p:cNvPr>
          <p:cNvSpPr txBox="1"/>
          <p:nvPr/>
        </p:nvSpPr>
        <p:spPr>
          <a:xfrm>
            <a:off x="4640112" y="36449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17E842-F94D-70A6-250F-6000EF21B118}"/>
              </a:ext>
            </a:extLst>
          </p:cNvPr>
          <p:cNvSpPr txBox="1"/>
          <p:nvPr/>
        </p:nvSpPr>
        <p:spPr>
          <a:xfrm>
            <a:off x="3971536" y="317792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C89EA-B306-FC3A-D09E-9CAD6B705024}"/>
              </a:ext>
            </a:extLst>
          </p:cNvPr>
          <p:cNvSpPr txBox="1"/>
          <p:nvPr/>
        </p:nvSpPr>
        <p:spPr>
          <a:xfrm>
            <a:off x="3660324" y="2842166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D0EE0-058E-82C1-A1D1-E937DB7F0E87}"/>
              </a:ext>
            </a:extLst>
          </p:cNvPr>
          <p:cNvSpPr txBox="1"/>
          <p:nvPr/>
        </p:nvSpPr>
        <p:spPr>
          <a:xfrm>
            <a:off x="3273297" y="329195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</a:t>
            </a:r>
            <a:endParaRPr lang="en-US" sz="8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CEC484-5041-048A-861A-45CC3CAE66AF}"/>
              </a:ext>
            </a:extLst>
          </p:cNvPr>
          <p:cNvSpPr txBox="1"/>
          <p:nvPr/>
        </p:nvSpPr>
        <p:spPr>
          <a:xfrm>
            <a:off x="2891209" y="330216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</a:t>
            </a:r>
            <a:r>
              <a:rPr lang="en-US" altLang="zh-CN" sz="800"/>
              <a:t>4</a:t>
            </a:r>
            <a:endParaRPr lang="en-US" sz="8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1A2B5F-A6B6-B7F6-A2B0-51D0FACD79B2}"/>
              </a:ext>
            </a:extLst>
          </p:cNvPr>
          <p:cNvSpPr txBox="1"/>
          <p:nvPr/>
        </p:nvSpPr>
        <p:spPr>
          <a:xfrm>
            <a:off x="2582087" y="311755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</a:t>
            </a:r>
            <a:r>
              <a:rPr lang="en-US" altLang="zh-CN" sz="800"/>
              <a:t>2</a:t>
            </a:r>
            <a:endParaRPr lang="en-US" sz="8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599855-6B89-5D75-28F7-4D775C04CD53}"/>
              </a:ext>
            </a:extLst>
          </p:cNvPr>
          <p:cNvSpPr txBox="1"/>
          <p:nvPr/>
        </p:nvSpPr>
        <p:spPr>
          <a:xfrm>
            <a:off x="2008950" y="339967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</a:t>
            </a:r>
            <a:r>
              <a:rPr lang="en-US" altLang="zh-CN" sz="800" dirty="0"/>
              <a:t>4</a:t>
            </a:r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F7A9A6-BF42-4BA4-3B14-3A82BBE18161}"/>
              </a:ext>
            </a:extLst>
          </p:cNvPr>
          <p:cNvSpPr txBox="1"/>
          <p:nvPr/>
        </p:nvSpPr>
        <p:spPr>
          <a:xfrm>
            <a:off x="2294259" y="333708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</a:t>
            </a:r>
            <a:r>
              <a:rPr lang="en-US" altLang="zh-CN" sz="800" dirty="0"/>
              <a:t>2O</a:t>
            </a:r>
            <a:endParaRPr lang="en-US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AACF54-A880-1653-3527-A8F67F9A077C}"/>
              </a:ext>
            </a:extLst>
          </p:cNvPr>
          <p:cNvSpPr txBox="1"/>
          <p:nvPr/>
        </p:nvSpPr>
        <p:spPr>
          <a:xfrm>
            <a:off x="1069187" y="3603891"/>
            <a:ext cx="733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</a:t>
            </a:r>
            <a:r>
              <a:rPr lang="en-US" altLang="zh-CN" sz="800"/>
              <a:t>2O+CH4</a:t>
            </a:r>
            <a:endParaRPr 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A38C76-A058-76B0-0761-3C652078DF4E}"/>
              </a:ext>
            </a:extLst>
          </p:cNvPr>
          <p:cNvSpPr txBox="1"/>
          <p:nvPr/>
        </p:nvSpPr>
        <p:spPr>
          <a:xfrm>
            <a:off x="646861" y="1354573"/>
            <a:ext cx="485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Modern 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5B898BB-406C-CE53-89D9-8DD6E254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0" y="950650"/>
            <a:ext cx="7235091" cy="4089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Detectability of Gases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3D93579-BC01-CBD9-7373-C78BBA89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572"/>
            <a:ext cx="9144000" cy="4983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D97E4-D214-2258-EF04-D1000B3A6F07}"/>
              </a:ext>
            </a:extLst>
          </p:cNvPr>
          <p:cNvSpPr txBox="1"/>
          <p:nvPr/>
        </p:nvSpPr>
        <p:spPr>
          <a:xfrm>
            <a:off x="0" y="6154188"/>
            <a:ext cx="86694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Method for finding the feature wavelength(Phillips, et al. 2021. 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3EE5F-B70F-8C1D-07EA-EBED8D55579D}"/>
              </a:ext>
            </a:extLst>
          </p:cNvPr>
          <p:cNvSpPr/>
          <p:nvPr/>
        </p:nvSpPr>
        <p:spPr>
          <a:xfrm>
            <a:off x="-1" y="6415798"/>
            <a:ext cx="9676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detectability of biosignature gases in Archean Earth is higher than in Modern Earth except for CO.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014963-65D7-411D-69F8-BE84537DFF7F}"/>
              </a:ext>
            </a:extLst>
          </p:cNvPr>
          <p:cNvCxnSpPr>
            <a:cxnSpLocks/>
          </p:cNvCxnSpPr>
          <p:nvPr/>
        </p:nvCxnSpPr>
        <p:spPr>
          <a:xfrm flipH="1">
            <a:off x="1564336" y="2338086"/>
            <a:ext cx="3091885" cy="462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ADBA5-77FF-4DB1-6D15-9B4B713134AA}"/>
              </a:ext>
            </a:extLst>
          </p:cNvPr>
          <p:cNvCxnSpPr>
            <a:cxnSpLocks/>
          </p:cNvCxnSpPr>
          <p:nvPr/>
        </p:nvCxnSpPr>
        <p:spPr>
          <a:xfrm flipH="1">
            <a:off x="2595852" y="2546430"/>
            <a:ext cx="2219216" cy="1266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BC9523-983F-3C48-C684-BFD37E78CD4D}"/>
              </a:ext>
            </a:extLst>
          </p:cNvPr>
          <p:cNvCxnSpPr>
            <a:cxnSpLocks/>
          </p:cNvCxnSpPr>
          <p:nvPr/>
        </p:nvCxnSpPr>
        <p:spPr>
          <a:xfrm flipH="1">
            <a:off x="3710145" y="2801073"/>
            <a:ext cx="1185946" cy="756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55B0E2-8B57-420F-2FDF-BDF6CAB39EFB}"/>
              </a:ext>
            </a:extLst>
          </p:cNvPr>
          <p:cNvCxnSpPr>
            <a:cxnSpLocks/>
          </p:cNvCxnSpPr>
          <p:nvPr/>
        </p:nvCxnSpPr>
        <p:spPr>
          <a:xfrm>
            <a:off x="5555848" y="3044142"/>
            <a:ext cx="318304" cy="2273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0F7CBB-472B-6EA8-DB15-6A8BFB066352}"/>
              </a:ext>
            </a:extLst>
          </p:cNvPr>
          <p:cNvSpPr txBox="1"/>
          <p:nvPr/>
        </p:nvSpPr>
        <p:spPr>
          <a:xfrm>
            <a:off x="4896091" y="2069567"/>
            <a:ext cx="4687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ogether as a Biosignature</a:t>
            </a:r>
          </a:p>
          <a:p>
            <a:r>
              <a:rPr lang="en-US" b="1" dirty="0">
                <a:solidFill>
                  <a:srgbClr val="C00000"/>
                </a:solidFill>
              </a:rPr>
              <a:t>In Archean Earth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D47E42-C8C1-7DC1-6E9E-0255F823F361}"/>
              </a:ext>
            </a:extLst>
          </p:cNvPr>
          <p:cNvCxnSpPr>
            <a:cxnSpLocks/>
          </p:cNvCxnSpPr>
          <p:nvPr/>
        </p:nvCxnSpPr>
        <p:spPr>
          <a:xfrm flipH="1">
            <a:off x="1869136" y="2629088"/>
            <a:ext cx="3026955" cy="1789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A3712B-F090-09B0-21DB-23D9583FAB13}"/>
              </a:ext>
            </a:extLst>
          </p:cNvPr>
          <p:cNvCxnSpPr>
            <a:cxnSpLocks/>
          </p:cNvCxnSpPr>
          <p:nvPr/>
        </p:nvCxnSpPr>
        <p:spPr>
          <a:xfrm flipH="1">
            <a:off x="3126158" y="2757227"/>
            <a:ext cx="1902126" cy="2101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AC296B-B7DF-5E11-A1EA-62C0F9C6EA8C}"/>
              </a:ext>
            </a:extLst>
          </p:cNvPr>
          <p:cNvCxnSpPr>
            <a:cxnSpLocks/>
          </p:cNvCxnSpPr>
          <p:nvPr/>
        </p:nvCxnSpPr>
        <p:spPr>
          <a:xfrm flipH="1">
            <a:off x="5036000" y="2967926"/>
            <a:ext cx="363055" cy="141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049C58-1F89-ADB7-E3E5-E26D95F39A7F}"/>
              </a:ext>
            </a:extLst>
          </p:cNvPr>
          <p:cNvCxnSpPr>
            <a:cxnSpLocks/>
          </p:cNvCxnSpPr>
          <p:nvPr/>
        </p:nvCxnSpPr>
        <p:spPr>
          <a:xfrm flipH="1">
            <a:off x="4285761" y="2832330"/>
            <a:ext cx="968387" cy="200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C3D3F0-3FEB-5530-4CE3-C23024F593A0}"/>
              </a:ext>
            </a:extLst>
          </p:cNvPr>
          <p:cNvSpPr txBox="1"/>
          <p:nvPr/>
        </p:nvSpPr>
        <p:spPr>
          <a:xfrm>
            <a:off x="5109307" y="2117134"/>
            <a:ext cx="486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T</a:t>
            </a:r>
            <a:r>
              <a:rPr lang="en-US" b="1" dirty="0">
                <a:solidFill>
                  <a:srgbClr val="00B0F0"/>
                </a:solidFill>
              </a:rPr>
              <a:t>ogether as a Biosignature</a:t>
            </a:r>
          </a:p>
          <a:p>
            <a:r>
              <a:rPr lang="en-US" b="1" dirty="0">
                <a:solidFill>
                  <a:srgbClr val="00B0F0"/>
                </a:solidFill>
              </a:rPr>
              <a:t>In Modern Earth</a:t>
            </a:r>
          </a:p>
        </p:txBody>
      </p:sp>
    </p:spTree>
    <p:extLst>
      <p:ext uri="{BB962C8B-B14F-4D97-AF65-F5344CB8AC3E}">
        <p14:creationId xmlns:p14="http://schemas.microsoft.com/office/powerpoint/2010/main" val="21148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3" grpId="1"/>
      <p:bldP spid="37" grpId="0"/>
      <p:bldP spid="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5B898BB-406C-CE53-89D9-8DD6E254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" y="1032011"/>
            <a:ext cx="6475579" cy="40892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Detectability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en-US" dirty="0">
                <a:solidFill>
                  <a:srgbClr val="C00000"/>
                </a:solidFill>
              </a:rPr>
              <a:t> Biosignature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711FD3-4019-4E8A-30A4-B703EDCC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111"/>
            <a:ext cx="9144000" cy="4982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DC110-50D5-38B9-3254-704C89DEAEED}"/>
              </a:ext>
            </a:extLst>
          </p:cNvPr>
          <p:cNvSpPr/>
          <p:nvPr/>
        </p:nvSpPr>
        <p:spPr>
          <a:xfrm>
            <a:off x="0" y="6394147"/>
            <a:ext cx="931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to find the detectability of a biosignature composed of multiple gases?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2E9646-EFC1-0B79-C0E5-88A679FA843C}"/>
              </a:ext>
            </a:extLst>
          </p:cNvPr>
          <p:cNvCxnSpPr>
            <a:cxnSpLocks/>
          </p:cNvCxnSpPr>
          <p:nvPr/>
        </p:nvCxnSpPr>
        <p:spPr>
          <a:xfrm flipH="1">
            <a:off x="2662177" y="2175510"/>
            <a:ext cx="1909823" cy="938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04654-981A-F8A0-0C5A-D56704819B78}"/>
              </a:ext>
            </a:extLst>
          </p:cNvPr>
          <p:cNvSpPr txBox="1"/>
          <p:nvPr/>
        </p:nvSpPr>
        <p:spPr>
          <a:xfrm>
            <a:off x="4572000" y="1990844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H2O, CH4, CO2, CO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01138-DFFE-B640-F783-E35E647EA450}"/>
              </a:ext>
            </a:extLst>
          </p:cNvPr>
          <p:cNvCxnSpPr>
            <a:cxnSpLocks/>
          </p:cNvCxnSpPr>
          <p:nvPr/>
        </p:nvCxnSpPr>
        <p:spPr>
          <a:xfrm flipH="1">
            <a:off x="4572000" y="3356167"/>
            <a:ext cx="497711" cy="86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B73C59-3733-9951-D12D-C47C911DDEA9}"/>
              </a:ext>
            </a:extLst>
          </p:cNvPr>
          <p:cNvSpPr txBox="1"/>
          <p:nvPr/>
        </p:nvSpPr>
        <p:spPr>
          <a:xfrm>
            <a:off x="5018539" y="2993026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H2O, CH4, CO2, 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04D19-DEFF-3080-A722-E1B0A118815C}"/>
              </a:ext>
            </a:extLst>
          </p:cNvPr>
          <p:cNvSpPr txBox="1"/>
          <p:nvPr/>
        </p:nvSpPr>
        <p:spPr>
          <a:xfrm>
            <a:off x="3901582" y="4472722"/>
            <a:ext cx="4687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method does not apply in this case</a:t>
            </a:r>
            <a:r>
              <a:rPr lang="en-US" altLang="zh-CN" sz="2000" b="1" dirty="0">
                <a:solidFill>
                  <a:srgbClr val="FF0000"/>
                </a:solidFill>
              </a:rPr>
              <a:t>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7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FFAEDE-A1F4-7D9F-9072-DBCAC24EA34C}"/>
              </a:ext>
            </a:extLst>
          </p:cNvPr>
          <p:cNvSpPr txBox="1">
            <a:spLocks/>
          </p:cNvSpPr>
          <p:nvPr/>
        </p:nvSpPr>
        <p:spPr>
          <a:xfrm>
            <a:off x="140267" y="1113036"/>
            <a:ext cx="6475579" cy="40892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</a:rPr>
              <a:t>Detectability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en-US" dirty="0">
                <a:solidFill>
                  <a:srgbClr val="C00000"/>
                </a:solidFill>
              </a:rPr>
              <a:t> Biosignature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23CEB-9F2E-85CC-85D1-6CA4E90BBDBF}"/>
              </a:ext>
            </a:extLst>
          </p:cNvPr>
          <p:cNvSpPr/>
          <p:nvPr/>
        </p:nvSpPr>
        <p:spPr>
          <a:xfrm>
            <a:off x="93794" y="3233450"/>
            <a:ext cx="6272583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Archean Earth, the total &lt;S/N&gt; of CO2 + CH4 + H2O+CO: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47F12-4D4C-CB82-6B3E-3AC7F7B2D836}"/>
                  </a:ext>
                </a:extLst>
              </p:cNvPr>
              <p:cNvSpPr txBox="1"/>
              <p:nvPr/>
            </p:nvSpPr>
            <p:spPr>
              <a:xfrm>
                <a:off x="1501129" y="3809492"/>
                <a:ext cx="5722528" cy="31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647F12-4D4C-CB82-6B3E-3AC7F7B2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29" y="3809492"/>
                <a:ext cx="5722528" cy="316055"/>
              </a:xfrm>
              <a:prstGeom prst="rect">
                <a:avLst/>
              </a:prstGeom>
              <a:blipFill>
                <a:blip r:embed="rId2"/>
                <a:stretch>
                  <a:fillRect l="-443" t="-8000" r="-44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379316-E896-1F75-6815-AEEEA5DE34BD}"/>
                  </a:ext>
                </a:extLst>
              </p:cNvPr>
              <p:cNvSpPr/>
              <p:nvPr/>
            </p:nvSpPr>
            <p:spPr>
              <a:xfrm>
                <a:off x="93794" y="3711628"/>
                <a:ext cx="1553438" cy="406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379316-E896-1F75-6815-AEEEA5DE3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4" y="3711628"/>
                <a:ext cx="1553438" cy="40626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314D0C9-FC5B-68CC-B2AE-6AEC2000E57C}"/>
              </a:ext>
            </a:extLst>
          </p:cNvPr>
          <p:cNvSpPr txBox="1"/>
          <p:nvPr/>
        </p:nvSpPr>
        <p:spPr>
          <a:xfrm>
            <a:off x="1501129" y="4198183"/>
            <a:ext cx="20589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=7.03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41DC9-12DE-DE23-166E-0490A470DEC3}"/>
              </a:ext>
            </a:extLst>
          </p:cNvPr>
          <p:cNvSpPr txBox="1"/>
          <p:nvPr/>
        </p:nvSpPr>
        <p:spPr>
          <a:xfrm>
            <a:off x="202185" y="1673902"/>
            <a:ext cx="89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proposed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en-US" dirty="0"/>
              <a:t> equation that can quantify the detectability of biosignatures. 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581C020-79C4-79CE-0779-4A3BA999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93" y="2182255"/>
            <a:ext cx="4038600" cy="838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ECFDA0-DAFA-EA92-8E8C-CC508924F493}"/>
              </a:ext>
            </a:extLst>
          </p:cNvPr>
          <p:cNvSpPr/>
          <p:nvPr/>
        </p:nvSpPr>
        <p:spPr>
          <a:xfrm>
            <a:off x="130445" y="4774639"/>
            <a:ext cx="6272583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Modern Earth, the total &lt;S/N&gt; of CO2 + CH4 + H2O+O2: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2D5CDC-4148-304E-3E5D-3C4F7C366976}"/>
                  </a:ext>
                </a:extLst>
              </p:cNvPr>
              <p:cNvSpPr/>
              <p:nvPr/>
            </p:nvSpPr>
            <p:spPr>
              <a:xfrm>
                <a:off x="130445" y="5357161"/>
                <a:ext cx="1553438" cy="406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2D5CDC-4148-304E-3E5D-3C4F7C366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5" y="5357161"/>
                <a:ext cx="1553438" cy="406265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29B5FC-F493-05C8-13EC-EB94017F09A8}"/>
              </a:ext>
            </a:extLst>
          </p:cNvPr>
          <p:cNvSpPr txBox="1"/>
          <p:nvPr/>
        </p:nvSpPr>
        <p:spPr>
          <a:xfrm>
            <a:off x="1537780" y="5843716"/>
            <a:ext cx="20589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=8.85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3356F-1FB8-B810-ABDF-28EB80CC1E69}"/>
                  </a:ext>
                </a:extLst>
              </p:cNvPr>
              <p:cNvSpPr txBox="1"/>
              <p:nvPr/>
            </p:nvSpPr>
            <p:spPr>
              <a:xfrm>
                <a:off x="1537779" y="5397150"/>
                <a:ext cx="5722528" cy="316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3356F-1FB8-B810-ABDF-28EB80CC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9" y="5397150"/>
                <a:ext cx="5722528" cy="316055"/>
              </a:xfrm>
              <a:prstGeom prst="rect">
                <a:avLst/>
              </a:prstGeom>
              <a:blipFill>
                <a:blip r:embed="rId6"/>
                <a:stretch>
                  <a:fillRect l="-221" t="-3846" r="-22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3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ASC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397</Words>
  <Application>Microsoft Office PowerPoint</Application>
  <PresentationFormat>On-screen Show (4:3)</PresentationFormat>
  <Paragraphs>101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ASCpowerpoint</vt:lpstr>
      <vt:lpstr>PowerPoint Presentation</vt:lpstr>
      <vt:lpstr>PowerPoint Presentation</vt:lpstr>
      <vt:lpstr>PowerPoint Presentation</vt:lpstr>
      <vt:lpstr>PowerPoint Presentation</vt:lpstr>
      <vt:lpstr>Transmission Spectrum</vt:lpstr>
      <vt:lpstr>Simulated Data of JWST</vt:lpstr>
      <vt:lpstr>Detectability of Gases</vt:lpstr>
      <vt:lpstr>Detectability of Biosignature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Janell Strouse</dc:creator>
  <cp:lastModifiedBy>Zhang, Huihao</cp:lastModifiedBy>
  <cp:revision>89</cp:revision>
  <dcterms:created xsi:type="dcterms:W3CDTF">2014-02-19T18:52:33Z</dcterms:created>
  <dcterms:modified xsi:type="dcterms:W3CDTF">2022-11-17T21:55:29Z</dcterms:modified>
</cp:coreProperties>
</file>