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8" r:id="rId6"/>
    <p:sldId id="261" r:id="rId7"/>
    <p:sldId id="279" r:id="rId8"/>
    <p:sldId id="262" r:id="rId9"/>
    <p:sldId id="266" r:id="rId10"/>
    <p:sldId id="265" r:id="rId11"/>
    <p:sldId id="280" r:id="rId12"/>
    <p:sldId id="281" r:id="rId13"/>
    <p:sldId id="283" r:id="rId14"/>
    <p:sldId id="284" r:id="rId15"/>
    <p:sldId id="285" r:id="rId16"/>
    <p:sldId id="286" r:id="rId17"/>
    <p:sldId id="287" r:id="rId18"/>
    <p:sldId id="263" r:id="rId19"/>
    <p:sldId id="288" r:id="rId20"/>
    <p:sldId id="289" r:id="rId21"/>
    <p:sldId id="290" r:id="rId22"/>
    <p:sldId id="268" r:id="rId23"/>
    <p:sldId id="270" r:id="rId24"/>
    <p:sldId id="271" r:id="rId25"/>
    <p:sldId id="269" r:id="rId26"/>
    <p:sldId id="275" r:id="rId27"/>
    <p:sldId id="276" r:id="rId28"/>
    <p:sldId id="291" r:id="rId29"/>
    <p:sldId id="292" r:id="rId30"/>
    <p:sldId id="277" r:id="rId31"/>
    <p:sldId id="258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9EDFF-27B3-AC5C-D009-ABCF7504D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4DBF71-DD74-1C7F-E8EE-A45C873E2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3775D7-938F-2283-D19F-C5E1BB7C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045E8F-8C5A-FDE9-9E1E-B31B5B28A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BFA94-CAAC-3822-4E15-293A73ED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71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9F888-9542-15B9-F057-D1CB37C8E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21F81C-4242-7E0E-6458-94E2E753C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08121A-ECD1-C003-7484-852B7D81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E96F03-3F35-559A-C691-CFDC16AB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61C07D-4A08-3B0C-540F-B3A7F3A4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0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05F3D1-6959-1DAD-CE23-F02994CA2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96F019-06E4-8E03-0850-0E1B31408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D9A236-3459-DC98-94D0-A99C8E5F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056C8C-847A-803A-9DD8-5BAAF8497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05627B-EF84-21D1-C89F-D9731450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99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62337-6165-4AD8-759B-D356C198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5A7AA2-B395-F964-EBF1-3CB005FEC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C1E01C-5756-DDDA-C3FB-E0E9F63F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068DC9-FDEE-9AA5-B97F-3A6175BD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878EB3-CB7B-C473-2132-F99954B0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64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4451A8-2B0C-ADAE-1697-18BB8F4D2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2A0EFC-7B13-4DCB-1A89-2768633A6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C10581-5474-1C5C-C97B-4223CD41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343EFE-E108-C842-47DD-355A380F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B8A2C5-6E4B-A07F-C13F-27C30A01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88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D3437E-1D89-C55F-A1AC-43E60A83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2F15F2-2D60-4C9F-814D-D5B3E7099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A6C100-485B-9F3D-F33C-0B416F89C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73479B-1310-19FC-5D8D-E252B54E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A44A1E-00A0-71BB-A9D7-A46102DA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1B5676-322F-C0BA-0B91-9BD32E06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76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20C35C-ED02-C162-E67E-ABFA9161B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400EEF-AC4B-03D5-CBD9-852C98381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C9D458-6DCD-7C13-AB4C-6D4DB37B7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B78EFA2-5E6E-D8D7-ECF3-952381B0F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0076B36-D73C-620C-C6FC-41AD1A5E1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400D84B-ECE3-9BC2-E0A6-02AB8640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A3F203B-6D2E-E94B-575D-918DEC02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20BF89-6E6D-8031-D427-17405494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87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06140-5778-F308-7CD5-D5A4B76AD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816463-7AC1-6A4C-CDDC-9572CFDBC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3D9F48-AAB3-A8A4-3E3B-B2F7ACF6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75599A-839F-365F-CF14-F6F6716C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07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F2B8E42-233C-D545-7746-97AADEE7B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1E7F75B-C160-B597-DD30-EDD09C6F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906DDB-63E4-8CDB-446D-48CD7C8D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35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FA065-718B-AD6B-3D09-5CCCA2377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314182-1E6F-26E9-A464-27EFDF6B9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E62167-E516-4B98-80E4-DBC138B13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6CF619-FD7E-3122-85CB-33EFA048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8CA6EF-FD99-B7DD-685C-184D25E6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B6AB44-0D67-D262-E897-6A03D5F2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33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03956-F697-26E0-A483-9B0FBEE2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EDC9A80-A914-C79A-712B-DACA5AE7E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2E6D2E-95E7-C11D-4AB2-4D77D2B4D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7C4261-FF04-DDC8-22D6-2FB7E5BF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400986-F1F9-C2AB-9529-E3DAB377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FE3FD7-C235-8EAA-1A2D-ADA85E2A7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90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1C76706-0E19-F80C-AD79-556FD68A6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7279AF-4998-6605-12D8-83C9AB1CD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AE6C2A-64A8-3B65-B0CC-A175A9817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7A344-B5EA-438D-9F1A-3789ED15FA5F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5CB46D-C2CA-EFAD-A0AD-7022EBA88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1191C8-E37C-658E-8EE9-35DBAB6FF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03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ABA6F-06E7-1E3D-9350-175CA8BAD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Sound Dynamic Deadlock </a:t>
            </a:r>
            <a:r>
              <a:rPr lang="de-DE" dirty="0" err="1"/>
              <a:t>Prediction</a:t>
            </a:r>
            <a:r>
              <a:rPr lang="de-DE" dirty="0"/>
              <a:t> in Linear Time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5C9887-3333-CF8B-72ED-D6C8CBB136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Florian Rudaj</a:t>
            </a:r>
          </a:p>
        </p:txBody>
      </p:sp>
    </p:spTree>
    <p:extLst>
      <p:ext uri="{BB962C8B-B14F-4D97-AF65-F5344CB8AC3E}">
        <p14:creationId xmlns:p14="http://schemas.microsoft.com/office/powerpoint/2010/main" val="387372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FD3D5-05E5-BB98-FE98-EAB9EA7B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4018E8F-24AE-2186-5097-F867FBCC1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85" y="1825625"/>
            <a:ext cx="4429743" cy="4191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754EA18-5000-3F68-48CA-1F29DF78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2F91DDC-9C08-AAF8-F17D-84ACF3C79F2B}"/>
              </a:ext>
            </a:extLst>
          </p:cNvPr>
          <p:cNvSpPr txBox="1"/>
          <p:nvPr/>
        </p:nvSpPr>
        <p:spPr>
          <a:xfrm>
            <a:off x="5261206" y="1825625"/>
            <a:ext cx="588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 gibt die Locks x und y im Trace -&gt; Knoten x und y im Graph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3BE2E0C-42FE-471D-A03E-A9B806CC0DB5}"/>
              </a:ext>
            </a:extLst>
          </p:cNvPr>
          <p:cNvSpPr/>
          <p:nvPr/>
        </p:nvSpPr>
        <p:spPr>
          <a:xfrm>
            <a:off x="5897971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6165CF1-4BB9-0524-3C11-027ACA7D81ED}"/>
              </a:ext>
            </a:extLst>
          </p:cNvPr>
          <p:cNvSpPr/>
          <p:nvPr/>
        </p:nvSpPr>
        <p:spPr>
          <a:xfrm>
            <a:off x="8625885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37331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FD3D5-05E5-BB98-FE98-EAB9EA7B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4018E8F-24AE-2186-5097-F867FBCC1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85" y="1825625"/>
            <a:ext cx="4429743" cy="4191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754EA18-5000-3F68-48CA-1F29DF78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2F91DDC-9C08-AAF8-F17D-84ACF3C79F2B}"/>
              </a:ext>
            </a:extLst>
          </p:cNvPr>
          <p:cNvSpPr txBox="1"/>
          <p:nvPr/>
        </p:nvSpPr>
        <p:spPr>
          <a:xfrm>
            <a:off x="5235327" y="1825625"/>
            <a:ext cx="5883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 gibt die Locks x und y im Trace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Knoten x und y im Graph</a:t>
            </a:r>
          </a:p>
          <a:p>
            <a:r>
              <a:rPr lang="de-DE" dirty="0"/>
              <a:t>In T1 wird nach Lock y Lock x reserviert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Kante von y nach x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3BE2E0C-42FE-471D-A03E-A9B806CC0DB5}"/>
              </a:ext>
            </a:extLst>
          </p:cNvPr>
          <p:cNvSpPr/>
          <p:nvPr/>
        </p:nvSpPr>
        <p:spPr>
          <a:xfrm>
            <a:off x="5897971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6165CF1-4BB9-0524-3C11-027ACA7D81ED}"/>
              </a:ext>
            </a:extLst>
          </p:cNvPr>
          <p:cNvSpPr/>
          <p:nvPr/>
        </p:nvSpPr>
        <p:spPr>
          <a:xfrm>
            <a:off x="8625885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F6107784-22A6-267C-4D97-48C309ACE4BD}"/>
              </a:ext>
            </a:extLst>
          </p:cNvPr>
          <p:cNvCxnSpPr>
            <a:cxnSpLocks/>
            <a:stCxn id="10" idx="0"/>
            <a:endCxn id="12" idx="0"/>
          </p:cNvCxnSpPr>
          <p:nvPr/>
        </p:nvCxnSpPr>
        <p:spPr>
          <a:xfrm rot="5400000" flipH="1" flipV="1">
            <a:off x="7883030" y="3130405"/>
            <a:ext cx="12700" cy="272791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841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FD3D5-05E5-BB98-FE98-EAB9EA7B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4018E8F-24AE-2186-5097-F867FBCC1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85" y="1825625"/>
            <a:ext cx="4429743" cy="4191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754EA18-5000-3F68-48CA-1F29DF78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2F91DDC-9C08-AAF8-F17D-84ACF3C79F2B}"/>
              </a:ext>
            </a:extLst>
          </p:cNvPr>
          <p:cNvSpPr txBox="1"/>
          <p:nvPr/>
        </p:nvSpPr>
        <p:spPr>
          <a:xfrm>
            <a:off x="5235327" y="1825625"/>
            <a:ext cx="58832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 gibt die Locks x und y im Trace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Knoten x und y im Graph</a:t>
            </a:r>
          </a:p>
          <a:p>
            <a:r>
              <a:rPr lang="de-DE" dirty="0"/>
              <a:t>In T1 wird nach Lock y Lock x reserviert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Kante von y nach x</a:t>
            </a:r>
          </a:p>
          <a:p>
            <a:r>
              <a:rPr lang="de-DE" dirty="0"/>
              <a:t>In T2 wird nach Lock x Lock y reserviert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Kante von x nach y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3BE2E0C-42FE-471D-A03E-A9B806CC0DB5}"/>
              </a:ext>
            </a:extLst>
          </p:cNvPr>
          <p:cNvSpPr/>
          <p:nvPr/>
        </p:nvSpPr>
        <p:spPr>
          <a:xfrm>
            <a:off x="5897971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6165CF1-4BB9-0524-3C11-027ACA7D81ED}"/>
              </a:ext>
            </a:extLst>
          </p:cNvPr>
          <p:cNvSpPr/>
          <p:nvPr/>
        </p:nvSpPr>
        <p:spPr>
          <a:xfrm>
            <a:off x="8625885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F6107784-22A6-267C-4D97-48C309ACE4BD}"/>
              </a:ext>
            </a:extLst>
          </p:cNvPr>
          <p:cNvCxnSpPr>
            <a:cxnSpLocks/>
            <a:stCxn id="10" idx="0"/>
            <a:endCxn id="12" idx="0"/>
          </p:cNvCxnSpPr>
          <p:nvPr/>
        </p:nvCxnSpPr>
        <p:spPr>
          <a:xfrm rot="5400000" flipH="1" flipV="1">
            <a:off x="7883030" y="3130405"/>
            <a:ext cx="12700" cy="272791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Verbinder: gekrümmt 3">
            <a:extLst>
              <a:ext uri="{FF2B5EF4-FFF2-40B4-BE49-F238E27FC236}">
                <a16:creationId xmlns:a16="http://schemas.microsoft.com/office/drawing/2014/main" id="{D798DAC8-06C6-9DFB-3D6D-8409FD892265}"/>
              </a:ext>
            </a:extLst>
          </p:cNvPr>
          <p:cNvCxnSpPr>
            <a:cxnSpLocks/>
            <a:stCxn id="12" idx="4"/>
            <a:endCxn id="10" idx="4"/>
          </p:cNvCxnSpPr>
          <p:nvPr/>
        </p:nvCxnSpPr>
        <p:spPr>
          <a:xfrm rot="5400000">
            <a:off x="7883030" y="3967167"/>
            <a:ext cx="12700" cy="272791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354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FD3D5-05E5-BB98-FE98-EAB9EA7B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4018E8F-24AE-2186-5097-F867FBCC1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85" y="1825625"/>
            <a:ext cx="4429743" cy="4191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754EA18-5000-3F68-48CA-1F29DF78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2F91DDC-9C08-AAF8-F17D-84ACF3C79F2B}"/>
              </a:ext>
            </a:extLst>
          </p:cNvPr>
          <p:cNvSpPr txBox="1"/>
          <p:nvPr/>
        </p:nvSpPr>
        <p:spPr>
          <a:xfrm>
            <a:off x="5235327" y="1825625"/>
            <a:ext cx="58832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 gibt die Locks x und y im Trace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Knoten x und y im Graph</a:t>
            </a:r>
          </a:p>
          <a:p>
            <a:r>
              <a:rPr lang="de-DE" dirty="0"/>
              <a:t>In T1 wird nach Lock y Lock x reserviert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Kante von y nach x</a:t>
            </a:r>
          </a:p>
          <a:p>
            <a:r>
              <a:rPr lang="de-DE" dirty="0"/>
              <a:t>In T2 wird nach Lock x Lock y reserviert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Kante von x nach y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3BE2E0C-42FE-471D-A03E-A9B806CC0DB5}"/>
              </a:ext>
            </a:extLst>
          </p:cNvPr>
          <p:cNvSpPr/>
          <p:nvPr/>
        </p:nvSpPr>
        <p:spPr>
          <a:xfrm>
            <a:off x="5897971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6165CF1-4BB9-0524-3C11-027ACA7D81ED}"/>
              </a:ext>
            </a:extLst>
          </p:cNvPr>
          <p:cNvSpPr/>
          <p:nvPr/>
        </p:nvSpPr>
        <p:spPr>
          <a:xfrm>
            <a:off x="8625885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F6107784-22A6-267C-4D97-48C309ACE4BD}"/>
              </a:ext>
            </a:extLst>
          </p:cNvPr>
          <p:cNvCxnSpPr>
            <a:cxnSpLocks/>
            <a:stCxn id="10" idx="0"/>
            <a:endCxn id="12" idx="0"/>
          </p:cNvCxnSpPr>
          <p:nvPr/>
        </p:nvCxnSpPr>
        <p:spPr>
          <a:xfrm rot="5400000" flipH="1" flipV="1">
            <a:off x="7883030" y="3130405"/>
            <a:ext cx="12700" cy="272791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Verbinder: gekrümmt 3">
            <a:extLst>
              <a:ext uri="{FF2B5EF4-FFF2-40B4-BE49-F238E27FC236}">
                <a16:creationId xmlns:a16="http://schemas.microsoft.com/office/drawing/2014/main" id="{D798DAC8-06C6-9DFB-3D6D-8409FD892265}"/>
              </a:ext>
            </a:extLst>
          </p:cNvPr>
          <p:cNvCxnSpPr>
            <a:cxnSpLocks/>
            <a:stCxn id="12" idx="4"/>
            <a:endCxn id="10" idx="4"/>
          </p:cNvCxnSpPr>
          <p:nvPr/>
        </p:nvCxnSpPr>
        <p:spPr>
          <a:xfrm rot="5400000">
            <a:off x="7883030" y="3967167"/>
            <a:ext cx="12700" cy="272791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A9E5FF29-7EE1-7012-C938-0423A8BDADEF}"/>
              </a:ext>
            </a:extLst>
          </p:cNvPr>
          <p:cNvSpPr txBox="1"/>
          <p:nvPr/>
        </p:nvSpPr>
        <p:spPr>
          <a:xfrm>
            <a:off x="5235327" y="5555411"/>
            <a:ext cx="5306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Der resultierende Graph enthält einen Zyklus, also wird ein Deadlock vorhergesagt.</a:t>
            </a:r>
          </a:p>
        </p:txBody>
      </p:sp>
    </p:spTree>
    <p:extLst>
      <p:ext uri="{BB962C8B-B14F-4D97-AF65-F5344CB8AC3E}">
        <p14:creationId xmlns:p14="http://schemas.microsoft.com/office/powerpoint/2010/main" val="1291719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FD3D5-05E5-BB98-FE98-EAB9EA7B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2F91DDC-9C08-AAF8-F17D-84ACF3C79F2B}"/>
              </a:ext>
            </a:extLst>
          </p:cNvPr>
          <p:cNvSpPr txBox="1"/>
          <p:nvPr/>
        </p:nvSpPr>
        <p:spPr>
          <a:xfrm>
            <a:off x="5235327" y="1825625"/>
            <a:ext cx="5883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 gibt die Locks x und y im Trace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Knoten x und y im Graph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3BE2E0C-42FE-471D-A03E-A9B806CC0DB5}"/>
              </a:ext>
            </a:extLst>
          </p:cNvPr>
          <p:cNvSpPr/>
          <p:nvPr/>
        </p:nvSpPr>
        <p:spPr>
          <a:xfrm>
            <a:off x="5897971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6165CF1-4BB9-0524-3C11-027ACA7D81ED}"/>
              </a:ext>
            </a:extLst>
          </p:cNvPr>
          <p:cNvSpPr/>
          <p:nvPr/>
        </p:nvSpPr>
        <p:spPr>
          <a:xfrm>
            <a:off x="8625885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x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F424B5-1AE0-85AC-CDD6-A48727ECB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4326489" cy="42387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4205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FD3D5-05E5-BB98-FE98-EAB9EA7B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2F91DDC-9C08-AAF8-F17D-84ACF3C79F2B}"/>
              </a:ext>
            </a:extLst>
          </p:cNvPr>
          <p:cNvSpPr txBox="1"/>
          <p:nvPr/>
        </p:nvSpPr>
        <p:spPr>
          <a:xfrm>
            <a:off x="5235327" y="1825625"/>
            <a:ext cx="5883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 gibt die Locks x und y im Trace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Knoten x und y im Graph</a:t>
            </a:r>
          </a:p>
          <a:p>
            <a:r>
              <a:rPr lang="de-DE" dirty="0"/>
              <a:t>In T1 wird nach Lock y Lock x reserviert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Kante von y nach x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3BE2E0C-42FE-471D-A03E-A9B806CC0DB5}"/>
              </a:ext>
            </a:extLst>
          </p:cNvPr>
          <p:cNvSpPr/>
          <p:nvPr/>
        </p:nvSpPr>
        <p:spPr>
          <a:xfrm>
            <a:off x="5897971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6165CF1-4BB9-0524-3C11-027ACA7D81ED}"/>
              </a:ext>
            </a:extLst>
          </p:cNvPr>
          <p:cNvSpPr/>
          <p:nvPr/>
        </p:nvSpPr>
        <p:spPr>
          <a:xfrm>
            <a:off x="8625885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x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F424B5-1AE0-85AC-CDD6-A48727ECB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4326489" cy="423874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Verbinder: gekrümmt 3">
            <a:extLst>
              <a:ext uri="{FF2B5EF4-FFF2-40B4-BE49-F238E27FC236}">
                <a16:creationId xmlns:a16="http://schemas.microsoft.com/office/drawing/2014/main" id="{28837C48-F214-DA62-CEA2-044D2437EC29}"/>
              </a:ext>
            </a:extLst>
          </p:cNvPr>
          <p:cNvCxnSpPr>
            <a:cxnSpLocks/>
            <a:stCxn id="10" idx="0"/>
            <a:endCxn id="12" idx="0"/>
          </p:cNvCxnSpPr>
          <p:nvPr/>
        </p:nvCxnSpPr>
        <p:spPr>
          <a:xfrm rot="5400000" flipH="1" flipV="1">
            <a:off x="7883030" y="3130405"/>
            <a:ext cx="12700" cy="272791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981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FD3D5-05E5-BB98-FE98-EAB9EA7B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2F91DDC-9C08-AAF8-F17D-84ACF3C79F2B}"/>
              </a:ext>
            </a:extLst>
          </p:cNvPr>
          <p:cNvSpPr txBox="1"/>
          <p:nvPr/>
        </p:nvSpPr>
        <p:spPr>
          <a:xfrm>
            <a:off x="5235327" y="1825625"/>
            <a:ext cx="58832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 gibt die Locks x und y im Trace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Knoten x und y im Graph</a:t>
            </a:r>
          </a:p>
          <a:p>
            <a:r>
              <a:rPr lang="de-DE" dirty="0"/>
              <a:t>In T1 wird nach Lock y Lock x reserviert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Kante von y nach x</a:t>
            </a:r>
          </a:p>
          <a:p>
            <a:r>
              <a:rPr lang="de-DE" dirty="0"/>
              <a:t>In T1 wird nach Lock x Lock y reserviert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Kante von x nach y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3BE2E0C-42FE-471D-A03E-A9B806CC0DB5}"/>
              </a:ext>
            </a:extLst>
          </p:cNvPr>
          <p:cNvSpPr/>
          <p:nvPr/>
        </p:nvSpPr>
        <p:spPr>
          <a:xfrm>
            <a:off x="5897971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6165CF1-4BB9-0524-3C11-027ACA7D81ED}"/>
              </a:ext>
            </a:extLst>
          </p:cNvPr>
          <p:cNvSpPr/>
          <p:nvPr/>
        </p:nvSpPr>
        <p:spPr>
          <a:xfrm>
            <a:off x="8625885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x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F424B5-1AE0-85AC-CDD6-A48727ECB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4326489" cy="423874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Verbinder: gekrümmt 3">
            <a:extLst>
              <a:ext uri="{FF2B5EF4-FFF2-40B4-BE49-F238E27FC236}">
                <a16:creationId xmlns:a16="http://schemas.microsoft.com/office/drawing/2014/main" id="{28837C48-F214-DA62-CEA2-044D2437EC29}"/>
              </a:ext>
            </a:extLst>
          </p:cNvPr>
          <p:cNvCxnSpPr>
            <a:cxnSpLocks/>
            <a:stCxn id="10" idx="0"/>
            <a:endCxn id="12" idx="0"/>
          </p:cNvCxnSpPr>
          <p:nvPr/>
        </p:nvCxnSpPr>
        <p:spPr>
          <a:xfrm rot="5400000" flipH="1" flipV="1">
            <a:off x="7883030" y="3130405"/>
            <a:ext cx="12700" cy="272791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C8C8FB1E-C766-BBAB-0476-EA139E523262}"/>
              </a:ext>
            </a:extLst>
          </p:cNvPr>
          <p:cNvCxnSpPr>
            <a:cxnSpLocks/>
            <a:stCxn id="12" idx="4"/>
            <a:endCxn id="10" idx="4"/>
          </p:cNvCxnSpPr>
          <p:nvPr/>
        </p:nvCxnSpPr>
        <p:spPr>
          <a:xfrm rot="5400000">
            <a:off x="7883030" y="3967167"/>
            <a:ext cx="12700" cy="272791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782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FD3D5-05E5-BB98-FE98-EAB9EA7B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2F91DDC-9C08-AAF8-F17D-84ACF3C79F2B}"/>
              </a:ext>
            </a:extLst>
          </p:cNvPr>
          <p:cNvSpPr txBox="1"/>
          <p:nvPr/>
        </p:nvSpPr>
        <p:spPr>
          <a:xfrm>
            <a:off x="5235327" y="1825625"/>
            <a:ext cx="58832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 gibt die Locks x und y im Trace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Knoten x und y im Graph</a:t>
            </a:r>
          </a:p>
          <a:p>
            <a:r>
              <a:rPr lang="de-DE" dirty="0"/>
              <a:t>In T1 wird nach Lock y Lock x reserviert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Kante von y nach x</a:t>
            </a:r>
          </a:p>
          <a:p>
            <a:r>
              <a:rPr lang="de-DE" dirty="0"/>
              <a:t>In T1 wird nach Lock x Lock y reserviert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Kante von x nach y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3BE2E0C-42FE-471D-A03E-A9B806CC0DB5}"/>
              </a:ext>
            </a:extLst>
          </p:cNvPr>
          <p:cNvSpPr/>
          <p:nvPr/>
        </p:nvSpPr>
        <p:spPr>
          <a:xfrm>
            <a:off x="5897971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6165CF1-4BB9-0524-3C11-027ACA7D81ED}"/>
              </a:ext>
            </a:extLst>
          </p:cNvPr>
          <p:cNvSpPr/>
          <p:nvPr/>
        </p:nvSpPr>
        <p:spPr>
          <a:xfrm>
            <a:off x="8625885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x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F424B5-1AE0-85AC-CDD6-A48727ECB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4326489" cy="423874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Verbinder: gekrümmt 3">
            <a:extLst>
              <a:ext uri="{FF2B5EF4-FFF2-40B4-BE49-F238E27FC236}">
                <a16:creationId xmlns:a16="http://schemas.microsoft.com/office/drawing/2014/main" id="{28837C48-F214-DA62-CEA2-044D2437EC29}"/>
              </a:ext>
            </a:extLst>
          </p:cNvPr>
          <p:cNvCxnSpPr>
            <a:cxnSpLocks/>
            <a:stCxn id="10" idx="0"/>
            <a:endCxn id="12" idx="0"/>
          </p:cNvCxnSpPr>
          <p:nvPr/>
        </p:nvCxnSpPr>
        <p:spPr>
          <a:xfrm rot="5400000" flipH="1" flipV="1">
            <a:off x="7883030" y="3130405"/>
            <a:ext cx="12700" cy="272791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C8C8FB1E-C766-BBAB-0476-EA139E523262}"/>
              </a:ext>
            </a:extLst>
          </p:cNvPr>
          <p:cNvCxnSpPr>
            <a:cxnSpLocks/>
            <a:stCxn id="12" idx="4"/>
            <a:endCxn id="10" idx="4"/>
          </p:cNvCxnSpPr>
          <p:nvPr/>
        </p:nvCxnSpPr>
        <p:spPr>
          <a:xfrm rot="5400000">
            <a:off x="7883030" y="3967167"/>
            <a:ext cx="12700" cy="272791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FFBC0257-268A-4AA3-A6A9-98E8C7096EA9}"/>
              </a:ext>
            </a:extLst>
          </p:cNvPr>
          <p:cNvSpPr txBox="1"/>
          <p:nvPr/>
        </p:nvSpPr>
        <p:spPr>
          <a:xfrm>
            <a:off x="5235327" y="5555411"/>
            <a:ext cx="5306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Der resultierende Graph enthält einen Zyklus, also wird ein Deadlock vorhergesagt.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 err="1"/>
              <a:t>False</a:t>
            </a:r>
            <a:r>
              <a:rPr lang="de-DE" dirty="0"/>
              <a:t>-Positive, da alle Events im gleichen Trace</a:t>
            </a:r>
          </a:p>
        </p:txBody>
      </p:sp>
    </p:spTree>
    <p:extLst>
      <p:ext uri="{BB962C8B-B14F-4D97-AF65-F5344CB8AC3E}">
        <p14:creationId xmlns:p14="http://schemas.microsoft.com/office/powerpoint/2010/main" val="4015444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6F4EFA-ED7B-7D39-FA9A-C0FF07B9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65AA72-3866-2604-5770-E4D77AB6D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False</a:t>
            </a:r>
            <a:r>
              <a:rPr lang="de-DE" dirty="0"/>
              <a:t>-Positives sind wegen des daraus folgenden Aufwands unerwünscht</a:t>
            </a:r>
          </a:p>
          <a:p>
            <a:r>
              <a:rPr lang="de-DE" dirty="0" err="1"/>
              <a:t>Sync-preserving</a:t>
            </a:r>
            <a:r>
              <a:rPr lang="de-DE" dirty="0"/>
              <a:t> Deadlocks sind Untermenge aller Deadlocks</a:t>
            </a:r>
          </a:p>
          <a:p>
            <a:r>
              <a:rPr lang="de-DE" dirty="0"/>
              <a:t>Meiste in der Praxis vorkommenden Deadlocks sind </a:t>
            </a:r>
            <a:r>
              <a:rPr lang="de-DE" dirty="0" err="1"/>
              <a:t>Sync-preserving</a:t>
            </a:r>
            <a:r>
              <a:rPr lang="de-DE" dirty="0"/>
              <a:t> Deadlocks</a:t>
            </a:r>
          </a:p>
          <a:p>
            <a:r>
              <a:rPr lang="de-DE" dirty="0"/>
              <a:t>Lassen sich ohne </a:t>
            </a:r>
            <a:r>
              <a:rPr lang="de-DE" dirty="0" err="1"/>
              <a:t>False</a:t>
            </a:r>
            <a:r>
              <a:rPr lang="de-DE" dirty="0"/>
              <a:t>-Positives vorhersagen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2673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66835-B380-E768-CE27-EB639E48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5D6919-9678-8AAF-8C85-1918A2452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Für Vorhersage: Umordnung der Events im Original-Trace</a:t>
            </a:r>
          </a:p>
          <a:p>
            <a:r>
              <a:rPr lang="de-DE" dirty="0"/>
              <a:t>Dafür </a:t>
            </a:r>
            <a:r>
              <a:rPr lang="de-DE" dirty="0" err="1"/>
              <a:t>Sync-preserving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Reordering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067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578F3-0649-E7DE-75C0-553982EE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28C1D7-3728-237F-4120-9777EB594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  <a:p>
            <a:r>
              <a:rPr lang="de-DE" dirty="0"/>
              <a:t>Die Vorhersage von Deadlocks</a:t>
            </a:r>
          </a:p>
          <a:p>
            <a:r>
              <a:rPr lang="de-DE" dirty="0"/>
              <a:t>Dynamische Deadlock-Analyse</a:t>
            </a:r>
          </a:p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999056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E12EE-59B2-E7B8-1E5F-C7076DD8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57DD84C-C93A-2C8E-C186-EFAABD736D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de-DE" dirty="0"/>
                  <a:t>Deadlock-Patterns:</a:t>
                </a:r>
              </a:p>
              <a:p>
                <a:pPr marL="0" indent="0">
                  <a:buNone/>
                </a:pPr>
                <a:r>
                  <a:rPr lang="de-DE" dirty="0"/>
                  <a:t>Sind Sequenzen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&lt;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de-DE" dirty="0"/>
                  <a:t> mit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 eigenständigen Threads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 eigenständigen 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dirty="0"/>
                  <a:t>, sodass:</a:t>
                </a:r>
              </a:p>
              <a:p>
                <a:r>
                  <a:rPr lang="de-DE" dirty="0" err="1"/>
                  <a:t>thread</a:t>
                </a:r>
                <a:r>
                  <a:rPr lang="de-DE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dirty="0"/>
              </a:p>
              <a:p>
                <a:r>
                  <a:rPr lang="de-DE" dirty="0" err="1"/>
                  <a:t>op</a:t>
                </a:r>
                <a:r>
                  <a:rPr lang="de-DE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) = </a:t>
                </a:r>
                <a:r>
                  <a:rPr lang="de-DE" dirty="0" err="1"/>
                  <a:t>acq</a:t>
                </a:r>
                <a:r>
                  <a:rPr lang="de-DE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𝐻𝑒𝑙𝑑𝐿𝑘𝑠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𝐻𝑒𝑙𝑑𝐿𝑘𝑠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𝐻𝑒𝑙𝑑𝐿𝑘𝑠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∅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Ein Deadlock-Pattern ist eine notwendige aber keine hinreichende Bedingung für einen tatsächlichen Deadlock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57DD84C-C93A-2C8E-C186-EFAABD736D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6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094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6A7D9-31AE-DA6B-6AD7-2FFAB19A0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7C88E58-E28A-618C-030A-2DA43EFB29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Es werden nur wohlgeformte Traces </a:t>
                </a:r>
                <a:r>
                  <a:rPr lang="de-DE" dirty="0" err="1"/>
                  <a:t>betrachet</a:t>
                </a:r>
                <a:endParaRPr lang="de-DE" dirty="0"/>
              </a:p>
              <a:p>
                <a:r>
                  <a:rPr lang="de-DE" dirty="0"/>
                  <a:t>Wohlgeformte Traces unterliegen der Lock-Semantik, die sich wie folgt definiert:</a:t>
                </a:r>
              </a:p>
              <a:p>
                <a:pPr marL="457200" lvl="1" indent="0">
                  <a:buNone/>
                </a:pPr>
                <a:r>
                  <a:rPr lang="de-DE" dirty="0"/>
                  <a:t>Wenn ein Lock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e-DE" dirty="0"/>
                  <a:t> bei einem Event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DE" dirty="0"/>
                  <a:t> von Thread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de-DE" dirty="0"/>
                  <a:t> reserviert wird, dann muss jede spätere Reservierung von einem Event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de-DE" dirty="0"/>
                  <a:t> desselben Locks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e-DE" dirty="0"/>
                  <a:t> ein Vorgängerevent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de-DE" dirty="0"/>
                  <a:t> haben, welches den 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e-DE" dirty="0"/>
                  <a:t> in Thread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de-DE" dirty="0"/>
                  <a:t> zwischen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freigibt. Wenn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de-DE" dirty="0"/>
                  <a:t> das frühste Release-Event ist sind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de-DE" dirty="0"/>
                  <a:t> passende </a:t>
                </a:r>
                <a:r>
                  <a:rPr lang="de-DE" dirty="0" err="1"/>
                  <a:t>Acquire</a:t>
                </a:r>
                <a:r>
                  <a:rPr lang="de-DE" dirty="0"/>
                  <a:t>- und Release-Events. Dies wird durch 𝑒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𝑚𝑎𝑡𝑐h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de-DE" dirty="0"/>
                  <a:t>(𝑒′′) bezeichnet.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7C88E58-E28A-618C-030A-2DA43EFB29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276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6F4EFA-ED7B-7D39-FA9A-C0FF07B9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765AA72-3866-2604-5770-E4D77AB6DD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Eine Umordnung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de-DE" dirty="0"/>
                  <a:t> vom Trace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ist ein </a:t>
                </a:r>
                <a:r>
                  <a:rPr lang="de-DE" dirty="0" err="1"/>
                  <a:t>Correct</a:t>
                </a:r>
                <a:r>
                  <a:rPr lang="de-DE" dirty="0"/>
                  <a:t> </a:t>
                </a:r>
                <a:r>
                  <a:rPr lang="de-DE" dirty="0" err="1"/>
                  <a:t>Reordering</a:t>
                </a:r>
                <a:r>
                  <a:rPr lang="de-DE" dirty="0"/>
                  <a:t> wenn folgende Regeln eingehalten werden:</a:t>
                </a:r>
              </a:p>
              <a:p>
                <a:r>
                  <a:rPr lang="de-DE" b="1" dirty="0" err="1"/>
                  <a:t>Subset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𝐸𝑣𝑒𝑛𝑡𝑠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  <m:r>
                      <m:rPr>
                        <m:nor/>
                      </m:rPr>
                      <a:rPr lang="de-DE"/>
                      <m:t>⊆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𝐸𝑣𝑒𝑛𝑡𝑠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endParaRPr lang="de-DE" dirty="0"/>
              </a:p>
              <a:p>
                <a:r>
                  <a:rPr lang="de-DE" b="1" dirty="0"/>
                  <a:t>Thread-Order</a:t>
                </a:r>
                <a:r>
                  <a:rPr lang="de-DE" dirty="0"/>
                  <a:t>: Für jede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𝐸𝑣𝑒𝑛𝑡𝑠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de-DE" dirty="0"/>
                  <a:t> mit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𝑒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𝑇𝑂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DE" dirty="0"/>
                  <a:t> wenn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𝐸𝑣𝑒𝑛𝑡𝑠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de-DE" dirty="0"/>
                  <a:t>, dann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𝐸𝑣𝑒𝑛𝑡𝑠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de-DE" dirty="0"/>
                  <a:t> und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𝑒</m:t>
                    </m:r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𝑇𝑂</m:t>
                        </m:r>
                      </m:sub>
                      <m:sup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de-DE" dirty="0"/>
              </a:p>
              <a:p>
                <a:r>
                  <a:rPr lang="de-DE" b="1" dirty="0"/>
                  <a:t>Last-Write</a:t>
                </a:r>
                <a:r>
                  <a:rPr lang="de-DE" dirty="0"/>
                  <a:t>: Für jedes Read-Event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𝐸𝑣𝑒𝑛𝑡𝑠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de-DE" dirty="0"/>
                  <a:t> haben wir </a:t>
                </a:r>
                <a:r>
                  <a:rPr lang="de-DE" dirty="0" err="1"/>
                  <a:t>rf</a:t>
                </a:r>
                <a:r>
                  <a:rPr lang="de-DE" dirty="0"/>
                  <a:t>(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de-DE" dirty="0"/>
                  <a:t>)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𝐸𝑣𝑒𝑛𝑡𝑠</m:t>
                        </m:r>
                      </m:e>
                      <m:sub>
                        <m:r>
                          <a:rPr lang="de-DE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:r>
                  <a:rPr lang="de-DE" dirty="0" err="1"/>
                  <a:t>rf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de-DE" dirty="0"/>
                  <a:t>(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de-DE" dirty="0"/>
                  <a:t>) = </a:t>
                </a:r>
                <a:r>
                  <a:rPr lang="de-DE" dirty="0" err="1"/>
                  <a:t>rf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de-DE" dirty="0"/>
                  <a:t>(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765AA72-3866-2604-5770-E4D77AB6DD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6593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21D67-DE8E-0C5A-EC28-97B3D81C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C9290F0-58FC-CFBE-978E-FD67F680F8D2}"/>
                  </a:ext>
                </a:extLst>
              </p:cNvPr>
              <p:cNvSpPr txBox="1"/>
              <p:nvPr/>
            </p:nvSpPr>
            <p:spPr>
              <a:xfrm>
                <a:off x="1350338" y="1690688"/>
                <a:ext cx="36372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000" dirty="0"/>
                  <a:t>Deadlock-Pattern: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de-DE" sz="2000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C9290F0-58FC-CFBE-978E-FD67F680F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338" y="1690688"/>
                <a:ext cx="3637297" cy="400110"/>
              </a:xfrm>
              <a:prstGeom prst="rect">
                <a:avLst/>
              </a:prstGeom>
              <a:blipFill>
                <a:blip r:embed="rId2"/>
                <a:stretch>
                  <a:fillRect l="-1510" t="-7576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fik 13">
            <a:extLst>
              <a:ext uri="{FF2B5EF4-FFF2-40B4-BE49-F238E27FC236}">
                <a16:creationId xmlns:a16="http://schemas.microsoft.com/office/drawing/2014/main" id="{D62C9FB3-7C6C-C79E-DBD4-AA7E56437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278" y="1561379"/>
            <a:ext cx="4199086" cy="48021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717C117E-09FD-6F3A-781A-8DC6A4FAFB8B}"/>
              </a:ext>
            </a:extLst>
          </p:cNvPr>
          <p:cNvSpPr txBox="1"/>
          <p:nvPr/>
        </p:nvSpPr>
        <p:spPr>
          <a:xfrm>
            <a:off x="1350338" y="2090798"/>
            <a:ext cx="376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 Lock-Semantik besteht</a:t>
            </a:r>
          </a:p>
        </p:txBody>
      </p:sp>
    </p:spTree>
    <p:extLst>
      <p:ext uri="{BB962C8B-B14F-4D97-AF65-F5344CB8AC3E}">
        <p14:creationId xmlns:p14="http://schemas.microsoft.com/office/powerpoint/2010/main" val="2724828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D2D6A2-0751-F535-469A-4E9E6A80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18D0E2E1-5630-9485-A988-9B237FCAF9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605745"/>
                <a:ext cx="10515600" cy="177780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de-DE" b="1" dirty="0"/>
                  <a:t>Subset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𝐸𝑣𝑒𝑛𝑡𝑠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  <m:r>
                      <m:rPr>
                        <m:nor/>
                      </m:rPr>
                      <a:rPr lang="de-DE"/>
                      <m:t>⊆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𝐸𝑣𝑒𝑛𝑡𝑠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endParaRPr lang="de-DE" dirty="0"/>
              </a:p>
              <a:p>
                <a:r>
                  <a:rPr lang="de-DE" b="1" dirty="0"/>
                  <a:t>Thread-Order</a:t>
                </a:r>
                <a:r>
                  <a:rPr lang="de-DE" dirty="0"/>
                  <a:t>: Für jede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𝐸𝑣𝑒𝑛𝑡𝑠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de-DE" dirty="0"/>
                  <a:t> mit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𝑒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𝑇𝑂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DE" dirty="0"/>
                  <a:t> wenn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𝐸𝑣𝑒𝑛𝑡𝑠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de-DE" dirty="0"/>
                  <a:t>, dann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𝐸𝑣𝑒𝑛𝑡𝑠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de-DE" dirty="0"/>
                  <a:t> und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𝑒</m:t>
                    </m:r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𝑇𝑂</m:t>
                        </m:r>
                      </m:sub>
                      <m:sup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de-DE" dirty="0"/>
              </a:p>
              <a:p>
                <a:r>
                  <a:rPr lang="de-DE" b="1" dirty="0"/>
                  <a:t>Last-Write</a:t>
                </a:r>
                <a:r>
                  <a:rPr lang="de-DE" dirty="0"/>
                  <a:t>: Für jedes Read-Event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𝐸𝑣𝑒𝑛𝑡𝑠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de-DE" dirty="0"/>
                  <a:t> haben wir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𝑟𝑓</m:t>
                    </m:r>
                  </m:oMath>
                </a14:m>
                <a:r>
                  <a:rPr lang="de-DE" dirty="0"/>
                  <a:t>(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de-DE" dirty="0"/>
                  <a:t>)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𝐸𝑣𝑒𝑛𝑡𝑠</m:t>
                        </m:r>
                      </m:e>
                      <m:sub>
                        <m:r>
                          <a:rPr lang="de-DE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𝑟𝑓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de-DE" dirty="0"/>
                  <a:t>(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de-DE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𝑟𝑓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de-DE" dirty="0"/>
                  <a:t>(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18D0E2E1-5630-9485-A988-9B237FCAF9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605745"/>
                <a:ext cx="10515600" cy="1777802"/>
              </a:xfrm>
              <a:blipFill>
                <a:blip r:embed="rId2"/>
                <a:stretch>
                  <a:fillRect l="-696" t="-68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fik 10">
            <a:extLst>
              <a:ext uri="{FF2B5EF4-FFF2-40B4-BE49-F238E27FC236}">
                <a16:creationId xmlns:a16="http://schemas.microsoft.com/office/drawing/2014/main" id="{136DB34A-41DD-F03E-3CD7-43712704E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075" y="1781188"/>
            <a:ext cx="5553850" cy="27340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8949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B7E70-8C9E-5CD7-9DB0-A561B045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307BB-C75C-FA5A-95BF-AC37C805C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Damit ein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Reordering</a:t>
            </a:r>
            <a:r>
              <a:rPr lang="de-DE" dirty="0"/>
              <a:t> </a:t>
            </a:r>
            <a:r>
              <a:rPr lang="de-DE" dirty="0" err="1"/>
              <a:t>Sync-preserving</a:t>
            </a:r>
            <a:r>
              <a:rPr lang="de-DE" dirty="0"/>
              <a:t> ist, müssen alle </a:t>
            </a:r>
            <a:r>
              <a:rPr lang="de-DE" dirty="0" err="1"/>
              <a:t>Acquire</a:t>
            </a:r>
            <a:r>
              <a:rPr lang="de-DE" dirty="0"/>
              <a:t>-Events auf denselben Lock in der gleichen Reihenfolge sein wie im Original-Trace.</a:t>
            </a:r>
          </a:p>
        </p:txBody>
      </p:sp>
    </p:spTree>
    <p:extLst>
      <p:ext uri="{BB962C8B-B14F-4D97-AF65-F5344CB8AC3E}">
        <p14:creationId xmlns:p14="http://schemas.microsoft.com/office/powerpoint/2010/main" val="3593982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21D67-DE8E-0C5A-EC28-97B3D81C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DC6F8D3-1DFA-2355-2281-14715E9ED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1230"/>
            <a:ext cx="4199086" cy="48021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1F46D07-4255-D600-4C12-7390C8CBFA84}"/>
              </a:ext>
            </a:extLst>
          </p:cNvPr>
          <p:cNvSpPr txBox="1"/>
          <p:nvPr/>
        </p:nvSpPr>
        <p:spPr>
          <a:xfrm>
            <a:off x="5892831" y="5671005"/>
            <a:ext cx="576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Das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Reordering</a:t>
            </a:r>
            <a:r>
              <a:rPr lang="de-DE" dirty="0"/>
              <a:t> ist auch </a:t>
            </a:r>
            <a:r>
              <a:rPr lang="de-DE" dirty="0" err="1"/>
              <a:t>sync-preserving</a:t>
            </a:r>
            <a:r>
              <a:rPr lang="de-DE" dirty="0"/>
              <a:t>!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792C1B-79A6-0523-86B0-EC50CBD1E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31" y="2061971"/>
            <a:ext cx="5553850" cy="27340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9219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2D527-5E1C-84CC-E72C-8A69C3E3B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02F35A3-421C-2383-49CA-561261B84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11" y="1690688"/>
            <a:ext cx="5925377" cy="40296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5249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A4C2C-38F9-1B33-E9BE-39F9EE34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AB0353-1454-A922-58CB-223714BC5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findet man nun ein </a:t>
            </a:r>
            <a:r>
              <a:rPr lang="de-DE" dirty="0" err="1"/>
              <a:t>Sync-preserving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Reordering</a:t>
            </a:r>
            <a:r>
              <a:rPr lang="de-DE" dirty="0"/>
              <a:t> für ein Deadlock Pattern?</a:t>
            </a:r>
          </a:p>
          <a:p>
            <a:r>
              <a:rPr lang="de-DE" dirty="0"/>
              <a:t>Problem: Events und deren Anordnung müssen gefunden werden</a:t>
            </a:r>
          </a:p>
          <a:p>
            <a:r>
              <a:rPr lang="de-DE" dirty="0" err="1"/>
              <a:t>Sync-preserving</a:t>
            </a:r>
            <a:r>
              <a:rPr lang="de-DE" dirty="0"/>
              <a:t> </a:t>
            </a:r>
            <a:r>
              <a:rPr lang="de-DE" dirty="0" err="1"/>
              <a:t>Closure</a:t>
            </a:r>
            <a:r>
              <a:rPr lang="de-DE" dirty="0"/>
              <a:t> reduziert dieses Problem auf die Überprüfung, ob eine wohldefinierte Menge an Events ein Event aus dem Deadlock-Pattern enthält</a:t>
            </a:r>
          </a:p>
        </p:txBody>
      </p:sp>
    </p:spTree>
    <p:extLst>
      <p:ext uri="{BB962C8B-B14F-4D97-AF65-F5344CB8AC3E}">
        <p14:creationId xmlns:p14="http://schemas.microsoft.com/office/powerpoint/2010/main" val="2455857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79227-E31C-58F7-993C-2B400052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5212C97-AF99-E60A-F9AB-DB3EA6CC96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Definition </a:t>
                </a:r>
                <a:r>
                  <a:rPr lang="de-DE" dirty="0" err="1"/>
                  <a:t>Sync-preserving</a:t>
                </a:r>
                <a:r>
                  <a:rPr lang="de-DE" dirty="0"/>
                  <a:t> </a:t>
                </a:r>
                <a:r>
                  <a:rPr lang="de-DE" dirty="0" err="1"/>
                  <a:t>Closure</a:t>
                </a:r>
                <a:r>
                  <a:rPr lang="de-DE" dirty="0"/>
                  <a:t>:</a:t>
                </a:r>
              </a:p>
              <a:p>
                <a:pPr marL="0" indent="0">
                  <a:buNone/>
                </a:pPr>
                <a:r>
                  <a:rPr lang="de-DE" dirty="0"/>
                  <a:t>Zu einem Trace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de-DE" dirty="0"/>
                  <a:t> und einem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/>
                      <m:t>⊆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𝐸𝑣𝑒𝑛𝑡𝑠</m:t>
                        </m:r>
                      </m:e>
                      <m:sub>
                        <m:r>
                          <a:rPr lang="de-DE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de-DE" dirty="0"/>
                  <a:t> ist die </a:t>
                </a:r>
                <a:r>
                  <a:rPr lang="de-DE" dirty="0" err="1"/>
                  <a:t>Sync-preserving</a:t>
                </a:r>
                <a:r>
                  <a:rPr lang="de-DE" dirty="0"/>
                  <a:t> </a:t>
                </a:r>
                <a:r>
                  <a:rPr lang="de-DE" dirty="0" err="1"/>
                  <a:t>Closure</a:t>
                </a:r>
                <a:r>
                  <a:rPr lang="de-DE" dirty="0"/>
                  <a:t> die kleinste Menge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de-DE" dirty="0"/>
                  <a:t>,sodass:</a:t>
                </a:r>
              </a:p>
              <a:p>
                <a:pPr marL="514350" indent="-514350">
                  <a:buAutoNum type="alphaLcParenR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mtClean="0"/>
                      <m:t>⊆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</m:oMath>
                </a14:m>
                <a:endParaRPr lang="de-DE" dirty="0"/>
              </a:p>
              <a:p>
                <a:pPr marL="514350" indent="-514350">
                  <a:buAutoNum type="alphaLcParenR"/>
                </a:pPr>
                <a:r>
                  <a:rPr lang="de-DE" dirty="0"/>
                  <a:t>Für jedes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𝐸𝑣𝑒𝑛𝑡𝑠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de-DE" dirty="0"/>
                  <a:t> gilt, dass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𝑒</m:t>
                    </m:r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𝑇𝑂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de-DE" dirty="0"/>
                  <a:t> oder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de-DE" dirty="0"/>
                  <a:t>(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de-DE" dirty="0"/>
                  <a:t>), wenn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de-DE" dirty="0"/>
                  <a:t>, dann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de-DE" dirty="0"/>
              </a:p>
              <a:p>
                <a:pPr marL="514350" indent="-514350">
                  <a:buAutoNum type="alphaLcParenR"/>
                </a:pPr>
                <a:r>
                  <a:rPr lang="de-DE" dirty="0"/>
                  <a:t>Für jeden Lock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e-DE" dirty="0"/>
                  <a:t> jede zwei eigenständige Events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de-DE" dirty="0"/>
                  <a:t> mit </a:t>
                </a:r>
                <a:r>
                  <a:rPr lang="de-DE" dirty="0" err="1"/>
                  <a:t>op</a:t>
                </a:r>
                <a:r>
                  <a:rPr lang="de-DE" dirty="0"/>
                  <a:t>(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DE" dirty="0"/>
                  <a:t>) = </a:t>
                </a:r>
                <a:r>
                  <a:rPr lang="de-DE" dirty="0" err="1"/>
                  <a:t>op</a:t>
                </a:r>
                <a:r>
                  <a:rPr lang="de-DE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de-DE" dirty="0"/>
                  <a:t>) = </a:t>
                </a:r>
                <a:r>
                  <a:rPr lang="de-DE" dirty="0" err="1"/>
                  <a:t>acq</a:t>
                </a:r>
                <a:r>
                  <a:rPr lang="de-DE" dirty="0"/>
                  <a:t>(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e-DE" dirty="0"/>
                  <a:t>), wenn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𝑒</m:t>
                    </m:r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de-DE" dirty="0"/>
                  <a:t> dann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𝑚𝑎𝑡𝑐h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de-DE" dirty="0"/>
                  <a:t>s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5212C97-AF99-E60A-F9AB-DB3EA6CC96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51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CC7C2-C93A-29D9-084A-87A08AD5D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CD52D0-B0C9-2B30-CB7C-42C938992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nebenläufigen Programmen müssen Ressourcen geteilt werden</a:t>
            </a:r>
          </a:p>
          <a:p>
            <a:r>
              <a:rPr lang="de-DE" dirty="0"/>
              <a:t>Gleichzeitige Zugriffe auf geteilte Ressourcen können zu Inkonsistenzen führen</a:t>
            </a:r>
          </a:p>
          <a:p>
            <a:r>
              <a:rPr lang="de-DE" dirty="0"/>
              <a:t>Mutex und Locks dieser als Lösung</a:t>
            </a:r>
          </a:p>
        </p:txBody>
      </p:sp>
    </p:spTree>
    <p:extLst>
      <p:ext uri="{BB962C8B-B14F-4D97-AF65-F5344CB8AC3E}">
        <p14:creationId xmlns:p14="http://schemas.microsoft.com/office/powerpoint/2010/main" val="1800578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5DAD6-427C-0A2D-8655-2BCF7146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20ACC04-A3B9-26CF-8A43-5C11126C4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734378" cy="4351338"/>
          </a:xfrm>
          <a:ln>
            <a:solidFill>
              <a:schemeClr val="tx1"/>
            </a:solidFill>
          </a:ln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EB89FC9-3806-2396-CDA7-57B265204673}"/>
              </a:ext>
            </a:extLst>
          </p:cNvPr>
          <p:cNvSpPr txBox="1"/>
          <p:nvPr/>
        </p:nvSpPr>
        <p:spPr>
          <a:xfrm>
            <a:off x="6096000" y="1621766"/>
            <a:ext cx="57566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Deadlock-Pattern: &lt;e4, e11&gt;</a:t>
            </a:r>
          </a:p>
          <a:p>
            <a:r>
              <a:rPr lang="de-DE" dirty="0"/>
              <a:t>S = {e3, e10}</a:t>
            </a:r>
          </a:p>
          <a:p>
            <a:r>
              <a:rPr lang="de-DE" dirty="0"/>
              <a:t>S‘ = </a:t>
            </a:r>
            <a:r>
              <a:rPr lang="de-DE" dirty="0" err="1"/>
              <a:t>SPClosure</a:t>
            </a:r>
            <a:r>
              <a:rPr lang="de-DE" dirty="0"/>
              <a:t>(S)</a:t>
            </a:r>
          </a:p>
          <a:p>
            <a:r>
              <a:rPr lang="de-DE" dirty="0"/>
              <a:t>S‘ = {e3, e10}</a:t>
            </a:r>
          </a:p>
          <a:p>
            <a:r>
              <a:rPr lang="de-DE" dirty="0"/>
              <a:t>S‘ = {e3, e2, e10, e9, e8} wegen Thread-Order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Zwei </a:t>
            </a:r>
            <a:r>
              <a:rPr lang="de-DE" dirty="0" err="1"/>
              <a:t>Acq</a:t>
            </a:r>
            <a:r>
              <a:rPr lang="de-DE" dirty="0"/>
              <a:t>-Events für Lock z e2 und e8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Nach Lock-Semantik muss e7 hinzugefügt werden</a:t>
            </a:r>
          </a:p>
          <a:p>
            <a:r>
              <a:rPr lang="de-DE" dirty="0"/>
              <a:t>S‘ = {e3, e2, e10, e9, e8, e7}</a:t>
            </a:r>
          </a:p>
          <a:p>
            <a:r>
              <a:rPr lang="de-DE" dirty="0"/>
              <a:t>S‘ = {e3, e2, e10, e9, e8, e7, e6, e5, e4} wegen Thread-Order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e4 aus dem Deadlock Pattern ist in S‘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Kein </a:t>
            </a:r>
            <a:r>
              <a:rPr lang="de-DE" dirty="0" err="1"/>
              <a:t>Sync-preserving</a:t>
            </a:r>
            <a:r>
              <a:rPr lang="de-DE" dirty="0"/>
              <a:t> Deadlock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6036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CB22D-D8ED-D272-3BCB-5021A6A7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6C5B25-7265-ED9B-3E59-A6A73DA6C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Vorhersage von </a:t>
            </a:r>
            <a:r>
              <a:rPr lang="de-DE" dirty="0" err="1"/>
              <a:t>Sync-preserving</a:t>
            </a:r>
            <a:r>
              <a:rPr lang="de-DE" dirty="0"/>
              <a:t> Deadlocks kann ohne </a:t>
            </a:r>
            <a:r>
              <a:rPr lang="de-DE" dirty="0" err="1"/>
              <a:t>False</a:t>
            </a:r>
            <a:r>
              <a:rPr lang="de-DE" dirty="0"/>
              <a:t>-Positives geschehen</a:t>
            </a:r>
          </a:p>
          <a:p>
            <a:r>
              <a:rPr lang="de-DE" dirty="0" err="1"/>
              <a:t>Sync-preserving</a:t>
            </a:r>
            <a:r>
              <a:rPr lang="de-DE" dirty="0"/>
              <a:t> Deadlocks decken die meisten in der Praxis auftretenden Deadlocks ab</a:t>
            </a:r>
          </a:p>
          <a:p>
            <a:r>
              <a:rPr lang="de-DE" dirty="0" err="1"/>
              <a:t>False</a:t>
            </a:r>
            <a:r>
              <a:rPr lang="de-DE" dirty="0"/>
              <a:t>-Negatives können dennoch auftreten</a:t>
            </a:r>
          </a:p>
        </p:txBody>
      </p:sp>
    </p:spTree>
    <p:extLst>
      <p:ext uri="{BB962C8B-B14F-4D97-AF65-F5344CB8AC3E}">
        <p14:creationId xmlns:p14="http://schemas.microsoft.com/office/powerpoint/2010/main" val="127720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1737B-CFF7-99E2-2236-415BDDC1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90B25B-C739-08D4-C054-81486806F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Deadlocks sind schwer zu verhindern</a:t>
            </a:r>
          </a:p>
          <a:p>
            <a:r>
              <a:rPr lang="de-DE" dirty="0"/>
              <a:t>Aber daraus entstehende Problematik: Deadlocks</a:t>
            </a:r>
          </a:p>
          <a:p>
            <a:r>
              <a:rPr lang="de-DE" dirty="0"/>
              <a:t>Deadlocks sind schwer reproduzierbar und damit</a:t>
            </a:r>
          </a:p>
          <a:p>
            <a:pPr marL="0" indent="0">
              <a:buNone/>
            </a:pPr>
            <a:r>
              <a:rPr lang="de-DE" dirty="0"/>
              <a:t>   schwer zu debuggen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30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DC790-1C26-D1D2-4648-02B84DB2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D97513-F99F-7ADB-1B18-C03948B63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 enthält Deadlock</a:t>
            </a:r>
          </a:p>
          <a:p>
            <a:r>
              <a:rPr lang="de-DE" dirty="0"/>
              <a:t>Tritt auf wenn beide Threads den jeweils ersten</a:t>
            </a:r>
          </a:p>
          <a:p>
            <a:pPr marL="0" indent="0">
              <a:buNone/>
            </a:pPr>
            <a:r>
              <a:rPr lang="de-DE" dirty="0"/>
              <a:t>   Mutex locken</a:t>
            </a:r>
          </a:p>
          <a:p>
            <a:r>
              <a:rPr lang="de-DE" dirty="0"/>
              <a:t>Der jeweils zweite Lock kann nicht reserviert </a:t>
            </a:r>
          </a:p>
          <a:p>
            <a:pPr marL="0" indent="0">
              <a:buNone/>
            </a:pPr>
            <a:r>
              <a:rPr lang="de-DE" dirty="0"/>
              <a:t>   werden, da er bereits belegt ist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7137E7-F73A-B134-A48D-7B84AB395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401" y="582876"/>
            <a:ext cx="3835273" cy="595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7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C909C-BDC1-4FA3-AD6F-7AB8D521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Vorhersage von Deadlocks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7E50AF-D281-F901-C679-35A5DF63C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Deadlocks müssen vorhergesagt werden, ansonsten können Threads stecken bleiben</a:t>
            </a:r>
          </a:p>
          <a:p>
            <a:r>
              <a:rPr lang="de-DE" dirty="0"/>
              <a:t>Dynamische Deadlock-Analyse </a:t>
            </a:r>
          </a:p>
          <a:p>
            <a:pPr lvl="1"/>
            <a:r>
              <a:rPr lang="de-DE" dirty="0"/>
              <a:t>Effizient</a:t>
            </a:r>
          </a:p>
          <a:p>
            <a:pPr lvl="1"/>
            <a:r>
              <a:rPr lang="de-DE" dirty="0"/>
              <a:t>Liefert wenige oder keine </a:t>
            </a:r>
            <a:r>
              <a:rPr lang="de-DE" dirty="0" err="1"/>
              <a:t>False</a:t>
            </a:r>
            <a:r>
              <a:rPr lang="de-DE" dirty="0"/>
              <a:t>-Positives</a:t>
            </a:r>
          </a:p>
        </p:txBody>
      </p:sp>
    </p:spTree>
    <p:extLst>
      <p:ext uri="{BB962C8B-B14F-4D97-AF65-F5344CB8AC3E}">
        <p14:creationId xmlns:p14="http://schemas.microsoft.com/office/powerpoint/2010/main" val="323528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B59FB-FC2D-88A8-3917-1BD66A55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6E1BC-7776-5940-5E3D-AEAA6882D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Grundlage: Trace</a:t>
            </a:r>
          </a:p>
          <a:p>
            <a:r>
              <a:rPr lang="de-DE" dirty="0"/>
              <a:t>Trace ist Aufzeichnung der abgelaufenen Operationen im Programm</a:t>
            </a:r>
          </a:p>
          <a:p>
            <a:r>
              <a:rPr lang="de-DE" dirty="0"/>
              <a:t>Dazu gehört: </a:t>
            </a:r>
            <a:r>
              <a:rPr lang="de-DE" dirty="0" err="1"/>
              <a:t>Acquire</a:t>
            </a:r>
            <a:r>
              <a:rPr lang="de-DE" dirty="0"/>
              <a:t>- und Release von Locks</a:t>
            </a:r>
          </a:p>
          <a:p>
            <a:r>
              <a:rPr lang="de-DE" dirty="0"/>
              <a:t>Je nach Methode auch Reads/</a:t>
            </a:r>
            <a:r>
              <a:rPr lang="de-DE" dirty="0" err="1"/>
              <a:t>Writes</a:t>
            </a:r>
            <a:r>
              <a:rPr lang="de-DE" dirty="0"/>
              <a:t> oder auch Forks/</a:t>
            </a:r>
            <a:r>
              <a:rPr lang="de-DE" dirty="0" err="1"/>
              <a:t>Joins</a:t>
            </a:r>
            <a:r>
              <a:rPr lang="de-DE" dirty="0"/>
              <a:t> relevant</a:t>
            </a:r>
          </a:p>
        </p:txBody>
      </p:sp>
    </p:spTree>
    <p:extLst>
      <p:ext uri="{BB962C8B-B14F-4D97-AF65-F5344CB8AC3E}">
        <p14:creationId xmlns:p14="http://schemas.microsoft.com/office/powerpoint/2010/main" val="63668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FD3D5-05E5-BB98-FE98-EAB9EA7B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DDA806-7FAD-3E05-A00B-FDDC143FC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4018E8F-24AE-2186-5097-F867FBCC1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845" y="1622476"/>
            <a:ext cx="5027955" cy="47576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724943F-35B0-63C2-5145-BCB5E78BE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58442"/>
            <a:ext cx="3419764" cy="531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10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18901F-6FB0-C5BA-6E51-56EDB5C6E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9CDA7A-83D3-1CA9-806E-0FCB9AB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Analyse durch Lock-Graphen sehr einfach</a:t>
            </a:r>
          </a:p>
          <a:p>
            <a:r>
              <a:rPr lang="de-DE" dirty="0"/>
              <a:t>Schritt 1: Erstelle Graph aus </a:t>
            </a:r>
            <a:r>
              <a:rPr lang="de-DE" dirty="0" err="1"/>
              <a:t>Acquire</a:t>
            </a:r>
            <a:r>
              <a:rPr lang="de-DE" dirty="0"/>
              <a:t>- und </a:t>
            </a:r>
            <a:r>
              <a:rPr lang="de-DE" dirty="0" err="1"/>
              <a:t>Releaseoperationen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Locks sind Knoten</a:t>
            </a:r>
          </a:p>
          <a:p>
            <a:pPr lvl="1"/>
            <a:r>
              <a:rPr lang="de-DE" dirty="0"/>
              <a:t>Kanten zwischen Knoten entstehen, wenn ein Thread einen Lock hält und den nächsten reservieren will</a:t>
            </a:r>
          </a:p>
          <a:p>
            <a:r>
              <a:rPr lang="de-DE" dirty="0"/>
              <a:t>Schritt 2:</a:t>
            </a:r>
          </a:p>
          <a:p>
            <a:pPr lvl="1"/>
            <a:r>
              <a:rPr lang="de-DE" dirty="0"/>
              <a:t>Überprüfe den Graphen auf Zyklen</a:t>
            </a:r>
          </a:p>
          <a:p>
            <a:pPr lvl="1"/>
            <a:r>
              <a:rPr lang="de-DE" dirty="0"/>
              <a:t>Sage Deadlock vorher, wenn Zyklus im Graph existiert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1357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1215</Words>
  <Application>Microsoft Office PowerPoint</Application>
  <PresentationFormat>Breitbild</PresentationFormat>
  <Paragraphs>167</Paragraphs>
  <Slides>31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Wingdings</vt:lpstr>
      <vt:lpstr>Office</vt:lpstr>
      <vt:lpstr>Sound Dynamic Deadlock Prediction in Linear Time</vt:lpstr>
      <vt:lpstr>Agenda</vt:lpstr>
      <vt:lpstr>Einleitung</vt:lpstr>
      <vt:lpstr>Einleitung</vt:lpstr>
      <vt:lpstr>Einleitung</vt:lpstr>
      <vt:lpstr>Die Vorhersage von Deadlocks</vt:lpstr>
      <vt:lpstr>Dynamische Deadlock-Analyse</vt:lpstr>
      <vt:lpstr>Dynamische Deadlock-Analyse</vt:lpstr>
      <vt:lpstr>Dynamische Deadlock-Analyse</vt:lpstr>
      <vt:lpstr>Dynamische Deadlock-Analyse</vt:lpstr>
      <vt:lpstr>Dynamische Deadlock-Analyse</vt:lpstr>
      <vt:lpstr>Dynamische Deadlock-Analyse</vt:lpstr>
      <vt:lpstr>Dynamische Deadlock-Analyse</vt:lpstr>
      <vt:lpstr>Dynamische Deadlock-Analyse</vt:lpstr>
      <vt:lpstr>Dynamische Deadlock-Analyse</vt:lpstr>
      <vt:lpstr>Dynamische Deadlock-Analyse</vt:lpstr>
      <vt:lpstr>Dynamische Deadlock-Analyse</vt:lpstr>
      <vt:lpstr>Sync-preserving Deadlocks</vt:lpstr>
      <vt:lpstr>Sync-preserving Deadlocks</vt:lpstr>
      <vt:lpstr>Sync-preserving Deadlocks</vt:lpstr>
      <vt:lpstr>Sync-preserving Deadlocks</vt:lpstr>
      <vt:lpstr>Sync-preserving Deadlocks</vt:lpstr>
      <vt:lpstr>Sync-preserving Deadlocks</vt:lpstr>
      <vt:lpstr>Sync-preserving Deadlocks</vt:lpstr>
      <vt:lpstr>Sync-preserving Deadlocks</vt:lpstr>
      <vt:lpstr>Sync-preserving Deadlocks</vt:lpstr>
      <vt:lpstr>Sync-preserving Deadlocks</vt:lpstr>
      <vt:lpstr>Sync-preserving Deadlocks</vt:lpstr>
      <vt:lpstr>Sync-preserving Deadlocks</vt:lpstr>
      <vt:lpstr>Sync-preserving Deadlocks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 Dynamic Deadlock Prediction in Linear Time</dc:title>
  <dc:creator>Florian Rudaj</dc:creator>
  <cp:lastModifiedBy>Florian Rudaj</cp:lastModifiedBy>
  <cp:revision>5</cp:revision>
  <dcterms:created xsi:type="dcterms:W3CDTF">2023-12-04T13:36:39Z</dcterms:created>
  <dcterms:modified xsi:type="dcterms:W3CDTF">2023-12-06T18:32:03Z</dcterms:modified>
</cp:coreProperties>
</file>