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79" r:id="rId8"/>
    <p:sldId id="262" r:id="rId9"/>
    <p:sldId id="266" r:id="rId10"/>
    <p:sldId id="265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67" r:id="rId19"/>
    <p:sldId id="263" r:id="rId20"/>
    <p:sldId id="268" r:id="rId21"/>
    <p:sldId id="270" r:id="rId22"/>
    <p:sldId id="271" r:id="rId23"/>
    <p:sldId id="272" r:id="rId24"/>
    <p:sldId id="269" r:id="rId25"/>
    <p:sldId id="275" r:id="rId26"/>
    <p:sldId id="274" r:id="rId27"/>
    <p:sldId id="276" r:id="rId28"/>
    <p:sldId id="277" r:id="rId29"/>
    <p:sldId id="25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61206" y="1825625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-&gt; 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4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5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9E5FF29-7EE1-7012-C938-0423A8BDADEF}"/>
              </a:ext>
            </a:extLst>
          </p:cNvPr>
          <p:cNvSpPr txBox="1"/>
          <p:nvPr/>
        </p:nvSpPr>
        <p:spPr>
          <a:xfrm>
            <a:off x="5235327" y="5555411"/>
            <a:ext cx="53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</p:txBody>
      </p:sp>
    </p:spTree>
    <p:extLst>
      <p:ext uri="{BB962C8B-B14F-4D97-AF65-F5344CB8AC3E}">
        <p14:creationId xmlns:p14="http://schemas.microsoft.com/office/powerpoint/2010/main" val="12917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20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8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FBC0257-268A-4AA3-A6A9-98E8C7096EA9}"/>
              </a:ext>
            </a:extLst>
          </p:cNvPr>
          <p:cNvSpPr txBox="1"/>
          <p:nvPr/>
        </p:nvSpPr>
        <p:spPr>
          <a:xfrm>
            <a:off x="5235327" y="5555411"/>
            <a:ext cx="530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False</a:t>
            </a:r>
            <a:r>
              <a:rPr lang="de-DE" dirty="0"/>
              <a:t>-Positive, da alle Events im gleichen Trace</a:t>
            </a:r>
          </a:p>
        </p:txBody>
      </p:sp>
    </p:spTree>
    <p:extLst>
      <p:ext uri="{BB962C8B-B14F-4D97-AF65-F5344CB8AC3E}">
        <p14:creationId xmlns:p14="http://schemas.microsoft.com/office/powerpoint/2010/main" val="401544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9F180-C15C-AB39-672B-E33F114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6F372-8370-F90F-1903-BDCDF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2" y="2386605"/>
            <a:ext cx="3431880" cy="3362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F77706E8-20CA-332D-67AA-38D84A18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1386" y="3019848"/>
            <a:ext cx="3753374" cy="20957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9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Events aus dem Original-Trace werden umgeordnet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8F3-0649-E7DE-75C0-553982E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8C1D7-3728-237F-4120-9777EB5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Vorhersage von Deadlocks</a:t>
            </a:r>
          </a:p>
          <a:p>
            <a:r>
              <a:rPr lang="de-DE" dirty="0"/>
              <a:t>Dynamische Deadlock-Analyse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99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Umordnung ist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wenn folgende Regeln eingehalten werden</a:t>
            </a:r>
          </a:p>
          <a:p>
            <a:pPr lvl="1"/>
            <a:r>
              <a:rPr lang="de-DE" dirty="0" err="1"/>
              <a:t>Subset</a:t>
            </a:r>
            <a:r>
              <a:rPr lang="de-DE" dirty="0"/>
              <a:t>: Es besteht ausschließlich aus Teilen des originalen Trace</a:t>
            </a:r>
          </a:p>
          <a:p>
            <a:pPr lvl="1"/>
            <a:r>
              <a:rPr lang="de-DE" dirty="0"/>
              <a:t>Thread-Order: Die Reihenfolge der Operationen innerhalb eines Threads wurde nicht verändert</a:t>
            </a:r>
          </a:p>
          <a:p>
            <a:pPr lvl="1"/>
            <a:r>
              <a:rPr lang="de-DE" dirty="0"/>
              <a:t>Last-Write: Wenn ein Read auf eine Variable existiert, muss das letzte Write auf diese Variable existieren</a:t>
            </a:r>
          </a:p>
          <a:p>
            <a:pPr lvl="1"/>
            <a:r>
              <a:rPr lang="de-DE" dirty="0"/>
              <a:t>Lock-Semantik: Zwischen zwei </a:t>
            </a:r>
            <a:r>
              <a:rPr lang="de-DE" dirty="0" err="1"/>
              <a:t>Acquire</a:t>
            </a:r>
            <a:r>
              <a:rPr lang="de-DE" dirty="0"/>
              <a:t>-Events zweier verschiedener Threads muss es eine Release-Operation im ersten Thread geben</a:t>
            </a:r>
          </a:p>
        </p:txBody>
      </p:sp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F5CC9B-1532-8DBD-30EE-FC7D0A28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869" y="1690688"/>
            <a:ext cx="4333080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9290F0-58FC-CFBE-978E-FD67F680F8D2}"/>
              </a:ext>
            </a:extLst>
          </p:cNvPr>
          <p:cNvSpPr txBox="1"/>
          <p:nvPr/>
        </p:nvSpPr>
        <p:spPr>
          <a:xfrm>
            <a:off x="1376218" y="169068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Deadlock-Pattern: &lt;e4, e18&gt;</a:t>
            </a:r>
          </a:p>
        </p:txBody>
      </p:sp>
    </p:spTree>
    <p:extLst>
      <p:ext uri="{BB962C8B-B14F-4D97-AF65-F5344CB8AC3E}">
        <p14:creationId xmlns:p14="http://schemas.microsoft.com/office/powerpoint/2010/main" val="272482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BB4EBE-3605-5E86-8383-E57801E4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94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BB4EBE-3605-5E86-8383-E57801E4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B41790-D1F4-D65F-A7DF-E8EE1A07D177}"/>
              </a:ext>
            </a:extLst>
          </p:cNvPr>
          <p:cNvSpPr txBox="1"/>
          <p:nvPr/>
        </p:nvSpPr>
        <p:spPr>
          <a:xfrm>
            <a:off x="1204822" y="4826675"/>
            <a:ext cx="9782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b="1" dirty="0" err="1"/>
              <a:t>Subset</a:t>
            </a:r>
            <a:r>
              <a:rPr lang="de-DE" dirty="0"/>
              <a:t>: Es besteht ausschließlich aus Teilen des originalen Trace</a:t>
            </a:r>
          </a:p>
          <a:p>
            <a:pPr lvl="1"/>
            <a:r>
              <a:rPr lang="de-DE" b="1" dirty="0"/>
              <a:t>Thread-Order</a:t>
            </a:r>
            <a:r>
              <a:rPr lang="de-DE" dirty="0"/>
              <a:t>: Die Reihenfolge der Operationen innerhalb eines Threads wurde nicht verändert</a:t>
            </a:r>
          </a:p>
          <a:p>
            <a:pPr lvl="1"/>
            <a:r>
              <a:rPr lang="de-DE" b="1" dirty="0"/>
              <a:t>Last-Write</a:t>
            </a:r>
            <a:r>
              <a:rPr lang="de-DE" dirty="0"/>
              <a:t>: Wenn ein Read auf eine Variable existiert, muss das letzte Write auf diese Variable existieren</a:t>
            </a:r>
          </a:p>
          <a:p>
            <a:pPr lvl="1"/>
            <a:r>
              <a:rPr lang="de-DE" b="1" dirty="0"/>
              <a:t>Lock-Semantik</a:t>
            </a:r>
            <a:r>
              <a:rPr lang="de-DE" dirty="0"/>
              <a:t>: Zwischen zwei </a:t>
            </a:r>
            <a:r>
              <a:rPr lang="de-DE" dirty="0" err="1"/>
              <a:t>Acquire</a:t>
            </a:r>
            <a:r>
              <a:rPr lang="de-DE" dirty="0"/>
              <a:t>-Events zweier verschiedener Threads muss es eine Release-Operation im ersten Thread 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8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</a:t>
            </a:r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F5CC9B-1532-8DBD-30EE-FC7D0A28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869" y="1690688"/>
            <a:ext cx="4333080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9290F0-58FC-CFBE-978E-FD67F680F8D2}"/>
              </a:ext>
            </a:extLst>
          </p:cNvPr>
          <p:cNvSpPr txBox="1"/>
          <p:nvPr/>
        </p:nvSpPr>
        <p:spPr>
          <a:xfrm>
            <a:off x="1376218" y="1690688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L1: T1 -&gt; T4</a:t>
            </a:r>
          </a:p>
          <a:p>
            <a:r>
              <a:rPr lang="de-DE" sz="2000" dirty="0"/>
              <a:t>L2: T2 -&gt; T3</a:t>
            </a:r>
          </a:p>
          <a:p>
            <a:r>
              <a:rPr lang="de-DE" sz="2000" dirty="0"/>
              <a:t>L3: T2 -&gt; T1 -&gt; T3</a:t>
            </a:r>
          </a:p>
        </p:txBody>
      </p:sp>
    </p:spTree>
    <p:extLst>
      <p:ext uri="{BB962C8B-B14F-4D97-AF65-F5344CB8AC3E}">
        <p14:creationId xmlns:p14="http://schemas.microsoft.com/office/powerpoint/2010/main" val="132921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BAC5E-4F92-E952-64A7-FA0092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A1957C1-E18D-C2D9-9CCB-6030D9AA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C02B00-191E-F5D1-B851-58E1217B3A56}"/>
              </a:ext>
            </a:extLst>
          </p:cNvPr>
          <p:cNvSpPr txBox="1"/>
          <p:nvPr/>
        </p:nvSpPr>
        <p:spPr>
          <a:xfrm>
            <a:off x="1716655" y="4804912"/>
            <a:ext cx="5296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L1: T1 -&gt; T4</a:t>
            </a:r>
          </a:p>
          <a:p>
            <a:r>
              <a:rPr lang="de-DE" dirty="0"/>
              <a:t>L2: T2</a:t>
            </a:r>
          </a:p>
          <a:p>
            <a:r>
              <a:rPr lang="de-DE" dirty="0"/>
              <a:t>L3: T1 -&gt; T3</a:t>
            </a:r>
          </a:p>
          <a:p>
            <a:endParaRPr lang="de-DE" dirty="0"/>
          </a:p>
          <a:p>
            <a:r>
              <a:rPr lang="de-DE" dirty="0"/>
              <a:t>-&gt; Das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ist auch </a:t>
            </a:r>
            <a:r>
              <a:rPr lang="de-DE" dirty="0" err="1"/>
              <a:t>Sync-preserving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872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D527-5E1C-84CC-E72C-8A69C3E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D197469-C3F8-293E-DE99-5E22FF2E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2205581"/>
            <a:ext cx="6382641" cy="35914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24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DAD6-427C-0A2D-8655-2BCF714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0ACC04-A3B9-26CF-8A43-5C11126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4378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B89FC9-3806-2396-CDA7-57B265204673}"/>
              </a:ext>
            </a:extLst>
          </p:cNvPr>
          <p:cNvSpPr txBox="1"/>
          <p:nvPr/>
        </p:nvSpPr>
        <p:spPr>
          <a:xfrm>
            <a:off x="6096000" y="1621766"/>
            <a:ext cx="575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Deadlock-Pattern: &lt;e4, e11&gt;</a:t>
            </a:r>
          </a:p>
          <a:p>
            <a:r>
              <a:rPr lang="de-DE" dirty="0"/>
              <a:t>S = {e3, e10}</a:t>
            </a:r>
          </a:p>
          <a:p>
            <a:r>
              <a:rPr lang="de-DE" dirty="0"/>
              <a:t>S‘ = </a:t>
            </a:r>
            <a:r>
              <a:rPr lang="de-DE" dirty="0" err="1"/>
              <a:t>SPClosure</a:t>
            </a:r>
            <a:r>
              <a:rPr lang="de-DE" dirty="0"/>
              <a:t>(S)</a:t>
            </a:r>
          </a:p>
          <a:p>
            <a:r>
              <a:rPr lang="de-DE" dirty="0"/>
              <a:t>S‘ = {e3, e10}</a:t>
            </a:r>
          </a:p>
          <a:p>
            <a:r>
              <a:rPr lang="de-DE" dirty="0"/>
              <a:t>S‘ = {e3, e2, e10, e9, e8}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Zwei </a:t>
            </a:r>
            <a:r>
              <a:rPr lang="de-DE" dirty="0" err="1"/>
              <a:t>Acq</a:t>
            </a:r>
            <a:r>
              <a:rPr lang="de-DE" dirty="0"/>
              <a:t>-Events für Lock z e2 und e8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Nach Lock-Semantik muss e7 hinzugefügt werden</a:t>
            </a:r>
          </a:p>
          <a:p>
            <a:r>
              <a:rPr lang="de-DE" dirty="0"/>
              <a:t>S‘ = {e3, e2, e10, e9, e8, e7}</a:t>
            </a:r>
          </a:p>
          <a:p>
            <a:r>
              <a:rPr lang="de-DE" dirty="0"/>
              <a:t>S‘ = {e3, e2, e10, e9, e8, e7, e6, e5, e4}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e4 aus dem Deadlock Pattern ist in S‘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Kein </a:t>
            </a:r>
            <a:r>
              <a:rPr lang="de-DE" dirty="0" err="1"/>
              <a:t>Sync-preserving</a:t>
            </a:r>
            <a:r>
              <a:rPr lang="de-DE" dirty="0"/>
              <a:t> Deadlock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36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und Locks dieser als Lösung</a:t>
            </a:r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sind schwer zu verhindern</a:t>
            </a:r>
          </a:p>
          <a:p>
            <a:r>
              <a:rPr lang="de-DE" dirty="0"/>
              <a:t>Aber daraus entstehende Problematik: Deadlocks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C790-1C26-D1D2-4648-02B84DB2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97513-F99F-7ADB-1B18-C03948B6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enthält Deadlock</a:t>
            </a:r>
          </a:p>
          <a:p>
            <a:r>
              <a:rPr lang="de-DE" dirty="0"/>
              <a:t>Tritt auf wenn beide Threads den jeweils ersten</a:t>
            </a:r>
          </a:p>
          <a:p>
            <a:pPr marL="0" indent="0">
              <a:buNone/>
            </a:pPr>
            <a:r>
              <a:rPr lang="de-DE" dirty="0"/>
              <a:t>   Mutex locken</a:t>
            </a:r>
          </a:p>
          <a:p>
            <a:r>
              <a:rPr lang="de-DE" dirty="0"/>
              <a:t>Der jeweils zweite Lock kann nicht reserviert </a:t>
            </a:r>
          </a:p>
          <a:p>
            <a:pPr marL="0" indent="0">
              <a:buNone/>
            </a:pPr>
            <a:r>
              <a:rPr lang="de-DE" dirty="0"/>
              <a:t>   werden, da er bereits belegt ist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7137E7-F73A-B134-A48D-7B84AB39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01" y="582876"/>
            <a:ext cx="3835273" cy="5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ansonsten können Threads stecken bleiben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59FB-FC2D-88A8-3917-1BD66A5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6E1BC-7776-5940-5E3D-AEAA688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Grundlage: Trace</a:t>
            </a:r>
          </a:p>
          <a:p>
            <a:r>
              <a:rPr lang="de-DE" dirty="0"/>
              <a:t>Trace ist Aufzeichnung der abgelaufenen Operationen im Programm</a:t>
            </a:r>
          </a:p>
          <a:p>
            <a:r>
              <a:rPr lang="de-DE" dirty="0"/>
              <a:t>Dazu gehört: </a:t>
            </a:r>
            <a:r>
              <a:rPr lang="de-DE" dirty="0" err="1"/>
              <a:t>Acquire</a:t>
            </a:r>
            <a:r>
              <a:rPr lang="de-DE" dirty="0"/>
              <a:t>- und Release von Locks</a:t>
            </a:r>
          </a:p>
          <a:p>
            <a:r>
              <a:rPr lang="de-DE" dirty="0"/>
              <a:t>Je nach Methode auch Reads/</a:t>
            </a:r>
            <a:r>
              <a:rPr lang="de-DE" dirty="0" err="1"/>
              <a:t>Writes</a:t>
            </a:r>
            <a:r>
              <a:rPr lang="de-DE" dirty="0"/>
              <a:t> oder auch Forks/</a:t>
            </a:r>
            <a:r>
              <a:rPr lang="de-DE" dirty="0" err="1"/>
              <a:t>Joins</a:t>
            </a:r>
            <a:r>
              <a:rPr lang="de-DE" dirty="0"/>
              <a:t> relevant</a:t>
            </a:r>
          </a:p>
        </p:txBody>
      </p:sp>
    </p:spTree>
    <p:extLst>
      <p:ext uri="{BB962C8B-B14F-4D97-AF65-F5344CB8AC3E}">
        <p14:creationId xmlns:p14="http://schemas.microsoft.com/office/powerpoint/2010/main" val="6366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5" y="1622476"/>
            <a:ext cx="5027955" cy="475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24943F-35B0-63C2-5145-BCB5E78B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8442"/>
            <a:ext cx="3419764" cy="53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durch Lock-Graphen sehr einfach</a:t>
            </a:r>
          </a:p>
          <a:p>
            <a:r>
              <a:rPr lang="de-DE" dirty="0"/>
              <a:t>Schritt 1: Erstelle Graph 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Locks sind Knoten</a:t>
            </a:r>
          </a:p>
          <a:p>
            <a:pPr lvl="1"/>
            <a:r>
              <a:rPr lang="de-DE" dirty="0"/>
              <a:t>Kanten zwischen Knoten entstehen, wenn ein Thread einen Lock hält und den nächsten reservieren will</a:t>
            </a:r>
          </a:p>
          <a:p>
            <a:r>
              <a:rPr lang="de-DE" dirty="0"/>
              <a:t>Schritt 2:</a:t>
            </a:r>
          </a:p>
          <a:p>
            <a:pPr lvl="1"/>
            <a:r>
              <a:rPr lang="de-DE" dirty="0"/>
              <a:t>Überprüfe den Graphen auf Zyklen</a:t>
            </a:r>
          </a:p>
          <a:p>
            <a:pPr lvl="1"/>
            <a:r>
              <a:rPr lang="de-DE" dirty="0"/>
              <a:t>Sage Deadlock vorher, wenn Zyklus im Graph existiert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Breitbild</PresentationFormat>
  <Paragraphs>150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</vt:lpstr>
      <vt:lpstr>Sound Dynamic Deadlock Prediction in Linear Time</vt:lpstr>
      <vt:lpstr>Agenda</vt:lpstr>
      <vt:lpstr>Einleitung</vt:lpstr>
      <vt:lpstr>Einleitung</vt:lpstr>
      <vt:lpstr>Einleitung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3</cp:revision>
  <dcterms:created xsi:type="dcterms:W3CDTF">2023-12-04T13:36:39Z</dcterms:created>
  <dcterms:modified xsi:type="dcterms:W3CDTF">2023-12-05T18:28:13Z</dcterms:modified>
</cp:coreProperties>
</file>