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4" r:id="rId7"/>
    <p:sldId id="262" r:id="rId8"/>
    <p:sldId id="266" r:id="rId9"/>
    <p:sldId id="265" r:id="rId10"/>
    <p:sldId id="267" r:id="rId11"/>
    <p:sldId id="263" r:id="rId12"/>
    <p:sldId id="268" r:id="rId13"/>
    <p:sldId id="270" r:id="rId14"/>
    <p:sldId id="271" r:id="rId15"/>
    <p:sldId id="272" r:id="rId16"/>
    <p:sldId id="269" r:id="rId17"/>
    <p:sldId id="275" r:id="rId18"/>
    <p:sldId id="274" r:id="rId19"/>
    <p:sldId id="276" r:id="rId20"/>
    <p:sldId id="277" r:id="rId21"/>
    <p:sldId id="258" r:id="rId2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49EDFF-27B3-AC5C-D009-ABCF7504DE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C4DBF71-DD74-1C7F-E8EE-A45C873E23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73775D7-938F-2283-D19F-C5E1BB7CD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7A344-B5EA-438D-9F1A-3789ED15FA5F}" type="datetimeFigureOut">
              <a:rPr lang="de-DE" smtClean="0"/>
              <a:t>04.12.2023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0045E8F-8C5A-FDE9-9E1E-B31B5B28A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0CBFA94-CAAC-3822-4E15-293A73EDD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7C88A-61DF-4C06-B514-651BF26466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9718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79F888-9542-15B9-F057-D1CB37C8E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D21F81C-4242-7E0E-6458-94E2E753C0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F08121A-ECD1-C003-7484-852B7D81E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7A344-B5EA-438D-9F1A-3789ED15FA5F}" type="datetimeFigureOut">
              <a:rPr lang="de-DE" smtClean="0"/>
              <a:t>04.12.2023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BE96F03-3F35-559A-C691-CFDC16AB9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E61C07D-4A08-3B0C-540F-B3A7F3A44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7C88A-61DF-4C06-B514-651BF26466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4092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D05F3D1-6959-1DAD-CE23-F02994CA21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496F019-06E4-8E03-0850-0E1B31408C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5D9A236-3459-DC98-94D0-A99C8E5FE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7A344-B5EA-438D-9F1A-3789ED15FA5F}" type="datetimeFigureOut">
              <a:rPr lang="de-DE" smtClean="0"/>
              <a:t>04.12.2023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6056C8C-847A-803A-9DD8-5BAAF8497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C05627B-EF84-21D1-C89F-D9731450A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7C88A-61DF-4C06-B514-651BF26466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2991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362337-6165-4AD8-759B-D356C198F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E5A7AA2-B395-F964-EBF1-3CB005FEC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8C1E01C-5756-DDDA-C3FB-E0E9F63FF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7A344-B5EA-438D-9F1A-3789ED15FA5F}" type="datetimeFigureOut">
              <a:rPr lang="de-DE" smtClean="0"/>
              <a:t>04.12.2023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1068DC9-FDEE-9AA5-B97F-3A6175BD2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9878EB3-CB7B-C473-2132-F99954B09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7C88A-61DF-4C06-B514-651BF26466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1645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4451A8-2B0C-ADAE-1697-18BB8F4D2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62A0EFC-7B13-4DCB-1A89-2768633A67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5C10581-5474-1C5C-C97B-4223CD41F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7A344-B5EA-438D-9F1A-3789ED15FA5F}" type="datetimeFigureOut">
              <a:rPr lang="de-DE" smtClean="0"/>
              <a:t>04.12.2023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2343EFE-E108-C842-47DD-355A380F7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6B8A2C5-6E4B-A07F-C13F-27C30A012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7C88A-61DF-4C06-B514-651BF26466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0884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D3437E-1D89-C55F-A1AC-43E60A83D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62F15F2-2D60-4C9F-814D-D5B3E7099C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1A6C100-485B-9F3D-F33C-0B416F89C8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473479B-1310-19FC-5D8D-E252B54E0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7A344-B5EA-438D-9F1A-3789ED15FA5F}" type="datetimeFigureOut">
              <a:rPr lang="de-DE" smtClean="0"/>
              <a:t>04.12.2023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8A44A1E-00A0-71BB-A9D7-A46102DAC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1B5676-322F-C0BA-0B91-9BD32E06B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7C88A-61DF-4C06-B514-651BF26466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6762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20C35C-ED02-C162-E67E-ABFA9161B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D400EEF-AC4B-03D5-CBD9-852C983813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FC9D458-6DCD-7C13-AB4C-6D4DB37B74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B78EFA2-5E6E-D8D7-ECF3-952381B0F0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0076B36-D73C-620C-C6FC-41AD1A5E1B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400D84B-ECE3-9BC2-E0A6-02AB86402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7A344-B5EA-438D-9F1A-3789ED15FA5F}" type="datetimeFigureOut">
              <a:rPr lang="de-DE" smtClean="0"/>
              <a:t>04.12.2023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A3F203B-6D2E-E94B-575D-918DEC02E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E20BF89-6E6D-8031-D427-17405494D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7C88A-61DF-4C06-B514-651BF26466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9877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406140-5778-F308-7CD5-D5A4B76AD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A816463-7AC1-6A4C-CDDC-9572CFDBC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7A344-B5EA-438D-9F1A-3789ED15FA5F}" type="datetimeFigureOut">
              <a:rPr lang="de-DE" smtClean="0"/>
              <a:t>04.12.2023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D3D9F48-AAB3-A8A4-3E3B-B2F7ACF61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A75599A-839F-365F-CF14-F6F6716CE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7C88A-61DF-4C06-B514-651BF26466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9077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F2B8E42-233C-D545-7746-97AADEE7B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7A344-B5EA-438D-9F1A-3789ED15FA5F}" type="datetimeFigureOut">
              <a:rPr lang="de-DE" smtClean="0"/>
              <a:t>04.12.2023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1E7F75B-C160-B597-DD30-EDD09C6FD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3906DDB-63E4-8CDB-446D-48CD7C8D8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7C88A-61DF-4C06-B514-651BF26466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7352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4FA065-718B-AD6B-3D09-5CCCA2377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D314182-1E6F-26E9-A464-27EFDF6B93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EE62167-E516-4B98-80E4-DBC138B138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36CF619-FD7E-3122-85CB-33EFA048F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7A344-B5EA-438D-9F1A-3789ED15FA5F}" type="datetimeFigureOut">
              <a:rPr lang="de-DE" smtClean="0"/>
              <a:t>04.12.2023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58CA6EF-FD99-B7DD-685C-184D25E6C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1B6AB44-0D67-D262-E897-6A03D5F22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7C88A-61DF-4C06-B514-651BF26466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4334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203956-F697-26E0-A483-9B0FBEE2C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EDC9A80-A914-C79A-712B-DACA5AE7EA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A2E6D2E-95E7-C11D-4AB2-4D77D2B4D2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47C4261-FF04-DDC8-22D6-2FB7E5BFC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7A344-B5EA-438D-9F1A-3789ED15FA5F}" type="datetimeFigureOut">
              <a:rPr lang="de-DE" smtClean="0"/>
              <a:t>04.12.2023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D400986-F1F9-C2AB-9529-E3DAB3774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7FE3FD7-C235-8EAA-1A2D-ADA85E2A7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7C88A-61DF-4C06-B514-651BF26466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9900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1C76706-0E19-F80C-AD79-556FD68A6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07279AF-4998-6605-12D8-83C9AB1CD0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DAE6C2A-64A8-3B65-B0CC-A175A98176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67A344-B5EA-438D-9F1A-3789ED15FA5F}" type="datetimeFigureOut">
              <a:rPr lang="de-DE" smtClean="0"/>
              <a:t>04.12.2023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15CB46D-C2CA-EFAD-A0AD-7022EBA88D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C1191C8-E37C-658E-8EE9-35DBAB6FF6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C7C88A-61DF-4C06-B514-651BF26466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9032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CABA6F-06E7-1E3D-9350-175CA8BADD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Sound Dynamic Deadlock </a:t>
            </a:r>
            <a:r>
              <a:rPr lang="de-DE" dirty="0" err="1"/>
              <a:t>Prediction</a:t>
            </a:r>
            <a:r>
              <a:rPr lang="de-DE" dirty="0"/>
              <a:t> in Linear Time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F5C9887-3333-CF8B-72ED-D6C8CBB136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Florian Rudaj</a:t>
            </a:r>
          </a:p>
        </p:txBody>
      </p:sp>
    </p:spTree>
    <p:extLst>
      <p:ext uri="{BB962C8B-B14F-4D97-AF65-F5344CB8AC3E}">
        <p14:creationId xmlns:p14="http://schemas.microsoft.com/office/powerpoint/2010/main" val="387372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69F180-C15C-AB39-672B-E33F114F0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Dynamische Deadlock-Analyse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1356F372-8370-F90F-1903-BDCDFC4EF0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812" y="2386605"/>
            <a:ext cx="3431880" cy="336227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Inhaltsplatzhalter 4">
            <a:extLst>
              <a:ext uri="{FF2B5EF4-FFF2-40B4-BE49-F238E27FC236}">
                <a16:creationId xmlns:a16="http://schemas.microsoft.com/office/drawing/2014/main" id="{F77706E8-20CA-332D-67AA-38D84A1860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71386" y="3019848"/>
            <a:ext cx="3753374" cy="2095792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92294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6F4EFA-ED7B-7D39-FA9A-C0FF07B98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Sync-preserving</a:t>
            </a:r>
            <a:r>
              <a:rPr lang="de-DE" dirty="0"/>
              <a:t> Deadlocks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765AA72-3866-2604-5770-E4D77AB6DD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Die Events aus dem Original-Trace werden umgeordnet</a:t>
            </a:r>
          </a:p>
          <a:p>
            <a:r>
              <a:rPr lang="de-DE" dirty="0"/>
              <a:t>Dafür </a:t>
            </a:r>
            <a:r>
              <a:rPr lang="de-DE" dirty="0" err="1"/>
              <a:t>Sync-preserving</a:t>
            </a:r>
            <a:r>
              <a:rPr lang="de-DE" dirty="0"/>
              <a:t> </a:t>
            </a:r>
            <a:r>
              <a:rPr lang="de-DE" dirty="0" err="1"/>
              <a:t>Correct</a:t>
            </a:r>
            <a:r>
              <a:rPr lang="de-DE" dirty="0"/>
              <a:t> </a:t>
            </a:r>
            <a:r>
              <a:rPr lang="de-DE" dirty="0" err="1"/>
              <a:t>Reordering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426737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6F4EFA-ED7B-7D39-FA9A-C0FF07B98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Sync-preserving</a:t>
            </a:r>
            <a:r>
              <a:rPr lang="de-DE" dirty="0"/>
              <a:t> Deadlocks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765AA72-3866-2604-5770-E4D77AB6DD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Eine Umordnung ist ein </a:t>
            </a:r>
            <a:r>
              <a:rPr lang="de-DE" dirty="0" err="1"/>
              <a:t>Correct</a:t>
            </a:r>
            <a:r>
              <a:rPr lang="de-DE" dirty="0"/>
              <a:t> </a:t>
            </a:r>
            <a:r>
              <a:rPr lang="de-DE" dirty="0" err="1"/>
              <a:t>Reordering</a:t>
            </a:r>
            <a:r>
              <a:rPr lang="de-DE" dirty="0"/>
              <a:t> wenn folgende Regeln eingehalten werden</a:t>
            </a:r>
          </a:p>
          <a:p>
            <a:pPr lvl="1"/>
            <a:r>
              <a:rPr lang="de-DE" dirty="0" err="1"/>
              <a:t>Subset</a:t>
            </a:r>
            <a:r>
              <a:rPr lang="de-DE" dirty="0"/>
              <a:t>: Es besteht ausschließlich aus Teilen des originalen Trace</a:t>
            </a:r>
          </a:p>
          <a:p>
            <a:pPr lvl="1"/>
            <a:r>
              <a:rPr lang="de-DE" dirty="0"/>
              <a:t>Thread-Order: Die Reihenfolge der Operationen innerhalb eines Threads wurde nicht verändert</a:t>
            </a:r>
          </a:p>
          <a:p>
            <a:pPr lvl="1"/>
            <a:r>
              <a:rPr lang="de-DE" dirty="0"/>
              <a:t>Last-Write: Wenn ein Read auf eine Variable existiert, muss das letzte Write auf diese Variable existieren</a:t>
            </a:r>
          </a:p>
          <a:p>
            <a:pPr lvl="1"/>
            <a:r>
              <a:rPr lang="de-DE" dirty="0"/>
              <a:t>Lock-Semantik: Zwischen zwei </a:t>
            </a:r>
            <a:r>
              <a:rPr lang="de-DE" dirty="0" err="1"/>
              <a:t>Acquire</a:t>
            </a:r>
            <a:r>
              <a:rPr lang="de-DE" dirty="0"/>
              <a:t>-Events zweier verschiedener Threads muss es eine Release-Operation im ersten Thread geben</a:t>
            </a:r>
          </a:p>
        </p:txBody>
      </p:sp>
    </p:spTree>
    <p:extLst>
      <p:ext uri="{BB962C8B-B14F-4D97-AF65-F5344CB8AC3E}">
        <p14:creationId xmlns:p14="http://schemas.microsoft.com/office/powerpoint/2010/main" val="17165936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021D67-DE8E-0C5A-EC28-97B3D81C1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Sync-preserving</a:t>
            </a:r>
            <a:r>
              <a:rPr lang="de-DE" dirty="0"/>
              <a:t> Deadlocks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65F5CC9B-1532-8DBD-30EE-FC7D0A28C2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74869" y="1690688"/>
            <a:ext cx="4333080" cy="4351338"/>
          </a:xfrm>
          <a:ln>
            <a:solidFill>
              <a:schemeClr val="tx1"/>
            </a:solidFill>
          </a:ln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8C9290F0-58FC-CFBE-978E-FD67F680F8D2}"/>
              </a:ext>
            </a:extLst>
          </p:cNvPr>
          <p:cNvSpPr txBox="1"/>
          <p:nvPr/>
        </p:nvSpPr>
        <p:spPr>
          <a:xfrm>
            <a:off x="1376218" y="169068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Deadlock-Pattern: &lt;e4, e18&gt;</a:t>
            </a:r>
          </a:p>
        </p:txBody>
      </p:sp>
    </p:spTree>
    <p:extLst>
      <p:ext uri="{BB962C8B-B14F-4D97-AF65-F5344CB8AC3E}">
        <p14:creationId xmlns:p14="http://schemas.microsoft.com/office/powerpoint/2010/main" val="27248288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D2D6A2-0751-F535-469A-4E9E6A80D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Sync-preserving</a:t>
            </a:r>
            <a:r>
              <a:rPr lang="de-DE" dirty="0"/>
              <a:t> Deadlocks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20BB4EBE-3605-5E86-8383-E57801E450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0390" y="1690688"/>
            <a:ext cx="6411220" cy="2962688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389492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D2D6A2-0751-F535-469A-4E9E6A80D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Sync-preserving</a:t>
            </a:r>
            <a:r>
              <a:rPr lang="de-DE" dirty="0"/>
              <a:t> Deadlocks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20BB4EBE-3605-5E86-8383-E57801E450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0390" y="1690688"/>
            <a:ext cx="6411220" cy="2962688"/>
          </a:xfrm>
          <a:ln>
            <a:solidFill>
              <a:schemeClr val="tx1"/>
            </a:solidFill>
          </a:ln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F1B41790-D1F4-D65F-A7DF-E8EE1A07D177}"/>
              </a:ext>
            </a:extLst>
          </p:cNvPr>
          <p:cNvSpPr txBox="1"/>
          <p:nvPr/>
        </p:nvSpPr>
        <p:spPr>
          <a:xfrm>
            <a:off x="1204822" y="4826675"/>
            <a:ext cx="978235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de-DE" b="1" dirty="0" err="1"/>
              <a:t>Subset</a:t>
            </a:r>
            <a:r>
              <a:rPr lang="de-DE" dirty="0"/>
              <a:t>: Es besteht ausschließlich aus Teilen des originalen Trace</a:t>
            </a:r>
          </a:p>
          <a:p>
            <a:pPr lvl="1"/>
            <a:r>
              <a:rPr lang="de-DE" b="1" dirty="0"/>
              <a:t>Thread-Order</a:t>
            </a:r>
            <a:r>
              <a:rPr lang="de-DE" dirty="0"/>
              <a:t>: Die Reihenfolge der Operationen innerhalb eines Threads wurde nicht verändert</a:t>
            </a:r>
          </a:p>
          <a:p>
            <a:pPr lvl="1"/>
            <a:r>
              <a:rPr lang="de-DE" b="1" dirty="0"/>
              <a:t>Last-Write</a:t>
            </a:r>
            <a:r>
              <a:rPr lang="de-DE" dirty="0"/>
              <a:t>: Wenn ein Read auf eine Variable existiert, muss das letzte Write auf diese Variable existieren</a:t>
            </a:r>
          </a:p>
          <a:p>
            <a:pPr lvl="1"/>
            <a:r>
              <a:rPr lang="de-DE" b="1" dirty="0"/>
              <a:t>Lock-Semantik</a:t>
            </a:r>
            <a:r>
              <a:rPr lang="de-DE" dirty="0"/>
              <a:t>: Zwischen zwei </a:t>
            </a:r>
            <a:r>
              <a:rPr lang="de-DE" dirty="0" err="1"/>
              <a:t>Acquire</a:t>
            </a:r>
            <a:r>
              <a:rPr lang="de-DE" dirty="0"/>
              <a:t>-Events zweier verschiedener Threads muss es eine Release-Operation im ersten Thread geben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948645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6B7E70-8C9E-5CD7-9DB0-A561B045F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Sync-preserving</a:t>
            </a:r>
            <a:r>
              <a:rPr lang="de-DE" dirty="0"/>
              <a:t> Deadlocks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4307BB-C75C-FA5A-95BF-AC37C805C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Damit ein </a:t>
            </a:r>
            <a:r>
              <a:rPr lang="de-DE" dirty="0" err="1"/>
              <a:t>Correct</a:t>
            </a:r>
            <a:r>
              <a:rPr lang="de-DE" dirty="0"/>
              <a:t> </a:t>
            </a:r>
            <a:r>
              <a:rPr lang="de-DE" dirty="0" err="1"/>
              <a:t>Reordering</a:t>
            </a:r>
            <a:r>
              <a:rPr lang="de-DE" dirty="0"/>
              <a:t> </a:t>
            </a:r>
            <a:r>
              <a:rPr lang="de-DE" dirty="0" err="1"/>
              <a:t>Sync-preserving</a:t>
            </a:r>
            <a:r>
              <a:rPr lang="de-DE" dirty="0"/>
              <a:t> ist, müssen alle </a:t>
            </a:r>
            <a:r>
              <a:rPr lang="de-DE" dirty="0" err="1"/>
              <a:t>Acquire</a:t>
            </a:r>
            <a:r>
              <a:rPr lang="de-DE" dirty="0"/>
              <a:t>-Events auf denselben Lock in der gleichen Reihenfolge sein wie im Original-Trace</a:t>
            </a:r>
          </a:p>
        </p:txBody>
      </p:sp>
    </p:spTree>
    <p:extLst>
      <p:ext uri="{BB962C8B-B14F-4D97-AF65-F5344CB8AC3E}">
        <p14:creationId xmlns:p14="http://schemas.microsoft.com/office/powerpoint/2010/main" val="35939829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021D67-DE8E-0C5A-EC28-97B3D81C1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Sync-preserving</a:t>
            </a:r>
            <a:r>
              <a:rPr lang="de-DE" dirty="0"/>
              <a:t> Deadlocks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65F5CC9B-1532-8DBD-30EE-FC7D0A28C2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74869" y="1690688"/>
            <a:ext cx="4333080" cy="4351338"/>
          </a:xfrm>
          <a:ln>
            <a:solidFill>
              <a:schemeClr val="tx1"/>
            </a:solidFill>
          </a:ln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8C9290F0-58FC-CFBE-978E-FD67F680F8D2}"/>
              </a:ext>
            </a:extLst>
          </p:cNvPr>
          <p:cNvSpPr txBox="1"/>
          <p:nvPr/>
        </p:nvSpPr>
        <p:spPr>
          <a:xfrm>
            <a:off x="1376218" y="1690688"/>
            <a:ext cx="3352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L1: T1 -&gt; T4</a:t>
            </a:r>
          </a:p>
          <a:p>
            <a:r>
              <a:rPr lang="de-DE" sz="2000" dirty="0"/>
              <a:t>L2: T2 -&gt; T3</a:t>
            </a:r>
          </a:p>
          <a:p>
            <a:r>
              <a:rPr lang="de-DE" sz="2000" dirty="0"/>
              <a:t>L3: T2 -&gt; T1 -&gt; T3</a:t>
            </a:r>
          </a:p>
        </p:txBody>
      </p:sp>
    </p:spTree>
    <p:extLst>
      <p:ext uri="{BB962C8B-B14F-4D97-AF65-F5344CB8AC3E}">
        <p14:creationId xmlns:p14="http://schemas.microsoft.com/office/powerpoint/2010/main" val="13292199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5BAC5E-4F92-E952-64A7-FA009263E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Sync-preserving</a:t>
            </a:r>
            <a:r>
              <a:rPr lang="de-DE" dirty="0"/>
              <a:t> Deadlocks</a:t>
            </a:r>
          </a:p>
        </p:txBody>
      </p:sp>
      <p:pic>
        <p:nvPicPr>
          <p:cNvPr id="4" name="Inhaltsplatzhalter 4">
            <a:extLst>
              <a:ext uri="{FF2B5EF4-FFF2-40B4-BE49-F238E27FC236}">
                <a16:creationId xmlns:a16="http://schemas.microsoft.com/office/drawing/2014/main" id="{3A1957C1-E18D-C2D9-9CCB-6030D9AA10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0390" y="1690688"/>
            <a:ext cx="6411220" cy="2962688"/>
          </a:xfrm>
          <a:ln>
            <a:solidFill>
              <a:schemeClr val="tx1"/>
            </a:solidFill>
          </a:ln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E8C02B00-191E-F5D1-B851-58E1217B3A56}"/>
              </a:ext>
            </a:extLst>
          </p:cNvPr>
          <p:cNvSpPr txBox="1"/>
          <p:nvPr/>
        </p:nvSpPr>
        <p:spPr>
          <a:xfrm>
            <a:off x="1716655" y="4804912"/>
            <a:ext cx="52966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L1: T1 -&gt; T4</a:t>
            </a:r>
          </a:p>
          <a:p>
            <a:r>
              <a:rPr lang="de-DE" dirty="0"/>
              <a:t>L2: T2</a:t>
            </a:r>
          </a:p>
          <a:p>
            <a:r>
              <a:rPr lang="de-DE" dirty="0"/>
              <a:t>L3: T1 -&gt; T3</a:t>
            </a:r>
          </a:p>
          <a:p>
            <a:endParaRPr lang="de-DE" dirty="0"/>
          </a:p>
          <a:p>
            <a:r>
              <a:rPr lang="de-DE" dirty="0"/>
              <a:t>-&gt; Das </a:t>
            </a:r>
            <a:r>
              <a:rPr lang="de-DE" dirty="0" err="1"/>
              <a:t>Correct</a:t>
            </a:r>
            <a:r>
              <a:rPr lang="de-DE" dirty="0"/>
              <a:t> </a:t>
            </a:r>
            <a:r>
              <a:rPr lang="de-DE" dirty="0" err="1"/>
              <a:t>Reordering</a:t>
            </a:r>
            <a:r>
              <a:rPr lang="de-DE" dirty="0"/>
              <a:t> ist auch </a:t>
            </a:r>
            <a:r>
              <a:rPr lang="de-DE" dirty="0" err="1"/>
              <a:t>Sync-preserving</a:t>
            </a:r>
            <a:r>
              <a:rPr lang="de-DE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2987228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42D527-5E1C-84CC-E72C-8A69C3E3B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Sync-preserving</a:t>
            </a:r>
            <a:r>
              <a:rPr lang="de-DE" dirty="0"/>
              <a:t> Deadlocks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CD197469-C3F8-293E-DE99-5E22FF2E71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4679" y="2205581"/>
            <a:ext cx="6382641" cy="3591426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75249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F578F3-0649-E7DE-75C0-553982EE0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428C1D7-3728-237F-4120-9777EB594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Einleitung</a:t>
            </a:r>
          </a:p>
          <a:p>
            <a:r>
              <a:rPr lang="de-DE" dirty="0"/>
              <a:t>Die Vorhersage von Deadlocks</a:t>
            </a:r>
          </a:p>
          <a:p>
            <a:r>
              <a:rPr lang="de-DE" dirty="0"/>
              <a:t>Dynamische Deadlock-Analyse</a:t>
            </a:r>
          </a:p>
          <a:p>
            <a:r>
              <a:rPr lang="de-DE" dirty="0" err="1"/>
              <a:t>Sync-preserving</a:t>
            </a:r>
            <a:r>
              <a:rPr lang="de-DE" dirty="0"/>
              <a:t> Deadlocks</a:t>
            </a:r>
          </a:p>
          <a:p>
            <a:r>
              <a:rPr lang="de-DE" dirty="0"/>
              <a:t>Fazit</a:t>
            </a:r>
          </a:p>
        </p:txBody>
      </p:sp>
    </p:spTree>
    <p:extLst>
      <p:ext uri="{BB962C8B-B14F-4D97-AF65-F5344CB8AC3E}">
        <p14:creationId xmlns:p14="http://schemas.microsoft.com/office/powerpoint/2010/main" val="39990560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75DAD6-427C-0A2D-8655-2BCF71460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Sync-preserving</a:t>
            </a:r>
            <a:r>
              <a:rPr lang="de-DE" dirty="0"/>
              <a:t> Deadlocks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020ACC04-A3B9-26CF-8A43-5C11126C43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4734378" cy="4351338"/>
          </a:xfrm>
          <a:ln>
            <a:solidFill>
              <a:schemeClr val="tx1"/>
            </a:solidFill>
          </a:ln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3EB89FC9-3806-2396-CDA7-57B265204673}"/>
              </a:ext>
            </a:extLst>
          </p:cNvPr>
          <p:cNvSpPr txBox="1"/>
          <p:nvPr/>
        </p:nvSpPr>
        <p:spPr>
          <a:xfrm>
            <a:off x="6096000" y="1621766"/>
            <a:ext cx="575669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Deadlock-Pattern: &lt;e4, e11&gt;</a:t>
            </a:r>
          </a:p>
          <a:p>
            <a:r>
              <a:rPr lang="de-DE" dirty="0"/>
              <a:t>S = {e3, e10}</a:t>
            </a:r>
          </a:p>
          <a:p>
            <a:r>
              <a:rPr lang="de-DE" dirty="0"/>
              <a:t>S‘ = </a:t>
            </a:r>
            <a:r>
              <a:rPr lang="de-DE" dirty="0" err="1"/>
              <a:t>SPClosure</a:t>
            </a:r>
            <a:r>
              <a:rPr lang="de-DE" dirty="0"/>
              <a:t>(S)</a:t>
            </a:r>
          </a:p>
          <a:p>
            <a:r>
              <a:rPr lang="de-DE" dirty="0"/>
              <a:t>S‘ = {e3, e10}</a:t>
            </a:r>
          </a:p>
          <a:p>
            <a:r>
              <a:rPr lang="de-DE" dirty="0"/>
              <a:t>S‘ = {e3, e2, e10, e9, e8} wegen Thread-Order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de-DE" dirty="0"/>
              <a:t>Zwei </a:t>
            </a:r>
            <a:r>
              <a:rPr lang="de-DE" dirty="0" err="1"/>
              <a:t>Acq</a:t>
            </a:r>
            <a:r>
              <a:rPr lang="de-DE" dirty="0"/>
              <a:t>-Events für Lock z e2 und e8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de-DE" dirty="0"/>
              <a:t>Nach Lock-Semantik muss e7 hinzugefügt werden</a:t>
            </a:r>
          </a:p>
          <a:p>
            <a:r>
              <a:rPr lang="de-DE" dirty="0"/>
              <a:t>S‘ = {e3, e2, e10, e9, e8, e7}</a:t>
            </a:r>
          </a:p>
          <a:p>
            <a:r>
              <a:rPr lang="de-DE" dirty="0"/>
              <a:t>S‘ = {e3, e2, e10, e9, e8, e7, e6, e5, e4} wegen Thread-Order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de-DE" dirty="0"/>
              <a:t>e4 aus dem Deadlock Pattern ist in S‘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de-DE" dirty="0"/>
              <a:t>Kein </a:t>
            </a:r>
            <a:r>
              <a:rPr lang="de-DE" dirty="0" err="1"/>
              <a:t>Sync-preserving</a:t>
            </a:r>
            <a:r>
              <a:rPr lang="de-DE" dirty="0"/>
              <a:t> Deadlock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460364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ACB22D-D8ED-D272-3BCB-5021A6A7A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36C5B25-7265-ED9B-3E59-A6A73DA6C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Die Vorhersage von </a:t>
            </a:r>
            <a:r>
              <a:rPr lang="de-DE" dirty="0" err="1"/>
              <a:t>Sync-preserving</a:t>
            </a:r>
            <a:r>
              <a:rPr lang="de-DE" dirty="0"/>
              <a:t> Deadlocks kann ohne </a:t>
            </a:r>
            <a:r>
              <a:rPr lang="de-DE" dirty="0" err="1"/>
              <a:t>False</a:t>
            </a:r>
            <a:r>
              <a:rPr lang="de-DE" dirty="0"/>
              <a:t>-Positives geschehen</a:t>
            </a:r>
          </a:p>
          <a:p>
            <a:r>
              <a:rPr lang="de-DE" dirty="0" err="1"/>
              <a:t>False</a:t>
            </a:r>
            <a:r>
              <a:rPr lang="de-DE" dirty="0"/>
              <a:t>-Negatives können dennoch auftreten</a:t>
            </a:r>
          </a:p>
        </p:txBody>
      </p:sp>
    </p:spTree>
    <p:extLst>
      <p:ext uri="{BB962C8B-B14F-4D97-AF65-F5344CB8AC3E}">
        <p14:creationId xmlns:p14="http://schemas.microsoft.com/office/powerpoint/2010/main" val="1277204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4CC7C2-C93A-29D9-084A-87A08AD5D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Einleitung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7CD52D0-B0C9-2B30-CB7C-42C938992F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In nebenläufigen Programmen müssen Ressourcen geteilt werden</a:t>
            </a:r>
          </a:p>
          <a:p>
            <a:r>
              <a:rPr lang="de-DE" dirty="0"/>
              <a:t>Gleichzeitige Zugriffe auf geteilte Ressourcen können zu Inkonsistenzen führen</a:t>
            </a:r>
          </a:p>
          <a:p>
            <a:r>
              <a:rPr lang="de-DE" dirty="0"/>
              <a:t>Mutex und Locks dieser als Lösung</a:t>
            </a:r>
          </a:p>
        </p:txBody>
      </p:sp>
    </p:spTree>
    <p:extLst>
      <p:ext uri="{BB962C8B-B14F-4D97-AF65-F5344CB8AC3E}">
        <p14:creationId xmlns:p14="http://schemas.microsoft.com/office/powerpoint/2010/main" val="1800578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D1737B-CFF7-99E2-2236-415BDDC16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Einleitung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490B25B-C739-08D4-C054-81486806F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Deadlocks sind schwer zu verhindern</a:t>
            </a:r>
          </a:p>
          <a:p>
            <a:r>
              <a:rPr lang="de-DE" dirty="0"/>
              <a:t>Aber daraus entstehende Problematik: Deadlocks</a:t>
            </a:r>
          </a:p>
          <a:p>
            <a:r>
              <a:rPr lang="de-DE" dirty="0"/>
              <a:t>Deadlocks sind schwer reproduzierbar und damit</a:t>
            </a:r>
          </a:p>
          <a:p>
            <a:pPr marL="0" indent="0">
              <a:buNone/>
            </a:pPr>
            <a:r>
              <a:rPr lang="de-DE" dirty="0"/>
              <a:t>   schwer zu debuggen</a:t>
            </a:r>
          </a:p>
          <a:p>
            <a:endParaRPr lang="de-DE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8907934D-CF61-B88D-9E7E-58D685CB63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2132" y="1080760"/>
            <a:ext cx="3077004" cy="469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04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8C909C-BDC1-4FA3-AD6F-7AB8D5214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Die Vorhersage von Deadlocks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77E50AF-D281-F901-C679-35A5DF63C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Deadlocks müssen vorhergesagt werden, um Programmabstürze zu verhindern</a:t>
            </a:r>
          </a:p>
          <a:p>
            <a:r>
              <a:rPr lang="de-DE" dirty="0"/>
              <a:t>Verschiedene Ansätze statische und dynamische Deadlock-Analyse</a:t>
            </a:r>
          </a:p>
        </p:txBody>
      </p:sp>
    </p:spTree>
    <p:extLst>
      <p:ext uri="{BB962C8B-B14F-4D97-AF65-F5344CB8AC3E}">
        <p14:creationId xmlns:p14="http://schemas.microsoft.com/office/powerpoint/2010/main" val="3235281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C9EE98-6811-1262-89B6-8BCD2C57B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Die Vorhersage von Deadlocks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CBE0742-08CB-87F8-71F9-F6224A1F4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Statische Deadlock-Analyse</a:t>
            </a:r>
          </a:p>
          <a:p>
            <a:pPr lvl="1"/>
            <a:r>
              <a:rPr lang="de-DE" dirty="0"/>
              <a:t>kann Abwesenheit von Deadlocks beweisen, aber nicht gut skalierbar und liefert </a:t>
            </a:r>
            <a:r>
              <a:rPr lang="de-DE" dirty="0" err="1"/>
              <a:t>False</a:t>
            </a:r>
            <a:r>
              <a:rPr lang="de-DE" dirty="0"/>
              <a:t> Positives</a:t>
            </a:r>
          </a:p>
          <a:p>
            <a:r>
              <a:rPr lang="de-DE" dirty="0"/>
              <a:t>Dynamische Deadlock-Analyse </a:t>
            </a:r>
          </a:p>
          <a:p>
            <a:pPr lvl="1"/>
            <a:r>
              <a:rPr lang="de-DE" dirty="0"/>
              <a:t>Effizienter</a:t>
            </a:r>
          </a:p>
          <a:p>
            <a:pPr lvl="1"/>
            <a:r>
              <a:rPr lang="de-DE" dirty="0"/>
              <a:t>Liefert wenige oder keine </a:t>
            </a:r>
            <a:r>
              <a:rPr lang="de-DE" dirty="0" err="1"/>
              <a:t>False</a:t>
            </a:r>
            <a:r>
              <a:rPr lang="de-DE" dirty="0"/>
              <a:t>-Positives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68630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1FD3D5-05E5-BB98-FE98-EAB9EA7B8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Dynamische Deadlock-Analyse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DDA806-7FAD-3E05-A00B-FDDC143FC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4018E8F-24AE-2186-5097-F867FBCC11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8372" y="1985378"/>
            <a:ext cx="4429743" cy="419158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46C34EEE-E4A0-78B5-505B-89094C4E56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9425" y="1653054"/>
            <a:ext cx="3077004" cy="469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210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18901F-6FB0-C5BA-6E51-56EDB5C6E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Dynamische Deadlock-Analyse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9CDA7A-83D3-1CA9-806E-0FCB9AB77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Lock-</a:t>
            </a:r>
            <a:r>
              <a:rPr lang="de-DE" dirty="0" err="1"/>
              <a:t>Dependency</a:t>
            </a:r>
            <a:r>
              <a:rPr lang="de-DE" dirty="0"/>
              <a:t>-Methode sehr einfache Analyse</a:t>
            </a:r>
          </a:p>
          <a:p>
            <a:r>
              <a:rPr lang="de-DE" dirty="0"/>
              <a:t>Aus </a:t>
            </a:r>
            <a:r>
              <a:rPr lang="de-DE" dirty="0" err="1"/>
              <a:t>Acquire</a:t>
            </a:r>
            <a:r>
              <a:rPr lang="de-DE" dirty="0"/>
              <a:t>- und </a:t>
            </a:r>
            <a:r>
              <a:rPr lang="de-DE" dirty="0" err="1"/>
              <a:t>Releaseoperationen</a:t>
            </a:r>
            <a:r>
              <a:rPr lang="de-DE" dirty="0"/>
              <a:t> wird Graph aufgestellt</a:t>
            </a:r>
          </a:p>
          <a:p>
            <a:r>
              <a:rPr lang="de-DE" dirty="0"/>
              <a:t>Deadlock wenn Kreis im Graph existiert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91357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1FD3D5-05E5-BB98-FE98-EAB9EA7B8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Dynamische Deadlock-Analyse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63F10DDA-9391-5CC1-9A7D-869964359F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40174" y="2599715"/>
            <a:ext cx="3753374" cy="2095792"/>
          </a:xfrm>
          <a:ln>
            <a:solidFill>
              <a:schemeClr val="tx1"/>
            </a:solidFill>
          </a:ln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94018E8F-24AE-2186-5097-F867FBCC11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085" y="1825625"/>
            <a:ext cx="4429743" cy="419158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37331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482</Words>
  <Application>Microsoft Office PowerPoint</Application>
  <PresentationFormat>Breitbild</PresentationFormat>
  <Paragraphs>78</Paragraphs>
  <Slides>21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Wingdings</vt:lpstr>
      <vt:lpstr>Office</vt:lpstr>
      <vt:lpstr>Sound Dynamic Deadlock Prediction in Linear Time</vt:lpstr>
      <vt:lpstr>Agenda</vt:lpstr>
      <vt:lpstr>Einleitung</vt:lpstr>
      <vt:lpstr>Einleitung</vt:lpstr>
      <vt:lpstr>Die Vorhersage von Deadlocks</vt:lpstr>
      <vt:lpstr>Die Vorhersage von Deadlocks</vt:lpstr>
      <vt:lpstr>Dynamische Deadlock-Analyse</vt:lpstr>
      <vt:lpstr>Dynamische Deadlock-Analyse</vt:lpstr>
      <vt:lpstr>Dynamische Deadlock-Analyse</vt:lpstr>
      <vt:lpstr>Dynamische Deadlock-Analyse</vt:lpstr>
      <vt:lpstr>Sync-preserving Deadlocks</vt:lpstr>
      <vt:lpstr>Sync-preserving Deadlocks</vt:lpstr>
      <vt:lpstr>Sync-preserving Deadlocks</vt:lpstr>
      <vt:lpstr>Sync-preserving Deadlocks</vt:lpstr>
      <vt:lpstr>Sync-preserving Deadlocks</vt:lpstr>
      <vt:lpstr>Sync-preserving Deadlocks</vt:lpstr>
      <vt:lpstr>Sync-preserving Deadlocks</vt:lpstr>
      <vt:lpstr>Sync-preserving Deadlocks</vt:lpstr>
      <vt:lpstr>Sync-preserving Deadlocks</vt:lpstr>
      <vt:lpstr>Sync-preserving Deadlocks</vt:lpstr>
      <vt:lpstr>Fazit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Sound Dynamic Deadlock Prediction in Linear Time</dc:title>
  <dc:creator>Florian Rudaj</dc:creator>
  <cp:lastModifiedBy>Florian Rudaj</cp:lastModifiedBy>
  <cp:revision>2</cp:revision>
  <dcterms:created xsi:type="dcterms:W3CDTF">2023-12-04T13:36:39Z</dcterms:created>
  <dcterms:modified xsi:type="dcterms:W3CDTF">2023-12-05T11:00:49Z</dcterms:modified>
</cp:coreProperties>
</file>