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78" r:id="rId5"/>
    <p:sldId id="261" r:id="rId6"/>
    <p:sldId id="279" r:id="rId7"/>
    <p:sldId id="262" r:id="rId8"/>
    <p:sldId id="266" r:id="rId9"/>
    <p:sldId id="265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63" r:id="rId18"/>
    <p:sldId id="288" r:id="rId19"/>
    <p:sldId id="289" r:id="rId20"/>
    <p:sldId id="290" r:id="rId21"/>
    <p:sldId id="293" r:id="rId22"/>
    <p:sldId id="268" r:id="rId23"/>
    <p:sldId id="270" r:id="rId24"/>
    <p:sldId id="271" r:id="rId25"/>
    <p:sldId id="269" r:id="rId26"/>
    <p:sldId id="275" r:id="rId27"/>
    <p:sldId id="276" r:id="rId28"/>
    <p:sldId id="291" r:id="rId29"/>
    <p:sldId id="292" r:id="rId30"/>
    <p:sldId id="277" r:id="rId31"/>
    <p:sldId id="258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8649D-1D78-4500-AA28-51F5C908E1E0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8D986-3840-4853-B830-6A2B33565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12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9EDFF-27B3-AC5C-D009-ABCF7504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4DBF71-DD74-1C7F-E8EE-A45C873E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775D7-938F-2283-D19F-C5E1BB7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0E57-FEC3-4BDE-8DB0-A4B486FCA394}" type="datetime1">
              <a:rPr lang="de-DE" smtClean="0"/>
              <a:t>07.12.2023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45E8F-8C5A-FDE9-9E1E-B31B5B28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BFA94-CAAC-3822-4E15-293A73ED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1DC7C88A-61DF-4C06-B514-651BF264660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97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9F888-9542-15B9-F057-D1CB37C8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21F81C-4242-7E0E-6458-94E2E753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8121A-ECD1-C003-7484-852B7D81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D00A-0E87-4A17-B81F-31DFCF3572D0}" type="datetime1">
              <a:rPr lang="de-DE" smtClean="0"/>
              <a:t>07.12.2023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96F03-3F35-559A-C691-CFDC16AB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1C07D-4A08-3B0C-540F-B3A7F3A4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05F3D1-6959-1DAD-CE23-F02994CA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6F019-06E4-8E03-0850-0E1B31408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9A236-3459-DC98-94D0-A99C8E5F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C5FB-BC3D-446B-9CB2-854863254B84}" type="datetime1">
              <a:rPr lang="de-DE" smtClean="0"/>
              <a:t>07.12.2023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056C8C-847A-803A-9DD8-5BAAF849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627B-EF84-21D1-C89F-D9731450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62337-6165-4AD8-759B-D356C19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A7AA2-B395-F964-EBF1-3CB005FE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1E01C-5756-DDDA-C3FB-E0E9F63F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18B-E7DC-4109-8F69-1B0888E3C7E3}" type="datetime1">
              <a:rPr lang="de-DE" smtClean="0"/>
              <a:t>07.12.2023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68DC9-FDEE-9AA5-B97F-3A6175BD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78EB3-CB7B-C473-2132-F99954B0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1DC7C88A-61DF-4C06-B514-651BF264660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6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451A8-2B0C-ADAE-1697-18BB8F4D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2A0EFC-7B13-4DCB-1A89-2768633A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10581-5474-1C5C-C97B-4223CD4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4520-E5DB-4F17-A794-5D5A5A9E0A27}" type="datetime1">
              <a:rPr lang="de-DE" smtClean="0"/>
              <a:t>07.12.2023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43EFE-E108-C842-47DD-355A380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8A2C5-6E4B-A07F-C13F-27C30A01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8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3437E-1D89-C55F-A1AC-43E60A83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F15F2-2D60-4C9F-814D-D5B3E7099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A6C100-485B-9F3D-F33C-0B416F89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3479B-1310-19FC-5D8D-E252B54E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9F31-944A-4248-9F22-9338C83CD414}" type="datetime1">
              <a:rPr lang="de-DE" smtClean="0"/>
              <a:t>07.12.2023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A44A1E-00A0-71BB-A9D7-A46102DA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1B5676-322F-C0BA-0B91-9BD32E06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6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0C35C-ED02-C162-E67E-ABFA9161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400EEF-AC4B-03D5-CBD9-852C9838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C9D458-6DCD-7C13-AB4C-6D4DB37B7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78EFA2-5E6E-D8D7-ECF3-952381B0F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076B36-D73C-620C-C6FC-41AD1A5E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00D84B-ECE3-9BC2-E0A6-02AB8640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7B5D-C6CE-499E-8CB5-C9A8148BBA7C}" type="datetime1">
              <a:rPr lang="de-DE" smtClean="0"/>
              <a:t>07.12.2023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3F203B-6D2E-E94B-575D-918DEC02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20BF89-6E6D-8031-D427-17405494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06140-5778-F308-7CD5-D5A4B76A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816463-7AC1-6A4C-CDDC-9572CFDB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EB36-FCB0-49D0-97E7-3636DDE529B4}" type="datetime1">
              <a:rPr lang="de-DE" smtClean="0"/>
              <a:t>07.12.2023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3D9F48-AAB3-A8A4-3E3B-B2F7ACF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75599A-839F-365F-CF14-F6F6716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2B8E42-233C-D545-7746-97AADEE7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6D9F-93B2-4E41-8CB4-E110387A5975}" type="datetime1">
              <a:rPr lang="de-DE" smtClean="0"/>
              <a:t>07.12.2023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E7F75B-C160-B597-DD30-EDD09C6F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906DDB-63E4-8CDB-446D-48CD7C8D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35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FA065-718B-AD6B-3D09-5CCCA237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14182-1E6F-26E9-A464-27EFDF6B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E62167-E516-4B98-80E4-DBC138B1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6CF619-FD7E-3122-85CB-33EFA048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7D-9AA3-45AA-BF8B-A42B2AAD3842}" type="datetime1">
              <a:rPr lang="de-DE" smtClean="0"/>
              <a:t>07.12.2023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CA6EF-FD99-B7DD-685C-184D25E6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6AB44-0D67-D262-E897-6A03D5F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03956-F697-26E0-A483-9B0FBEE2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DC9A80-A914-C79A-712B-DACA5AE7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2E6D2E-95E7-C11D-4AB2-4D77D2B4D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C4261-FF04-DDC8-22D6-2FB7E5BF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6D44-3893-40AC-8F53-0F2CD8F93BC5}" type="datetime1">
              <a:rPr lang="de-DE" smtClean="0"/>
              <a:t>07.12.2023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400986-F1F9-C2AB-9529-E3DAB377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FE3FD7-C235-8EAA-1A2D-ADA85E2A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0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C76706-0E19-F80C-AD79-556FD68A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7279AF-4998-6605-12D8-83C9AB1C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E6C2A-64A8-3B65-B0CC-A175A9817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300A-A988-4F29-A89A-0400E6782343}" type="datetime1">
              <a:rPr lang="de-DE" smtClean="0"/>
              <a:t>07.12.2023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CB46D-C2CA-EFAD-A0AD-7022EBA88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191C8-E37C-658E-8EE9-35DBAB6FF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03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ABA6F-06E7-1E3D-9350-175CA8BAD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Sound Dynamic Deadlock </a:t>
            </a:r>
            <a:r>
              <a:rPr lang="de-DE" dirty="0" err="1"/>
              <a:t>Prediction</a:t>
            </a:r>
            <a:r>
              <a:rPr lang="de-DE" dirty="0"/>
              <a:t> in Linear 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5C9887-3333-CF8B-72ED-D6C8CBB13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Florian Rudaj</a:t>
            </a:r>
          </a:p>
        </p:txBody>
      </p:sp>
    </p:spTree>
    <p:extLst>
      <p:ext uri="{BB962C8B-B14F-4D97-AF65-F5344CB8AC3E}">
        <p14:creationId xmlns:p14="http://schemas.microsoft.com/office/powerpoint/2010/main" val="38737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6107784-22A6-267C-4D97-48C309ACE4BD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D4CA60-CBB5-659B-185C-615EC74E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84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T2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6107784-22A6-267C-4D97-48C309ACE4BD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D798DAC8-06C6-9DFB-3D6D-8409FD892265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096F13-31F8-C877-3F61-EA7A69F1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35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T2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6107784-22A6-267C-4D97-48C309ACE4BD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D798DAC8-06C6-9DFB-3D6D-8409FD892265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9E5FF29-7EE1-7012-C938-0423A8BDADEF}"/>
              </a:ext>
            </a:extLst>
          </p:cNvPr>
          <p:cNvSpPr txBox="1"/>
          <p:nvPr/>
        </p:nvSpPr>
        <p:spPr>
          <a:xfrm>
            <a:off x="5235327" y="5555411"/>
            <a:ext cx="530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Der resultierende Graph enthält einen Zyklus, also wird ein Deadlock vorhergesagt.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78A2AC-5F64-F992-55A4-1FC581E7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71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FBBC45-901D-B9F9-1F23-42624354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20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28837C48-F214-DA62-CEA2-044D2437EC29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D39A1D0-B7BE-FC45-7BC0-DA8554AE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8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T1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28837C48-F214-DA62-CEA2-044D2437EC29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C8C8FB1E-C766-BBAB-0476-EA139E523262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0389FB-44A1-EA0D-3274-2065CCD3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8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T1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28837C48-F214-DA62-CEA2-044D2437EC29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C8C8FB1E-C766-BBAB-0476-EA139E523262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FFBC0257-268A-4AA3-A6A9-98E8C7096EA9}"/>
              </a:ext>
            </a:extLst>
          </p:cNvPr>
          <p:cNvSpPr txBox="1"/>
          <p:nvPr/>
        </p:nvSpPr>
        <p:spPr>
          <a:xfrm>
            <a:off x="5235327" y="5555411"/>
            <a:ext cx="5306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Der resultierende Graph enthält einen Zyklus, also wird ein Deadlock vorhergesagt.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False</a:t>
            </a:r>
            <a:r>
              <a:rPr lang="de-DE" dirty="0"/>
              <a:t>-Positive, da alle Events im gleichen Trace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6D5A0A-C6F6-A4EC-48F0-43C0DF8D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44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4EFA-ED7B-7D39-FA9A-C0FF07B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5AA72-3866-2604-5770-E4D77AB6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False</a:t>
            </a:r>
            <a:r>
              <a:rPr lang="de-DE" dirty="0"/>
              <a:t>-Positives sind wegen des daraus folgenden Aufwands unerwünscht</a:t>
            </a:r>
          </a:p>
          <a:p>
            <a:r>
              <a:rPr lang="de-DE" dirty="0" err="1"/>
              <a:t>Sync-preserving</a:t>
            </a:r>
            <a:r>
              <a:rPr lang="de-DE" dirty="0"/>
              <a:t> Deadlocks sind Untermenge aller Deadlocks</a:t>
            </a:r>
          </a:p>
          <a:p>
            <a:r>
              <a:rPr lang="de-DE" dirty="0"/>
              <a:t>Meiste in der Praxis vorkommenden Deadlocks sind </a:t>
            </a:r>
            <a:r>
              <a:rPr lang="de-DE" dirty="0" err="1"/>
              <a:t>Sync-preserving</a:t>
            </a:r>
            <a:r>
              <a:rPr lang="de-DE" dirty="0"/>
              <a:t> Deadlocks</a:t>
            </a:r>
          </a:p>
          <a:p>
            <a:r>
              <a:rPr lang="de-DE" dirty="0"/>
              <a:t>Lassen sich ohne </a:t>
            </a:r>
            <a:r>
              <a:rPr lang="de-DE" dirty="0" err="1"/>
              <a:t>False</a:t>
            </a:r>
            <a:r>
              <a:rPr lang="de-DE" dirty="0"/>
              <a:t>-Positives vorhersagen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462C5E-452F-E291-F9B0-83FA830F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67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66835-B380-E768-CE27-EB639E48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D6919-9678-8AAF-8C85-1918A245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Vorhersage: Umordnung der Events im Original-Trace</a:t>
            </a:r>
          </a:p>
          <a:p>
            <a:r>
              <a:rPr lang="de-DE" dirty="0"/>
              <a:t>Dafür </a:t>
            </a:r>
            <a:r>
              <a:rPr lang="de-DE" dirty="0" err="1"/>
              <a:t>Sync-preserving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5314B-504F-E4AB-593E-E283FC71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7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E12EE-59B2-E7B8-1E5F-C7076DD8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7DD84C-C93A-2C8E-C186-EFAABD736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Deadlock-Patterns:</a:t>
                </a:r>
              </a:p>
              <a:p>
                <a:pPr marL="0" indent="0">
                  <a:buNone/>
                </a:pPr>
                <a:r>
                  <a:rPr lang="de-DE" dirty="0"/>
                  <a:t>Sind Sequenzen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dirty="0"/>
                  <a:t>, für die gilt:</a:t>
                </a:r>
              </a:p>
              <a:p>
                <a:r>
                  <a:rPr lang="de-DE" dirty="0" err="1"/>
                  <a:t>op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) = </a:t>
                </a:r>
                <a:r>
                  <a:rPr lang="de-DE" dirty="0" err="1"/>
                  <a:t>acq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Jedes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gehört einem 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an</a:t>
                </a:r>
              </a:p>
              <a:p>
                <a:r>
                  <a:rPr lang="de-DE" dirty="0"/>
                  <a:t>Jeder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wird bereits von einem Thread gehalten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Ein Deadlock-Pattern ist eine notwendige aber keine hinreichende Bedingung für einen tatsächlichen Deadlock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7DD84C-C93A-2C8E-C186-EFAABD736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A97C3B-8578-329C-E8D5-2E5E6A89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CC7C2-C93A-29D9-084A-87A08AD5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D52D0-B0C9-2B30-CB7C-42C93899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nebenläufigen Programmen müssen Ressourcen geteilt werden</a:t>
            </a:r>
          </a:p>
          <a:p>
            <a:r>
              <a:rPr lang="de-DE" dirty="0"/>
              <a:t>Gleichzeitige Zugriffe auf geteilte Ressourcen können zu Inkonsistenzen führen</a:t>
            </a:r>
          </a:p>
          <a:p>
            <a:r>
              <a:rPr lang="de-DE" dirty="0"/>
              <a:t>Mutex als Lösung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F7D783-2430-1AD9-75D0-0F22534C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578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6A7D9-31AE-DA6B-6AD7-2FFAB19A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C88E58-E28A-618C-030A-2DA43EFB2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Es werden nur wohlgeformte Traces </a:t>
                </a:r>
                <a:r>
                  <a:rPr lang="de-DE" dirty="0" err="1"/>
                  <a:t>betrachet</a:t>
                </a:r>
                <a:endParaRPr lang="de-DE" dirty="0"/>
              </a:p>
              <a:p>
                <a:r>
                  <a:rPr lang="de-DE" dirty="0"/>
                  <a:t>Wohlgeformte Traces unterliegen der Lock-Semantik, die sich wie folgt definiert:</a:t>
                </a:r>
              </a:p>
              <a:p>
                <a:pPr marL="457200" lvl="1" indent="0">
                  <a:buNone/>
                </a:pPr>
                <a:r>
                  <a:rPr lang="de-DE" dirty="0"/>
                  <a:t>Wenn ein Lock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bei einem Event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von Thread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reserviert wird, dann muss jede spätere Reservierung von einem Event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desselben Locks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ein Vorgängerevent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haben, welches den 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in Thread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zwischen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freigibt. Wenn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de-DE" dirty="0"/>
                  <a:t> das frühste Release-Event ist sind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de-DE" dirty="0"/>
                  <a:t> passende </a:t>
                </a:r>
                <a:r>
                  <a:rPr lang="de-DE" dirty="0" err="1"/>
                  <a:t>Acquire</a:t>
                </a:r>
                <a:r>
                  <a:rPr lang="de-DE" dirty="0"/>
                  <a:t>- und Release-Events. Dies wird durch 𝑒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(𝑒′′) bezeichnet.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C88E58-E28A-618C-030A-2DA43EFB2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DFAC28-D0BA-DAB5-3FAD-C2DD4FFC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276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7DC28-5B3D-DC04-B2E8-982B68B4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9B8737-360F-7784-AC48-5E959717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EA11615-7F67-53A4-9925-33B120B3A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4630" y="1690688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FB13F52-5843-F3AA-B287-24914D7249FE}"/>
                  </a:ext>
                </a:extLst>
              </p:cNvPr>
              <p:cNvSpPr txBox="1"/>
              <p:nvPr/>
            </p:nvSpPr>
            <p:spPr>
              <a:xfrm>
                <a:off x="1061049" y="1690688"/>
                <a:ext cx="518447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Lock-Semantik (vereinfacht):</a:t>
                </a:r>
              </a:p>
              <a:p>
                <a:r>
                  <a:rPr lang="de-DE" sz="2000" dirty="0"/>
                  <a:t>Wenn in einem ersten Thread eine </a:t>
                </a:r>
                <a:r>
                  <a:rPr lang="de-DE" sz="2000" dirty="0" err="1"/>
                  <a:t>Acquire</a:t>
                </a:r>
                <a:r>
                  <a:rPr lang="de-DE" sz="2000" dirty="0"/>
                  <a:t>-Operation auf einen Lock stattfindet, muss im selben Thread zuerst eine Release-Operation auf denselben Lock stattfinden bevor ein zweiter Thread diesen Lock reserviert.</a:t>
                </a:r>
              </a:p>
              <a:p>
                <a:r>
                  <a:rPr lang="de-DE" sz="2000" dirty="0"/>
                  <a:t>𝑒 = </a:t>
                </a:r>
                <a:r>
                  <a:rPr lang="de-DE" sz="2000" dirty="0" err="1"/>
                  <a:t>acq</a:t>
                </a:r>
                <a:r>
                  <a:rPr lang="de-DE" sz="2000" dirty="0"/>
                  <a:t>(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2000" dirty="0"/>
                  <a:t>)</a:t>
                </a:r>
              </a:p>
              <a:p>
                <a:r>
                  <a:rPr lang="de-DE" sz="2000" dirty="0"/>
                  <a:t>𝑒′′ = </a:t>
                </a:r>
                <a:r>
                  <a:rPr lang="de-DE" sz="2000" dirty="0" err="1"/>
                  <a:t>rel</a:t>
                </a:r>
                <a:r>
                  <a:rPr lang="de-DE" sz="2000" dirty="0"/>
                  <a:t>(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2000" dirty="0"/>
                  <a:t>)</a:t>
                </a:r>
              </a:p>
              <a:p>
                <a:r>
                  <a:rPr lang="de-DE" sz="2000" dirty="0"/>
                  <a:t>𝑒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sz="2000" dirty="0"/>
                  <a:t>(𝑒′′)</a:t>
                </a:r>
              </a:p>
              <a:p>
                <a:r>
                  <a:rPr lang="de-DE" sz="2000" dirty="0"/>
                  <a:t>𝑒′′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sz="2000" dirty="0"/>
                  <a:t>(𝑒)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FB13F52-5843-F3AA-B287-24914D72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49" y="1690688"/>
                <a:ext cx="5184476" cy="3170099"/>
              </a:xfrm>
              <a:prstGeom prst="rect">
                <a:avLst/>
              </a:prstGeom>
              <a:blipFill>
                <a:blip r:embed="rId3"/>
                <a:stretch>
                  <a:fillRect l="-1175" t="-962"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696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4EFA-ED7B-7D39-FA9A-C0FF07B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65AA72-3866-2604-5770-E4D77AB6D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Eine Umordnung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e-DE" dirty="0"/>
                  <a:t> vom Trace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ist ein </a:t>
                </a:r>
                <a:r>
                  <a:rPr lang="de-DE" dirty="0" err="1"/>
                  <a:t>Correct</a:t>
                </a:r>
                <a:r>
                  <a:rPr lang="de-DE" dirty="0"/>
                  <a:t> </a:t>
                </a:r>
                <a:r>
                  <a:rPr lang="de-DE" dirty="0" err="1"/>
                  <a:t>Reordering</a:t>
                </a:r>
                <a:r>
                  <a:rPr lang="de-DE" dirty="0"/>
                  <a:t> wenn folgende Regeln eingehalten werden:</a:t>
                </a:r>
              </a:p>
              <a:p>
                <a:r>
                  <a:rPr lang="de-DE" b="1" dirty="0" err="1"/>
                  <a:t>Subset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m:rPr>
                        <m:nor/>
                      </m:rPr>
                      <a:rPr lang="de-DE"/>
                      <m:t>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b="1" dirty="0"/>
                  <a:t>Thread-Order</a:t>
                </a:r>
                <a:r>
                  <a:rPr lang="de-DE" dirty="0"/>
                  <a:t>: Für jede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,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und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Last-Write</a:t>
                </a:r>
                <a:r>
                  <a:rPr lang="de-DE" dirty="0"/>
                  <a:t>: Für jedes Read-Event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haben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𝑟𝑓</m:t>
                    </m:r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65AA72-3866-2604-5770-E4D77AB6D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E98316-EE6D-EEBB-4FE4-137F70BF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93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21D67-DE8E-0C5A-EC28-97B3D81C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C9290F0-58FC-CFBE-978E-FD67F680F8D2}"/>
                  </a:ext>
                </a:extLst>
              </p:cNvPr>
              <p:cNvSpPr txBox="1"/>
              <p:nvPr/>
            </p:nvSpPr>
            <p:spPr>
              <a:xfrm>
                <a:off x="1350338" y="1690688"/>
                <a:ext cx="36372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Deadlock-Pattern: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C9290F0-58FC-CFBE-978E-FD67F680F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38" y="1690688"/>
                <a:ext cx="3637297" cy="400110"/>
              </a:xfrm>
              <a:prstGeom prst="rect">
                <a:avLst/>
              </a:prstGeom>
              <a:blipFill>
                <a:blip r:embed="rId2"/>
                <a:stretch>
                  <a:fillRect l="-1510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D62C9FB3-7C6C-C79E-DBD4-AA7E5643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78" y="1561379"/>
            <a:ext cx="4199086" cy="4802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17C117E-09FD-6F3A-781A-8DC6A4FAFB8B}"/>
              </a:ext>
            </a:extLst>
          </p:cNvPr>
          <p:cNvSpPr txBox="1"/>
          <p:nvPr/>
        </p:nvSpPr>
        <p:spPr>
          <a:xfrm>
            <a:off x="1350338" y="2090798"/>
            <a:ext cx="37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Lock-Semantik besteht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D10DDC-1528-B9B5-1AC7-C37B05CF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82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2D6A2-0751-F535-469A-4E9E6A80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8D0E2E1-5630-9485-A988-9B237FCAF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05745"/>
                <a:ext cx="10515600" cy="177780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b="1" dirty="0"/>
                  <a:t>Subset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m:rPr>
                        <m:nor/>
                      </m:rPr>
                      <a:rPr lang="de-DE"/>
                      <m:t>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b="1" dirty="0"/>
                  <a:t>Thread-Order</a:t>
                </a:r>
                <a:r>
                  <a:rPr lang="de-DE" dirty="0"/>
                  <a:t>: Für jede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,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und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Last-Write</a:t>
                </a:r>
                <a:r>
                  <a:rPr lang="de-DE" dirty="0"/>
                  <a:t>: Für jedes Read-Event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haben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𝑟𝑓</m:t>
                    </m:r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𝑟𝑓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8D0E2E1-5630-9485-A988-9B237FCAF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05745"/>
                <a:ext cx="10515600" cy="1777802"/>
              </a:xfrm>
              <a:blipFill>
                <a:blip r:embed="rId2"/>
                <a:stretch>
                  <a:fillRect l="-696" t="-68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136DB34A-41DD-F03E-3CD7-43712704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75" y="1781188"/>
            <a:ext cx="5553850" cy="2734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3FD2EE-998C-03AC-B35B-94C5DF0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949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B7E70-8C9E-5CD7-9DB0-A561B045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307BB-C75C-FA5A-95BF-AC37C805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Damit ein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</a:t>
            </a:r>
            <a:r>
              <a:rPr lang="de-DE" dirty="0" err="1"/>
              <a:t>Sync-preserving</a:t>
            </a:r>
            <a:r>
              <a:rPr lang="de-DE" dirty="0"/>
              <a:t> ist, müssen alle </a:t>
            </a:r>
            <a:r>
              <a:rPr lang="de-DE" dirty="0" err="1"/>
              <a:t>Acquire</a:t>
            </a:r>
            <a:r>
              <a:rPr lang="de-DE" dirty="0"/>
              <a:t>-Events auf denselben Lock in der gleichen Reihenfolge sein wie im Original-Trace.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675411-464B-6460-EBC3-B2071B09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982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21D67-DE8E-0C5A-EC28-97B3D81C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C6F8D3-1DFA-2355-2281-14715E9ED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1230"/>
            <a:ext cx="4199086" cy="4802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1F46D07-4255-D600-4C12-7390C8CBFA84}"/>
              </a:ext>
            </a:extLst>
          </p:cNvPr>
          <p:cNvSpPr txBox="1"/>
          <p:nvPr/>
        </p:nvSpPr>
        <p:spPr>
          <a:xfrm>
            <a:off x="5892831" y="5671005"/>
            <a:ext cx="576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Das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ist auch </a:t>
            </a:r>
            <a:r>
              <a:rPr lang="de-DE" dirty="0" err="1"/>
              <a:t>sync-preserving</a:t>
            </a:r>
            <a:r>
              <a:rPr lang="de-DE" dirty="0"/>
              <a:t>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792C1B-79A6-0523-86B0-EC50CBD1E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31" y="2061971"/>
            <a:ext cx="5553850" cy="2734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1446F7-D7B9-5E37-46A2-D056B0FA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219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2D527-5E1C-84CC-E72C-8A69C3E3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2F35A3-421C-2383-49CA-561261B8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690688"/>
            <a:ext cx="5925377" cy="4029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CBFD2A-545B-815A-D6E5-07E9F7B1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249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C2C-38F9-1B33-E9BE-39F9EE34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B0353-1454-A922-58CB-223714BC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findet man nun ein </a:t>
            </a:r>
            <a:r>
              <a:rPr lang="de-DE" dirty="0" err="1"/>
              <a:t>Sync-preserving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für ein Deadlock Pattern?</a:t>
            </a:r>
          </a:p>
          <a:p>
            <a:r>
              <a:rPr lang="de-DE" dirty="0"/>
              <a:t>Problem: Events und deren Anordnung müssen gefunden werden</a:t>
            </a:r>
          </a:p>
          <a:p>
            <a:r>
              <a:rPr lang="de-DE" dirty="0" err="1"/>
              <a:t>Sync-preserving</a:t>
            </a:r>
            <a:r>
              <a:rPr lang="de-DE" dirty="0"/>
              <a:t> </a:t>
            </a:r>
            <a:r>
              <a:rPr lang="de-DE" dirty="0" err="1"/>
              <a:t>Closure</a:t>
            </a:r>
            <a:r>
              <a:rPr lang="de-DE" dirty="0"/>
              <a:t> reduziert dieses Problem auf die Überprüfung, ob eine wohldefinierte Menge an Events ein Event aus dem Deadlock-Pattern enthält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0DB464-CCEA-2947-B536-FFF53C0B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5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79227-E31C-58F7-993C-2B400052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5212C97-AF99-E60A-F9AB-DB3EA6CC9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Definition </a:t>
                </a:r>
                <a:r>
                  <a:rPr lang="de-DE" dirty="0" err="1"/>
                  <a:t>Sync-preserving</a:t>
                </a:r>
                <a:r>
                  <a:rPr lang="de-DE" dirty="0"/>
                  <a:t> </a:t>
                </a:r>
                <a:r>
                  <a:rPr lang="de-DE" dirty="0" err="1"/>
                  <a:t>Closure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Zu einem Trace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und einem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/>
                      <m:t>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 ist die </a:t>
                </a:r>
                <a:r>
                  <a:rPr lang="de-DE" dirty="0" err="1"/>
                  <a:t>Sync-preserving</a:t>
                </a:r>
                <a:r>
                  <a:rPr lang="de-DE" dirty="0"/>
                  <a:t> </a:t>
                </a:r>
                <a:r>
                  <a:rPr lang="de-DE" dirty="0" err="1"/>
                  <a:t>Closure</a:t>
                </a:r>
                <a:r>
                  <a:rPr lang="de-DE" dirty="0"/>
                  <a:t> die kleinste Menge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,sodass: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LcParenR"/>
                </a:pP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mtClean="0"/>
                      <m:t>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LcParenR"/>
                </a:pPr>
                <a:r>
                  <a:rPr lang="de-DE" dirty="0"/>
                  <a:t> Für jedes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oder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), wenn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, dann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de-DE" dirty="0"/>
              </a:p>
              <a:p>
                <a:pPr marL="514350" indent="-514350">
                  <a:buAutoNum type="alphaLcParenR"/>
                </a:pPr>
                <a:r>
                  <a:rPr lang="de-DE" dirty="0"/>
                  <a:t> Für jeden Lock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jede zwei eigenständige Events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mit </a:t>
                </a:r>
                <a:r>
                  <a:rPr lang="de-DE" dirty="0" err="1"/>
                  <a:t>op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)   = </a:t>
                </a:r>
                <a:r>
                  <a:rPr lang="de-DE" dirty="0" err="1"/>
                  <a:t>op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) = </a:t>
                </a:r>
                <a:r>
                  <a:rPr lang="de-DE" dirty="0" err="1"/>
                  <a:t>acq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), wenn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dann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5212C97-AF99-E60A-F9AB-DB3EA6CC9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AE4788-0603-7585-2EA1-23F90665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5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1737B-CFF7-99E2-2236-415BDDC1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0B25B-C739-08D4-C054-81486806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Entstehende Problematik: Deadlocks</a:t>
            </a:r>
          </a:p>
          <a:p>
            <a:r>
              <a:rPr lang="de-DE" dirty="0"/>
              <a:t>Deadlocks sind schwer zu verhindern</a:t>
            </a:r>
          </a:p>
          <a:p>
            <a:r>
              <a:rPr lang="de-DE" dirty="0"/>
              <a:t>Deadlocks sind schwer reproduzierbar und damit</a:t>
            </a:r>
          </a:p>
          <a:p>
            <a:pPr marL="0" indent="0">
              <a:buNone/>
            </a:pPr>
            <a:r>
              <a:rPr lang="de-DE" dirty="0"/>
              <a:t>   schwer zu debuggen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5ED9AC-B831-FEAF-D5CC-C681663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04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DAD6-427C-0A2D-8655-2BCF714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20ACC04-A3B9-26CF-8A43-5C11126C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34378" cy="4351338"/>
          </a:xfr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B89FC9-3806-2396-CDA7-57B265204673}"/>
                  </a:ext>
                </a:extLst>
              </p:cNvPr>
              <p:cNvSpPr txBox="1"/>
              <p:nvPr/>
            </p:nvSpPr>
            <p:spPr>
              <a:xfrm>
                <a:off x="6096000" y="1621766"/>
                <a:ext cx="575669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Deadlock-Pattern: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de-DE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/>
                  <a:t>}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= </a:t>
                </a:r>
                <a:r>
                  <a:rPr lang="de-DE" dirty="0" err="1"/>
                  <a:t>SPClosure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)</a:t>
                </a:r>
              </a:p>
              <a:p>
                <a:endParaRPr lang="de-DE" dirty="0"/>
              </a:p>
              <a:p>
                <a:r>
                  <a:rPr lang="de-DE" dirty="0"/>
                  <a:t>Schritte des Algorithmus: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/>
                  <a:t>}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de-DE" dirty="0"/>
                  <a:t>} wegen Thread-Order und Fork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Zwei </a:t>
                </a:r>
                <a:r>
                  <a:rPr lang="de-DE" dirty="0" err="1"/>
                  <a:t>Acq</a:t>
                </a:r>
                <a:r>
                  <a:rPr lang="de-DE" dirty="0"/>
                  <a:t>-Events für Lock 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Nach Lock-Semantik muss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de-DE" dirty="0"/>
                  <a:t> hinzugefügt werden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de-DE" dirty="0"/>
                  <a:t>} 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/>
                  <a:t>} wegen Thread-Order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e4 aus dem Deadlock Pattern ist in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Kein </a:t>
                </a:r>
                <a:r>
                  <a:rPr lang="de-DE" dirty="0" err="1"/>
                  <a:t>Sync-preserving</a:t>
                </a:r>
                <a:r>
                  <a:rPr lang="de-DE" dirty="0"/>
                  <a:t> Deadlock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B89FC9-3806-2396-CDA7-57B265204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21766"/>
                <a:ext cx="5756694" cy="3970318"/>
              </a:xfrm>
              <a:prstGeom prst="rect">
                <a:avLst/>
              </a:prstGeom>
              <a:blipFill>
                <a:blip r:embed="rId3"/>
                <a:stretch>
                  <a:fillRect l="-847" t="-7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D6EFA56-4765-2B4C-075D-48335FCF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36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B22D-D8ED-D272-3BCB-5021A6A7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C5B25-7265-ED9B-3E59-A6A73DA6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Vorhersage von </a:t>
            </a:r>
            <a:r>
              <a:rPr lang="de-DE" dirty="0" err="1"/>
              <a:t>Sync-preserving</a:t>
            </a:r>
            <a:r>
              <a:rPr lang="de-DE" dirty="0"/>
              <a:t> Deadlocks kann ohne </a:t>
            </a:r>
            <a:r>
              <a:rPr lang="de-DE" dirty="0" err="1"/>
              <a:t>False</a:t>
            </a:r>
            <a:r>
              <a:rPr lang="de-DE" dirty="0"/>
              <a:t>-Positives geschehen</a:t>
            </a:r>
          </a:p>
          <a:p>
            <a:r>
              <a:rPr lang="de-DE" dirty="0" err="1"/>
              <a:t>Sync-preserving</a:t>
            </a:r>
            <a:r>
              <a:rPr lang="de-DE" dirty="0"/>
              <a:t> Deadlocks decken die meisten in der Praxis auftretenden Deadlocks ab</a:t>
            </a:r>
          </a:p>
          <a:p>
            <a:r>
              <a:rPr lang="de-DE" dirty="0" err="1"/>
              <a:t>False</a:t>
            </a:r>
            <a:r>
              <a:rPr lang="de-DE" dirty="0"/>
              <a:t>-Negatives können dennoch auftreten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BD2AD9-2F4F-F0AF-6D0F-BD96E0AB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DC790-1C26-D1D2-4648-02B84DB2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97513-F99F-7ADB-1B18-C03948B6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 enthält Deadlock</a:t>
            </a:r>
          </a:p>
          <a:p>
            <a:r>
              <a:rPr lang="de-DE" dirty="0"/>
              <a:t>Tritt auf wenn beide Threads den jeweils ersten</a:t>
            </a:r>
          </a:p>
          <a:p>
            <a:pPr marL="0" indent="0">
              <a:buNone/>
            </a:pPr>
            <a:r>
              <a:rPr lang="de-DE" dirty="0"/>
              <a:t>   Mutex locken</a:t>
            </a:r>
          </a:p>
          <a:p>
            <a:r>
              <a:rPr lang="de-DE" dirty="0"/>
              <a:t>Der jeweils zweite Lock kann nicht reserviert </a:t>
            </a:r>
          </a:p>
          <a:p>
            <a:pPr marL="0" indent="0">
              <a:buNone/>
            </a:pPr>
            <a:r>
              <a:rPr lang="de-DE" dirty="0"/>
              <a:t>   werden, da er bereits belegt ist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7137E7-F73A-B134-A48D-7B84AB39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401" y="582876"/>
            <a:ext cx="3730535" cy="579394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8D71CD-299F-14A0-E8D5-37D13A3B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47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C909C-BDC1-4FA3-AD6F-7AB8D521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Vorhersage von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E50AF-D281-F901-C679-35A5DF63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Deadlocks müssen vorhergesagt werden, ansonsten können Threads stecken bleiben</a:t>
            </a:r>
          </a:p>
          <a:p>
            <a:r>
              <a:rPr lang="de-DE" dirty="0"/>
              <a:t>Dynamische Deadlock-Analyse </a:t>
            </a:r>
          </a:p>
          <a:p>
            <a:pPr lvl="1"/>
            <a:r>
              <a:rPr lang="de-DE" dirty="0"/>
              <a:t>Effizient</a:t>
            </a:r>
          </a:p>
          <a:p>
            <a:pPr lvl="1"/>
            <a:r>
              <a:rPr lang="de-DE" dirty="0"/>
              <a:t>Liefert wenige oder keine </a:t>
            </a:r>
            <a:r>
              <a:rPr lang="de-DE" dirty="0" err="1"/>
              <a:t>False</a:t>
            </a:r>
            <a:r>
              <a:rPr lang="de-DE" dirty="0"/>
              <a:t>-Positives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2A0F65-3028-F8E8-4422-13D73421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28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B59FB-FC2D-88A8-3917-1BD66A5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6E1BC-7776-5940-5E3D-AEAA6882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Grundlage: Trace</a:t>
            </a:r>
          </a:p>
          <a:p>
            <a:r>
              <a:rPr lang="de-DE" dirty="0"/>
              <a:t>Trace ist Aufzeichnung der abgelaufenen Operationen im Programm</a:t>
            </a:r>
          </a:p>
          <a:p>
            <a:r>
              <a:rPr lang="de-DE" dirty="0"/>
              <a:t>Dazu gehört: </a:t>
            </a:r>
            <a:r>
              <a:rPr lang="de-DE" dirty="0" err="1"/>
              <a:t>Acquire</a:t>
            </a:r>
            <a:r>
              <a:rPr lang="de-DE" dirty="0"/>
              <a:t>- und Release von Locks</a:t>
            </a:r>
          </a:p>
          <a:p>
            <a:r>
              <a:rPr lang="de-DE" dirty="0"/>
              <a:t>Je nach Methode auch Reads/</a:t>
            </a:r>
            <a:r>
              <a:rPr lang="de-DE" dirty="0" err="1"/>
              <a:t>Writes</a:t>
            </a:r>
            <a:r>
              <a:rPr lang="de-DE" dirty="0"/>
              <a:t> oder auch Forks/</a:t>
            </a:r>
            <a:r>
              <a:rPr lang="de-DE" dirty="0" err="1"/>
              <a:t>Joins</a:t>
            </a:r>
            <a:r>
              <a:rPr lang="de-DE" dirty="0"/>
              <a:t> relevant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5B233E-B1B5-06E0-7406-675E54EA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8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DA806-7FAD-3E05-A00B-FDDC143F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45" y="1622476"/>
            <a:ext cx="5027955" cy="4757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24943F-35B0-63C2-5145-BCB5E78B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8442"/>
            <a:ext cx="3419764" cy="531128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F6E864-E1E3-E34F-E1E5-84D9A8E1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21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8901F-6FB0-C5BA-6E51-56EDB5C6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CDA7A-83D3-1CA9-806E-0FCB9AB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durch Lock-Graphen sehr einfach</a:t>
            </a:r>
          </a:p>
          <a:p>
            <a:r>
              <a:rPr lang="de-DE" dirty="0"/>
              <a:t>Schritt 1: Erstelle Graph aus </a:t>
            </a:r>
            <a:r>
              <a:rPr lang="de-DE" dirty="0" err="1"/>
              <a:t>Acquire</a:t>
            </a:r>
            <a:r>
              <a:rPr lang="de-DE" dirty="0"/>
              <a:t>- und </a:t>
            </a:r>
            <a:r>
              <a:rPr lang="de-DE" dirty="0" err="1"/>
              <a:t>Releaseoperationen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Locks sind Knoten</a:t>
            </a:r>
          </a:p>
          <a:p>
            <a:pPr lvl="1"/>
            <a:r>
              <a:rPr lang="de-DE" dirty="0"/>
              <a:t>Kanten zwischen Knoten entstehen, wenn ein Thread einen Lock hält und den nächsten reservieren will</a:t>
            </a:r>
          </a:p>
          <a:p>
            <a:r>
              <a:rPr lang="de-DE" dirty="0"/>
              <a:t>Schritt 2:</a:t>
            </a:r>
          </a:p>
          <a:p>
            <a:pPr lvl="1"/>
            <a:r>
              <a:rPr lang="de-DE" dirty="0"/>
              <a:t>Überprüfe den Graphen auf Zyklen</a:t>
            </a:r>
          </a:p>
          <a:p>
            <a:pPr lvl="1"/>
            <a:r>
              <a:rPr lang="de-DE" dirty="0"/>
              <a:t>Sage Deadlock vorher, wenn Zyklus im Graph existiert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7E51CA-9E6E-C160-D8CE-97FF87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35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61206" y="1825625"/>
            <a:ext cx="58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-&gt; Knoten x und y im Graph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19F0F3-4853-A9C1-FE62-06B239EA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33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Microsoft Office PowerPoint</Application>
  <PresentationFormat>Breitbild</PresentationFormat>
  <Paragraphs>200</Paragraphs>
  <Slides>31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</vt:lpstr>
      <vt:lpstr>Sound Dynamic Deadlock Prediction in Linear Time</vt:lpstr>
      <vt:lpstr>Einleitung</vt:lpstr>
      <vt:lpstr>Einleitung</vt:lpstr>
      <vt:lpstr>Einleitung</vt:lpstr>
      <vt:lpstr>Die Vorhersage von Deadlocks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Dynamic Deadlock Prediction in Linear Time</dc:title>
  <dc:creator>Florian Rudaj</dc:creator>
  <cp:lastModifiedBy>Florian Rudaj</cp:lastModifiedBy>
  <cp:revision>9</cp:revision>
  <dcterms:created xsi:type="dcterms:W3CDTF">2023-12-04T13:36:39Z</dcterms:created>
  <dcterms:modified xsi:type="dcterms:W3CDTF">2023-12-07T11:41:45Z</dcterms:modified>
</cp:coreProperties>
</file>