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08AAC-F34C-4ED3-A71A-E255731A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243C02-C808-48FA-8A7C-83CDBC1F0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D8731-A4C2-496D-9A51-622DF16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79427-9ACE-4562-B1AB-5D5B3AC0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F115-77E7-4F49-BF6C-DA43A666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6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D7EE-2F4D-4461-B858-23084652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71557-8CC9-46B8-803C-9B831075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1DEA0-9241-4F4A-BF85-878E1E4A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25621-4B91-43C6-A903-88BE30A0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19FE1-F468-4E8F-A453-5F006FB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CB8AE2-9447-4365-AAA2-83CE6187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0847E-DDD4-4449-9891-33BF0221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ABD3-44C4-4B68-AEC9-11C190C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6B85B-000B-4072-8EED-13F81B3D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6BDAF-7794-4789-847A-41427370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D6D0E-E17C-48D4-8C27-76AC16E1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915AC-648F-49AB-8114-DBF1FFAE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71AC5-9A5F-43D4-9522-213398E4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DC673-CB55-4A70-814C-6B6D54BA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99FBB-593B-4214-8EAC-BBD2E59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213A-CC2F-474A-B6CF-21701878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ABF88-568F-4E78-AF3C-D09516DC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549E-EDB3-4C0C-AFB6-5C836BF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68B9A-AEAF-47E5-B9EC-9D8C9B8B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E06A6-D1B2-4DB0-8508-630E412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202DF-C9EA-4E38-9DCD-568E36B6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81881-742F-4782-8D38-01B022ED7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3B1FE-7018-4D55-961C-6C017687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74E56-BA65-4633-9CBA-2770EE4C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48AC9-020D-4448-9B7F-DCB6970D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168C8-D949-4A09-97BD-27D885A0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9DDDA-15F3-4B34-A6CB-40F05750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81D0B-6F36-4012-AF32-ED3EAC02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186B4-93AA-45F7-8B70-CD495A07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DF6B2-5CCF-4E06-AC0F-E9724C798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BC7222-20D2-4853-88C6-7A0C8EDA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6FF4BF-825F-42CF-A16C-67DD1722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7E5AF5-45E9-48FF-A9DF-551545DE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32BC18-7042-42DB-B5B3-5FB0AB7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3EAC1-CDA2-4A4E-847E-CF3A048D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DD23A5-4F05-4BF9-8542-17641D9F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A24E9-7671-4D44-9522-53F01109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F7979-2F51-40FE-881B-D7717710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4BDE18-9402-4A99-95F0-6870ADA6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EFEEA-D31B-4520-B74A-E8E700C5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E85F7-D47D-4532-99C1-908CC845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E4786-8D5D-4658-8DB5-067137B2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0E956-310D-4A11-858A-012530E6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8A23C5-2CC5-4D88-9218-25ABAADF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51860-E6E5-4916-BF65-2BB0BC7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173C8F-0431-4DE6-84DF-6B576B55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92F7C-310B-4E74-8A2E-B96AE76B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0A181-ADB0-4AD0-9004-D83315F6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1668B-1213-4BCA-9BB3-9C969501C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C5369-C598-4C12-810D-282DA0EBD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A0DA1-B697-4995-8220-4F0E9E74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BAD3F5-8CB0-4874-8124-F5F1453F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9153-03A1-4CD1-8513-5E7EF30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F6133-C47F-45EA-859F-9D8F2E82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31ABC-F072-490F-B0CF-BD97BB05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D0EFA-9B62-4E73-9568-21432B665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44DE-CA74-4059-B239-FD0B15975B9B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E86CB-4FDA-4A4F-BB21-F25E3CE6A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78E62-9C99-4673-BFE5-87A8C4FB8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8EC1-B89C-42B2-801B-CE25B242F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A0F61-2487-4558-9E33-F4503CF49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55713"/>
            <a:ext cx="997267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Implement </a:t>
            </a:r>
            <a:br>
              <a:rPr lang="en-US" altLang="zh-CN" dirty="0"/>
            </a:br>
            <a:r>
              <a:rPr lang="en-US" altLang="zh-CN" dirty="0"/>
              <a:t>Ray Tracing </a:t>
            </a:r>
            <a:br>
              <a:rPr lang="en-US" altLang="zh-CN" dirty="0"/>
            </a:br>
            <a:r>
              <a:rPr lang="en-US" altLang="zh-CN" dirty="0"/>
              <a:t>With </a:t>
            </a:r>
            <a:br>
              <a:rPr lang="en-US" altLang="zh-CN" dirty="0"/>
            </a:br>
            <a:r>
              <a:rPr lang="en-US" altLang="zh-CN" dirty="0"/>
              <a:t>Physically Based Rendering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5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400D6E-8158-4D83-9892-6912B719B802}"/>
              </a:ext>
            </a:extLst>
          </p:cNvPr>
          <p:cNvSpPr/>
          <p:nvPr/>
        </p:nvSpPr>
        <p:spPr>
          <a:xfrm>
            <a:off x="4414837" y="2767280"/>
            <a:ext cx="3362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Thanks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941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F1508-952B-4604-ADD5-904AFFDE9C94}"/>
              </a:ext>
            </a:extLst>
          </p:cNvPr>
          <p:cNvSpPr txBox="1"/>
          <p:nvPr/>
        </p:nvSpPr>
        <p:spPr>
          <a:xfrm>
            <a:off x="152399" y="209549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Ray Casting</a:t>
            </a:r>
            <a:endParaRPr lang="zh-CN" altLang="en-US" sz="3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868755-0FC7-4B79-BAE4-6AEABAD85269}"/>
              </a:ext>
            </a:extLst>
          </p:cNvPr>
          <p:cNvGrpSpPr/>
          <p:nvPr/>
        </p:nvGrpSpPr>
        <p:grpSpPr>
          <a:xfrm>
            <a:off x="1995487" y="1820346"/>
            <a:ext cx="8201025" cy="3217307"/>
            <a:chOff x="1862137" y="1876425"/>
            <a:chExt cx="8201025" cy="321730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1A70061-DAE9-4E72-8D73-A346CFB54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137" y="1876425"/>
              <a:ext cx="8201025" cy="28384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3A81E01-CEA3-4062-9F2F-349E37B6E4AF}"/>
                </a:ext>
              </a:extLst>
            </p:cNvPr>
            <p:cNvSpPr txBox="1"/>
            <p:nvPr/>
          </p:nvSpPr>
          <p:spPr>
            <a:xfrm>
              <a:off x="3823281" y="4724400"/>
              <a:ext cx="427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Woodcut by Albrecht </a:t>
              </a:r>
              <a:r>
                <a:rPr lang="en-US" altLang="zh-CN" dirty="0" err="1"/>
                <a:t>Dürer</a:t>
              </a:r>
              <a:r>
                <a:rPr lang="en-US" altLang="zh-CN" dirty="0"/>
                <a:t>, 16th century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44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F1508-952B-4604-ADD5-904AFFDE9C94}"/>
              </a:ext>
            </a:extLst>
          </p:cNvPr>
          <p:cNvSpPr txBox="1"/>
          <p:nvPr/>
        </p:nvSpPr>
        <p:spPr>
          <a:xfrm>
            <a:off x="285749" y="285749"/>
            <a:ext cx="399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Ray Tracing Flow</a:t>
            </a:r>
            <a:endParaRPr lang="zh-CN" altLang="en-US" sz="3600" dirty="0"/>
          </a:p>
        </p:txBody>
      </p:sp>
      <p:pic>
        <p:nvPicPr>
          <p:cNvPr id="3074" name="Picture 2" descr="http://hucoco.com/img/Graphics/RayTracing/RayTracing_5.png">
            <a:extLst>
              <a:ext uri="{FF2B5EF4-FFF2-40B4-BE49-F238E27FC236}">
                <a16:creationId xmlns:a16="http://schemas.microsoft.com/office/drawing/2014/main" id="{301CC76A-8D04-441B-A714-4B40BC1C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376362"/>
            <a:ext cx="74866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F1508-952B-4604-ADD5-904AFFDE9C94}"/>
              </a:ext>
            </a:extLst>
          </p:cNvPr>
          <p:cNvSpPr txBox="1"/>
          <p:nvPr/>
        </p:nvSpPr>
        <p:spPr>
          <a:xfrm>
            <a:off x="323849" y="257174"/>
            <a:ext cx="55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Distributed Ray Tracing</a:t>
            </a:r>
            <a:endParaRPr lang="zh-CN" altLang="en-US" sz="36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3652C76-8C73-4818-94C5-15786BB6CB36}"/>
              </a:ext>
            </a:extLst>
          </p:cNvPr>
          <p:cNvGrpSpPr/>
          <p:nvPr/>
        </p:nvGrpSpPr>
        <p:grpSpPr>
          <a:xfrm>
            <a:off x="2085452" y="1538130"/>
            <a:ext cx="7487695" cy="3781740"/>
            <a:chOff x="4614459" y="1381029"/>
            <a:chExt cx="7487695" cy="378174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C254CF3-F5A3-4A9F-90FE-7509D5C9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459" y="2019080"/>
              <a:ext cx="5782482" cy="314368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5F7133F-8D2D-4236-8F24-066B79AA2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6941" y="1381029"/>
              <a:ext cx="1705213" cy="1381318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30A225C-5344-4AB7-BCD4-6A89A8C8AD7C}"/>
              </a:ext>
            </a:extLst>
          </p:cNvPr>
          <p:cNvSpPr/>
          <p:nvPr/>
        </p:nvSpPr>
        <p:spPr>
          <a:xfrm>
            <a:off x="438150" y="9565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Area lights and soft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Blurred reflections and refractions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Anti-aliasing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Depth of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Motion blur</a:t>
            </a:r>
          </a:p>
        </p:txBody>
      </p:sp>
    </p:spTree>
    <p:extLst>
      <p:ext uri="{BB962C8B-B14F-4D97-AF65-F5344CB8AC3E}">
        <p14:creationId xmlns:p14="http://schemas.microsoft.com/office/powerpoint/2010/main" val="30403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F1508-952B-4604-ADD5-904AFFDE9C94}"/>
              </a:ext>
            </a:extLst>
          </p:cNvPr>
          <p:cNvSpPr txBox="1"/>
          <p:nvPr/>
        </p:nvSpPr>
        <p:spPr>
          <a:xfrm>
            <a:off x="323849" y="257174"/>
            <a:ext cx="55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Distributed Ray Tracing</a:t>
            </a:r>
            <a:endParaRPr lang="zh-CN" altLang="en-US" sz="3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0A225C-5344-4AB7-BCD4-6A89A8C8AD7C}"/>
              </a:ext>
            </a:extLst>
          </p:cNvPr>
          <p:cNvSpPr/>
          <p:nvPr/>
        </p:nvSpPr>
        <p:spPr>
          <a:xfrm>
            <a:off x="438150" y="956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Anti-aliasing</a:t>
            </a:r>
          </a:p>
        </p:txBody>
      </p:sp>
      <p:pic>
        <p:nvPicPr>
          <p:cNvPr id="4102" name="Picture 6" descr="Without Anti-Aliasing">
            <a:extLst>
              <a:ext uri="{FF2B5EF4-FFF2-40B4-BE49-F238E27FC236}">
                <a16:creationId xmlns:a16="http://schemas.microsoft.com/office/drawing/2014/main" id="{B3090BAB-7D41-445D-981B-ADCBBD23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" r="-223"/>
          <a:stretch/>
        </p:blipFill>
        <p:spPr bwMode="auto">
          <a:xfrm>
            <a:off x="2809875" y="1162050"/>
            <a:ext cx="60388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15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1F1508-952B-4604-ADD5-904AFFDE9C94}"/>
              </a:ext>
            </a:extLst>
          </p:cNvPr>
          <p:cNvSpPr txBox="1"/>
          <p:nvPr/>
        </p:nvSpPr>
        <p:spPr>
          <a:xfrm>
            <a:off x="314324" y="310236"/>
            <a:ext cx="55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Distributed Ray Tracing</a:t>
            </a:r>
            <a:endParaRPr lang="zh-CN" altLang="en-US" sz="3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0A225C-5344-4AB7-BCD4-6A89A8C8AD7C}"/>
              </a:ext>
            </a:extLst>
          </p:cNvPr>
          <p:cNvSpPr/>
          <p:nvPr/>
        </p:nvSpPr>
        <p:spPr>
          <a:xfrm>
            <a:off x="438150" y="956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Anti-aliasing</a:t>
            </a:r>
          </a:p>
        </p:txBody>
      </p:sp>
      <p:pic>
        <p:nvPicPr>
          <p:cNvPr id="4100" name="Picture 4" descr="With Anti-Aliasing">
            <a:extLst>
              <a:ext uri="{FF2B5EF4-FFF2-40B4-BE49-F238E27FC236}">
                <a16:creationId xmlns:a16="http://schemas.microsoft.com/office/drawing/2014/main" id="{70B689C7-848F-4C6B-B7FD-8EE545BD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1152525"/>
            <a:ext cx="60864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5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400D6E-8158-4D83-9892-6912B719B802}"/>
              </a:ext>
            </a:extLst>
          </p:cNvPr>
          <p:cNvSpPr/>
          <p:nvPr/>
        </p:nvSpPr>
        <p:spPr>
          <a:xfrm>
            <a:off x="381000" y="314325"/>
            <a:ext cx="55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Physically Based Rendering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13C270-965C-4BDA-9C05-22EB100B6831}"/>
              </a:ext>
            </a:extLst>
          </p:cNvPr>
          <p:cNvSpPr/>
          <p:nvPr/>
        </p:nvSpPr>
        <p:spPr>
          <a:xfrm>
            <a:off x="438150" y="956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dirty="0" err="1"/>
              <a:t>Mircofacet</a:t>
            </a:r>
            <a:r>
              <a:rPr lang="en-US" altLang="zh-CN" dirty="0"/>
              <a:t> Model</a:t>
            </a:r>
          </a:p>
        </p:txBody>
      </p:sp>
      <p:pic>
        <p:nvPicPr>
          <p:cNvPr id="6146" name="Picture 2" descr="http://hucoco.com/img/Graphics/PBR/Threoy_of_PBR_04.png">
            <a:extLst>
              <a:ext uri="{FF2B5EF4-FFF2-40B4-BE49-F238E27FC236}">
                <a16:creationId xmlns:a16="http://schemas.microsoft.com/office/drawing/2014/main" id="{BC4976DA-7AF8-45C2-8622-AD082290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43038"/>
            <a:ext cx="48768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8FEF817-E675-4B07-BAB2-6D2981C8986B}"/>
              </a:ext>
            </a:extLst>
          </p:cNvPr>
          <p:cNvSpPr/>
          <p:nvPr/>
        </p:nvSpPr>
        <p:spPr>
          <a:xfrm>
            <a:off x="438150" y="26114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Energy Conservation</a:t>
            </a:r>
            <a:endParaRPr lang="zh-CN" altLang="en-US" dirty="0"/>
          </a:p>
        </p:txBody>
      </p:sp>
      <p:pic>
        <p:nvPicPr>
          <p:cNvPr id="6148" name="Picture 4" descr="https://learnopengl-cn.github.io/img/07/01/surface_reaction.png">
            <a:extLst>
              <a:ext uri="{FF2B5EF4-FFF2-40B4-BE49-F238E27FC236}">
                <a16:creationId xmlns:a16="http://schemas.microsoft.com/office/drawing/2014/main" id="{5ABCD460-51B1-40E4-AA7A-BCFE7E0E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082033"/>
            <a:ext cx="42862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8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400D6E-8158-4D83-9892-6912B719B802}"/>
              </a:ext>
            </a:extLst>
          </p:cNvPr>
          <p:cNvSpPr/>
          <p:nvPr/>
        </p:nvSpPr>
        <p:spPr>
          <a:xfrm>
            <a:off x="381000" y="314325"/>
            <a:ext cx="55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Physically Based Rendering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13C270-965C-4BDA-9C05-22EB100B6831}"/>
              </a:ext>
            </a:extLst>
          </p:cNvPr>
          <p:cNvSpPr/>
          <p:nvPr/>
        </p:nvSpPr>
        <p:spPr>
          <a:xfrm>
            <a:off x="438150" y="956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Render Equation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78AEE7-56F2-49BE-8A3E-7D9C72820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75" y="1226650"/>
            <a:ext cx="5143500" cy="9663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9B7AE1-C8D2-4969-B100-3B9A35871A9E}"/>
              </a:ext>
            </a:extLst>
          </p:cNvPr>
          <p:cNvSpPr/>
          <p:nvPr/>
        </p:nvSpPr>
        <p:spPr>
          <a:xfrm>
            <a:off x="381000" y="4914291"/>
            <a:ext cx="485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Bidirectional Reflective Distribution Function</a:t>
            </a:r>
          </a:p>
        </p:txBody>
      </p:sp>
      <p:pic>
        <p:nvPicPr>
          <p:cNvPr id="8200" name="Picture 8" descr="https://learnopengl-cn.github.io/img/07/01/radiance.png">
            <a:extLst>
              <a:ext uri="{FF2B5EF4-FFF2-40B4-BE49-F238E27FC236}">
                <a16:creationId xmlns:a16="http://schemas.microsoft.com/office/drawing/2014/main" id="{AB220D15-62D2-4F5A-9D47-F317E3BB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4" y="2193032"/>
            <a:ext cx="3001039" cy="25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3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400D6E-8158-4D83-9892-6912B719B802}"/>
              </a:ext>
            </a:extLst>
          </p:cNvPr>
          <p:cNvSpPr/>
          <p:nvPr/>
        </p:nvSpPr>
        <p:spPr>
          <a:xfrm>
            <a:off x="381000" y="314325"/>
            <a:ext cx="55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Physically Based Rendering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9B7AE1-C8D2-4969-B100-3B9A35871A9E}"/>
              </a:ext>
            </a:extLst>
          </p:cNvPr>
          <p:cNvSpPr/>
          <p:nvPr/>
        </p:nvSpPr>
        <p:spPr>
          <a:xfrm>
            <a:off x="381000" y="1046381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Cook-Torrance BRDF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Diffuse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Specular 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Normal Distribution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Geometry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Fresnel Equation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64CF8-4542-4027-A870-50F54402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3" b="14226"/>
          <a:stretch/>
        </p:blipFill>
        <p:spPr>
          <a:xfrm>
            <a:off x="1036084" y="1886150"/>
            <a:ext cx="1443037" cy="486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C38E0-65F2-495C-B13F-BC803050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55" y="2716319"/>
            <a:ext cx="2964416" cy="6230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DF6BD3-2A99-41D7-8091-F94C71BE22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1"/>
          <a:stretch/>
        </p:blipFill>
        <p:spPr>
          <a:xfrm>
            <a:off x="1614330" y="3840164"/>
            <a:ext cx="4200525" cy="58857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735DDE-678B-4A62-8F2E-AC74B8DF39C4}"/>
              </a:ext>
            </a:extLst>
          </p:cNvPr>
          <p:cNvGrpSpPr/>
          <p:nvPr/>
        </p:nvGrpSpPr>
        <p:grpSpPr>
          <a:xfrm>
            <a:off x="1614330" y="4752108"/>
            <a:ext cx="5136388" cy="917403"/>
            <a:chOff x="1891104" y="4391487"/>
            <a:chExt cx="5136388" cy="9174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CFA7276-12E3-48D4-BFC4-92CC212C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1104" y="4391487"/>
              <a:ext cx="3646979" cy="58857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E2A7C50-1C9E-4087-BEF8-5A31A4420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08475" y="4445427"/>
              <a:ext cx="1119017" cy="86346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7612D20-C4BA-44DF-AD7A-6EE039062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91104" y="4933124"/>
              <a:ext cx="3646979" cy="375766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068264E-4CC9-45C5-ADDD-842BAB4F1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560" y="6085192"/>
            <a:ext cx="4018063" cy="354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BF17B40-E6C6-4449-8F66-B7B1C13F44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5097" y="1027503"/>
            <a:ext cx="3120903" cy="4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78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Implement  Ray Tracing  With  Physically Based Rendering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 Ray Tracing  With  Physically Based Rendering</dc:title>
  <dc:creator>胡 可</dc:creator>
  <cp:lastModifiedBy>胡 可</cp:lastModifiedBy>
  <cp:revision>9</cp:revision>
  <dcterms:created xsi:type="dcterms:W3CDTF">2018-07-22T06:54:14Z</dcterms:created>
  <dcterms:modified xsi:type="dcterms:W3CDTF">2018-07-22T08:10:06Z</dcterms:modified>
</cp:coreProperties>
</file>