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7" r:id="rId8"/>
    <p:sldId id="304" r:id="rId9"/>
    <p:sldId id="331" r:id="rId10"/>
    <p:sldId id="311" r:id="rId11"/>
    <p:sldId id="330" r:id="rId12"/>
    <p:sldId id="312" r:id="rId13"/>
    <p:sldId id="314" r:id="rId14"/>
    <p:sldId id="305" r:id="rId15"/>
    <p:sldId id="308" r:id="rId16"/>
    <p:sldId id="309" r:id="rId17"/>
    <p:sldId id="310" r:id="rId18"/>
    <p:sldId id="316" r:id="rId19"/>
    <p:sldId id="317" r:id="rId20"/>
    <p:sldId id="318" r:id="rId21"/>
    <p:sldId id="303" r:id="rId22"/>
    <p:sldId id="332" r:id="rId23"/>
    <p:sldId id="319" r:id="rId24"/>
    <p:sldId id="324" r:id="rId25"/>
    <p:sldId id="320" r:id="rId26"/>
    <p:sldId id="325" r:id="rId27"/>
    <p:sldId id="33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Bitcoin life cycle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Hello world</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6D89-8BD8-42DB-9168-86772170F8DE}"/>
              </a:ext>
            </a:extLst>
          </p:cNvPr>
          <p:cNvSpPr>
            <a:spLocks noGrp="1"/>
          </p:cNvSpPr>
          <p:nvPr>
            <p:ph type="title"/>
          </p:nvPr>
        </p:nvSpPr>
        <p:spPr/>
        <p:txBody>
          <a:bodyPr/>
          <a:lstStyle/>
          <a:p>
            <a:r>
              <a:rPr lang="en-US" dirty="0"/>
              <a:t>First Time? Yes</a:t>
            </a:r>
          </a:p>
        </p:txBody>
      </p:sp>
      <p:pic>
        <p:nvPicPr>
          <p:cNvPr id="10" name="Picture 9">
            <a:extLst>
              <a:ext uri="{FF2B5EF4-FFF2-40B4-BE49-F238E27FC236}">
                <a16:creationId xmlns:a16="http://schemas.microsoft.com/office/drawing/2014/main" id="{0C29E087-339C-4BC8-B8A6-7E30BB3FC86C}"/>
              </a:ext>
            </a:extLst>
          </p:cNvPr>
          <p:cNvPicPr>
            <a:picLocks noChangeAspect="1"/>
          </p:cNvPicPr>
          <p:nvPr/>
        </p:nvPicPr>
        <p:blipFill>
          <a:blip r:embed="rId2"/>
          <a:stretch>
            <a:fillRect/>
          </a:stretch>
        </p:blipFill>
        <p:spPr>
          <a:xfrm>
            <a:off x="9381392" y="2246787"/>
            <a:ext cx="1575898" cy="1188177"/>
          </a:xfrm>
          <a:prstGeom prst="rect">
            <a:avLst/>
          </a:prstGeom>
        </p:spPr>
      </p:pic>
      <p:pic>
        <p:nvPicPr>
          <p:cNvPr id="6" name="Content Placeholder 5">
            <a:extLst>
              <a:ext uri="{FF2B5EF4-FFF2-40B4-BE49-F238E27FC236}">
                <a16:creationId xmlns:a16="http://schemas.microsoft.com/office/drawing/2014/main" id="{0DD246CA-4E17-479F-B435-0790A9B9503D}"/>
              </a:ext>
            </a:extLst>
          </p:cNvPr>
          <p:cNvPicPr>
            <a:picLocks noGrp="1" noChangeAspect="1"/>
          </p:cNvPicPr>
          <p:nvPr>
            <p:ph idx="1"/>
          </p:nvPr>
        </p:nvPicPr>
        <p:blipFill>
          <a:blip r:embed="rId3"/>
          <a:stretch>
            <a:fillRect/>
          </a:stretch>
        </p:blipFill>
        <p:spPr>
          <a:xfrm>
            <a:off x="1096963" y="2216296"/>
            <a:ext cx="10058400" cy="3544595"/>
          </a:xfrm>
        </p:spPr>
      </p:pic>
    </p:spTree>
    <p:extLst>
      <p:ext uri="{BB962C8B-B14F-4D97-AF65-F5344CB8AC3E}">
        <p14:creationId xmlns:p14="http://schemas.microsoft.com/office/powerpoint/2010/main" val="2816941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E176-31C1-4F5F-977E-67FCAD224C1E}"/>
              </a:ext>
            </a:extLst>
          </p:cNvPr>
          <p:cNvSpPr>
            <a:spLocks noGrp="1"/>
          </p:cNvSpPr>
          <p:nvPr>
            <p:ph type="title"/>
          </p:nvPr>
        </p:nvSpPr>
        <p:spPr/>
        <p:txBody>
          <a:bodyPr/>
          <a:lstStyle/>
          <a:p>
            <a:r>
              <a:rPr lang="en-US" dirty="0"/>
              <a:t>What “Yes” mean</a:t>
            </a:r>
          </a:p>
        </p:txBody>
      </p:sp>
      <p:sp>
        <p:nvSpPr>
          <p:cNvPr id="3" name="Content Placeholder 2">
            <a:extLst>
              <a:ext uri="{FF2B5EF4-FFF2-40B4-BE49-F238E27FC236}">
                <a16:creationId xmlns:a16="http://schemas.microsoft.com/office/drawing/2014/main" id="{5C09B7B9-0F53-4AB2-A9A7-7FBAF6CF3B22}"/>
              </a:ext>
            </a:extLst>
          </p:cNvPr>
          <p:cNvSpPr>
            <a:spLocks noGrp="1"/>
          </p:cNvSpPr>
          <p:nvPr>
            <p:ph idx="1"/>
          </p:nvPr>
        </p:nvSpPr>
        <p:spPr/>
        <p:txBody>
          <a:bodyPr>
            <a:normAutofit fontScale="92500" lnSpcReduction="20000"/>
          </a:bodyPr>
          <a:lstStyle/>
          <a:p>
            <a:pPr marL="457200" indent="-457200">
              <a:buAutoNum type="arabicPeriod"/>
            </a:pPr>
            <a:r>
              <a:rPr lang="en-US" dirty="0"/>
              <a:t>Run analyzing scripts to creating clean csv files like (clean prices, ADA, BTC, XRP, BNB, SOL, ETH, Twitter, Google trend)</a:t>
            </a:r>
          </a:p>
          <a:p>
            <a:pPr marL="457200" indent="-457200">
              <a:buAutoNum type="arabicPeriod"/>
            </a:pPr>
            <a:r>
              <a:rPr lang="en-US" dirty="0"/>
              <a:t>Delete the Row SQL staging table (keep the structure and delete the old values) because in this case we consider the trader has update in the sources file (first file the project start with) so he need to update the historical row data.</a:t>
            </a:r>
          </a:p>
          <a:p>
            <a:pPr marL="457200" indent="-457200">
              <a:buAutoNum type="arabicPeriod"/>
            </a:pPr>
            <a:r>
              <a:rPr lang="en-US" dirty="0"/>
              <a:t>Get the real time prices and adding them to temp SQL table (50cryptocurrency) then take the (5+1) currency and storing it into backup prices SQL table incrementally.</a:t>
            </a:r>
          </a:p>
          <a:p>
            <a:pPr marL="457200" indent="-457200">
              <a:buAutoNum type="arabicPeriod"/>
            </a:pPr>
            <a:r>
              <a:rPr lang="en-US" dirty="0"/>
              <a:t>Merging the backup and row tables into row SQL table.</a:t>
            </a:r>
          </a:p>
          <a:p>
            <a:pPr marL="457200" indent="-457200">
              <a:buAutoNum type="arabicPeriod"/>
            </a:pPr>
            <a:r>
              <a:rPr lang="en-US" dirty="0"/>
              <a:t>Run the ELT to keep the source file without any transformation (for prediction task in the future)</a:t>
            </a:r>
          </a:p>
          <a:p>
            <a:pPr marL="457200" indent="-457200">
              <a:buAutoNum type="arabicPeriod"/>
            </a:pPr>
            <a:r>
              <a:rPr lang="en-US" dirty="0"/>
              <a:t>Run python script that call trained model which and use (Cryptocurrency prices + trend + twitter) to predict the highest price of BTC in the target day to help the trader in decision making.</a:t>
            </a:r>
          </a:p>
        </p:txBody>
      </p:sp>
    </p:spTree>
    <p:extLst>
      <p:ext uri="{BB962C8B-B14F-4D97-AF65-F5344CB8AC3E}">
        <p14:creationId xmlns:p14="http://schemas.microsoft.com/office/powerpoint/2010/main" val="21092685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B797-10B1-4D72-B867-73D51461F553}"/>
              </a:ext>
            </a:extLst>
          </p:cNvPr>
          <p:cNvSpPr>
            <a:spLocks noGrp="1"/>
          </p:cNvSpPr>
          <p:nvPr>
            <p:ph type="title"/>
          </p:nvPr>
        </p:nvSpPr>
        <p:spPr/>
        <p:txBody>
          <a:bodyPr/>
          <a:lstStyle/>
          <a:p>
            <a:r>
              <a:rPr lang="en-US" dirty="0"/>
              <a:t>Staging Data Flow</a:t>
            </a:r>
          </a:p>
        </p:txBody>
      </p:sp>
      <p:pic>
        <p:nvPicPr>
          <p:cNvPr id="5" name="Content Placeholder 4">
            <a:extLst>
              <a:ext uri="{FF2B5EF4-FFF2-40B4-BE49-F238E27FC236}">
                <a16:creationId xmlns:a16="http://schemas.microsoft.com/office/drawing/2014/main" id="{C6059F00-BF5C-4DF8-9B49-AD844EC903F4}"/>
              </a:ext>
            </a:extLst>
          </p:cNvPr>
          <p:cNvPicPr>
            <a:picLocks noGrp="1" noChangeAspect="1"/>
          </p:cNvPicPr>
          <p:nvPr>
            <p:ph idx="1"/>
          </p:nvPr>
        </p:nvPicPr>
        <p:blipFill>
          <a:blip r:embed="rId2"/>
          <a:stretch>
            <a:fillRect/>
          </a:stretch>
        </p:blipFill>
        <p:spPr>
          <a:xfrm>
            <a:off x="1096963" y="2189283"/>
            <a:ext cx="10058400" cy="3598622"/>
          </a:xfrm>
        </p:spPr>
      </p:pic>
    </p:spTree>
    <p:extLst>
      <p:ext uri="{BB962C8B-B14F-4D97-AF65-F5344CB8AC3E}">
        <p14:creationId xmlns:p14="http://schemas.microsoft.com/office/powerpoint/2010/main" val="33385596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D47B-ABFC-4C0E-8794-4B2284657C27}"/>
              </a:ext>
            </a:extLst>
          </p:cNvPr>
          <p:cNvSpPr>
            <a:spLocks noGrp="1"/>
          </p:cNvSpPr>
          <p:nvPr>
            <p:ph type="title"/>
          </p:nvPr>
        </p:nvSpPr>
        <p:spPr>
          <a:xfrm>
            <a:off x="998220" y="286603"/>
            <a:ext cx="10157460" cy="1450757"/>
          </a:xfrm>
        </p:spPr>
        <p:txBody>
          <a:bodyPr>
            <a:normAutofit/>
          </a:bodyPr>
          <a:lstStyle/>
          <a:p>
            <a:r>
              <a:rPr lang="en-US" sz="4500" dirty="0"/>
              <a:t>Getting new prices and appending it</a:t>
            </a:r>
          </a:p>
        </p:txBody>
      </p:sp>
      <p:sp>
        <p:nvSpPr>
          <p:cNvPr id="6" name="TextBox 5">
            <a:extLst>
              <a:ext uri="{FF2B5EF4-FFF2-40B4-BE49-F238E27FC236}">
                <a16:creationId xmlns:a16="http://schemas.microsoft.com/office/drawing/2014/main" id="{56762158-BB19-402B-8565-E994DEE53326}"/>
              </a:ext>
            </a:extLst>
          </p:cNvPr>
          <p:cNvSpPr txBox="1"/>
          <p:nvPr/>
        </p:nvSpPr>
        <p:spPr>
          <a:xfrm>
            <a:off x="1272540" y="2087880"/>
            <a:ext cx="9723120" cy="369332"/>
          </a:xfrm>
          <a:prstGeom prst="rect">
            <a:avLst/>
          </a:prstGeom>
          <a:noFill/>
        </p:spPr>
        <p:txBody>
          <a:bodyPr wrap="square" rtlCol="0">
            <a:spAutoFit/>
          </a:bodyPr>
          <a:lstStyle/>
          <a:p>
            <a:r>
              <a:rPr lang="en-US" dirty="0"/>
              <a:t>See {What “No” mean} very helpful </a:t>
            </a:r>
            <a:r>
              <a:rPr lang="en-US" dirty="0">
                <a:solidFill>
                  <a:schemeClr val="accent4">
                    <a:lumMod val="50000"/>
                  </a:schemeClr>
                </a:solidFill>
              </a:rPr>
              <a:t>-_-</a:t>
            </a:r>
          </a:p>
        </p:txBody>
      </p:sp>
      <p:pic>
        <p:nvPicPr>
          <p:cNvPr id="10" name="Content Placeholder 9">
            <a:extLst>
              <a:ext uri="{FF2B5EF4-FFF2-40B4-BE49-F238E27FC236}">
                <a16:creationId xmlns:a16="http://schemas.microsoft.com/office/drawing/2014/main" id="{7AC898D3-88ED-4BA9-A27A-58F62950BEA0}"/>
              </a:ext>
            </a:extLst>
          </p:cNvPr>
          <p:cNvPicPr>
            <a:picLocks noGrp="1" noChangeAspect="1"/>
          </p:cNvPicPr>
          <p:nvPr>
            <p:ph idx="1"/>
          </p:nvPr>
        </p:nvPicPr>
        <p:blipFill>
          <a:blip r:embed="rId2"/>
          <a:stretch>
            <a:fillRect/>
          </a:stretch>
        </p:blipFill>
        <p:spPr>
          <a:xfrm>
            <a:off x="1096963" y="2862154"/>
            <a:ext cx="10058400" cy="2252880"/>
          </a:xfrm>
          <a:prstGeom prst="rect">
            <a:avLst/>
          </a:prstGeom>
        </p:spPr>
      </p:pic>
    </p:spTree>
    <p:extLst>
      <p:ext uri="{BB962C8B-B14F-4D97-AF65-F5344CB8AC3E}">
        <p14:creationId xmlns:p14="http://schemas.microsoft.com/office/powerpoint/2010/main" val="15885715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B4EE-D967-430C-A1A1-9AC43736ACFF}"/>
              </a:ext>
            </a:extLst>
          </p:cNvPr>
          <p:cNvSpPr>
            <a:spLocks noGrp="1"/>
          </p:cNvSpPr>
          <p:nvPr>
            <p:ph type="title"/>
          </p:nvPr>
        </p:nvSpPr>
        <p:spPr/>
        <p:txBody>
          <a:bodyPr/>
          <a:lstStyle/>
          <a:p>
            <a:r>
              <a:rPr lang="en-US" dirty="0"/>
              <a:t>Storing historical and new data</a:t>
            </a:r>
          </a:p>
        </p:txBody>
      </p:sp>
      <p:pic>
        <p:nvPicPr>
          <p:cNvPr id="8" name="Content Placeholder 7">
            <a:extLst>
              <a:ext uri="{FF2B5EF4-FFF2-40B4-BE49-F238E27FC236}">
                <a16:creationId xmlns:a16="http://schemas.microsoft.com/office/drawing/2014/main" id="{877D08F8-2650-43EF-8154-F6755294FC04}"/>
              </a:ext>
            </a:extLst>
          </p:cNvPr>
          <p:cNvPicPr>
            <a:picLocks noGrp="1" noChangeAspect="1"/>
          </p:cNvPicPr>
          <p:nvPr>
            <p:ph idx="1"/>
          </p:nvPr>
        </p:nvPicPr>
        <p:blipFill>
          <a:blip r:embed="rId2"/>
          <a:stretch>
            <a:fillRect/>
          </a:stretch>
        </p:blipFill>
        <p:spPr>
          <a:xfrm>
            <a:off x="1096963" y="3259168"/>
            <a:ext cx="10058400" cy="1458851"/>
          </a:xfrm>
          <a:prstGeom prst="rect">
            <a:avLst/>
          </a:prstGeom>
        </p:spPr>
      </p:pic>
    </p:spTree>
    <p:extLst>
      <p:ext uri="{BB962C8B-B14F-4D97-AF65-F5344CB8AC3E}">
        <p14:creationId xmlns:p14="http://schemas.microsoft.com/office/powerpoint/2010/main" val="3878952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1638-6249-4224-A73C-CF3B46C5667C}"/>
              </a:ext>
            </a:extLst>
          </p:cNvPr>
          <p:cNvSpPr>
            <a:spLocks noGrp="1"/>
          </p:cNvSpPr>
          <p:nvPr>
            <p:ph type="title"/>
          </p:nvPr>
        </p:nvSpPr>
        <p:spPr/>
        <p:txBody>
          <a:bodyPr/>
          <a:lstStyle/>
          <a:p>
            <a:r>
              <a:rPr lang="en-US" dirty="0"/>
              <a:t>BTC and other cryptocurrency</a:t>
            </a:r>
          </a:p>
        </p:txBody>
      </p:sp>
      <p:sp>
        <p:nvSpPr>
          <p:cNvPr id="3" name="Content Placeholder 2">
            <a:extLst>
              <a:ext uri="{FF2B5EF4-FFF2-40B4-BE49-F238E27FC236}">
                <a16:creationId xmlns:a16="http://schemas.microsoft.com/office/drawing/2014/main" id="{066AD20E-01A0-43F2-84A4-7032CD518D58}"/>
              </a:ext>
            </a:extLst>
          </p:cNvPr>
          <p:cNvSpPr>
            <a:spLocks noGrp="1"/>
          </p:cNvSpPr>
          <p:nvPr>
            <p:ph idx="1"/>
          </p:nvPr>
        </p:nvSpPr>
        <p:spPr/>
        <p:txBody>
          <a:bodyPr/>
          <a:lstStyle/>
          <a:p>
            <a:pPr lvl="1">
              <a:buFont typeface="Courier New" panose="02070309020205020404" pitchFamily="49" charset="0"/>
              <a:buChar char="o"/>
            </a:pPr>
            <a:r>
              <a:rPr lang="en-US" sz="2000" dirty="0"/>
              <a:t> Changing the date format from timestamp to date format because I will studding depending on one days ignoring the time, and this will apply on all prices file, also keep the high price in the day.</a:t>
            </a:r>
          </a:p>
          <a:p>
            <a:pPr marL="201168" lvl="1" indent="0">
              <a:buNone/>
            </a:pPr>
            <a:endParaRPr lang="en-US" sz="2000" dirty="0"/>
          </a:p>
          <a:p>
            <a:pPr lvl="1">
              <a:buFont typeface="Courier New" panose="02070309020205020404" pitchFamily="49" charset="0"/>
              <a:buChar char="o"/>
            </a:pPr>
            <a:r>
              <a:rPr lang="en-US" sz="2000" dirty="0"/>
              <a:t> Merging all cryptocurrency together and keep date and high price from all cryptocurrency files, then export the table to SQL row table in staging data base.</a:t>
            </a:r>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23813985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200A-AF91-4F2D-AD78-0039856AFF3B}"/>
              </a:ext>
            </a:extLst>
          </p:cNvPr>
          <p:cNvSpPr>
            <a:spLocks noGrp="1"/>
          </p:cNvSpPr>
          <p:nvPr>
            <p:ph type="title"/>
          </p:nvPr>
        </p:nvSpPr>
        <p:spPr/>
        <p:txBody>
          <a:bodyPr/>
          <a:lstStyle/>
          <a:p>
            <a:r>
              <a:rPr lang="en-US" dirty="0"/>
              <a:t>Twitter</a:t>
            </a:r>
          </a:p>
        </p:txBody>
      </p:sp>
      <p:sp>
        <p:nvSpPr>
          <p:cNvPr id="3" name="Content Placeholder 2">
            <a:extLst>
              <a:ext uri="{FF2B5EF4-FFF2-40B4-BE49-F238E27FC236}">
                <a16:creationId xmlns:a16="http://schemas.microsoft.com/office/drawing/2014/main" id="{0187DCC3-897F-454D-9081-D197EE0B39DC}"/>
              </a:ext>
            </a:extLst>
          </p:cNvPr>
          <p:cNvSpPr>
            <a:spLocks noGrp="1"/>
          </p:cNvSpPr>
          <p:nvPr>
            <p:ph idx="1"/>
          </p:nvPr>
        </p:nvSpPr>
        <p:spPr/>
        <p:txBody>
          <a:bodyPr>
            <a:normAutofit fontScale="92500"/>
          </a:bodyPr>
          <a:lstStyle/>
          <a:p>
            <a:pPr marL="749808" lvl="1" indent="-457200">
              <a:buFont typeface="+mj-lt"/>
              <a:buAutoNum type="arabicPeriod"/>
            </a:pPr>
            <a:r>
              <a:rPr lang="en-US" sz="1800" dirty="0"/>
              <a:t>Get the total data base using pandas data frame and apply some rules and mathematic equations to filtering the comments.</a:t>
            </a:r>
            <a:br>
              <a:rPr lang="en-US" sz="1800" dirty="0"/>
            </a:br>
            <a:endParaRPr lang="en-US" sz="1800" dirty="0"/>
          </a:p>
          <a:p>
            <a:pPr marL="749808" lvl="1" indent="-457200">
              <a:buFont typeface="+mj-lt"/>
              <a:buAutoNum type="arabicPeriod"/>
            </a:pPr>
            <a:r>
              <a:rPr lang="en-US" sz="1800" dirty="0"/>
              <a:t>Also ranking the commenters depending on the date of creating account and number of followers, because this ranking affect on the quality of comment then affect on the BTC price.</a:t>
            </a:r>
            <a:br>
              <a:rPr lang="en-US" sz="1800" dirty="0"/>
            </a:br>
            <a:endParaRPr lang="en-US" sz="1800" dirty="0"/>
          </a:p>
          <a:p>
            <a:pPr marL="749808" lvl="1" indent="-457200">
              <a:buFont typeface="+mj-lt"/>
              <a:buAutoNum type="arabicPeriod"/>
            </a:pPr>
            <a:r>
              <a:rPr lang="en-US" sz="1800" dirty="0"/>
              <a:t>Changing the timestamp format to date format (like BTC prices).</a:t>
            </a:r>
            <a:br>
              <a:rPr lang="en-US" sz="1800" dirty="0"/>
            </a:br>
            <a:endParaRPr lang="en-US" sz="1800" dirty="0"/>
          </a:p>
          <a:p>
            <a:pPr marL="749808" lvl="1" indent="-457200">
              <a:buFont typeface="+mj-lt"/>
              <a:buAutoNum type="arabicPeriod"/>
            </a:pPr>
            <a:r>
              <a:rPr lang="en-US" sz="1800" dirty="0"/>
              <a:t>As you except, in one day we have more than one comment so we need to group by depending on days, and apply sum as aggregate function to find number and quality of comments in this day.</a:t>
            </a:r>
            <a:br>
              <a:rPr lang="en-US" sz="1800" dirty="0"/>
            </a:br>
            <a:endParaRPr lang="en-US" sz="1800" dirty="0"/>
          </a:p>
          <a:p>
            <a:pPr marL="749808" lvl="1" indent="-457200">
              <a:buFont typeface="+mj-lt"/>
              <a:buAutoNum type="arabicPeriod"/>
            </a:pPr>
            <a:r>
              <a:rPr lang="en-US" sz="1800" dirty="0"/>
              <a:t>Finally we will get Clean-Twitter data base which has indirectly correlation and affect with BTC price.</a:t>
            </a:r>
          </a:p>
          <a:p>
            <a:pPr marL="749808" lvl="1" indent="-457200">
              <a:buFont typeface="+mj-lt"/>
              <a:buAutoNum type="arabicPeriod"/>
            </a:pPr>
            <a:endParaRPr lang="en-US" dirty="0"/>
          </a:p>
        </p:txBody>
      </p:sp>
    </p:spTree>
    <p:extLst>
      <p:ext uri="{BB962C8B-B14F-4D97-AF65-F5344CB8AC3E}">
        <p14:creationId xmlns:p14="http://schemas.microsoft.com/office/powerpoint/2010/main" val="31668125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C005-6A22-4900-B6F7-74E8AA7C0B0F}"/>
              </a:ext>
            </a:extLst>
          </p:cNvPr>
          <p:cNvSpPr>
            <a:spLocks noGrp="1"/>
          </p:cNvSpPr>
          <p:nvPr>
            <p:ph type="title"/>
          </p:nvPr>
        </p:nvSpPr>
        <p:spPr/>
        <p:txBody>
          <a:bodyPr/>
          <a:lstStyle/>
          <a:p>
            <a:r>
              <a:rPr lang="en-US" dirty="0"/>
              <a:t>Google trend</a:t>
            </a:r>
          </a:p>
        </p:txBody>
      </p:sp>
      <p:sp>
        <p:nvSpPr>
          <p:cNvPr id="3" name="Content Placeholder 2">
            <a:extLst>
              <a:ext uri="{FF2B5EF4-FFF2-40B4-BE49-F238E27FC236}">
                <a16:creationId xmlns:a16="http://schemas.microsoft.com/office/drawing/2014/main" id="{C75BE4D8-CDB3-4A7C-8C1D-D45A1FFC5008}"/>
              </a:ext>
            </a:extLst>
          </p:cNvPr>
          <p:cNvSpPr>
            <a:spLocks noGrp="1"/>
          </p:cNvSpPr>
          <p:nvPr>
            <p:ph idx="1"/>
          </p:nvPr>
        </p:nvSpPr>
        <p:spPr/>
        <p:txBody>
          <a:bodyPr/>
          <a:lstStyle/>
          <a:p>
            <a:pPr lvl="1">
              <a:buFont typeface="Courier New" panose="02070309020205020404" pitchFamily="49" charset="0"/>
              <a:buChar char="o"/>
            </a:pPr>
            <a:r>
              <a:rPr lang="en-US" sz="2400" dirty="0"/>
              <a:t> Getting data base from official Google trend website which shows rank of BTC trend during the studying year.</a:t>
            </a:r>
            <a:br>
              <a:rPr lang="en-US" sz="2400" dirty="0"/>
            </a:br>
            <a:endParaRPr lang="en-US" sz="2400" dirty="0"/>
          </a:p>
          <a:p>
            <a:pPr lvl="1">
              <a:buFont typeface="Courier New" panose="02070309020205020404" pitchFamily="49" charset="0"/>
              <a:buChar char="o"/>
            </a:pPr>
            <a:r>
              <a:rPr lang="en-US" sz="2400" dirty="0"/>
              <a:t> Rank was in (US, GE, Dubai, UAE, worldwide).</a:t>
            </a:r>
            <a:br>
              <a:rPr lang="en-US" sz="2400" dirty="0"/>
            </a:br>
            <a:endParaRPr lang="en-US" sz="2400" dirty="0"/>
          </a:p>
          <a:p>
            <a:pPr lvl="1">
              <a:buFont typeface="Courier New" panose="02070309020205020404" pitchFamily="49" charset="0"/>
              <a:buChar char="o"/>
            </a:pPr>
            <a:r>
              <a:rPr lang="en-US" sz="2400" dirty="0"/>
              <a:t> Finally adding the clean google trend with all region to final row data base.</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38414737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134C-0E5F-4249-A994-AD6414B5A8F6}"/>
              </a:ext>
            </a:extLst>
          </p:cNvPr>
          <p:cNvSpPr>
            <a:spLocks noGrp="1"/>
          </p:cNvSpPr>
          <p:nvPr>
            <p:ph type="title"/>
          </p:nvPr>
        </p:nvSpPr>
        <p:spPr/>
        <p:txBody>
          <a:bodyPr/>
          <a:lstStyle/>
          <a:p>
            <a:r>
              <a:rPr lang="en" dirty="0"/>
              <a:t>Dataset:</a:t>
            </a:r>
            <a:r>
              <a:rPr lang="en-US" dirty="0"/>
              <a:t>(target)</a:t>
            </a:r>
            <a:r>
              <a:rPr lang="ar-SY" dirty="0"/>
              <a:t> 🏡</a:t>
            </a:r>
            <a:endParaRPr lang="en-US" dirty="0"/>
          </a:p>
        </p:txBody>
      </p:sp>
      <p:sp>
        <p:nvSpPr>
          <p:cNvPr id="3" name="Content Placeholder 2">
            <a:extLst>
              <a:ext uri="{FF2B5EF4-FFF2-40B4-BE49-F238E27FC236}">
                <a16:creationId xmlns:a16="http://schemas.microsoft.com/office/drawing/2014/main" id="{F307700F-AA6B-4BDD-BE2B-2305F816F3E8}"/>
              </a:ext>
            </a:extLst>
          </p:cNvPr>
          <p:cNvSpPr>
            <a:spLocks noGrp="1"/>
          </p:cNvSpPr>
          <p:nvPr>
            <p:ph idx="1"/>
          </p:nvPr>
        </p:nvSpPr>
        <p:spPr>
          <a:xfrm>
            <a:off x="1066800" y="2123833"/>
            <a:ext cx="10058400" cy="3760891"/>
          </a:xfrm>
        </p:spPr>
        <p:txBody>
          <a:bodyPr>
            <a:normAutofit/>
          </a:bodyPr>
          <a:lstStyle/>
          <a:p>
            <a:r>
              <a:rPr lang="en-US" sz="2000" dirty="0"/>
              <a:t>CSV files:</a:t>
            </a:r>
          </a:p>
          <a:p>
            <a:pPr lvl="1"/>
            <a:r>
              <a:rPr lang="en-US" sz="1800" dirty="0"/>
              <a:t>1. BTC, ADA, BNB, ETH, XRP, SOL.	</a:t>
            </a:r>
          </a:p>
          <a:p>
            <a:pPr lvl="1"/>
            <a:r>
              <a:rPr lang="en-US" sz="1800" dirty="0"/>
              <a:t>2. Clean prices.</a:t>
            </a:r>
          </a:p>
          <a:p>
            <a:pPr lvl="1"/>
            <a:r>
              <a:rPr lang="en-US" sz="1800" dirty="0"/>
              <a:t>3. Google trend.</a:t>
            </a:r>
          </a:p>
          <a:p>
            <a:pPr lvl="1"/>
            <a:r>
              <a:rPr lang="en-US" sz="1800" dirty="0"/>
              <a:t>4. Twitter.</a:t>
            </a:r>
          </a:p>
          <a:p>
            <a:r>
              <a:rPr lang="en-US" sz="2000" dirty="0"/>
              <a:t>Json files:</a:t>
            </a:r>
          </a:p>
          <a:p>
            <a:pPr lvl="1"/>
            <a:r>
              <a:rPr lang="en-US" sz="1800" dirty="0"/>
              <a:t>1. Raw real time prices.</a:t>
            </a:r>
          </a:p>
        </p:txBody>
      </p:sp>
      <p:sp>
        <p:nvSpPr>
          <p:cNvPr id="4" name="TextBox 3">
            <a:extLst>
              <a:ext uri="{FF2B5EF4-FFF2-40B4-BE49-F238E27FC236}">
                <a16:creationId xmlns:a16="http://schemas.microsoft.com/office/drawing/2014/main" id="{7C67DA2C-42A9-40EE-BDDA-660787A34603}"/>
              </a:ext>
            </a:extLst>
          </p:cNvPr>
          <p:cNvSpPr txBox="1"/>
          <p:nvPr/>
        </p:nvSpPr>
        <p:spPr>
          <a:xfrm>
            <a:off x="5358910" y="2108201"/>
            <a:ext cx="5735809" cy="2693045"/>
          </a:xfrm>
          <a:prstGeom prst="rect">
            <a:avLst/>
          </a:prstGeom>
          <a:noFill/>
        </p:spPr>
        <p:txBody>
          <a:bodyPr wrap="square" rtlCol="0">
            <a:spAutoFit/>
          </a:bodyPr>
          <a:lstStyle/>
          <a:p>
            <a:pPr marL="91440" indent="-91440">
              <a:lnSpc>
                <a:spcPct val="110000"/>
              </a:lnSpc>
              <a:spcBef>
                <a:spcPts val="1200"/>
              </a:spcBef>
              <a:spcAft>
                <a:spcPts val="200"/>
              </a:spcAft>
              <a:buClr>
                <a:schemeClr val="accent1"/>
              </a:buClr>
              <a:buSzPct val="100000"/>
              <a:buFont typeface="Calibri" panose="020F0502020204030204" pitchFamily="34" charset="0"/>
              <a:buChar char=" "/>
            </a:pPr>
            <a:r>
              <a:rPr lang="en-US" sz="2000" dirty="0">
                <a:solidFill>
                  <a:schemeClr val="tx1">
                    <a:lumMod val="75000"/>
                    <a:lumOff val="25000"/>
                  </a:schemeClr>
                </a:solidFill>
              </a:rPr>
              <a:t>SQL: </a:t>
            </a:r>
          </a:p>
          <a:p>
            <a:pPr marL="91440" indent="-91440">
              <a:lnSpc>
                <a:spcPct val="110000"/>
              </a:lnSpc>
              <a:spcBef>
                <a:spcPts val="1200"/>
              </a:spcBef>
              <a:spcAft>
                <a:spcPts val="200"/>
              </a:spcAft>
              <a:buClr>
                <a:schemeClr val="accent1"/>
              </a:buClr>
              <a:buSzPct val="100000"/>
              <a:buFont typeface="Calibri" panose="020F0502020204030204" pitchFamily="34" charset="0"/>
              <a:buChar char=" "/>
            </a:pPr>
            <a:r>
              <a:rPr lang="en-US" sz="2000" dirty="0">
                <a:solidFill>
                  <a:schemeClr val="tx1">
                    <a:lumMod val="75000"/>
                    <a:lumOff val="25000"/>
                  </a:schemeClr>
                </a:solidFill>
              </a:rPr>
              <a:t>   Staging BTC:</a:t>
            </a:r>
          </a:p>
          <a:p>
            <a:pPr marL="384048" lvl="1" indent="-182880">
              <a:spcBef>
                <a:spcPts val="200"/>
              </a:spcBef>
              <a:spcAft>
                <a:spcPts val="400"/>
              </a:spcAft>
              <a:buSzPct val="100000"/>
              <a:buFont typeface="Calibri" pitchFamily="34" charset="0"/>
              <a:buChar char="◦"/>
            </a:pPr>
            <a:r>
              <a:rPr lang="en-US" dirty="0">
                <a:solidFill>
                  <a:schemeClr val="tx1">
                    <a:lumMod val="75000"/>
                    <a:lumOff val="25000"/>
                  </a:schemeClr>
                </a:solidFill>
              </a:rPr>
              <a:t>     1. Backup real time prices.</a:t>
            </a:r>
          </a:p>
          <a:p>
            <a:pPr marL="384048" lvl="1" indent="-182880">
              <a:spcBef>
                <a:spcPts val="200"/>
              </a:spcBef>
              <a:spcAft>
                <a:spcPts val="400"/>
              </a:spcAft>
              <a:buSzPct val="100000"/>
              <a:buFont typeface="Calibri" pitchFamily="34" charset="0"/>
              <a:buChar char="◦"/>
            </a:pPr>
            <a:r>
              <a:rPr lang="en-US" dirty="0">
                <a:solidFill>
                  <a:schemeClr val="tx1">
                    <a:lumMod val="75000"/>
                    <a:lumOff val="25000"/>
                  </a:schemeClr>
                </a:solidFill>
              </a:rPr>
              <a:t>     2. Google trend staging prices.</a:t>
            </a:r>
          </a:p>
          <a:p>
            <a:pPr marL="384048" lvl="1" indent="-182880">
              <a:spcBef>
                <a:spcPts val="200"/>
              </a:spcBef>
              <a:spcAft>
                <a:spcPts val="400"/>
              </a:spcAft>
              <a:buSzPct val="100000"/>
              <a:buFont typeface="Calibri" pitchFamily="34" charset="0"/>
              <a:buChar char="◦"/>
            </a:pPr>
            <a:r>
              <a:rPr lang="en-US" dirty="0">
                <a:solidFill>
                  <a:schemeClr val="tx1">
                    <a:lumMod val="75000"/>
                    <a:lumOff val="25000"/>
                  </a:schemeClr>
                </a:solidFill>
              </a:rPr>
              <a:t>     3. Raw prices</a:t>
            </a:r>
          </a:p>
          <a:p>
            <a:pPr marL="384048" lvl="1" indent="-182880">
              <a:spcBef>
                <a:spcPts val="200"/>
              </a:spcBef>
              <a:spcAft>
                <a:spcPts val="400"/>
              </a:spcAft>
              <a:buSzPct val="100000"/>
              <a:buFont typeface="Calibri" pitchFamily="34" charset="0"/>
              <a:buChar char="◦"/>
            </a:pPr>
            <a:r>
              <a:rPr lang="en-US" dirty="0">
                <a:solidFill>
                  <a:schemeClr val="tx1">
                    <a:lumMod val="75000"/>
                    <a:lumOff val="25000"/>
                  </a:schemeClr>
                </a:solidFill>
              </a:rPr>
              <a:t>     4. Storing new historical prices.</a:t>
            </a:r>
          </a:p>
          <a:p>
            <a:pPr marL="384048" lvl="1" indent="-182880">
              <a:spcBef>
                <a:spcPts val="200"/>
              </a:spcBef>
              <a:spcAft>
                <a:spcPts val="400"/>
              </a:spcAft>
              <a:buSzPct val="100000"/>
              <a:buFont typeface="Calibri" pitchFamily="34" charset="0"/>
              <a:buChar char="◦"/>
            </a:pPr>
            <a:r>
              <a:rPr lang="en-US" dirty="0">
                <a:solidFill>
                  <a:schemeClr val="tx1">
                    <a:lumMod val="75000"/>
                    <a:lumOff val="25000"/>
                  </a:schemeClr>
                </a:solidFill>
              </a:rPr>
              <a:t>     5. Twitter staging.</a:t>
            </a:r>
          </a:p>
        </p:txBody>
      </p:sp>
    </p:spTree>
    <p:extLst>
      <p:ext uri="{BB962C8B-B14F-4D97-AF65-F5344CB8AC3E}">
        <p14:creationId xmlns:p14="http://schemas.microsoft.com/office/powerpoint/2010/main" val="37708316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B7C12-EEE1-4289-997B-B1003CD78A1A}"/>
              </a:ext>
            </a:extLst>
          </p:cNvPr>
          <p:cNvSpPr>
            <a:spLocks noGrp="1"/>
          </p:cNvSpPr>
          <p:nvPr>
            <p:ph type="title"/>
          </p:nvPr>
        </p:nvSpPr>
        <p:spPr/>
        <p:txBody>
          <a:bodyPr/>
          <a:lstStyle/>
          <a:p>
            <a:r>
              <a:rPr lang="en-US" dirty="0"/>
              <a:t>Data Warehouse</a:t>
            </a:r>
          </a:p>
        </p:txBody>
      </p:sp>
      <p:pic>
        <p:nvPicPr>
          <p:cNvPr id="4" name="Content Placeholder 8">
            <a:extLst>
              <a:ext uri="{FF2B5EF4-FFF2-40B4-BE49-F238E27FC236}">
                <a16:creationId xmlns:a16="http://schemas.microsoft.com/office/drawing/2014/main" id="{12EF582F-6E2A-4244-9049-E7C042732579}"/>
              </a:ext>
            </a:extLst>
          </p:cNvPr>
          <p:cNvPicPr>
            <a:picLocks noGrp="1" noChangeAspect="1"/>
          </p:cNvPicPr>
          <p:nvPr>
            <p:ph idx="1"/>
          </p:nvPr>
        </p:nvPicPr>
        <p:blipFill>
          <a:blip r:embed="rId2"/>
          <a:stretch>
            <a:fillRect/>
          </a:stretch>
        </p:blipFill>
        <p:spPr>
          <a:xfrm>
            <a:off x="2215648" y="2108200"/>
            <a:ext cx="7821029" cy="3760788"/>
          </a:xfrm>
        </p:spPr>
      </p:pic>
    </p:spTree>
    <p:extLst>
      <p:ext uri="{BB962C8B-B14F-4D97-AF65-F5344CB8AC3E}">
        <p14:creationId xmlns:p14="http://schemas.microsoft.com/office/powerpoint/2010/main" val="9772237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5412-CC1E-4A12-B27F-01689F42F51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A90132A-84F4-4BCE-A51D-4A463828DD4B}"/>
              </a:ext>
            </a:extLst>
          </p:cNvPr>
          <p:cNvSpPr>
            <a:spLocks noGrp="1"/>
          </p:cNvSpPr>
          <p:nvPr>
            <p:ph idx="1"/>
          </p:nvPr>
        </p:nvSpPr>
        <p:spPr/>
        <p:txBody>
          <a:bodyPr>
            <a:normAutofit fontScale="77500" lnSpcReduction="20000"/>
          </a:bodyPr>
          <a:lstStyle/>
          <a:p>
            <a:pPr marL="457200" lvl="0" indent="-292100" algn="l" rtl="0">
              <a:lnSpc>
                <a:spcPct val="150000"/>
              </a:lnSpc>
              <a:spcBef>
                <a:spcPts val="1400"/>
              </a:spcBef>
              <a:spcAft>
                <a:spcPts val="0"/>
              </a:spcAft>
              <a:buSzPts val="1000"/>
              <a:buChar char="•"/>
            </a:pPr>
            <a:r>
              <a:rPr lang="en-US" sz="3300" dirty="0">
                <a:latin typeface="Arial"/>
                <a:ea typeface="Arial"/>
                <a:cs typeface="Arial"/>
                <a:sym typeface="Arial"/>
              </a:rPr>
              <a:t>Mission Statement</a:t>
            </a:r>
          </a:p>
          <a:p>
            <a:pPr marL="457200" lvl="0" indent="-292100" algn="l" rtl="0">
              <a:lnSpc>
                <a:spcPct val="150000"/>
              </a:lnSpc>
              <a:spcBef>
                <a:spcPts val="0"/>
              </a:spcBef>
              <a:spcAft>
                <a:spcPts val="0"/>
              </a:spcAft>
              <a:buSzPts val="1000"/>
              <a:buChar char="•"/>
            </a:pPr>
            <a:r>
              <a:rPr lang="en-US" sz="3300" dirty="0">
                <a:latin typeface="Arial"/>
                <a:ea typeface="Arial"/>
                <a:cs typeface="Arial"/>
                <a:sym typeface="Arial"/>
              </a:rPr>
              <a:t>Data Architecture</a:t>
            </a:r>
          </a:p>
          <a:p>
            <a:pPr marL="457200" lvl="0" indent="-292100" algn="l" rtl="0">
              <a:lnSpc>
                <a:spcPct val="150000"/>
              </a:lnSpc>
              <a:spcBef>
                <a:spcPts val="0"/>
              </a:spcBef>
              <a:spcAft>
                <a:spcPts val="0"/>
              </a:spcAft>
              <a:buSzPts val="1000"/>
              <a:buChar char="•"/>
            </a:pPr>
            <a:r>
              <a:rPr lang="en-US" sz="3300" dirty="0">
                <a:latin typeface="Arial"/>
                <a:ea typeface="Arial"/>
                <a:cs typeface="Arial"/>
                <a:sym typeface="Arial"/>
              </a:rPr>
              <a:t>ETL of data collect</a:t>
            </a:r>
          </a:p>
          <a:p>
            <a:pPr marL="457200" lvl="0" indent="-292100" algn="l" rtl="0">
              <a:lnSpc>
                <a:spcPct val="150000"/>
              </a:lnSpc>
              <a:spcBef>
                <a:spcPts val="0"/>
              </a:spcBef>
              <a:spcAft>
                <a:spcPts val="0"/>
              </a:spcAft>
              <a:buSzPts val="1000"/>
              <a:buChar char="•"/>
            </a:pPr>
            <a:r>
              <a:rPr lang="en-US" sz="3300" dirty="0">
                <a:latin typeface="Arial"/>
                <a:ea typeface="Arial"/>
                <a:cs typeface="Arial"/>
                <a:sym typeface="Arial"/>
              </a:rPr>
              <a:t>Data Integration Design</a:t>
            </a:r>
          </a:p>
          <a:p>
            <a:pPr marL="457200" lvl="0" indent="-317500" algn="l" rtl="0">
              <a:lnSpc>
                <a:spcPct val="150000"/>
              </a:lnSpc>
              <a:spcBef>
                <a:spcPts val="0"/>
              </a:spcBef>
              <a:spcAft>
                <a:spcPts val="0"/>
              </a:spcAft>
              <a:buSzPts val="1400"/>
              <a:buFont typeface="Arial"/>
              <a:buChar char="•"/>
            </a:pPr>
            <a:r>
              <a:rPr lang="en-US" sz="3300" dirty="0">
                <a:latin typeface="Arial"/>
                <a:ea typeface="Arial"/>
                <a:cs typeface="Arial"/>
                <a:sym typeface="Arial"/>
              </a:rPr>
              <a:t>Data Integration Workflow</a:t>
            </a:r>
          </a:p>
          <a:p>
            <a:pPr marL="457200" indent="-317500">
              <a:lnSpc>
                <a:spcPct val="150000"/>
              </a:lnSpc>
              <a:spcBef>
                <a:spcPts val="0"/>
              </a:spcBef>
              <a:spcAft>
                <a:spcPts val="0"/>
              </a:spcAft>
              <a:buSzPts val="1400"/>
              <a:buFont typeface="Arial"/>
              <a:buChar char="•"/>
            </a:pPr>
            <a:r>
              <a:rPr lang="en-US" sz="3300" dirty="0">
                <a:latin typeface="Arial"/>
                <a:ea typeface="Arial"/>
                <a:cs typeface="Arial"/>
                <a:sym typeface="Arial"/>
              </a:rPr>
              <a:t>Data Description</a:t>
            </a:r>
          </a:p>
          <a:p>
            <a:pPr marL="457200" lvl="0" indent="-292100" algn="l" rtl="0">
              <a:lnSpc>
                <a:spcPct val="150000"/>
              </a:lnSpc>
              <a:spcBef>
                <a:spcPts val="0"/>
              </a:spcBef>
              <a:spcAft>
                <a:spcPts val="0"/>
              </a:spcAft>
              <a:buSzPts val="1000"/>
              <a:buChar char="•"/>
            </a:pPr>
            <a:r>
              <a:rPr lang="en-US" sz="3300" dirty="0">
                <a:latin typeface="Arial"/>
                <a:ea typeface="Arial"/>
                <a:cs typeface="Arial"/>
                <a:sym typeface="Arial"/>
              </a:rPr>
              <a:t>Analyses and Visualizations</a:t>
            </a:r>
          </a:p>
          <a:p>
            <a:pPr marL="0" indent="0">
              <a:buNone/>
            </a:pPr>
            <a:endParaRPr lang="en-US" dirty="0"/>
          </a:p>
        </p:txBody>
      </p:sp>
    </p:spTree>
    <p:extLst>
      <p:ext uri="{BB962C8B-B14F-4D97-AF65-F5344CB8AC3E}">
        <p14:creationId xmlns:p14="http://schemas.microsoft.com/office/powerpoint/2010/main" val="12800937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566A-6892-47B8-B9CB-F5CE06D901B9}"/>
              </a:ext>
            </a:extLst>
          </p:cNvPr>
          <p:cNvSpPr>
            <a:spLocks noGrp="1"/>
          </p:cNvSpPr>
          <p:nvPr>
            <p:ph type="title"/>
          </p:nvPr>
        </p:nvSpPr>
        <p:spPr/>
        <p:txBody>
          <a:bodyPr/>
          <a:lstStyle/>
          <a:p>
            <a:r>
              <a:rPr lang="en-US" dirty="0"/>
              <a:t>Training ML</a:t>
            </a:r>
          </a:p>
        </p:txBody>
      </p:sp>
      <p:sp>
        <p:nvSpPr>
          <p:cNvPr id="3" name="Content Placeholder 2">
            <a:extLst>
              <a:ext uri="{FF2B5EF4-FFF2-40B4-BE49-F238E27FC236}">
                <a16:creationId xmlns:a16="http://schemas.microsoft.com/office/drawing/2014/main" id="{51C8CC60-3547-4E7F-B5BB-AA268AA386F4}"/>
              </a:ext>
            </a:extLst>
          </p:cNvPr>
          <p:cNvSpPr>
            <a:spLocks noGrp="1"/>
          </p:cNvSpPr>
          <p:nvPr>
            <p:ph idx="1"/>
          </p:nvPr>
        </p:nvSpPr>
        <p:spPr/>
        <p:txBody>
          <a:bodyPr/>
          <a:lstStyle/>
          <a:p>
            <a:pPr lvl="1">
              <a:buFont typeface="Courier New" panose="02070309020205020404" pitchFamily="49" charset="0"/>
              <a:buChar char="o"/>
            </a:pPr>
            <a:r>
              <a:rPr lang="en-US" dirty="0"/>
              <a:t>I use XGBoost regressor for predicting.</a:t>
            </a:r>
          </a:p>
          <a:p>
            <a:pPr lvl="1">
              <a:buFont typeface="Courier New" panose="02070309020205020404" pitchFamily="49" charset="0"/>
              <a:buChar char="o"/>
            </a:pPr>
            <a:r>
              <a:rPr lang="en-US" dirty="0"/>
              <a:t>I use this features as input for the model:</a:t>
            </a:r>
            <a:br>
              <a:rPr lang="en-US" dirty="0"/>
            </a:br>
            <a:r>
              <a:rPr lang="en-US" dirty="0"/>
              <a:t>(ADA, BNB, XRP, SOL, ETH) prices + (Dubai, US, UAE, GE, worldwide) trend + dates</a:t>
            </a:r>
          </a:p>
          <a:p>
            <a:pPr lvl="1">
              <a:buFont typeface="Courier New" panose="02070309020205020404" pitchFamily="49" charset="0"/>
              <a:buChar char="o"/>
            </a:pPr>
            <a:r>
              <a:rPr lang="en-US" dirty="0"/>
              <a:t>The advantages of twitter data base was very good and helps the model to get high accuracy </a:t>
            </a:r>
          </a:p>
          <a:p>
            <a:pPr lvl="1">
              <a:buFont typeface="Courier New" panose="02070309020205020404" pitchFamily="49" charset="0"/>
              <a:buChar char="o"/>
            </a:pPr>
            <a:r>
              <a:rPr lang="en-US" dirty="0"/>
              <a:t>(why you don’t use twitter comments as input for your model)? </a:t>
            </a:r>
            <a:r>
              <a:rPr lang="en-US" dirty="0">
                <a:solidFill>
                  <a:schemeClr val="accent4">
                    <a:lumMod val="50000"/>
                  </a:schemeClr>
                </a:solidFill>
              </a:rPr>
              <a:t>^_^</a:t>
            </a:r>
            <a:br>
              <a:rPr lang="en-US" dirty="0"/>
            </a:br>
            <a:r>
              <a:rPr lang="en-US" dirty="0"/>
              <a:t>The Twitter data base was good but use full for short time it was just for {2021-02-05 </a:t>
            </a:r>
            <a:r>
              <a:rPr lang="en-US" dirty="0">
                <a:sym typeface="Wingdings" panose="05000000000000000000" pitchFamily="2" charset="2"/>
              </a:rPr>
              <a:t> </a:t>
            </a:r>
            <a:r>
              <a:rPr lang="en-US" dirty="0"/>
              <a:t>2021-04-24}</a:t>
            </a:r>
            <a:br>
              <a:rPr lang="en-US" dirty="0"/>
            </a:br>
            <a:r>
              <a:rPr lang="en-US" dirty="0"/>
              <a:t>so it is very short, but the ETL and training model code can dealing with twitter comments in the future without any changing (just add enough twitter comments for the input and it will get into training process)</a:t>
            </a:r>
          </a:p>
          <a:p>
            <a:pPr lvl="1">
              <a:buFont typeface="Courier New" panose="02070309020205020404" pitchFamily="49" charset="0"/>
              <a:buChar char="o"/>
            </a:pPr>
            <a:r>
              <a:rPr lang="en-US" dirty="0"/>
              <a:t>So finally I get model with MSE = 600 for just 2418 rows as input and very good results, which are very help full for trader and decision maker</a:t>
            </a:r>
          </a:p>
          <a:p>
            <a:pPr lvl="1">
              <a:buFont typeface="Courier New" panose="02070309020205020404" pitchFamily="49" charset="0"/>
              <a:buChar char="o"/>
            </a:pPr>
            <a:r>
              <a:rPr lang="en-US" dirty="0"/>
              <a:t>Training the model will start automatically with SSIS package, but predicting price need run script.</a:t>
            </a:r>
          </a:p>
        </p:txBody>
      </p:sp>
    </p:spTree>
    <p:extLst>
      <p:ext uri="{BB962C8B-B14F-4D97-AF65-F5344CB8AC3E}">
        <p14:creationId xmlns:p14="http://schemas.microsoft.com/office/powerpoint/2010/main" val="35258673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2E68-0F40-431A-BC75-19C15F2638D1}"/>
              </a:ext>
            </a:extLst>
          </p:cNvPr>
          <p:cNvSpPr>
            <a:spLocks noGrp="1"/>
          </p:cNvSpPr>
          <p:nvPr>
            <p:ph type="title"/>
          </p:nvPr>
        </p:nvSpPr>
        <p:spPr/>
        <p:txBody>
          <a:bodyPr/>
          <a:lstStyle/>
          <a:p>
            <a:r>
              <a:rPr lang="en-US" dirty="0"/>
              <a:t>Test and prediction</a:t>
            </a:r>
          </a:p>
        </p:txBody>
      </p:sp>
      <p:pic>
        <p:nvPicPr>
          <p:cNvPr id="5" name="Content Placeholder 4">
            <a:extLst>
              <a:ext uri="{FF2B5EF4-FFF2-40B4-BE49-F238E27FC236}">
                <a16:creationId xmlns:a16="http://schemas.microsoft.com/office/drawing/2014/main" id="{A3B0E5E2-DFF5-45CF-8872-255FBF51D50C}"/>
              </a:ext>
            </a:extLst>
          </p:cNvPr>
          <p:cNvPicPr>
            <a:picLocks noGrp="1" noChangeAspect="1"/>
          </p:cNvPicPr>
          <p:nvPr>
            <p:ph idx="1"/>
          </p:nvPr>
        </p:nvPicPr>
        <p:blipFill>
          <a:blip r:embed="rId2"/>
          <a:stretch>
            <a:fillRect/>
          </a:stretch>
        </p:blipFill>
        <p:spPr>
          <a:xfrm>
            <a:off x="1960880" y="2510791"/>
            <a:ext cx="8162925" cy="2609850"/>
          </a:xfrm>
        </p:spPr>
      </p:pic>
    </p:spTree>
    <p:extLst>
      <p:ext uri="{BB962C8B-B14F-4D97-AF65-F5344CB8AC3E}">
        <p14:creationId xmlns:p14="http://schemas.microsoft.com/office/powerpoint/2010/main" val="8393863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27E8-B9F8-4B6C-9881-E5DBA845A42E}"/>
              </a:ext>
            </a:extLst>
          </p:cNvPr>
          <p:cNvSpPr>
            <a:spLocks noGrp="1"/>
          </p:cNvSpPr>
          <p:nvPr>
            <p:ph type="title"/>
          </p:nvPr>
        </p:nvSpPr>
        <p:spPr/>
        <p:txBody>
          <a:bodyPr/>
          <a:lstStyle/>
          <a:p>
            <a:r>
              <a:rPr lang="en-US" dirty="0"/>
              <a:t>ELT </a:t>
            </a:r>
          </a:p>
        </p:txBody>
      </p:sp>
      <p:sp>
        <p:nvSpPr>
          <p:cNvPr id="3" name="Content Placeholder 2">
            <a:extLst>
              <a:ext uri="{FF2B5EF4-FFF2-40B4-BE49-F238E27FC236}">
                <a16:creationId xmlns:a16="http://schemas.microsoft.com/office/drawing/2014/main" id="{F39964E1-D2FA-4ADA-8E7A-A6E2F41BE3D8}"/>
              </a:ext>
            </a:extLst>
          </p:cNvPr>
          <p:cNvSpPr>
            <a:spLocks noGrp="1"/>
          </p:cNvSpPr>
          <p:nvPr>
            <p:ph idx="1"/>
          </p:nvPr>
        </p:nvSpPr>
        <p:spPr/>
        <p:txBody>
          <a:bodyPr/>
          <a:lstStyle/>
          <a:p>
            <a:pPr lvl="1">
              <a:buFont typeface="Courier New" panose="02070309020205020404" pitchFamily="49" charset="0"/>
              <a:buChar char="o"/>
            </a:pPr>
            <a:r>
              <a:rPr lang="en-US" sz="2000" dirty="0"/>
              <a:t>Here I use python script to extract all CSV and row file without any changing then storing it in parquet file format.</a:t>
            </a:r>
            <a:br>
              <a:rPr lang="en-US" sz="2000" dirty="0"/>
            </a:br>
            <a:endParaRPr lang="en-US" sz="2000" dirty="0"/>
          </a:p>
          <a:p>
            <a:pPr lvl="1">
              <a:buFont typeface="Courier New" panose="02070309020205020404" pitchFamily="49" charset="0"/>
              <a:buChar char="o"/>
            </a:pPr>
            <a:r>
              <a:rPr lang="en-US" sz="2000" dirty="0"/>
              <a:t>Why this step? ^_*</a:t>
            </a:r>
            <a:br>
              <a:rPr lang="en-US" sz="2000" dirty="0"/>
            </a:br>
            <a:r>
              <a:rPr lang="en-US" sz="2000" dirty="0"/>
              <a:t>I want to update the predicting process (I will try to using LSTM predicting BTC price) so I will need to do deferent transformation on the data to make the future model dealing with it.</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31342006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7F5F-45D7-4CE3-9DBD-709F07FD77FF}"/>
              </a:ext>
            </a:extLst>
          </p:cNvPr>
          <p:cNvSpPr>
            <a:spLocks noGrp="1"/>
          </p:cNvSpPr>
          <p:nvPr>
            <p:ph type="title"/>
          </p:nvPr>
        </p:nvSpPr>
        <p:spPr/>
        <p:txBody>
          <a:bodyPr/>
          <a:lstStyle/>
          <a:p>
            <a:r>
              <a:rPr lang="en-US" dirty="0"/>
              <a:t>What is the future updates my project needs?</a:t>
            </a:r>
          </a:p>
        </p:txBody>
      </p:sp>
      <p:sp>
        <p:nvSpPr>
          <p:cNvPr id="3" name="Content Placeholder 2">
            <a:extLst>
              <a:ext uri="{FF2B5EF4-FFF2-40B4-BE49-F238E27FC236}">
                <a16:creationId xmlns:a16="http://schemas.microsoft.com/office/drawing/2014/main" id="{26F079E4-FB43-4BB2-A710-4DE9BE3E26D6}"/>
              </a:ext>
            </a:extLst>
          </p:cNvPr>
          <p:cNvSpPr>
            <a:spLocks noGrp="1"/>
          </p:cNvSpPr>
          <p:nvPr>
            <p:ph idx="1"/>
          </p:nvPr>
        </p:nvSpPr>
        <p:spPr/>
        <p:txBody>
          <a:bodyPr/>
          <a:lstStyle/>
          <a:p>
            <a:pPr marL="749808" lvl="1" indent="-457200">
              <a:buFont typeface="+mj-lt"/>
              <a:buAutoNum type="arabicPeriod"/>
            </a:pPr>
            <a:r>
              <a:rPr lang="en-US" dirty="0"/>
              <a:t>Create timer to run the API (python script) code then storing the average of high cryptocurrency prices then storing the final average prices in backup SQL table (in this case the prices will be in row data base is real average high-prices {right now I can’t do this because I have limited API and I can’t request more than 100 times at month}.</a:t>
            </a:r>
          </a:p>
          <a:p>
            <a:pPr marL="749808" lvl="1" indent="-457200">
              <a:buFont typeface="+mj-lt"/>
              <a:buAutoNum type="arabicPeriod"/>
            </a:pPr>
            <a:r>
              <a:rPr lang="en-US" dirty="0"/>
              <a:t>Prepare the Volume of each cryptocurrency amount to insert it as input for training the model to predict the prices.</a:t>
            </a:r>
          </a:p>
          <a:p>
            <a:pPr marL="749808" lvl="1" indent="-457200">
              <a:buFont typeface="+mj-lt"/>
              <a:buAutoNum type="arabicPeriod"/>
            </a:pPr>
            <a:r>
              <a:rPr lang="en-US" dirty="0"/>
              <a:t>Searching for more features that affect on the BTC prices in direct and indirect way.</a:t>
            </a:r>
          </a:p>
        </p:txBody>
      </p:sp>
    </p:spTree>
    <p:extLst>
      <p:ext uri="{BB962C8B-B14F-4D97-AF65-F5344CB8AC3E}">
        <p14:creationId xmlns:p14="http://schemas.microsoft.com/office/powerpoint/2010/main" val="37847834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74D67F-9469-4476-AD6A-6FCAECC88E9E}"/>
              </a:ext>
            </a:extLst>
          </p:cNvPr>
          <p:cNvSpPr txBox="1"/>
          <p:nvPr/>
        </p:nvSpPr>
        <p:spPr>
          <a:xfrm>
            <a:off x="3047268" y="2685720"/>
            <a:ext cx="6097464" cy="743280"/>
          </a:xfrm>
          <a:prstGeom prst="rect">
            <a:avLst/>
          </a:prstGeom>
          <a:noFill/>
        </p:spPr>
        <p:txBody>
          <a:bodyPr wrap="square">
            <a:spAutoFit/>
          </a:bodyPr>
          <a:lstStyle/>
          <a:p>
            <a:pPr algn="ctr">
              <a:lnSpc>
                <a:spcPct val="90000"/>
              </a:lnSpc>
              <a:spcBef>
                <a:spcPct val="0"/>
              </a:spcBef>
            </a:pPr>
            <a:r>
              <a:rPr lang="en-US" sz="4700" spc="-50" dirty="0">
                <a:solidFill>
                  <a:schemeClr val="tx1">
                    <a:lumMod val="75000"/>
                    <a:lumOff val="25000"/>
                  </a:schemeClr>
                </a:solidFill>
                <a:latin typeface="+mj-lt"/>
                <a:ea typeface="+mj-ea"/>
                <a:cs typeface="+mj-cs"/>
              </a:rPr>
              <a:t>The End ^</a:t>
            </a:r>
            <a:r>
              <a:rPr lang="en-US" sz="4700" b="1" u="sng" spc="-50" dirty="0">
                <a:solidFill>
                  <a:schemeClr val="tx1">
                    <a:lumMod val="75000"/>
                    <a:lumOff val="25000"/>
                  </a:schemeClr>
                </a:solidFill>
                <a:latin typeface="+mj-lt"/>
                <a:ea typeface="+mj-ea"/>
                <a:cs typeface="+mj-cs"/>
              </a:rPr>
              <a:t>_</a:t>
            </a:r>
            <a:r>
              <a:rPr lang="en-US" sz="4700" b="1" spc="-50" dirty="0">
                <a:solidFill>
                  <a:schemeClr val="tx1">
                    <a:lumMod val="75000"/>
                    <a:lumOff val="25000"/>
                  </a:schemeClr>
                </a:solidFill>
                <a:latin typeface="+mj-lt"/>
                <a:ea typeface="+mj-ea"/>
                <a:cs typeface="+mj-cs"/>
              </a:rPr>
              <a:t>-</a:t>
            </a:r>
          </a:p>
        </p:txBody>
      </p:sp>
    </p:spTree>
    <p:extLst>
      <p:ext uri="{BB962C8B-B14F-4D97-AF65-F5344CB8AC3E}">
        <p14:creationId xmlns:p14="http://schemas.microsoft.com/office/powerpoint/2010/main" val="269014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7A38-608C-417E-8D85-05DE8D0A3C4D}"/>
              </a:ext>
            </a:extLst>
          </p:cNvPr>
          <p:cNvSpPr>
            <a:spLocks noGrp="1"/>
          </p:cNvSpPr>
          <p:nvPr>
            <p:ph type="title"/>
          </p:nvPr>
        </p:nvSpPr>
        <p:spPr/>
        <p:txBody>
          <a:bodyPr/>
          <a:lstStyle/>
          <a:p>
            <a:r>
              <a:rPr lang="en" dirty="0"/>
              <a:t>Mission Statement (ETL)</a:t>
            </a:r>
            <a:endParaRPr lang="en-US" dirty="0"/>
          </a:p>
        </p:txBody>
      </p:sp>
      <p:sp>
        <p:nvSpPr>
          <p:cNvPr id="3" name="Content Placeholder 2">
            <a:extLst>
              <a:ext uri="{FF2B5EF4-FFF2-40B4-BE49-F238E27FC236}">
                <a16:creationId xmlns:a16="http://schemas.microsoft.com/office/drawing/2014/main" id="{EF3661B5-6465-49F9-A2C5-B50D4711980F}"/>
              </a:ext>
            </a:extLst>
          </p:cNvPr>
          <p:cNvSpPr>
            <a:spLocks noGrp="1"/>
          </p:cNvSpPr>
          <p:nvPr>
            <p:ph idx="1"/>
          </p:nvPr>
        </p:nvSpPr>
        <p:spPr/>
        <p:txBody>
          <a:bodyPr>
            <a:normAutofit fontScale="55000" lnSpcReduction="20000"/>
          </a:bodyPr>
          <a:lstStyle/>
          <a:p>
            <a:pPr marL="457200" indent="-317500">
              <a:spcBef>
                <a:spcPts val="0"/>
              </a:spcBef>
              <a:spcAft>
                <a:spcPts val="0"/>
              </a:spcAft>
              <a:buSzPts val="1400"/>
              <a:buFont typeface="Calibri" panose="020F0502020204030204" pitchFamily="34" charset="0"/>
              <a:buChar char="❖"/>
            </a:pPr>
            <a:r>
              <a:rPr lang="en-US" sz="3300" dirty="0"/>
              <a:t>The aim of this project is to Studying the historical price change of Bitcoin and the factors affecting the price and in the end help the trader in Decision making</a:t>
            </a:r>
            <a:r>
              <a:rPr lang="ar-SY" sz="3300" dirty="0"/>
              <a:t> </a:t>
            </a:r>
            <a:r>
              <a:rPr lang="en-US" sz="3300" dirty="0"/>
              <a:t>Therefore, understand the way the price changes as much as possible. (Fully automatic and some dynamics)</a:t>
            </a:r>
          </a:p>
          <a:p>
            <a:pPr marL="457200" lvl="0" indent="-317500">
              <a:spcBef>
                <a:spcPts val="0"/>
              </a:spcBef>
              <a:spcAft>
                <a:spcPts val="0"/>
              </a:spcAft>
              <a:buSzPts val="1400"/>
              <a:buFont typeface="Calibri" panose="020F0502020204030204" pitchFamily="34" charset="0"/>
              <a:buChar char="❖"/>
            </a:pPr>
            <a:endParaRPr lang="en-US" sz="3300" dirty="0"/>
          </a:p>
          <a:p>
            <a:pPr marL="457200" indent="-317500">
              <a:spcBef>
                <a:spcPts val="0"/>
              </a:spcBef>
              <a:spcAft>
                <a:spcPts val="0"/>
              </a:spcAft>
              <a:buSzPts val="1400"/>
              <a:buFont typeface="Calibri" panose="020F0502020204030204" pitchFamily="34" charset="0"/>
              <a:buChar char="❖"/>
            </a:pPr>
            <a:r>
              <a:rPr lang="en-US" sz="3300" dirty="0"/>
              <a:t>Automate historical data-extraction and daily API data-extraction for Bitcoin prices.</a:t>
            </a:r>
            <a:br>
              <a:rPr lang="en-US" sz="3300" dirty="0"/>
            </a:br>
            <a:endParaRPr lang="en-US" sz="3300" dirty="0"/>
          </a:p>
          <a:p>
            <a:pPr marL="457200" indent="-317500">
              <a:spcBef>
                <a:spcPts val="0"/>
              </a:spcBef>
              <a:spcAft>
                <a:spcPts val="0"/>
              </a:spcAft>
              <a:buSzPts val="1400"/>
              <a:buFont typeface="Calibri" panose="020F0502020204030204" pitchFamily="34" charset="0"/>
              <a:buChar char="❖"/>
            </a:pPr>
            <a:r>
              <a:rPr lang="en-US" sz="3300" dirty="0"/>
              <a:t>Extract: historical of BTC and other Cryptocurrency prices, Twitter comments, BTC Google Trend.</a:t>
            </a:r>
          </a:p>
          <a:p>
            <a:pPr marL="139700" indent="0">
              <a:spcBef>
                <a:spcPts val="0"/>
              </a:spcBef>
              <a:spcAft>
                <a:spcPts val="0"/>
              </a:spcAft>
              <a:buSzPts val="1400"/>
              <a:buNone/>
            </a:pPr>
            <a:endParaRPr lang="en-US" sz="3300" dirty="0"/>
          </a:p>
          <a:p>
            <a:pPr marL="457200" indent="-317500">
              <a:spcBef>
                <a:spcPts val="0"/>
              </a:spcBef>
              <a:spcAft>
                <a:spcPts val="0"/>
              </a:spcAft>
              <a:buSzPts val="1400"/>
              <a:buFont typeface="Calibri" panose="020F0502020204030204" pitchFamily="34" charset="0"/>
              <a:buChar char="❖"/>
            </a:pPr>
            <a:r>
              <a:rPr lang="en-US" sz="3300" dirty="0"/>
              <a:t>Transform: historical of prices to [date, high prices], Twitter to [ranking the comments and user important on BTC price], Google trend in [UAE, DE, Dubai, …..]</a:t>
            </a:r>
            <a:br>
              <a:rPr lang="en-US" sz="3300" dirty="0"/>
            </a:br>
            <a:endParaRPr lang="en-US" sz="3300" dirty="0"/>
          </a:p>
          <a:p>
            <a:pPr marL="457200" indent="-317500">
              <a:spcBef>
                <a:spcPts val="0"/>
              </a:spcBef>
              <a:spcAft>
                <a:spcPts val="0"/>
              </a:spcAft>
              <a:buSzPts val="1400"/>
              <a:buFont typeface="Calibri" panose="020F0502020204030204" pitchFamily="34" charset="0"/>
              <a:buChar char="❖"/>
            </a:pPr>
            <a:r>
              <a:rPr lang="en-US" sz="3300" dirty="0"/>
              <a:t>Loading the clean and transformed data to a DW finishing with power BI report which help trader in decision making + machine learning model to predict the price.</a:t>
            </a:r>
            <a:endParaRPr lang="en-US" sz="3200" dirty="0"/>
          </a:p>
          <a:p>
            <a:endParaRPr lang="en-US" sz="3200" dirty="0"/>
          </a:p>
        </p:txBody>
      </p:sp>
    </p:spTree>
    <p:extLst>
      <p:ext uri="{BB962C8B-B14F-4D97-AF65-F5344CB8AC3E}">
        <p14:creationId xmlns:p14="http://schemas.microsoft.com/office/powerpoint/2010/main" val="101704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92DC-BFE1-4424-BA6D-81F7A33748BD}"/>
              </a:ext>
            </a:extLst>
          </p:cNvPr>
          <p:cNvSpPr>
            <a:spLocks noGrp="1"/>
          </p:cNvSpPr>
          <p:nvPr>
            <p:ph type="title"/>
          </p:nvPr>
        </p:nvSpPr>
        <p:spPr/>
        <p:txBody>
          <a:bodyPr/>
          <a:lstStyle/>
          <a:p>
            <a:r>
              <a:rPr lang="en-US" dirty="0"/>
              <a:t>Collect data that has a correlation to the price</a:t>
            </a:r>
          </a:p>
        </p:txBody>
      </p:sp>
      <p:sp>
        <p:nvSpPr>
          <p:cNvPr id="3" name="Content Placeholder 2">
            <a:extLst>
              <a:ext uri="{FF2B5EF4-FFF2-40B4-BE49-F238E27FC236}">
                <a16:creationId xmlns:a16="http://schemas.microsoft.com/office/drawing/2014/main" id="{FE3DE4C9-D79F-4C48-918A-706FC0044B84}"/>
              </a:ext>
            </a:extLst>
          </p:cNvPr>
          <p:cNvSpPr>
            <a:spLocks noGrp="1"/>
          </p:cNvSpPr>
          <p:nvPr>
            <p:ph idx="1"/>
          </p:nvPr>
        </p:nvSpPr>
        <p:spPr/>
        <p:txBody>
          <a:bodyPr>
            <a:normAutofit lnSpcReduction="10000"/>
          </a:bodyPr>
          <a:lstStyle/>
          <a:p>
            <a:pPr marL="0" lvl="0" indent="0" algn="l" rtl="0">
              <a:spcBef>
                <a:spcPts val="0"/>
              </a:spcBef>
              <a:spcAft>
                <a:spcPts val="0"/>
              </a:spcAft>
              <a:buNone/>
            </a:pPr>
            <a:r>
              <a:rPr lang="en-US" sz="2400" b="1" dirty="0"/>
              <a:t>What I will need to Collect:</a:t>
            </a:r>
          </a:p>
          <a:p>
            <a:pPr lvl="1"/>
            <a:r>
              <a:rPr lang="en-US" sz="2400" dirty="0"/>
              <a:t>Historical Bitcoin Price Data (old data)</a:t>
            </a:r>
          </a:p>
          <a:p>
            <a:pPr lvl="1"/>
            <a:r>
              <a:rPr lang="en-US" sz="2400" dirty="0"/>
              <a:t>Historical cryptocurrency Prices Data (old data)</a:t>
            </a:r>
          </a:p>
          <a:p>
            <a:pPr lvl="1"/>
            <a:r>
              <a:rPr lang="en-US" sz="2400" dirty="0"/>
              <a:t>Social Media Sentiment (Twitter)</a:t>
            </a:r>
          </a:p>
          <a:p>
            <a:pPr lvl="1"/>
            <a:r>
              <a:rPr lang="en-US" sz="2400" dirty="0"/>
              <a:t>Volume of Bitcoin mentions on social media (Track Hashtags, Keywords, user followers and user created account and comments).</a:t>
            </a:r>
          </a:p>
          <a:p>
            <a:pPr lvl="1"/>
            <a:r>
              <a:rPr lang="en-US" sz="2400" dirty="0"/>
              <a:t>Historical Relation of Google trend with BTC price.(from old to present)</a:t>
            </a:r>
          </a:p>
          <a:p>
            <a:pPr lvl="1"/>
            <a:r>
              <a:rPr lang="en-US" sz="2400" dirty="0"/>
              <a:t>Daily BTC and other 49 cryptocurrency prices to store it in separated DB for the future.</a:t>
            </a:r>
          </a:p>
          <a:p>
            <a:pPr lvl="1"/>
            <a:endParaRPr lang="en-US" sz="1800" dirty="0"/>
          </a:p>
          <a:p>
            <a:pPr lvl="1"/>
            <a:endParaRPr lang="en-US" sz="2000" dirty="0"/>
          </a:p>
          <a:p>
            <a:pPr marL="0" lvl="0" indent="0" algn="l" rtl="0">
              <a:spcBef>
                <a:spcPts val="0"/>
              </a:spcBef>
              <a:spcAft>
                <a:spcPts val="0"/>
              </a:spcAft>
              <a:buNone/>
            </a:pPr>
            <a:endParaRPr lang="en-US" sz="2000" dirty="0"/>
          </a:p>
          <a:p>
            <a:pPr marL="457200" lvl="0" indent="-457200" algn="l" rtl="0">
              <a:spcBef>
                <a:spcPts val="0"/>
              </a:spcBef>
              <a:spcAft>
                <a:spcPts val="0"/>
              </a:spcAft>
              <a:buAutoNum type="arabicPeriod"/>
            </a:pPr>
            <a:endParaRPr lang="en-US" sz="2400" b="1" dirty="0"/>
          </a:p>
        </p:txBody>
      </p:sp>
    </p:spTree>
    <p:extLst>
      <p:ext uri="{BB962C8B-B14F-4D97-AF65-F5344CB8AC3E}">
        <p14:creationId xmlns:p14="http://schemas.microsoft.com/office/powerpoint/2010/main" val="28069394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C0E7-F1B8-4FBB-99F0-8A649072E77E}"/>
              </a:ext>
            </a:extLst>
          </p:cNvPr>
          <p:cNvSpPr>
            <a:spLocks noGrp="1"/>
          </p:cNvSpPr>
          <p:nvPr>
            <p:ph type="title"/>
          </p:nvPr>
        </p:nvSpPr>
        <p:spPr>
          <a:xfrm>
            <a:off x="1097280" y="844062"/>
            <a:ext cx="10058400" cy="893298"/>
          </a:xfrm>
        </p:spPr>
        <p:txBody>
          <a:bodyPr/>
          <a:lstStyle/>
          <a:p>
            <a:r>
              <a:rPr lang="en-US" dirty="0"/>
              <a:t>ETL architecture (Data flow)</a:t>
            </a:r>
          </a:p>
        </p:txBody>
      </p:sp>
      <p:pic>
        <p:nvPicPr>
          <p:cNvPr id="8" name="Content Placeholder 7">
            <a:extLst>
              <a:ext uri="{FF2B5EF4-FFF2-40B4-BE49-F238E27FC236}">
                <a16:creationId xmlns:a16="http://schemas.microsoft.com/office/drawing/2014/main" id="{1F65C8A5-2BA7-4415-833E-0E53CF892E5A}"/>
              </a:ext>
            </a:extLst>
          </p:cNvPr>
          <p:cNvPicPr>
            <a:picLocks noGrp="1" noChangeAspect="1"/>
          </p:cNvPicPr>
          <p:nvPr>
            <p:ph idx="1"/>
          </p:nvPr>
        </p:nvPicPr>
        <p:blipFill>
          <a:blip r:embed="rId2"/>
          <a:stretch>
            <a:fillRect/>
          </a:stretch>
        </p:blipFill>
        <p:spPr>
          <a:xfrm>
            <a:off x="1934055" y="2044857"/>
            <a:ext cx="8384849" cy="4101978"/>
          </a:xfrm>
        </p:spPr>
      </p:pic>
    </p:spTree>
    <p:extLst>
      <p:ext uri="{BB962C8B-B14F-4D97-AF65-F5344CB8AC3E}">
        <p14:creationId xmlns:p14="http://schemas.microsoft.com/office/powerpoint/2010/main" val="3425019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DF1A-E191-43EF-9ABD-2326EB467487}"/>
              </a:ext>
            </a:extLst>
          </p:cNvPr>
          <p:cNvSpPr>
            <a:spLocks noGrp="1"/>
          </p:cNvSpPr>
          <p:nvPr>
            <p:ph type="title"/>
          </p:nvPr>
        </p:nvSpPr>
        <p:spPr/>
        <p:txBody>
          <a:bodyPr/>
          <a:lstStyle/>
          <a:p>
            <a:r>
              <a:rPr lang="en-US" dirty="0"/>
              <a:t>ERD</a:t>
            </a:r>
          </a:p>
        </p:txBody>
      </p:sp>
      <p:pic>
        <p:nvPicPr>
          <p:cNvPr id="4" name="Content Placeholder 10">
            <a:extLst>
              <a:ext uri="{FF2B5EF4-FFF2-40B4-BE49-F238E27FC236}">
                <a16:creationId xmlns:a16="http://schemas.microsoft.com/office/drawing/2014/main" id="{339FAE20-27C4-4AD7-A419-06D97D269834}"/>
              </a:ext>
            </a:extLst>
          </p:cNvPr>
          <p:cNvPicPr>
            <a:picLocks noGrp="1" noChangeAspect="1"/>
          </p:cNvPicPr>
          <p:nvPr>
            <p:ph idx="1"/>
          </p:nvPr>
        </p:nvPicPr>
        <p:blipFill>
          <a:blip r:embed="rId2"/>
          <a:stretch>
            <a:fillRect/>
          </a:stretch>
        </p:blipFill>
        <p:spPr>
          <a:xfrm>
            <a:off x="3219889" y="2108200"/>
            <a:ext cx="5812547" cy="3760788"/>
          </a:xfrm>
        </p:spPr>
      </p:pic>
    </p:spTree>
    <p:extLst>
      <p:ext uri="{BB962C8B-B14F-4D97-AF65-F5344CB8AC3E}">
        <p14:creationId xmlns:p14="http://schemas.microsoft.com/office/powerpoint/2010/main" val="33019476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C0E7-F1B8-4FBB-99F0-8A649072E77E}"/>
              </a:ext>
            </a:extLst>
          </p:cNvPr>
          <p:cNvSpPr>
            <a:spLocks noGrp="1"/>
          </p:cNvSpPr>
          <p:nvPr>
            <p:ph type="title"/>
          </p:nvPr>
        </p:nvSpPr>
        <p:spPr>
          <a:xfrm>
            <a:off x="1097280" y="844062"/>
            <a:ext cx="10058400" cy="893298"/>
          </a:xfrm>
        </p:spPr>
        <p:txBody>
          <a:bodyPr/>
          <a:lstStyle/>
          <a:p>
            <a:r>
              <a:rPr lang="en-US" dirty="0"/>
              <a:t>ETL pipeline package</a:t>
            </a:r>
          </a:p>
        </p:txBody>
      </p:sp>
      <p:pic>
        <p:nvPicPr>
          <p:cNvPr id="6" name="Content Placeholder 5">
            <a:extLst>
              <a:ext uri="{FF2B5EF4-FFF2-40B4-BE49-F238E27FC236}">
                <a16:creationId xmlns:a16="http://schemas.microsoft.com/office/drawing/2014/main" id="{0B1A2EAC-1B50-49F1-B7D6-D57D8D97744B}"/>
              </a:ext>
            </a:extLst>
          </p:cNvPr>
          <p:cNvPicPr>
            <a:picLocks noGrp="1" noChangeAspect="1"/>
          </p:cNvPicPr>
          <p:nvPr>
            <p:ph idx="1"/>
          </p:nvPr>
        </p:nvPicPr>
        <p:blipFill>
          <a:blip r:embed="rId2"/>
          <a:stretch>
            <a:fillRect/>
          </a:stretch>
        </p:blipFill>
        <p:spPr>
          <a:xfrm>
            <a:off x="1096963" y="2168107"/>
            <a:ext cx="10058400" cy="3640974"/>
          </a:xfrm>
        </p:spPr>
      </p:pic>
    </p:spTree>
    <p:extLst>
      <p:ext uri="{BB962C8B-B14F-4D97-AF65-F5344CB8AC3E}">
        <p14:creationId xmlns:p14="http://schemas.microsoft.com/office/powerpoint/2010/main" val="913513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69B4-6184-4C80-AC38-BECA88D1291B}"/>
              </a:ext>
            </a:extLst>
          </p:cNvPr>
          <p:cNvSpPr>
            <a:spLocks noGrp="1"/>
          </p:cNvSpPr>
          <p:nvPr>
            <p:ph type="title"/>
          </p:nvPr>
        </p:nvSpPr>
        <p:spPr/>
        <p:txBody>
          <a:bodyPr/>
          <a:lstStyle/>
          <a:p>
            <a:r>
              <a:rPr lang="en-US" dirty="0"/>
              <a:t>First Time? No</a:t>
            </a:r>
          </a:p>
        </p:txBody>
      </p:sp>
      <p:pic>
        <p:nvPicPr>
          <p:cNvPr id="6" name="Content Placeholder 5">
            <a:extLst>
              <a:ext uri="{FF2B5EF4-FFF2-40B4-BE49-F238E27FC236}">
                <a16:creationId xmlns:a16="http://schemas.microsoft.com/office/drawing/2014/main" id="{55B0057B-EDA5-4228-9246-AC9FCB62F945}"/>
              </a:ext>
            </a:extLst>
          </p:cNvPr>
          <p:cNvPicPr>
            <a:picLocks noGrp="1" noChangeAspect="1"/>
          </p:cNvPicPr>
          <p:nvPr>
            <p:ph idx="1"/>
          </p:nvPr>
        </p:nvPicPr>
        <p:blipFill>
          <a:blip r:embed="rId2"/>
          <a:stretch>
            <a:fillRect/>
          </a:stretch>
        </p:blipFill>
        <p:spPr>
          <a:xfrm>
            <a:off x="1521167" y="2108200"/>
            <a:ext cx="9209992" cy="3760788"/>
          </a:xfrm>
        </p:spPr>
      </p:pic>
    </p:spTree>
    <p:extLst>
      <p:ext uri="{BB962C8B-B14F-4D97-AF65-F5344CB8AC3E}">
        <p14:creationId xmlns:p14="http://schemas.microsoft.com/office/powerpoint/2010/main" val="30190060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C0E7-F1B8-4FBB-99F0-8A649072E77E}"/>
              </a:ext>
            </a:extLst>
          </p:cNvPr>
          <p:cNvSpPr>
            <a:spLocks noGrp="1"/>
          </p:cNvSpPr>
          <p:nvPr>
            <p:ph type="title"/>
          </p:nvPr>
        </p:nvSpPr>
        <p:spPr>
          <a:xfrm>
            <a:off x="1097280" y="844062"/>
            <a:ext cx="10058400" cy="893298"/>
          </a:xfrm>
        </p:spPr>
        <p:txBody>
          <a:bodyPr/>
          <a:lstStyle/>
          <a:p>
            <a:r>
              <a:rPr lang="en-US" dirty="0"/>
              <a:t>What “No” mean</a:t>
            </a:r>
          </a:p>
        </p:txBody>
      </p:sp>
      <p:sp>
        <p:nvSpPr>
          <p:cNvPr id="4" name="Content Placeholder 3">
            <a:extLst>
              <a:ext uri="{FF2B5EF4-FFF2-40B4-BE49-F238E27FC236}">
                <a16:creationId xmlns:a16="http://schemas.microsoft.com/office/drawing/2014/main" id="{AE313209-86A9-4AB1-A590-2BE449CBA544}"/>
              </a:ext>
            </a:extLst>
          </p:cNvPr>
          <p:cNvSpPr>
            <a:spLocks noGrp="1"/>
          </p:cNvSpPr>
          <p:nvPr>
            <p:ph idx="1"/>
          </p:nvPr>
        </p:nvSpPr>
        <p:spPr/>
        <p:txBody>
          <a:bodyPr>
            <a:normAutofit lnSpcReduction="10000"/>
          </a:bodyPr>
          <a:lstStyle/>
          <a:p>
            <a:r>
              <a:rPr lang="en-US" sz="1800" dirty="0"/>
              <a:t>This selection means you have already run the package before and you don’t want to run (Twitter, google trend or Raw cryptocurrency prices) python scripts, so we don’t need to re run python script every time (we have analyzing the file and already storing results in csv target files).</a:t>
            </a:r>
          </a:p>
          <a:p>
            <a:r>
              <a:rPr lang="en-US" sz="1800" dirty="0"/>
              <a:t>What no will do?</a:t>
            </a:r>
          </a:p>
          <a:p>
            <a:pPr lvl="1"/>
            <a:r>
              <a:rPr lang="en-US" sz="1800" dirty="0"/>
              <a:t>1. Call API using python script to get the last real time prices to json file then taking the 5 +1 cryptocurrency which I need it from json, and storing the result (5+1) into clean prices file with timestamp of prices.</a:t>
            </a:r>
          </a:p>
          <a:p>
            <a:pPr lvl="1"/>
            <a:r>
              <a:rPr lang="en-US" sz="1800" dirty="0"/>
              <a:t>2. Storing all 50 prices into temp SQL table. (short future)</a:t>
            </a:r>
          </a:p>
          <a:p>
            <a:pPr lvl="1"/>
            <a:r>
              <a:rPr lang="en-US" sz="1800" dirty="0"/>
              <a:t>3. Select (5+1) prices after transformation into backup SQL table to build mine prices DB.(for long future)</a:t>
            </a:r>
          </a:p>
          <a:p>
            <a:pPr lvl="1"/>
            <a:r>
              <a:rPr lang="en-US" sz="1800" dirty="0"/>
              <a:t>4. merge the backup with staging into raw SQL table.</a:t>
            </a:r>
          </a:p>
          <a:p>
            <a:pPr lvl="1"/>
            <a:r>
              <a:rPr lang="en-US" sz="1800" dirty="0"/>
              <a:t>5. same yes.</a:t>
            </a:r>
            <a:endParaRPr lang="en-US" sz="2000" dirty="0"/>
          </a:p>
          <a:p>
            <a:endParaRPr lang="en-US" dirty="0"/>
          </a:p>
        </p:txBody>
      </p:sp>
    </p:spTree>
    <p:extLst>
      <p:ext uri="{BB962C8B-B14F-4D97-AF65-F5344CB8AC3E}">
        <p14:creationId xmlns:p14="http://schemas.microsoft.com/office/powerpoint/2010/main" val="541690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230e9df3-be65-4c73-a93b-d1236ebd677e"/>
    <ds:schemaRef ds:uri="http://schemas.microsoft.com/office/infopath/2007/PartnerControls"/>
    <ds:schemaRef ds:uri="http://schemas.microsoft.com/office/2006/metadata/properties"/>
    <ds:schemaRef ds:uri="http://schemas.microsoft.com/office/2006/documentManagement/types"/>
    <ds:schemaRef ds:uri="http://purl.org/dc/terms/"/>
    <ds:schemaRef ds:uri="http://purl.org/dc/dcmitype/"/>
    <ds:schemaRef ds:uri="71af3243-3dd4-4a8d-8c0d-dd76da1f02a5"/>
    <ds:schemaRef ds:uri="http://www.w3.org/XML/1998/namespace"/>
    <ds:schemaRef ds:uri="16c05727-aa75-4e4a-9b5f-8a80a1165891"/>
    <ds:schemaRef ds:uri="http://purl.org/dc/elements/1.1/"/>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{AC511129-A4F2-4516-95FA-69B8B12DD3FF}tf22712842_win32</Template>
  <TotalTime>1122</TotalTime>
  <Words>1382</Words>
  <Application>Microsoft Office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Bookman Old Style</vt:lpstr>
      <vt:lpstr>Calibri</vt:lpstr>
      <vt:lpstr>Courier New</vt:lpstr>
      <vt:lpstr>Franklin Gothic Book</vt:lpstr>
      <vt:lpstr>Custom</vt:lpstr>
      <vt:lpstr>Bitcoin life cycle</vt:lpstr>
      <vt:lpstr>Agenda</vt:lpstr>
      <vt:lpstr>Mission Statement (ETL)</vt:lpstr>
      <vt:lpstr>Collect data that has a correlation to the price</vt:lpstr>
      <vt:lpstr>ETL architecture (Data flow)</vt:lpstr>
      <vt:lpstr>ERD</vt:lpstr>
      <vt:lpstr>ETL pipeline package</vt:lpstr>
      <vt:lpstr>First Time? No</vt:lpstr>
      <vt:lpstr>What “No” mean</vt:lpstr>
      <vt:lpstr>First Time? Yes</vt:lpstr>
      <vt:lpstr>What “Yes” mean</vt:lpstr>
      <vt:lpstr>Staging Data Flow</vt:lpstr>
      <vt:lpstr>Getting new prices and appending it</vt:lpstr>
      <vt:lpstr>Storing historical and new data</vt:lpstr>
      <vt:lpstr>BTC and other cryptocurrency</vt:lpstr>
      <vt:lpstr>Twitter</vt:lpstr>
      <vt:lpstr>Google trend</vt:lpstr>
      <vt:lpstr>Dataset:(target) 🏡</vt:lpstr>
      <vt:lpstr>Data Warehouse</vt:lpstr>
      <vt:lpstr>Training ML</vt:lpstr>
      <vt:lpstr>Test and prediction</vt:lpstr>
      <vt:lpstr>ELT </vt:lpstr>
      <vt:lpstr>What is the future updates my project needs?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life cycle</dc:title>
  <dc:creator>hussam mislmani</dc:creator>
  <cp:lastModifiedBy>hussam mislmani</cp:lastModifiedBy>
  <cp:revision>8</cp:revision>
  <dcterms:created xsi:type="dcterms:W3CDTF">2024-04-29T08:09:06Z</dcterms:created>
  <dcterms:modified xsi:type="dcterms:W3CDTF">2024-05-24T13:06:05Z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