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4"/>
  </p:handoutMasterIdLst>
  <p:sldIdLst>
    <p:sldId id="256" r:id="rId3"/>
    <p:sldId id="261" r:id="rId4"/>
    <p:sldId id="257" r:id="rId5"/>
    <p:sldId id="258" r:id="rId6"/>
    <p:sldId id="259" r:id="rId7"/>
    <p:sldId id="260" r:id="rId8"/>
    <p:sldId id="263" r:id="rId10"/>
    <p:sldId id="262" r:id="rId11"/>
    <p:sldId id="264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CUDA</a:t>
            </a:r>
            <a:r>
              <a:rPr lang="zh-CN" altLang="en-US"/>
              <a:t>开启的</a:t>
            </a:r>
            <a:r>
              <a:rPr lang="en-US" altLang="zh-CN"/>
              <a:t>GPU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获取线程数量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还可以用</a:t>
            </a:r>
            <a:r>
              <a:rPr lang="en-US" altLang="zh-CN"/>
              <a:t> blockDim.x </a:t>
            </a:r>
            <a:r>
              <a:rPr lang="zh-CN" altLang="en-US"/>
              <a:t>获取当前线程数量，也就是我们在尖括号里指定的</a:t>
            </a:r>
            <a:r>
              <a:rPr lang="en-US" altLang="zh-CN"/>
              <a:t> 3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可是为什么叫</a:t>
            </a:r>
            <a:r>
              <a:rPr lang="en-US" altLang="zh-CN"/>
              <a:t> blockDim</a:t>
            </a:r>
            <a:r>
              <a:rPr lang="zh-CN" altLang="en-US"/>
              <a:t>？我觉得应该叫</a:t>
            </a:r>
            <a:r>
              <a:rPr lang="en-US" altLang="zh-CN"/>
              <a:t> threadNum </a:t>
            </a:r>
            <a:r>
              <a:rPr lang="zh-CN" altLang="en-US"/>
              <a:t>才比较合理？</a:t>
            </a:r>
            <a:endParaRPr lang="zh-CN" altLang="en-US"/>
          </a:p>
          <a:p>
            <a:r>
              <a:rPr lang="zh-CN" altLang="en-US"/>
              <a:t>小彭老师也这么觉得，可能是历史遗留下来的问题，就不追究了。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757805"/>
            <a:ext cx="5181600" cy="2486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45" y="5643880"/>
            <a:ext cx="143827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</a:t>
            </a:r>
            <a:r>
              <a:rPr lang="en-US" altLang="zh-CN"/>
              <a:t>Hello, world!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CMake </a:t>
            </a:r>
            <a:r>
              <a:rPr lang="zh-CN" altLang="en-US"/>
              <a:t>中启用</a:t>
            </a:r>
            <a:r>
              <a:rPr lang="en-US" altLang="zh-CN"/>
              <a:t> CUDA</a:t>
            </a:r>
            <a:endParaRPr lang="en-US" altLang="zh-CN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最新版的</a:t>
            </a:r>
            <a:r>
              <a:rPr lang="en-US" altLang="zh-CN"/>
              <a:t> CMake</a:t>
            </a:r>
            <a:r>
              <a:rPr lang="zh-CN" altLang="en-US"/>
              <a:t>，只需在</a:t>
            </a:r>
            <a:r>
              <a:rPr lang="en-US" altLang="zh-CN"/>
              <a:t> LANGUAGES </a:t>
            </a:r>
            <a:r>
              <a:rPr lang="zh-CN" altLang="en-US"/>
              <a:t>后面加上</a:t>
            </a:r>
            <a:r>
              <a:rPr lang="en-US" altLang="zh-CN"/>
              <a:t> CUDA </a:t>
            </a:r>
            <a:r>
              <a:rPr lang="zh-CN" altLang="en-US"/>
              <a:t>即可启用。</a:t>
            </a:r>
            <a:endParaRPr lang="zh-CN" altLang="en-US"/>
          </a:p>
          <a:p>
            <a:r>
              <a:rPr lang="zh-CN" altLang="en-US"/>
              <a:t>然后在</a:t>
            </a:r>
            <a:r>
              <a:rPr lang="en-US" altLang="zh-CN"/>
              <a:t> add_executable </a:t>
            </a:r>
            <a:r>
              <a:rPr lang="zh-CN" altLang="en-US"/>
              <a:t>里直接加你的</a:t>
            </a:r>
            <a:r>
              <a:rPr lang="en-US" altLang="zh-CN"/>
              <a:t> .cu </a:t>
            </a:r>
            <a:r>
              <a:rPr lang="zh-CN" altLang="en-US"/>
              <a:t>文件，和</a:t>
            </a:r>
            <a:r>
              <a:rPr lang="en-US" altLang="zh-CN"/>
              <a:t> .cpp </a:t>
            </a:r>
            <a:r>
              <a:rPr lang="zh-CN" altLang="en-US"/>
              <a:t>一样。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14795" y="3020060"/>
            <a:ext cx="3914775" cy="19621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0009505" y="4413885"/>
            <a:ext cx="49085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754110" y="4912995"/>
            <a:ext cx="80645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CUDA </a:t>
            </a:r>
            <a:r>
              <a:rPr lang="zh-CN" altLang="en-US"/>
              <a:t>编译器兼容</a:t>
            </a:r>
            <a:r>
              <a:rPr lang="en-US" altLang="zh-CN"/>
              <a:t> C++17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/>
              <a:t>CUDA </a:t>
            </a:r>
            <a:r>
              <a:rPr lang="zh-CN" altLang="en-US"/>
              <a:t>的语法，基本完全兼容</a:t>
            </a:r>
            <a:r>
              <a:rPr lang="en-US" altLang="zh-CN"/>
              <a:t> C++</a:t>
            </a:r>
            <a:r>
              <a:rPr lang="zh-CN" altLang="en-US"/>
              <a:t>。包括</a:t>
            </a:r>
            <a:r>
              <a:rPr lang="en-US" altLang="zh-CN"/>
              <a:t> C++17 </a:t>
            </a:r>
            <a:r>
              <a:rPr lang="zh-CN" altLang="en-US"/>
              <a:t>新特性，都可以用。甚至可以把任何一个</a:t>
            </a:r>
            <a:r>
              <a:rPr lang="en-US" altLang="zh-CN"/>
              <a:t> C++ </a:t>
            </a:r>
            <a:r>
              <a:rPr lang="zh-CN" altLang="en-US"/>
              <a:t>项目的文件后缀名全部改成</a:t>
            </a:r>
            <a:r>
              <a:rPr lang="en-US" altLang="zh-CN"/>
              <a:t> .cu</a:t>
            </a:r>
            <a:r>
              <a:rPr lang="zh-CN" altLang="en-US"/>
              <a:t>，都能编译出来。</a:t>
            </a:r>
            <a:endParaRPr lang="zh-CN" altLang="en-US"/>
          </a:p>
          <a:p>
            <a:r>
              <a:rPr lang="zh-CN" altLang="en-US"/>
              <a:t>这是</a:t>
            </a:r>
            <a:r>
              <a:rPr lang="en-US" altLang="zh-CN"/>
              <a:t> CUDA </a:t>
            </a:r>
            <a:r>
              <a:rPr lang="zh-CN" altLang="en-US"/>
              <a:t>的一大好处，</a:t>
            </a:r>
            <a:r>
              <a:rPr lang="en-US" altLang="zh-CN"/>
              <a:t>CUDA </a:t>
            </a:r>
            <a:r>
              <a:rPr lang="zh-CN" altLang="en-US"/>
              <a:t>和</a:t>
            </a:r>
            <a:r>
              <a:rPr lang="en-US" altLang="zh-CN"/>
              <a:t> C++ </a:t>
            </a:r>
            <a:r>
              <a:rPr lang="zh-CN" altLang="en-US"/>
              <a:t>的关系就像</a:t>
            </a:r>
            <a:r>
              <a:rPr lang="en-US" altLang="zh-CN"/>
              <a:t> C++ </a:t>
            </a:r>
            <a:r>
              <a:rPr lang="zh-CN" altLang="en-US"/>
              <a:t>和</a:t>
            </a:r>
            <a:r>
              <a:rPr lang="en-US" altLang="zh-CN"/>
              <a:t> C </a:t>
            </a:r>
            <a:r>
              <a:rPr lang="zh-CN" altLang="en-US"/>
              <a:t>的关系一样，大部分都兼容，因此能很方便地重用</a:t>
            </a:r>
            <a:r>
              <a:rPr lang="en-US" altLang="zh-CN"/>
              <a:t> C++ </a:t>
            </a:r>
            <a:r>
              <a:rPr lang="zh-CN" altLang="en-US"/>
              <a:t>现有的任何代码</a:t>
            </a:r>
            <a:r>
              <a:rPr lang="zh-CN" altLang="en-US">
                <a:sym typeface="+mn-ea"/>
              </a:rPr>
              <a:t>库</a:t>
            </a:r>
            <a:r>
              <a:rPr lang="zh-CN" altLang="en-US"/>
              <a:t>，引用</a:t>
            </a:r>
            <a:r>
              <a:rPr lang="en-US" altLang="zh-CN"/>
              <a:t> C++ </a:t>
            </a:r>
            <a:r>
              <a:rPr lang="zh-CN" altLang="en-US"/>
              <a:t>头文件</a:t>
            </a:r>
            <a:r>
              <a:rPr lang="zh-CN" altLang="en-US"/>
              <a:t>等。</a:t>
            </a:r>
            <a:endParaRPr lang="zh-CN" altLang="en-US"/>
          </a:p>
          <a:p>
            <a:r>
              <a:rPr lang="en-US" altLang="zh-CN"/>
              <a:t>host </a:t>
            </a:r>
            <a:r>
              <a:rPr lang="zh-CN" altLang="en-US"/>
              <a:t>代码和</a:t>
            </a:r>
            <a:r>
              <a:rPr lang="en-US" altLang="zh-CN"/>
              <a:t> device </a:t>
            </a:r>
            <a:r>
              <a:rPr lang="zh-CN" altLang="en-US"/>
              <a:t>代码写在同一个文件内，这是</a:t>
            </a:r>
            <a:r>
              <a:rPr lang="en-US" altLang="zh-CN"/>
              <a:t> OpenCL </a:t>
            </a:r>
            <a:r>
              <a:rPr lang="zh-CN" altLang="en-US"/>
              <a:t>做不到的。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14820" y="3153410"/>
            <a:ext cx="3514725" cy="16954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189470" y="3629025"/>
            <a:ext cx="177482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编写一段在</a:t>
            </a:r>
            <a:r>
              <a:rPr lang="en-US" altLang="zh-CN"/>
              <a:t> GPU </a:t>
            </a:r>
            <a:r>
              <a:rPr lang="zh-CN" altLang="en-US"/>
              <a:t>上运行的代码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定义函数</a:t>
            </a:r>
            <a:r>
              <a:rPr lang="en-US" altLang="zh-CN">
                <a:sym typeface="+mn-ea"/>
              </a:rPr>
              <a:t> kernel</a:t>
            </a:r>
            <a:r>
              <a:rPr lang="zh-CN" altLang="en-US">
                <a:sym typeface="+mn-ea"/>
              </a:rPr>
              <a:t>，前面加上</a:t>
            </a:r>
            <a:r>
              <a:rPr lang="en-US" altLang="zh-CN">
                <a:sym typeface="+mn-ea"/>
              </a:rPr>
              <a:t> __global__ </a:t>
            </a:r>
            <a:r>
              <a:rPr lang="zh-CN" altLang="en-US">
                <a:sym typeface="+mn-ea"/>
              </a:rPr>
              <a:t>修饰符，即可让他在</a:t>
            </a:r>
            <a:r>
              <a:rPr lang="en-US" altLang="zh-CN">
                <a:sym typeface="+mn-ea"/>
              </a:rPr>
              <a:t> GPU </a:t>
            </a:r>
            <a:r>
              <a:rPr lang="zh-CN" altLang="en-US">
                <a:sym typeface="+mn-ea"/>
              </a:rPr>
              <a:t>上执行。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不过调用</a:t>
            </a:r>
            <a:r>
              <a:rPr lang="en-US" altLang="zh-CN">
                <a:sym typeface="+mn-ea"/>
              </a:rPr>
              <a:t> kernel </a:t>
            </a:r>
            <a:r>
              <a:rPr lang="zh-CN" altLang="en-US">
                <a:sym typeface="+mn-ea"/>
              </a:rPr>
              <a:t>时，不能直接</a:t>
            </a:r>
            <a:r>
              <a:rPr lang="en-US" altLang="zh-CN">
                <a:sym typeface="+mn-ea"/>
              </a:rPr>
              <a:t> kernel()</a:t>
            </a:r>
            <a:r>
              <a:rPr lang="zh-CN" altLang="en-US">
                <a:sym typeface="+mn-ea"/>
              </a:rPr>
              <a:t>，而是要用</a:t>
            </a:r>
            <a:r>
              <a:rPr lang="en-US" altLang="zh-CN">
                <a:sym typeface="+mn-ea"/>
              </a:rPr>
              <a:t> kernel&lt;&lt;&lt;1, 1&gt;&gt;&gt;() </a:t>
            </a:r>
            <a:r>
              <a:rPr lang="zh-CN" altLang="en-US">
                <a:sym typeface="+mn-ea"/>
              </a:rPr>
              <a:t>这样的三重尖括号语法。为什么？这里面的两个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有什么用？稍后会说明。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运行以后，就会在</a:t>
            </a:r>
            <a:r>
              <a:rPr lang="en-US" altLang="zh-CN">
                <a:sym typeface="+mn-ea"/>
              </a:rPr>
              <a:t> GPU </a:t>
            </a:r>
            <a:r>
              <a:rPr lang="zh-CN" altLang="en-US">
                <a:sym typeface="+mn-ea"/>
              </a:rPr>
              <a:t>上执行</a:t>
            </a:r>
            <a:r>
              <a:rPr lang="en-US" altLang="zh-CN">
                <a:sym typeface="+mn-ea"/>
              </a:rPr>
              <a:t> printf </a:t>
            </a:r>
            <a:r>
              <a:rPr lang="zh-CN" altLang="en-US">
                <a:sym typeface="+mn-ea"/>
              </a:rPr>
              <a:t>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这里的</a:t>
            </a:r>
            <a:r>
              <a:rPr lang="en-US" altLang="zh-CN">
                <a:sym typeface="+mn-ea"/>
              </a:rPr>
              <a:t> kernel </a:t>
            </a:r>
            <a:r>
              <a:rPr lang="zh-CN" altLang="en-US">
                <a:sym typeface="+mn-ea"/>
              </a:rPr>
              <a:t>函数在</a:t>
            </a:r>
            <a:r>
              <a:rPr lang="en-US" altLang="zh-CN">
                <a:sym typeface="+mn-ea"/>
              </a:rPr>
              <a:t> GPU </a:t>
            </a:r>
            <a:r>
              <a:rPr lang="zh-CN" altLang="en-US">
                <a:sym typeface="+mn-ea"/>
              </a:rPr>
              <a:t>上执行，称为核函数，用</a:t>
            </a:r>
            <a:r>
              <a:rPr lang="en-US" altLang="zh-CN">
                <a:sym typeface="+mn-ea"/>
              </a:rPr>
              <a:t> __global__ </a:t>
            </a:r>
            <a:r>
              <a:rPr lang="zh-CN" altLang="en-US">
                <a:sym typeface="+mn-ea"/>
              </a:rPr>
              <a:t>修饰的就是核函数。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81165" y="2691130"/>
            <a:ext cx="3581400" cy="26193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263255" y="4850130"/>
            <a:ext cx="107950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05345" y="3665855"/>
            <a:ext cx="107950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没有反应？同步一下！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838190" cy="435165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然而如果直接编译运行刚刚那段代码，是不会打印出</a:t>
            </a:r>
            <a:r>
              <a:rPr lang="en-US" altLang="zh-CN"/>
              <a:t> Hello, world! 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这是因为</a:t>
            </a:r>
            <a:r>
              <a:rPr lang="en-US" altLang="zh-CN"/>
              <a:t> GPU </a:t>
            </a:r>
            <a:r>
              <a:rPr lang="zh-CN" altLang="en-US"/>
              <a:t>和</a:t>
            </a:r>
            <a:r>
              <a:rPr lang="en-US" altLang="zh-CN"/>
              <a:t> CPU </a:t>
            </a:r>
            <a:r>
              <a:rPr lang="zh-CN" altLang="en-US"/>
              <a:t>之间的通信，为了高效，是</a:t>
            </a:r>
            <a:r>
              <a:rPr lang="zh-CN" altLang="en-US" b="1"/>
              <a:t>异步</a:t>
            </a:r>
            <a:r>
              <a:rPr lang="zh-CN" altLang="en-US"/>
              <a:t>的。也就是</a:t>
            </a:r>
            <a:r>
              <a:rPr lang="en-US" altLang="zh-CN"/>
              <a:t> CPU </a:t>
            </a:r>
            <a:r>
              <a:rPr lang="zh-CN" altLang="en-US"/>
              <a:t>调用</a:t>
            </a:r>
            <a:r>
              <a:rPr lang="en-US" altLang="zh-CN"/>
              <a:t> kernel&lt;&lt;&lt;1, 1&gt;&gt;&gt;() </a:t>
            </a:r>
            <a:r>
              <a:rPr lang="zh-CN" altLang="en-US"/>
              <a:t>后，并不会立即在</a:t>
            </a:r>
            <a:r>
              <a:rPr lang="en-US" altLang="zh-CN"/>
              <a:t> GPU </a:t>
            </a:r>
            <a:r>
              <a:rPr lang="zh-CN" altLang="en-US"/>
              <a:t>上执行完毕，再返回。实际上只是把</a:t>
            </a:r>
            <a:r>
              <a:rPr lang="en-US" altLang="zh-CN"/>
              <a:t> kernel </a:t>
            </a:r>
            <a:r>
              <a:rPr lang="zh-CN" altLang="en-US"/>
              <a:t>这个任务推送到</a:t>
            </a:r>
            <a:r>
              <a:rPr lang="en-US" altLang="zh-CN"/>
              <a:t> GPU </a:t>
            </a:r>
            <a:r>
              <a:rPr lang="zh-CN" altLang="en-US"/>
              <a:t>的执行队列上，然后立即返回，并不会等待执行完毕。</a:t>
            </a:r>
            <a:endParaRPr lang="en-US" altLang="zh-CN"/>
          </a:p>
          <a:p>
            <a:r>
              <a:rPr lang="zh-CN" altLang="en-US">
                <a:sym typeface="+mn-ea"/>
              </a:rPr>
              <a:t>因此可以调用</a:t>
            </a:r>
            <a:r>
              <a:rPr lang="en-US" altLang="zh-CN">
                <a:sym typeface="+mn-ea"/>
              </a:rPr>
              <a:t> cudaDeviceSynchronize()</a:t>
            </a:r>
            <a:r>
              <a:rPr lang="zh-CN" altLang="en-US">
                <a:sym typeface="+mn-ea"/>
              </a:rPr>
              <a:t>，让</a:t>
            </a:r>
            <a:r>
              <a:rPr lang="en-US" altLang="zh-CN">
                <a:sym typeface="+mn-ea"/>
              </a:rPr>
              <a:t> CPU </a:t>
            </a:r>
            <a:r>
              <a:rPr lang="zh-CN" altLang="en-US">
                <a:sym typeface="+mn-ea"/>
              </a:rPr>
              <a:t>陷入等待，等</a:t>
            </a:r>
            <a:r>
              <a:rPr lang="en-US" altLang="zh-CN">
                <a:sym typeface="+mn-ea"/>
              </a:rPr>
              <a:t> GPU </a:t>
            </a:r>
            <a:r>
              <a:rPr lang="zh-CN" altLang="en-US">
                <a:sym typeface="+mn-ea"/>
              </a:rPr>
              <a:t>完成队列的所有任务后再返回。从而能够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main </a:t>
            </a:r>
            <a:r>
              <a:rPr lang="zh-CN" altLang="en-US">
                <a:sym typeface="+mn-ea"/>
              </a:rPr>
              <a:t>退出前等到</a:t>
            </a:r>
            <a:r>
              <a:rPr lang="en-US" altLang="zh-CN">
                <a:sym typeface="+mn-ea"/>
              </a:rPr>
              <a:t> kernel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GPU </a:t>
            </a:r>
            <a:r>
              <a:rPr lang="zh-CN" altLang="en-US">
                <a:sym typeface="+mn-ea"/>
              </a:rPr>
              <a:t>上执行完。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71640" y="2448560"/>
            <a:ext cx="3600450" cy="31051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618095" y="5095240"/>
            <a:ext cx="237744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135" y="6052185"/>
            <a:ext cx="1381125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章：线程模型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三重尖括号里的数字代表什么意思？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刚刚说了</a:t>
            </a:r>
            <a:r>
              <a:rPr lang="en-US" altLang="zh-CN"/>
              <a:t> CUDA </a:t>
            </a:r>
            <a:r>
              <a:rPr lang="zh-CN" altLang="en-US"/>
              <a:t>的核函数调用时需要用</a:t>
            </a:r>
            <a:r>
              <a:rPr lang="en-US" altLang="zh-CN"/>
              <a:t> kernel&lt;&lt;&lt;1, 1&gt;&gt;&gt;() </a:t>
            </a:r>
            <a:r>
              <a:rPr lang="zh-CN" altLang="en-US"/>
              <a:t>这种奇怪的语法，这里面的数字代表什么意思呢？</a:t>
            </a:r>
            <a:endParaRPr lang="zh-CN" altLang="en-US"/>
          </a:p>
          <a:p>
            <a:r>
              <a:rPr lang="zh-CN" altLang="en-US"/>
              <a:t>不妨把</a:t>
            </a:r>
            <a:r>
              <a:rPr lang="en-US" altLang="zh-CN"/>
              <a:t> &lt;&lt;&lt;1, 1&gt;&gt;&gt; </a:t>
            </a:r>
            <a:r>
              <a:rPr lang="zh-CN" altLang="en-US"/>
              <a:t>改成</a:t>
            </a:r>
            <a:r>
              <a:rPr lang="en-US" altLang="zh-CN"/>
              <a:t> &lt;&lt;&lt;1, 3&gt;&gt;&gt; </a:t>
            </a:r>
            <a:r>
              <a:rPr lang="zh-CN" altLang="en-US"/>
              <a:t>试试看。你会看到</a:t>
            </a:r>
            <a:r>
              <a:rPr lang="en-US" altLang="zh-CN"/>
              <a:t> Hello, world! </a:t>
            </a:r>
            <a:r>
              <a:rPr lang="zh-CN" altLang="en-US"/>
              <a:t>打印了三遍！</a:t>
            </a:r>
            <a:endParaRPr lang="zh-CN" altLang="en-US"/>
          </a:p>
          <a:p>
            <a:r>
              <a:rPr lang="zh-CN" altLang="en-US"/>
              <a:t>原来，三重尖括号里的第二个参数决定着启动</a:t>
            </a:r>
            <a:r>
              <a:rPr lang="en-US" altLang="zh-CN"/>
              <a:t> kernel </a:t>
            </a:r>
            <a:r>
              <a:rPr lang="zh-CN" altLang="en-US"/>
              <a:t>时所用</a:t>
            </a:r>
            <a:r>
              <a:rPr lang="en-US" altLang="zh-CN"/>
              <a:t> GPU </a:t>
            </a:r>
            <a:r>
              <a:rPr lang="zh-CN" altLang="en-US"/>
              <a:t>的</a:t>
            </a:r>
            <a:r>
              <a:rPr lang="zh-CN" altLang="en-US" b="1"/>
              <a:t>线程</a:t>
            </a:r>
            <a:r>
              <a:rPr lang="zh-CN" altLang="en-US"/>
              <a:t>数量。</a:t>
            </a:r>
            <a:endParaRPr lang="zh-CN" altLang="en-US"/>
          </a:p>
          <a:p>
            <a:r>
              <a:rPr lang="en-US" altLang="zh-CN"/>
              <a:t>GPU </a:t>
            </a:r>
            <a:r>
              <a:rPr lang="zh-CN" altLang="en-US"/>
              <a:t>是为并行而生的，可以开启很大数量的线程，用于处理大吞吐量的数据。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1620" y="5920105"/>
            <a:ext cx="1381125" cy="7048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1165" y="2419985"/>
            <a:ext cx="35814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获取线程编号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threadIdx.x </a:t>
            </a:r>
            <a:r>
              <a:rPr lang="zh-CN" altLang="en-US">
                <a:sym typeface="+mn-ea"/>
              </a:rPr>
              <a:t>获取当前线程的编号，我们打印一下试试看。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可以看到线程编号从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开始计数，打印出了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。这也是我们指定了线程数量为</a:t>
            </a:r>
            <a:r>
              <a:rPr lang="en-US" altLang="zh-CN">
                <a:sym typeface="+mn-ea"/>
              </a:rPr>
              <a:t> 3 </a:t>
            </a:r>
            <a:r>
              <a:rPr lang="zh-CN" altLang="en-US">
                <a:sym typeface="+mn-ea"/>
              </a:rPr>
              <a:t>的缘故。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等等，为什么后面有个</a:t>
            </a:r>
            <a:r>
              <a:rPr lang="en-US" altLang="zh-CN">
                <a:sym typeface="+mn-ea"/>
              </a:rPr>
              <a:t> .x</a:t>
            </a:r>
            <a:r>
              <a:rPr lang="zh-CN" altLang="en-US">
                <a:sym typeface="+mn-ea"/>
              </a:rPr>
              <a:t>？稍后再说明。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14440" y="2429510"/>
            <a:ext cx="4514850" cy="3143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230" y="5858510"/>
            <a:ext cx="904875" cy="74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WPS Presentation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文泉驿微米黑</vt:lpstr>
      <vt:lpstr>SimSun</vt:lpstr>
      <vt:lpstr>MathJax_Vector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30</cp:revision>
  <dcterms:created xsi:type="dcterms:W3CDTF">2022-01-23T05:44:26Z</dcterms:created>
  <dcterms:modified xsi:type="dcterms:W3CDTF">2022-01-23T05:44:26Z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