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05" r:id="rId2"/>
    <p:sldId id="306" r:id="rId3"/>
    <p:sldId id="551" r:id="rId4"/>
    <p:sldId id="499" r:id="rId5"/>
    <p:sldId id="497" r:id="rId6"/>
    <p:sldId id="501" r:id="rId7"/>
    <p:sldId id="502" r:id="rId8"/>
    <p:sldId id="552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11">
          <p15:clr>
            <a:srgbClr val="A4A3A4"/>
          </p15:clr>
        </p15:guide>
        <p15:guide id="4" pos="31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76A"/>
    <a:srgbClr val="C647C6"/>
    <a:srgbClr val="0EB1C8"/>
    <a:srgbClr val="CCFFFF"/>
    <a:srgbClr val="33FFFF"/>
    <a:srgbClr val="FFF9B1"/>
    <a:srgbClr val="FDD000"/>
    <a:srgbClr val="339900"/>
    <a:srgbClr val="CCCCCC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8" autoAdjust="0"/>
    <p:restoredTop sz="80541" autoAdjust="0"/>
  </p:normalViewPr>
  <p:slideViewPr>
    <p:cSldViewPr>
      <p:cViewPr varScale="1">
        <p:scale>
          <a:sx n="91" d="100"/>
          <a:sy n="91" d="100"/>
        </p:scale>
        <p:origin x="1128" y="72"/>
      </p:cViewPr>
      <p:guideLst>
        <p:guide orient="horz" pos="1620"/>
        <p:guide pos="2880"/>
        <p:guide orient="horz" pos="1711"/>
        <p:guide pos="31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2020/5/3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53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2020/5/3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342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3857634"/>
            <a:ext cx="720000" cy="72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928662" y="1643056"/>
            <a:ext cx="720000" cy="72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00100" y="785800"/>
            <a:ext cx="720000" cy="72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00958" y="1851750"/>
            <a:ext cx="72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28662" y="2714626"/>
            <a:ext cx="720000" cy="72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428860" y="785800"/>
            <a:ext cx="720000" cy="72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500958" y="785800"/>
            <a:ext cx="720000" cy="72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57950" y="785800"/>
            <a:ext cx="720000" cy="72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57200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0076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14300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>
                <a:solidFill>
                  <a:srgbClr val="C00000"/>
                </a:solidFill>
              </a:rPr>
              <a:t>信号量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57163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信号量使用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78581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178595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经典同步问题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449"/>
            <a:ext cx="9140974" cy="514193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44893" y="1000114"/>
            <a:ext cx="3727107" cy="698274"/>
            <a:chOff x="844893" y="1000114"/>
            <a:chExt cx="3727107" cy="698274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264320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并发问题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475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42790"/>
              <a:ext cx="317701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多线程并发导致资源竞争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1643056"/>
            <a:ext cx="5959355" cy="1011470"/>
            <a:chOff x="844893" y="1643056"/>
            <a:chExt cx="5959355" cy="1011470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643056"/>
              <a:ext cx="220488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同步</a:t>
              </a:r>
              <a:r>
                <a:rPr lang="zh-CN" altLang="en-US" noProof="0" dirty="0"/>
                <a:t>概念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64305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0905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1985732"/>
              <a:ext cx="353420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协调多线程对共享数据的访问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3894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297336"/>
              <a:ext cx="5409262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任何时刻只能有一个线程执行临界区代码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2603954"/>
            <a:ext cx="4725750" cy="1022309"/>
            <a:chOff x="844893" y="2603954"/>
            <a:chExt cx="4725750" cy="1022309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2603954"/>
              <a:ext cx="299697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确保同步正确的方法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260395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260933" y="3272249"/>
              <a:ext cx="4309710" cy="354014"/>
              <a:chOff x="1262421" y="3427434"/>
              <a:chExt cx="4309710" cy="354014"/>
            </a:xfrm>
          </p:grpSpPr>
          <p:pic>
            <p:nvPicPr>
              <p:cNvPr id="17" name="图片 16" descr="小点1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262421" y="3532210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18" name="内容占位符 2"/>
              <p:cNvSpPr txBox="1">
                <a:spLocks/>
              </p:cNvSpPr>
              <p:nvPr/>
            </p:nvSpPr>
            <p:spPr>
              <a:xfrm>
                <a:off x="1394985" y="3427434"/>
                <a:ext cx="4177146" cy="354014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lang="zh-CN" altLang="en-US" dirty="0"/>
                  <a:t>高层次的编程抽象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1262421" y="2958763"/>
              <a:ext cx="2380884" cy="357190"/>
              <a:chOff x="1262422" y="3258234"/>
              <a:chExt cx="2380884" cy="357190"/>
            </a:xfrm>
          </p:grpSpPr>
          <p:pic>
            <p:nvPicPr>
              <p:cNvPr id="19" name="图片 18" descr="小点1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262422" y="3350310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20" name="内容占位符 2"/>
              <p:cNvSpPr txBox="1">
                <a:spLocks/>
              </p:cNvSpPr>
              <p:nvPr/>
            </p:nvSpPr>
            <p:spPr>
              <a:xfrm>
                <a:off x="1394986" y="3258234"/>
                <a:ext cx="2248320" cy="357190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lang="zh-CN" altLang="en-US" dirty="0"/>
                  <a:t>底层硬件支持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  <p:sp>
        <p:nvSpPr>
          <p:cNvPr id="24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回顾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基本同步方法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451414" y="3316292"/>
            <a:ext cx="2447199" cy="684218"/>
            <a:chOff x="3451414" y="3316292"/>
            <a:chExt cx="2447199" cy="684218"/>
          </a:xfrm>
        </p:grpSpPr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4652948" y="3316292"/>
              <a:ext cx="294377" cy="612000"/>
            </a:xfrm>
            <a:prstGeom prst="upArrow">
              <a:avLst>
                <a:gd name="adj1" fmla="val 50000"/>
                <a:gd name="adj2" fmla="val 58088"/>
              </a:avLst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b="1">
                <a:latin typeface="+mn-ea"/>
                <a:cs typeface="宋体" charset="0"/>
              </a:endParaRP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4867261" y="3354179"/>
              <a:ext cx="103135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忙等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(</a:t>
              </a: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自旋锁</a:t>
              </a: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)</a:t>
              </a:r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3451414" y="3354179"/>
              <a:ext cx="128753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r"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阻塞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algn="r" eaLnBrk="1" hangingPunct="1">
                <a:buFont typeface="Monotype Sorts" charset="0"/>
                <a:buNone/>
              </a:pP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(</a:t>
              </a: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等待队列</a:t>
              </a: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)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42910" y="1066800"/>
            <a:ext cx="5357850" cy="792000"/>
            <a:chOff x="642910" y="1066800"/>
            <a:chExt cx="5357850" cy="79200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642910" y="1214428"/>
              <a:ext cx="14287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269875" marR="0" lvl="0" indent="-269875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zh-CN" altLang="en-US" dirty="0"/>
                <a:t>并发编程</a:t>
              </a:r>
            </a:p>
          </p:txBody>
        </p:sp>
        <p:sp>
          <p:nvSpPr>
            <p:cNvPr id="23" name="Rectangle 13"/>
            <p:cNvSpPr>
              <a:spLocks noChangeAspect="1" noChangeArrowheads="1"/>
            </p:cNvSpPr>
            <p:nvPr/>
          </p:nvSpPr>
          <p:spPr bwMode="auto">
            <a:xfrm>
              <a:off x="3624760" y="1066800"/>
              <a:ext cx="2376000" cy="792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+mn-ea"/>
                  <a:cs typeface="宋体" charset="0"/>
                </a:rPr>
                <a:t>临界区</a:t>
              </a:r>
              <a:endParaRPr lang="en-US" altLang="zh-CN" sz="2000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42910" y="3976688"/>
            <a:ext cx="2783107" cy="720000"/>
            <a:chOff x="642910" y="3976688"/>
            <a:chExt cx="2783107" cy="720000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642910" y="4143386"/>
              <a:ext cx="121444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硬件支持</a:t>
              </a:r>
            </a:p>
          </p:txBody>
        </p:sp>
        <p:sp>
          <p:nvSpPr>
            <p:cNvPr id="28" name="Rectangle 6"/>
            <p:cNvSpPr>
              <a:spLocks noChangeAspect="1" noChangeArrowheads="1"/>
            </p:cNvSpPr>
            <p:nvPr/>
          </p:nvSpPr>
          <p:spPr bwMode="auto">
            <a:xfrm>
              <a:off x="2046017" y="3976688"/>
              <a:ext cx="1380000" cy="720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b="1" dirty="0">
                  <a:solidFill>
                    <a:srgbClr val="11576A"/>
                  </a:solidFill>
                  <a:latin typeface="+mn-ea"/>
                  <a:cs typeface="宋体" charset="0"/>
                </a:rPr>
                <a:t>禁用中断</a:t>
              </a:r>
              <a:endParaRPr lang="en-US" altLang="zh-CN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</p:grpSp>
      <p:sp>
        <p:nvSpPr>
          <p:cNvPr id="29" name="Rectangle 7"/>
          <p:cNvSpPr>
            <a:spLocks noChangeAspect="1" noChangeArrowheads="1"/>
          </p:cNvSpPr>
          <p:nvPr/>
        </p:nvSpPr>
        <p:spPr bwMode="auto">
          <a:xfrm>
            <a:off x="3603104" y="3976688"/>
            <a:ext cx="240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原子操作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rgbClr val="11576A"/>
                </a:solidFill>
                <a:latin typeface="+mn-ea"/>
                <a:cs typeface="宋体" charset="0"/>
              </a:rPr>
              <a:t>(</a:t>
            </a: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如</a:t>
            </a:r>
            <a:r>
              <a:rPr lang="en-US" altLang="zh-CN" b="1" dirty="0">
                <a:solidFill>
                  <a:srgbClr val="11576A"/>
                </a:solidFill>
                <a:latin typeface="+mn-ea"/>
                <a:cs typeface="宋体" charset="0"/>
              </a:rPr>
              <a:t>TS</a:t>
            </a: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指令</a:t>
            </a:r>
            <a:r>
              <a:rPr lang="en-US" altLang="zh-CN" b="1" dirty="0">
                <a:solidFill>
                  <a:srgbClr val="11576A"/>
                </a:solidFill>
                <a:latin typeface="+mn-ea"/>
                <a:cs typeface="宋体" charset="0"/>
              </a:rPr>
              <a:t>)</a:t>
            </a:r>
          </a:p>
        </p:txBody>
      </p:sp>
      <p:sp>
        <p:nvSpPr>
          <p:cNvPr id="30" name="Rectangle 6"/>
          <p:cNvSpPr>
            <a:spLocks noChangeAspect="1" noChangeArrowheads="1"/>
          </p:cNvSpPr>
          <p:nvPr/>
        </p:nvSpPr>
        <p:spPr bwMode="auto">
          <a:xfrm>
            <a:off x="6180191" y="3976688"/>
            <a:ext cx="138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原子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rgbClr val="11576A"/>
                </a:solidFill>
                <a:latin typeface="+mn-ea"/>
                <a:cs typeface="宋体" charset="0"/>
              </a:rPr>
              <a:t>Load/Store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42910" y="2501650"/>
            <a:ext cx="5357850" cy="792000"/>
            <a:chOff x="642910" y="2525713"/>
            <a:chExt cx="5357850" cy="792000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642910" y="2657475"/>
              <a:ext cx="12858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高层抽象</a:t>
              </a:r>
            </a:p>
          </p:txBody>
        </p:sp>
        <p:sp>
          <p:nvSpPr>
            <p:cNvPr id="20" name="Rectangle 13"/>
            <p:cNvSpPr>
              <a:spLocks noChangeAspect="1" noChangeArrowheads="1"/>
            </p:cNvSpPr>
            <p:nvPr/>
          </p:nvSpPr>
          <p:spPr bwMode="auto">
            <a:xfrm>
              <a:off x="3624760" y="2525713"/>
              <a:ext cx="2376000" cy="792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+mn-ea"/>
                </a:rPr>
                <a:t>锁</a:t>
              </a:r>
              <a:endParaRPr lang="en-US" altLang="zh-CN" sz="2000" dirty="0"/>
            </a:p>
          </p:txBody>
        </p:sp>
      </p:grp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4652948" y="1878008"/>
            <a:ext cx="294377" cy="612000"/>
          </a:xfrm>
          <a:prstGeom prst="upArrow">
            <a:avLst>
              <a:gd name="adj1" fmla="val 50000"/>
              <a:gd name="adj2" fmla="val 58088"/>
            </a:avLst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eaLnBrk="1" hangingPunct="1">
              <a:buFont typeface="Monotype Sorts" charset="0"/>
              <a:buNone/>
            </a:pPr>
            <a:endParaRPr lang="zh-CN" altLang="en-US" b="1">
              <a:latin typeface="+mn-ea"/>
              <a:cs typeface="宋体" charset="0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2537883" y="2882900"/>
            <a:ext cx="1030817" cy="1041400"/>
          </a:xfrm>
          <a:custGeom>
            <a:avLst/>
            <a:gdLst>
              <a:gd name="connsiteX0" fmla="*/ 27517 w 1030817"/>
              <a:gd name="connsiteY0" fmla="*/ 1041400 h 1041400"/>
              <a:gd name="connsiteX1" fmla="*/ 167217 w 1030817"/>
              <a:gd name="connsiteY1" fmla="*/ 317500 h 1041400"/>
              <a:gd name="connsiteX2" fmla="*/ 1030817 w 1030817"/>
              <a:gd name="connsiteY2" fmla="*/ 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0817" h="1041400">
                <a:moveTo>
                  <a:pt x="27517" y="1041400"/>
                </a:moveTo>
                <a:cubicBezTo>
                  <a:pt x="13758" y="766233"/>
                  <a:pt x="0" y="491067"/>
                  <a:pt x="167217" y="317500"/>
                </a:cubicBezTo>
                <a:cubicBezTo>
                  <a:pt x="334434" y="143933"/>
                  <a:pt x="682625" y="71966"/>
                  <a:pt x="1030817" y="0"/>
                </a:cubicBezTo>
              </a:path>
            </a:pathLst>
          </a:custGeom>
          <a:ln w="76200"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819784" y="2882900"/>
            <a:ext cx="1927815" cy="1062557"/>
            <a:chOff x="5819784" y="2882900"/>
            <a:chExt cx="1927815" cy="1062557"/>
          </a:xfrm>
        </p:grpSpPr>
        <p:sp>
          <p:nvSpPr>
            <p:cNvPr id="35" name="任意多边形 34"/>
            <p:cNvSpPr/>
            <p:nvPr/>
          </p:nvSpPr>
          <p:spPr>
            <a:xfrm>
              <a:off x="5819784" y="2882900"/>
              <a:ext cx="1030817" cy="1041400"/>
            </a:xfrm>
            <a:custGeom>
              <a:avLst/>
              <a:gdLst>
                <a:gd name="connsiteX0" fmla="*/ 27517 w 1030817"/>
                <a:gd name="connsiteY0" fmla="*/ 1041400 h 1041400"/>
                <a:gd name="connsiteX1" fmla="*/ 167217 w 1030817"/>
                <a:gd name="connsiteY1" fmla="*/ 317500 h 1041400"/>
                <a:gd name="connsiteX2" fmla="*/ 1030817 w 1030817"/>
                <a:gd name="connsiteY2" fmla="*/ 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817" h="1041400">
                  <a:moveTo>
                    <a:pt x="27517" y="1041400"/>
                  </a:moveTo>
                  <a:cubicBezTo>
                    <a:pt x="13758" y="766233"/>
                    <a:pt x="0" y="491067"/>
                    <a:pt x="167217" y="317500"/>
                  </a:cubicBezTo>
                  <a:cubicBezTo>
                    <a:pt x="334434" y="143933"/>
                    <a:pt x="682625" y="71966"/>
                    <a:pt x="1030817" y="0"/>
                  </a:cubicBezTo>
                </a:path>
              </a:pathLst>
            </a:custGeom>
            <a:ln w="76200"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tailEnd type="triangle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 Box 8"/>
            <p:cNvSpPr txBox="1">
              <a:spLocks noChangeArrowheads="1"/>
            </p:cNvSpPr>
            <p:nvPr/>
          </p:nvSpPr>
          <p:spPr bwMode="auto">
            <a:xfrm>
              <a:off x="7101268" y="3299126"/>
              <a:ext cx="64633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软件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解决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42910" y="2501116"/>
            <a:ext cx="5357849" cy="793255"/>
            <a:chOff x="642910" y="2525713"/>
            <a:chExt cx="5357849" cy="793255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642910" y="2657475"/>
              <a:ext cx="12858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高层抽象</a:t>
              </a:r>
            </a:p>
          </p:txBody>
        </p:sp>
        <p:sp>
          <p:nvSpPr>
            <p:cNvPr id="26" name="Rectangle 13"/>
            <p:cNvSpPr>
              <a:spLocks noChangeAspect="1" noChangeArrowheads="1"/>
            </p:cNvSpPr>
            <p:nvPr/>
          </p:nvSpPr>
          <p:spPr bwMode="auto">
            <a:xfrm>
              <a:off x="5148064" y="2525713"/>
              <a:ext cx="852695" cy="792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+mn-ea"/>
                </a:rPr>
                <a:t>锁</a:t>
              </a:r>
              <a:endParaRPr lang="en-US" altLang="zh-CN" sz="2000" dirty="0"/>
            </a:p>
          </p:txBody>
        </p:sp>
        <p:sp>
          <p:nvSpPr>
            <p:cNvPr id="27" name="Rectangle 13"/>
            <p:cNvSpPr>
              <a:spLocks noChangeAspect="1" noChangeArrowheads="1"/>
            </p:cNvSpPr>
            <p:nvPr/>
          </p:nvSpPr>
          <p:spPr bwMode="auto">
            <a:xfrm>
              <a:off x="3624760" y="2526968"/>
              <a:ext cx="1345183" cy="792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+mn-ea"/>
                </a:rPr>
                <a:t>信号量</a:t>
              </a:r>
              <a:endParaRPr lang="en-US" altLang="zh-CN" sz="2000" b="1" dirty="0">
                <a:solidFill>
                  <a:srgbClr val="11576A"/>
                </a:solidFill>
                <a:latin typeface="+mn-ea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信号量</a:t>
            </a:r>
            <a:r>
              <a:rPr lang="en-US" altLang="zh-CN" dirty="0"/>
              <a:t>(semaphore)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4441487" cy="677411"/>
            <a:chOff x="844893" y="1000114"/>
            <a:chExt cx="4441487" cy="677411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4143404" cy="67741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信号量是操作系统提供的一种协调共享资源访问的方法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638294"/>
            <a:ext cx="4023958" cy="563566"/>
            <a:chOff x="1262422" y="1638294"/>
            <a:chExt cx="4023958" cy="563566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4307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638294"/>
              <a:ext cx="3891395" cy="5635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软件同步是平等线程间的一种同步协商机制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205036"/>
            <a:ext cx="3957650" cy="354014"/>
            <a:chOff x="1262422" y="2205036"/>
            <a:chExt cx="3957650" cy="354014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098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2205036"/>
              <a:ext cx="3825086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/>
                <a:t>OS</a:t>
              </a:r>
              <a:r>
                <a:rPr lang="zh-CN" altLang="en-US" dirty="0"/>
                <a:t>是管理者，地位高于进程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516640"/>
            <a:ext cx="4245682" cy="357190"/>
            <a:chOff x="1262422" y="2516640"/>
            <a:chExt cx="4245682" cy="357190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087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516640"/>
              <a:ext cx="411311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用信号量表示系统资源的数量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3" y="2823258"/>
            <a:ext cx="4155735" cy="428628"/>
            <a:chOff x="844893" y="2823258"/>
            <a:chExt cx="4155735" cy="428628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2823258"/>
              <a:ext cx="385765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由</a:t>
              </a:r>
              <a:r>
                <a:rPr lang="en-US" altLang="zh-CN" dirty="0" err="1"/>
                <a:t>Dijkstra</a:t>
              </a:r>
              <a:r>
                <a:rPr lang="zh-CN" altLang="en-US" dirty="0"/>
                <a:t>在</a:t>
              </a:r>
              <a:r>
                <a:rPr lang="en-US" altLang="zh-CN" dirty="0"/>
                <a:t>20</a:t>
              </a:r>
              <a:r>
                <a:rPr lang="zh-CN" altLang="en-US" dirty="0"/>
                <a:t>世纪</a:t>
              </a:r>
              <a:r>
                <a:rPr lang="en-US" altLang="zh-CN" dirty="0"/>
                <a:t>60</a:t>
              </a:r>
              <a:r>
                <a:rPr lang="zh-CN" altLang="en-US" dirty="0"/>
                <a:t>年代提出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28232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44893" y="3120348"/>
            <a:ext cx="4684781" cy="1010338"/>
            <a:chOff x="844893" y="3120348"/>
            <a:chExt cx="4684781" cy="1010338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38214" y="3165934"/>
              <a:ext cx="4391460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早期的操作系统的主要同步机制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56961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6" y="3477538"/>
              <a:ext cx="3891394" cy="65314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现在很少用（但还是非常重要在计算机科学研究）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312034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信号量</a:t>
            </a:r>
            <a:r>
              <a:rPr lang="en-US" altLang="zh-CN" dirty="0"/>
              <a:t>(semaphore)</a:t>
            </a:r>
            <a:endParaRPr lang="zh-CN" altLang="en-US" sz="4800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3" y="815424"/>
            <a:ext cx="3943131" cy="428628"/>
            <a:chOff x="844893" y="782404"/>
            <a:chExt cx="3295059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82404"/>
              <a:ext cx="299697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信号</a:t>
              </a:r>
              <a:r>
                <a:rPr lang="zh-CN" altLang="en-US" dirty="0"/>
                <a:t>量</a:t>
              </a: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是一种抽象数据类型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824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158100"/>
            <a:ext cx="5109778" cy="355598"/>
            <a:chOff x="1262422" y="1125080"/>
            <a:chExt cx="5109778" cy="355598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2298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125080"/>
              <a:ext cx="497721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/>
                <a:t>由一个整形</a:t>
              </a:r>
              <a:r>
                <a:rPr lang="en-US" altLang="zh-CN" sz="1800" dirty="0"/>
                <a:t> (</a:t>
              </a:r>
              <a:r>
                <a:rPr lang="en-US" altLang="zh-CN" sz="1800" dirty="0" err="1">
                  <a:solidFill>
                    <a:srgbClr val="C00000"/>
                  </a:solidFill>
                </a:rPr>
                <a:t>sem</a:t>
              </a:r>
              <a:r>
                <a:rPr lang="en-US" altLang="zh-CN" sz="1800" dirty="0"/>
                <a:t>)</a:t>
              </a:r>
              <a:r>
                <a:rPr lang="zh-CN" altLang="en-US" sz="1800" dirty="0"/>
                <a:t>变量和两个原子操作组成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262319" y="1398035"/>
            <a:ext cx="5256584" cy="333151"/>
            <a:chOff x="1259632" y="1418764"/>
            <a:chExt cx="5256584" cy="333151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153439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1418764"/>
              <a:ext cx="5121230" cy="33315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1" indent="-269875"/>
              <a:r>
                <a:rPr lang="en-US" altLang="zh-CN" sz="1800" dirty="0">
                  <a:solidFill>
                    <a:srgbClr val="C00000"/>
                  </a:solidFill>
                </a:rPr>
                <a:t>P()</a:t>
              </a:r>
              <a:endParaRPr lang="zh-CN" altLang="en-US" sz="160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259632" y="2132891"/>
            <a:ext cx="6169888" cy="347432"/>
            <a:chOff x="1259632" y="1993450"/>
            <a:chExt cx="6169888" cy="347432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210832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394986" y="1993450"/>
              <a:ext cx="6034534" cy="34743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800" dirty="0">
                  <a:solidFill>
                    <a:srgbClr val="C00000"/>
                  </a:solidFill>
                </a:rPr>
                <a:t>V()</a:t>
              </a:r>
              <a:endParaRPr lang="zh-CN" altLang="en-US" sz="1400" dirty="0"/>
            </a:p>
          </p:txBody>
        </p:sp>
      </p:grpSp>
      <p:pic>
        <p:nvPicPr>
          <p:cNvPr id="27" name="Picture 6" descr="MCj030735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2283718"/>
            <a:ext cx="9842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9" descr="MCj030735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3045718"/>
            <a:ext cx="9842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0" descr="MCj030735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3731518"/>
            <a:ext cx="9842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" name="Group 7"/>
          <p:cNvGrpSpPr>
            <a:grpSpLocks/>
          </p:cNvGrpSpPr>
          <p:nvPr/>
        </p:nvGrpSpPr>
        <p:grpSpPr bwMode="auto">
          <a:xfrm>
            <a:off x="1035572" y="4039494"/>
            <a:ext cx="7351713" cy="869951"/>
            <a:chOff x="15" y="374"/>
            <a:chExt cx="4631" cy="548"/>
          </a:xfrm>
        </p:grpSpPr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15" y="624"/>
              <a:ext cx="13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1872" y="374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9" name="Line 14"/>
            <p:cNvSpPr>
              <a:spLocks noChangeShapeType="1"/>
            </p:cNvSpPr>
            <p:nvPr/>
          </p:nvSpPr>
          <p:spPr bwMode="auto">
            <a:xfrm>
              <a:off x="1872" y="92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0" name="Freeform 15"/>
            <p:cNvSpPr>
              <a:spLocks/>
            </p:cNvSpPr>
            <p:nvPr/>
          </p:nvSpPr>
          <p:spPr bwMode="auto">
            <a:xfrm>
              <a:off x="1392" y="374"/>
              <a:ext cx="480" cy="259"/>
            </a:xfrm>
            <a:custGeom>
              <a:avLst/>
              <a:gdLst>
                <a:gd name="T0" fmla="*/ 0 w 480"/>
                <a:gd name="T1" fmla="*/ 94 h 294"/>
                <a:gd name="T2" fmla="*/ 144 w 480"/>
                <a:gd name="T3" fmla="*/ 77 h 294"/>
                <a:gd name="T4" fmla="*/ 336 w 480"/>
                <a:gd name="T5" fmla="*/ 16 h 294"/>
                <a:gd name="T6" fmla="*/ 480 w 480"/>
                <a:gd name="T7" fmla="*/ 0 h 2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94"/>
                <a:gd name="T14" fmla="*/ 480 w 480"/>
                <a:gd name="T15" fmla="*/ 294 h 2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94">
                  <a:moveTo>
                    <a:pt x="0" y="294"/>
                  </a:moveTo>
                  <a:cubicBezTo>
                    <a:pt x="23" y="293"/>
                    <a:pt x="88" y="281"/>
                    <a:pt x="144" y="240"/>
                  </a:cubicBezTo>
                  <a:cubicBezTo>
                    <a:pt x="200" y="199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Freeform 16"/>
            <p:cNvSpPr>
              <a:spLocks/>
            </p:cNvSpPr>
            <p:nvPr/>
          </p:nvSpPr>
          <p:spPr bwMode="auto">
            <a:xfrm flipV="1">
              <a:off x="1392" y="620"/>
              <a:ext cx="528" cy="302"/>
            </a:xfrm>
            <a:custGeom>
              <a:avLst/>
              <a:gdLst>
                <a:gd name="T0" fmla="*/ 0 w 480"/>
                <a:gd name="T1" fmla="*/ 479 h 285"/>
                <a:gd name="T2" fmla="*/ 338 w 480"/>
                <a:gd name="T3" fmla="*/ 403 h 285"/>
                <a:gd name="T4" fmla="*/ 794 w 480"/>
                <a:gd name="T5" fmla="*/ 81 h 285"/>
                <a:gd name="T6" fmla="*/ 1132 w 480"/>
                <a:gd name="T7" fmla="*/ 0 h 2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85"/>
                <a:gd name="T14" fmla="*/ 480 w 480"/>
                <a:gd name="T15" fmla="*/ 285 h 2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85">
                  <a:moveTo>
                    <a:pt x="0" y="285"/>
                  </a:moveTo>
                  <a:cubicBezTo>
                    <a:pt x="46" y="281"/>
                    <a:pt x="88" y="279"/>
                    <a:pt x="144" y="240"/>
                  </a:cubicBezTo>
                  <a:cubicBezTo>
                    <a:pt x="200" y="201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2" name="Freeform 17"/>
            <p:cNvSpPr>
              <a:spLocks/>
            </p:cNvSpPr>
            <p:nvPr/>
          </p:nvSpPr>
          <p:spPr bwMode="auto">
            <a:xfrm flipH="1">
              <a:off x="3264" y="374"/>
              <a:ext cx="480" cy="259"/>
            </a:xfrm>
            <a:custGeom>
              <a:avLst/>
              <a:gdLst>
                <a:gd name="T0" fmla="*/ 0 w 480"/>
                <a:gd name="T1" fmla="*/ 94 h 294"/>
                <a:gd name="T2" fmla="*/ 144 w 480"/>
                <a:gd name="T3" fmla="*/ 77 h 294"/>
                <a:gd name="T4" fmla="*/ 336 w 480"/>
                <a:gd name="T5" fmla="*/ 16 h 294"/>
                <a:gd name="T6" fmla="*/ 480 w 480"/>
                <a:gd name="T7" fmla="*/ 0 h 2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94"/>
                <a:gd name="T14" fmla="*/ 480 w 480"/>
                <a:gd name="T15" fmla="*/ 294 h 2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94">
                  <a:moveTo>
                    <a:pt x="0" y="294"/>
                  </a:moveTo>
                  <a:cubicBezTo>
                    <a:pt x="34" y="286"/>
                    <a:pt x="88" y="281"/>
                    <a:pt x="144" y="240"/>
                  </a:cubicBezTo>
                  <a:cubicBezTo>
                    <a:pt x="200" y="199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3" name="Freeform 18"/>
            <p:cNvSpPr>
              <a:spLocks/>
            </p:cNvSpPr>
            <p:nvPr/>
          </p:nvSpPr>
          <p:spPr bwMode="auto">
            <a:xfrm flipH="1" flipV="1">
              <a:off x="3264" y="629"/>
              <a:ext cx="480" cy="293"/>
            </a:xfrm>
            <a:custGeom>
              <a:avLst/>
              <a:gdLst>
                <a:gd name="T0" fmla="*/ 0 w 436"/>
                <a:gd name="T1" fmla="*/ 453 h 277"/>
                <a:gd name="T2" fmla="*/ 237 w 436"/>
                <a:gd name="T3" fmla="*/ 398 h 277"/>
                <a:gd name="T4" fmla="*/ 692 w 436"/>
                <a:gd name="T5" fmla="*/ 79 h 277"/>
                <a:gd name="T6" fmla="*/ 1035 w 436"/>
                <a:gd name="T7" fmla="*/ 0 h 2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6"/>
                <a:gd name="T13" fmla="*/ 0 h 277"/>
                <a:gd name="T14" fmla="*/ 436 w 436"/>
                <a:gd name="T15" fmla="*/ 277 h 2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6" h="277">
                  <a:moveTo>
                    <a:pt x="0" y="272"/>
                  </a:moveTo>
                  <a:cubicBezTo>
                    <a:pt x="34" y="273"/>
                    <a:pt x="51" y="277"/>
                    <a:pt x="100" y="240"/>
                  </a:cubicBezTo>
                  <a:cubicBezTo>
                    <a:pt x="149" y="203"/>
                    <a:pt x="236" y="88"/>
                    <a:pt x="292" y="48"/>
                  </a:cubicBezTo>
                  <a:cubicBezTo>
                    <a:pt x="348" y="8"/>
                    <a:pt x="392" y="4"/>
                    <a:pt x="43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4" name="Line 19"/>
            <p:cNvSpPr>
              <a:spLocks noChangeShapeType="1"/>
            </p:cNvSpPr>
            <p:nvPr/>
          </p:nvSpPr>
          <p:spPr bwMode="auto">
            <a:xfrm>
              <a:off x="3734" y="629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pic>
        <p:nvPicPr>
          <p:cNvPr id="46" name="Picture 27" descr="MCj030735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4417318"/>
            <a:ext cx="9842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844893" y="2059790"/>
            <a:ext cx="4227173" cy="844007"/>
            <a:chOff x="844893" y="2524812"/>
            <a:chExt cx="4227173" cy="844007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524812"/>
              <a:ext cx="299697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信号量与铁路的类比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5248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9867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394985" y="2882002"/>
              <a:ext cx="367708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sz="1800" dirty="0"/>
                <a:t>2</a:t>
              </a:r>
              <a:r>
                <a:rPr lang="zh-CN" altLang="en-US" sz="1800" dirty="0"/>
                <a:t>个站台的车站</a:t>
              </a:r>
              <a:endParaRPr lang="en-US" altLang="zh-CN" sz="1800" dirty="0"/>
            </a:p>
            <a:p>
              <a:pPr marL="0" lvl="1" indent="0">
                <a:lnSpc>
                  <a:spcPct val="90000"/>
                </a:lnSpc>
              </a:pPr>
              <a:r>
                <a:rPr lang="en-US" altLang="zh-CN" sz="1800" dirty="0"/>
                <a:t>2</a:t>
              </a:r>
              <a:r>
                <a:rPr lang="zh-CN" altLang="en-US" sz="1800" dirty="0"/>
                <a:t>个资源的信号量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3219822"/>
              <a:ext cx="151066" cy="148997"/>
            </a:xfrm>
            <a:prstGeom prst="rect">
              <a:avLst/>
            </a:prstGeom>
            <a:effectLst/>
          </p:spPr>
        </p:pic>
      </p:grpSp>
      <p:pic>
        <p:nvPicPr>
          <p:cNvPr id="48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8545" y="3419834"/>
            <a:ext cx="473075" cy="90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组合 10"/>
          <p:cNvGrpSpPr/>
          <p:nvPr/>
        </p:nvGrpSpPr>
        <p:grpSpPr>
          <a:xfrm>
            <a:off x="1545949" y="1654111"/>
            <a:ext cx="2259665" cy="333151"/>
            <a:chOff x="4752399" y="2696770"/>
            <a:chExt cx="2259665" cy="333151"/>
          </a:xfrm>
        </p:grpSpPr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4846146" y="2696770"/>
              <a:ext cx="2165918" cy="33315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1" indent="-269875"/>
              <a:r>
                <a:rPr lang="en-US" altLang="zh-CN" sz="1600" dirty="0" err="1"/>
                <a:t>sem</a:t>
              </a:r>
              <a:r>
                <a:rPr lang="zh-CN" altLang="en-US" sz="1600" dirty="0"/>
                <a:t>减</a:t>
              </a:r>
              <a:r>
                <a:rPr lang="en-US" altLang="zh-CN" sz="1600" dirty="0"/>
                <a:t>1</a:t>
              </a:r>
            </a:p>
          </p:txBody>
        </p:sp>
        <p:pic>
          <p:nvPicPr>
            <p:cNvPr id="52" name="图片 5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52399" y="2805867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0" name="组合 9"/>
          <p:cNvGrpSpPr/>
          <p:nvPr/>
        </p:nvGrpSpPr>
        <p:grpSpPr>
          <a:xfrm>
            <a:off x="1545949" y="1888955"/>
            <a:ext cx="3875486" cy="333151"/>
            <a:chOff x="4752399" y="2992059"/>
            <a:chExt cx="3875486" cy="333151"/>
          </a:xfrm>
        </p:grpSpPr>
        <p:sp>
          <p:nvSpPr>
            <p:cNvPr id="50" name="内容占位符 2"/>
            <p:cNvSpPr txBox="1">
              <a:spLocks/>
            </p:cNvSpPr>
            <p:nvPr/>
          </p:nvSpPr>
          <p:spPr>
            <a:xfrm>
              <a:off x="4843951" y="2992059"/>
              <a:ext cx="3783934" cy="33315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1" indent="-269875"/>
              <a:r>
                <a:rPr lang="zh-CN" altLang="en-US" sz="1600" dirty="0"/>
                <a:t>如</a:t>
              </a:r>
              <a:r>
                <a:rPr lang="en-US" altLang="zh-CN" sz="1600" dirty="0" err="1"/>
                <a:t>sem</a:t>
              </a:r>
              <a:r>
                <a:rPr lang="en-US" altLang="zh-CN" sz="1600" dirty="0"/>
                <a:t>&lt;0, </a:t>
              </a:r>
              <a:r>
                <a:rPr lang="zh-CN" altLang="en-US" sz="1600" dirty="0"/>
                <a:t>进入等待</a:t>
              </a:r>
              <a:r>
                <a:rPr lang="en-US" altLang="zh-CN" sz="1600" dirty="0"/>
                <a:t>, </a:t>
              </a:r>
              <a:r>
                <a:rPr lang="zh-CN" altLang="en-US" sz="1600" dirty="0"/>
                <a:t>否则继续</a:t>
              </a:r>
            </a:p>
          </p:txBody>
        </p:sp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52399" y="309750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2" name="组合 21"/>
          <p:cNvGrpSpPr/>
          <p:nvPr/>
        </p:nvGrpSpPr>
        <p:grpSpPr>
          <a:xfrm>
            <a:off x="1545949" y="2367735"/>
            <a:ext cx="4287105" cy="379757"/>
            <a:chOff x="4177634" y="2765125"/>
            <a:chExt cx="4287105" cy="379757"/>
          </a:xfrm>
        </p:grpSpPr>
        <p:sp>
          <p:nvSpPr>
            <p:cNvPr id="54" name="内容占位符 2"/>
            <p:cNvSpPr txBox="1">
              <a:spLocks/>
            </p:cNvSpPr>
            <p:nvPr/>
          </p:nvSpPr>
          <p:spPr>
            <a:xfrm>
              <a:off x="4291061" y="2765125"/>
              <a:ext cx="4173678" cy="379757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600" dirty="0" err="1"/>
                <a:t>sem</a:t>
              </a:r>
              <a:r>
                <a:rPr lang="zh-CN" altLang="en-US" sz="1600" dirty="0"/>
                <a:t>加</a:t>
              </a:r>
              <a:r>
                <a:rPr lang="en-US" altLang="zh-CN" sz="1600" dirty="0"/>
                <a:t>1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56" name="图片 5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77634" y="2884899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1" name="组合 20"/>
          <p:cNvGrpSpPr/>
          <p:nvPr/>
        </p:nvGrpSpPr>
        <p:grpSpPr>
          <a:xfrm>
            <a:off x="1542673" y="2624041"/>
            <a:ext cx="3632449" cy="379757"/>
            <a:chOff x="4179911" y="3111380"/>
            <a:chExt cx="3632449" cy="379757"/>
          </a:xfrm>
        </p:grpSpPr>
        <p:sp>
          <p:nvSpPr>
            <p:cNvPr id="55" name="内容占位符 2"/>
            <p:cNvSpPr txBox="1">
              <a:spLocks/>
            </p:cNvSpPr>
            <p:nvPr/>
          </p:nvSpPr>
          <p:spPr>
            <a:xfrm>
              <a:off x="4291061" y="3111380"/>
              <a:ext cx="3521299" cy="379757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600" dirty="0"/>
                <a:t>如</a:t>
              </a:r>
              <a:r>
                <a:rPr lang="en-US" altLang="zh-CN" sz="1600" dirty="0"/>
                <a:t>sem≤0,</a:t>
              </a:r>
              <a:r>
                <a:rPr lang="zh-CN" altLang="en-US" sz="1600" dirty="0"/>
                <a:t>唤醒一个等待进程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57" name="图片 5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79911" y="3212275"/>
              <a:ext cx="151066" cy="148997"/>
            </a:xfrm>
            <a:prstGeom prst="rect">
              <a:avLst/>
            </a:prstGeom>
            <a:effectLst/>
          </p:spPr>
        </p:pic>
      </p:grpSp>
      <p:pic>
        <p:nvPicPr>
          <p:cNvPr id="58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4846" y="3419836"/>
            <a:ext cx="473074" cy="909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7636" y="3419833"/>
            <a:ext cx="473074" cy="90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内容占位符 2"/>
          <p:cNvSpPr txBox="1">
            <a:spLocks/>
          </p:cNvSpPr>
          <p:nvPr/>
        </p:nvSpPr>
        <p:spPr>
          <a:xfrm>
            <a:off x="1829578" y="1420508"/>
            <a:ext cx="3120240" cy="333151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1" indent="-269875"/>
            <a:r>
              <a:rPr lang="en-US" altLang="zh-CN" sz="1600" dirty="0"/>
              <a:t>(</a:t>
            </a:r>
            <a:r>
              <a:rPr lang="en-US" altLang="zh-CN" sz="1600" dirty="0" err="1"/>
              <a:t>Prolaag</a:t>
            </a:r>
            <a:r>
              <a:rPr lang="en-US" altLang="zh-CN" sz="1600" dirty="0"/>
              <a:t> </a:t>
            </a:r>
            <a:r>
              <a:rPr lang="zh-CN" altLang="en-US" sz="1600" dirty="0"/>
              <a:t>（荷兰语尝试减少）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sp>
        <p:nvSpPr>
          <p:cNvPr id="60" name="内容占位符 2"/>
          <p:cNvSpPr txBox="1">
            <a:spLocks/>
          </p:cNvSpPr>
          <p:nvPr/>
        </p:nvSpPr>
        <p:spPr>
          <a:xfrm>
            <a:off x="1832784" y="2149532"/>
            <a:ext cx="3047329" cy="347432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/>
            <a:r>
              <a:rPr lang="en-US" altLang="zh-CN" sz="1600" dirty="0"/>
              <a:t>(</a:t>
            </a:r>
            <a:r>
              <a:rPr lang="en-US" altLang="zh-CN" sz="1600" dirty="0" err="1"/>
              <a:t>Verhoog</a:t>
            </a:r>
            <a:r>
              <a:rPr lang="en-US" altLang="zh-CN" sz="1600" dirty="0"/>
              <a:t> </a:t>
            </a:r>
            <a:r>
              <a:rPr lang="zh-CN" altLang="en-US" sz="1600" dirty="0"/>
              <a:t>（荷兰语增加）</a:t>
            </a:r>
            <a:r>
              <a:rPr lang="en-US" altLang="zh-CN" sz="1600" dirty="0"/>
              <a:t>)</a:t>
            </a:r>
            <a:endParaRPr lang="zh-CN" altLang="en-US" sz="1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0988E-6 L 0 -0.08118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823 0.13565 C 0.24775 0.14005 0.32743 0.14468 0.3724 0.13565 C 0.41736 0.12662 0.40295 0.09005 0.4382 0.08102 C 0.47327 0.07199 0.5283 0.07639 0.58334 0.08102 " pathEditMode="fixed" rAng="0" ptsTypes="aaaA">
                                      <p:cBhvr>
                                        <p:cTn id="81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0700" y="-2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6 0.34044 C 0.24409 0.34167 0.31059 0.3429 0.35555 0.34414 C 0.40052 0.34506 0.4243 0.33735 0.44739 0.34784 C 0.47048 0.35803 0.47048 0.39506 0.49392 0.40618 C 0.51736 0.41729 0.5684 0.41235 0.58802 0.41389 " pathEditMode="fixed" rAng="0" ptsTypes="AAAAA">
                                      <p:cBhvr>
                                        <p:cTn id="85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0521" y="36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53 0.03472 C 0.17153 0.03495 0.24827 0.03565 0.325 0.03657 " pathEditMode="fixed" rAng="0" ptsTypes="aA">
                                      <p:cBhvr>
                                        <p:cTn id="100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77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916 0.08056 C 0.64218 0.07593 0.70538 0.0713 0.74687 0.08179 C 0.78836 0.09259 0.76284 0.13241 0.82795 0.14414 C 0.89305 0.15617 1.01545 0.15432 1.13802 0.15309 " pathEditMode="relative" rAng="0" ptsTypes="AAAA">
                                      <p:cBhvr>
                                        <p:cTn id="10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7934" y="33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083 0.04075 C 0.34149 0.04291 0.36232 0.04507 0.38073 0.03488 C 0.39913 0.025 0.39826 -0.00895 0.43194 -0.01851 C 0.46562 -0.02808 0.55781 -0.02098 0.58298 -0.0216 " pathEditMode="relative" rAng="0" ptsTypes="AAAA">
                                      <p:cBhvr>
                                        <p:cTn id="11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3108" y="-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62 -0.10216 C 0.16562 -0.10185 0.24236 -0.10093 0.31909 -0.10031 " pathEditMode="fixed" rAng="0" ptsTypes="AA">
                                      <p:cBhvr>
                                        <p:cTn id="1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767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9" grpId="1"/>
      <p:bldP spid="60" grpId="0"/>
      <p:bldP spid="6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>
                <a:cs typeface="+mj-cs"/>
              </a:rPr>
              <a:t>信号量的特性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954208"/>
            <a:ext cx="3727107" cy="428628"/>
            <a:chOff x="844893" y="1954208"/>
            <a:chExt cx="3727107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954208"/>
              <a:ext cx="34290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en-US" altLang="zh-CN" dirty="0">
                  <a:solidFill>
                    <a:srgbClr val="C00000"/>
                  </a:solidFill>
                </a:rPr>
                <a:t>P() </a:t>
              </a:r>
              <a:r>
                <a:rPr lang="zh-CN" altLang="en-US" dirty="0">
                  <a:solidFill>
                    <a:srgbClr val="C00000"/>
                  </a:solidFill>
                </a:rPr>
                <a:t>可能阻塞</a:t>
              </a:r>
              <a:r>
                <a:rPr lang="zh-CN" altLang="en-US" dirty="0"/>
                <a:t>，</a:t>
              </a:r>
              <a:r>
                <a:rPr lang="en-US" altLang="zh-CN" dirty="0"/>
                <a:t>V()</a:t>
              </a:r>
              <a:r>
                <a:rPr lang="zh-CN" altLang="en-US" dirty="0"/>
                <a:t>不会阻塞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95420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281236"/>
            <a:ext cx="5513057" cy="992646"/>
            <a:chOff x="844893" y="2281236"/>
            <a:chExt cx="5513057" cy="992646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098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2605088"/>
              <a:ext cx="389139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线程不会被无限期阻塞在</a:t>
              </a:r>
              <a:r>
                <a:rPr lang="en-US" altLang="zh-CN" dirty="0"/>
                <a:t>P()</a:t>
              </a:r>
              <a:r>
                <a:rPr lang="zh-CN" altLang="en-US" dirty="0"/>
                <a:t>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087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916692"/>
              <a:ext cx="496296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假定信号量等待按先进先出排队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2281236"/>
              <a:ext cx="364333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通常假定信号量是“公平的”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228123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内容占位符 2"/>
          <p:cNvSpPr txBox="1">
            <a:spLocks/>
          </p:cNvSpPr>
          <p:nvPr/>
        </p:nvSpPr>
        <p:spPr>
          <a:xfrm>
            <a:off x="844893" y="3450895"/>
            <a:ext cx="3462766" cy="35401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自旋锁能否实现先进先出?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5870247" cy="998540"/>
            <a:chOff x="844893" y="1000114"/>
            <a:chExt cx="5870247" cy="99854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34290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信号量是</a:t>
              </a:r>
              <a:r>
                <a:rPr lang="zh-CN" altLang="en-US" dirty="0">
                  <a:solidFill>
                    <a:srgbClr val="C00000"/>
                  </a:solidFill>
                </a:rPr>
                <a:t>被保护</a:t>
              </a:r>
              <a:r>
                <a:rPr lang="zh-CN" altLang="en-US" dirty="0"/>
                <a:t>的</a:t>
              </a:r>
              <a:r>
                <a:rPr lang="zh-CN" altLang="en-US" dirty="0">
                  <a:solidFill>
                    <a:srgbClr val="C00000"/>
                  </a:solidFill>
                </a:rPr>
                <a:t>整数</a:t>
              </a:r>
              <a:r>
                <a:rPr lang="zh-CN" altLang="en-US" dirty="0"/>
                <a:t>变量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475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42790"/>
              <a:ext cx="532015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初始化完成后，只能通过</a:t>
              </a:r>
              <a:r>
                <a:rPr lang="en-US" altLang="zh-CN" dirty="0"/>
                <a:t>P()</a:t>
              </a:r>
              <a:r>
                <a:rPr lang="zh-CN" altLang="en-US" dirty="0"/>
                <a:t>和</a:t>
              </a:r>
              <a:r>
                <a:rPr lang="en-US" altLang="zh-CN" dirty="0"/>
                <a:t>V()</a:t>
              </a:r>
              <a:r>
                <a:rPr lang="zh-CN" altLang="en-US" dirty="0"/>
                <a:t>操作修改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478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5" y="1643056"/>
              <a:ext cx="439146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由操作系统保证，</a:t>
              </a:r>
              <a:r>
                <a:rPr lang="en-US" altLang="zh-CN" dirty="0"/>
                <a:t>PV</a:t>
              </a:r>
              <a:r>
                <a:rPr lang="zh-CN" altLang="en-US" dirty="0"/>
                <a:t>操作是原子操作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DD000"/>
            </a:gs>
            <a:gs pos="0">
              <a:srgbClr val="FFF9B1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>
                <a:cs typeface="+mj-cs"/>
              </a:rPr>
              <a:t>信号量的实现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79512" y="2571750"/>
            <a:ext cx="403244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Semaphore::P() {</a:t>
            </a:r>
          </a:p>
          <a:p>
            <a:pPr eaLnBrk="1" hangingPunct="1">
              <a:buFont typeface="Monotype Sorts" charset="0"/>
              <a:buNone/>
            </a:pPr>
            <a:r>
              <a:rPr lang="zh-CN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&lt;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Add this thread t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block(p);</a:t>
            </a:r>
          </a:p>
          <a:p>
            <a:pPr eaLnBrk="1" hangingPunct="1"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355976" y="2571750"/>
            <a:ext cx="4464496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Semaphore::V()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&lt;=0)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wakeup(t);       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2875255" y="1082670"/>
            <a:ext cx="2200801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classSemaphore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allAtOnce" animBg="1"/>
      <p:bldP spid="20" grpId="0" uiExpand="1" build="allAtOnce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1463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6068</TotalTime>
  <Words>403</Words>
  <Application>Microsoft Office PowerPoint</Application>
  <PresentationFormat>全屏显示(16:9)</PresentationFormat>
  <Paragraphs>100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Monotype Sorts</vt:lpstr>
      <vt:lpstr>MS PGothic</vt:lpstr>
      <vt:lpstr>微软雅黑</vt:lpstr>
      <vt:lpstr>张海山锐谐体2.0-授权联系：Samtype@QQ.com</vt:lpstr>
      <vt:lpstr>Arial</vt:lpstr>
      <vt:lpstr>Calibri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胡 锦浩</cp:lastModifiedBy>
  <cp:revision>1012</cp:revision>
  <dcterms:created xsi:type="dcterms:W3CDTF">2015-01-11T06:38:50Z</dcterms:created>
  <dcterms:modified xsi:type="dcterms:W3CDTF">2020-05-03T02:47:26Z</dcterms:modified>
</cp:coreProperties>
</file>