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438" r:id="rId2"/>
    <p:sldId id="524" r:id="rId3"/>
    <p:sldId id="523" r:id="rId4"/>
    <p:sldId id="526" r:id="rId5"/>
    <p:sldId id="528" r:id="rId6"/>
    <p:sldId id="527" r:id="rId7"/>
    <p:sldId id="530"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330033"/>
    <a:srgbClr val="11576A"/>
    <a:srgbClr val="FFF9B1"/>
    <a:srgbClr val="FDD000"/>
    <a:srgbClr val="FFCC66"/>
    <a:srgbClr val="FF9900"/>
    <a:srgbClr val="CCFFFF"/>
    <a:srgbClr val="33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353" autoAdjust="0"/>
  </p:normalViewPr>
  <p:slideViewPr>
    <p:cSldViewPr>
      <p:cViewPr varScale="1">
        <p:scale>
          <a:sx n="78" d="100"/>
          <a:sy n="78" d="100"/>
        </p:scale>
        <p:origin x="96" y="1164"/>
      </p:cViewPr>
      <p:guideLst>
        <p:guide orient="horz" pos="1620"/>
        <p:guide pos="2880"/>
        <p:guide orient="horz" pos="2164"/>
      </p:guideLst>
    </p:cSldViewPr>
  </p:slideViewPr>
  <p:notesTextViewPr>
    <p:cViewPr>
      <p:scale>
        <a:sx n="100" d="100"/>
        <a:sy n="100" d="100"/>
      </p:scale>
      <p:origin x="0" y="0"/>
    </p:cViewPr>
  </p:notesTextViewPr>
  <p:sorterViewPr>
    <p:cViewPr>
      <p:scale>
        <a:sx n="66" d="100"/>
        <a:sy n="66" d="100"/>
      </p:scale>
      <p:origin x="0" y="492"/>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2020/5/15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extLst>
      <p:ext uri="{BB962C8B-B14F-4D97-AF65-F5344CB8AC3E}">
        <p14:creationId xmlns:p14="http://schemas.microsoft.com/office/powerpoint/2010/main" val="877992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2020/5/15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a:t>单击此处编辑母版文本样式</a:t>
            </a:r>
          </a:p>
        </p:txBody>
      </p:sp>
      <p:pic>
        <p:nvPicPr>
          <p:cNvPr id="7" name="图片 6" descr="小点1.png"/>
          <p:cNvPicPr>
            <a:picLocks noChangeAspect="1"/>
          </p:cNvPicPr>
          <p:nvPr userDrawn="1"/>
        </p:nvPicPr>
        <p:blipFill>
          <a:blip r:embed="rId2" cstate="print"/>
          <a:stretch>
            <a:fillRect/>
          </a:stretch>
        </p:blipFill>
        <p:spPr>
          <a:xfrm>
            <a:off x="1262422" y="1500180"/>
            <a:ext cx="151066" cy="148997"/>
          </a:xfrm>
          <a:prstGeom prst="rect">
            <a:avLst/>
          </a:prstGeom>
          <a:effectLst/>
        </p:spPr>
      </p:pic>
      <p:pic>
        <p:nvPicPr>
          <p:cNvPr id="8" name="图片 7" descr="小点1.png"/>
          <p:cNvPicPr>
            <a:picLocks noChangeAspect="1"/>
          </p:cNvPicPr>
          <p:nvPr userDrawn="1"/>
        </p:nvPicPr>
        <p:blipFill>
          <a:blip r:embed="rId2" cstate="print"/>
          <a:stretch>
            <a:fillRect/>
          </a:stretch>
        </p:blipFill>
        <p:spPr>
          <a:xfrm>
            <a:off x="1491976" y="1842130"/>
            <a:ext cx="151066" cy="148997"/>
          </a:xfrm>
          <a:prstGeom prst="rect">
            <a:avLst/>
          </a:prstGeom>
          <a:effectLst/>
        </p:spPr>
      </p:pic>
      <p:sp>
        <p:nvSpPr>
          <p:cNvPr id="9" name="TextBox 8"/>
          <p:cNvSpPr txBox="1"/>
          <p:nvPr userDrawn="1"/>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内容占位符 2"/>
          <p:cNvSpPr>
            <a:spLocks noGrp="1"/>
          </p:cNvSpPr>
          <p:nvPr>
            <p:ph idx="10"/>
          </p:nvPr>
        </p:nvSpPr>
        <p:spPr>
          <a:xfrm>
            <a:off x="1394986" y="1357304"/>
            <a:ext cx="53201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a:t>单击此处编辑母版文本样式</a:t>
            </a:r>
          </a:p>
        </p:txBody>
      </p:sp>
      <p:sp>
        <p:nvSpPr>
          <p:cNvPr id="11" name="内容占位符 2"/>
          <p:cNvSpPr>
            <a:spLocks noGrp="1"/>
          </p:cNvSpPr>
          <p:nvPr>
            <p:ph idx="11"/>
          </p:nvPr>
        </p:nvSpPr>
        <p:spPr>
          <a:xfrm>
            <a:off x="1676380" y="1714494"/>
            <a:ext cx="5038760" cy="428628"/>
          </a:xfrm>
          <a:prstGeom prst="rect">
            <a:avLst/>
          </a:prstGeom>
        </p:spPr>
        <p:txBody>
          <a:bodyPr/>
          <a:lstStyle>
            <a:lvl1pPr marL="269875" indent="-269875">
              <a:buNone/>
              <a:defRPr sz="18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a:t>单击此处编辑母版文本样式</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0" r:id="rId2"/>
    <p:sldLayoutId id="2147483660"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rPr>
              <a:t>提纲</a:t>
            </a:r>
          </a:p>
        </p:txBody>
      </p:sp>
      <p:sp>
        <p:nvSpPr>
          <p:cNvPr id="9" name="内容占位符 2"/>
          <p:cNvSpPr txBox="1">
            <a:spLocks/>
          </p:cNvSpPr>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dirty="0"/>
              <a:t>死锁概念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a:spLocks/>
          </p:cNvSpPr>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死锁处理方法</a:t>
            </a: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a:spLocks/>
          </p:cNvSpPr>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银行家算法</a:t>
            </a: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a:spLocks/>
          </p:cNvSpPr>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死锁检测</a:t>
            </a: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a:spLocks/>
          </p:cNvSpPr>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进程通信概念</a:t>
            </a: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a:spLocks/>
          </p:cNvSpPr>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信号和管道</a:t>
            </a: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a:spLocks/>
          </p:cNvSpPr>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消息队列和共享内存</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消息队列</a:t>
            </a:r>
          </a:p>
        </p:txBody>
      </p:sp>
      <p:grpSp>
        <p:nvGrpSpPr>
          <p:cNvPr id="2" name="组合 1"/>
          <p:cNvGrpSpPr/>
          <p:nvPr/>
        </p:nvGrpSpPr>
        <p:grpSpPr>
          <a:xfrm>
            <a:off x="844893" y="1000114"/>
            <a:ext cx="5941685" cy="642942"/>
            <a:chOff x="844893" y="1000114"/>
            <a:chExt cx="5941685" cy="642942"/>
          </a:xfrm>
        </p:grpSpPr>
        <p:sp>
          <p:nvSpPr>
            <p:cNvPr id="9" name="内容占位符 2"/>
            <p:cNvSpPr txBox="1">
              <a:spLocks/>
            </p:cNvSpPr>
            <p:nvPr/>
          </p:nvSpPr>
          <p:spPr>
            <a:xfrm>
              <a:off x="1142976" y="1000114"/>
              <a:ext cx="5643602"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消息队列是由操作系统维护的以字节序列为基本单位的间接通信机制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633532"/>
            <a:ext cx="4595462" cy="323852"/>
            <a:chOff x="1262422" y="1633532"/>
            <a:chExt cx="4595462" cy="323852"/>
          </a:xfrm>
        </p:grpSpPr>
        <p:sp>
          <p:nvSpPr>
            <p:cNvPr id="27" name="内容占位符 2"/>
            <p:cNvSpPr txBox="1">
              <a:spLocks/>
            </p:cNvSpPr>
            <p:nvPr/>
          </p:nvSpPr>
          <p:spPr>
            <a:xfrm>
              <a:off x="1394985" y="1633532"/>
              <a:ext cx="4462899"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每个消息</a:t>
              </a:r>
              <a:r>
                <a:rPr lang="en-US" altLang="zh-CN" dirty="0"/>
                <a:t>(</a:t>
              </a:r>
              <a:r>
                <a:rPr lang="zh-CN" altLang="en-US" dirty="0"/>
                <a:t>Message</a:t>
              </a:r>
              <a:r>
                <a:rPr lang="en-US" altLang="zh-CN" dirty="0"/>
                <a:t>)</a:t>
              </a:r>
              <a:r>
                <a:rPr lang="zh-CN" altLang="en-US" dirty="0"/>
                <a:t>是一个字节序列</a:t>
              </a:r>
              <a:endParaRPr kumimoji="0" lang="zh-CN" altLang="en-US" u="none" strike="noStrike" kern="1200" cap="none" spc="0" normalizeH="0" baseline="0" noProof="0" dirty="0">
                <a:ln>
                  <a:noFill/>
                </a:ln>
                <a:effectLst/>
                <a:uLnTx/>
                <a:uFillTx/>
              </a:endParaRPr>
            </a:p>
          </p:txBody>
        </p:sp>
        <p:pic>
          <p:nvPicPr>
            <p:cNvPr id="28" name="图片 27" descr="小点1.png"/>
            <p:cNvPicPr>
              <a:picLocks noChangeAspect="1"/>
            </p:cNvPicPr>
            <p:nvPr/>
          </p:nvPicPr>
          <p:blipFill>
            <a:blip r:embed="rId2" cstate="print"/>
            <a:stretch>
              <a:fillRect/>
            </a:stretch>
          </p:blipFill>
          <p:spPr>
            <a:xfrm>
              <a:off x="1262422" y="1742389"/>
              <a:ext cx="151066" cy="148997"/>
            </a:xfrm>
            <a:prstGeom prst="rect">
              <a:avLst/>
            </a:prstGeom>
            <a:effectLst/>
          </p:spPr>
        </p:pic>
      </p:grpSp>
      <p:grpSp>
        <p:nvGrpSpPr>
          <p:cNvPr id="4" name="组合 3"/>
          <p:cNvGrpSpPr/>
          <p:nvPr/>
        </p:nvGrpSpPr>
        <p:grpSpPr>
          <a:xfrm>
            <a:off x="1262422" y="1962145"/>
            <a:ext cx="5452718" cy="754068"/>
            <a:chOff x="1262422" y="1962145"/>
            <a:chExt cx="5452718" cy="754068"/>
          </a:xfrm>
        </p:grpSpPr>
        <p:sp>
          <p:nvSpPr>
            <p:cNvPr id="23" name="内容占位符 2"/>
            <p:cNvSpPr txBox="1">
              <a:spLocks/>
            </p:cNvSpPr>
            <p:nvPr/>
          </p:nvSpPr>
          <p:spPr>
            <a:xfrm>
              <a:off x="1394985" y="1962145"/>
              <a:ext cx="5320155" cy="75406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相同标识的消息组成按先进先出顺序组成一个消息队列（Message Queues）</a:t>
              </a:r>
              <a:endParaRPr kumimoji="0" lang="zh-CN" altLang="en-US" u="none" strike="noStrike" kern="1200" cap="none" spc="0" normalizeH="0" baseline="0" noProof="0" dirty="0">
                <a:ln>
                  <a:noFill/>
                </a:ln>
                <a:effectLst/>
                <a:uLnTx/>
                <a:uFillTx/>
              </a:endParaRPr>
            </a:p>
          </p:txBody>
        </p:sp>
        <p:pic>
          <p:nvPicPr>
            <p:cNvPr id="24" name="图片 23" descr="小点1.png"/>
            <p:cNvPicPr>
              <a:picLocks noChangeAspect="1"/>
            </p:cNvPicPr>
            <p:nvPr/>
          </p:nvPicPr>
          <p:blipFill>
            <a:blip r:embed="rId2" cstate="print"/>
            <a:stretch>
              <a:fillRect/>
            </a:stretch>
          </p:blipFill>
          <p:spPr>
            <a:xfrm>
              <a:off x="1262422" y="2071003"/>
              <a:ext cx="151066" cy="148997"/>
            </a:xfrm>
            <a:prstGeom prst="rect">
              <a:avLst/>
            </a:prstGeom>
            <a:effectLst/>
          </p:spPr>
        </p:pic>
      </p:grpSp>
      <p:grpSp>
        <p:nvGrpSpPr>
          <p:cNvPr id="5" name="组合 4"/>
          <p:cNvGrpSpPr/>
          <p:nvPr/>
        </p:nvGrpSpPr>
        <p:grpSpPr>
          <a:xfrm>
            <a:off x="1019270" y="2644905"/>
            <a:ext cx="5914792" cy="2266837"/>
            <a:chOff x="1019270" y="2644905"/>
            <a:chExt cx="5914792" cy="2266837"/>
          </a:xfrm>
        </p:grpSpPr>
        <p:sp>
          <p:nvSpPr>
            <p:cNvPr id="25" name="Oval 5"/>
            <p:cNvSpPr>
              <a:spLocks noChangeArrowheads="1"/>
            </p:cNvSpPr>
            <p:nvPr/>
          </p:nvSpPr>
          <p:spPr bwMode="auto">
            <a:xfrm>
              <a:off x="1019270" y="2644905"/>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algn="ctr">
                <a:buFont typeface="Arial" charset="0"/>
                <a:buNone/>
              </a:pPr>
              <a:r>
                <a:rPr lang="en-US" altLang="zh-CN" sz="1600" b="1" dirty="0">
                  <a:solidFill>
                    <a:srgbClr val="11576A"/>
                  </a:solidFill>
                  <a:latin typeface="微软雅黑" pitchFamily="34" charset="-122"/>
                  <a:ea typeface="微软雅黑" pitchFamily="34" charset="-122"/>
                </a:rPr>
                <a:t>P1</a:t>
              </a:r>
            </a:p>
          </p:txBody>
        </p:sp>
        <p:sp>
          <p:nvSpPr>
            <p:cNvPr id="26" name="Oval 6"/>
            <p:cNvSpPr>
              <a:spLocks noChangeArrowheads="1"/>
            </p:cNvSpPr>
            <p:nvPr/>
          </p:nvSpPr>
          <p:spPr bwMode="auto">
            <a:xfrm>
              <a:off x="6034062" y="3293942"/>
              <a:ext cx="900000" cy="900000"/>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algn="ctr">
                <a:buFont typeface="Arial" charset="0"/>
                <a:buNone/>
              </a:pPr>
              <a:r>
                <a:rPr lang="en-US" altLang="zh-CN" sz="1600" b="1" dirty="0">
                  <a:solidFill>
                    <a:srgbClr val="11576A"/>
                  </a:solidFill>
                  <a:latin typeface="微软雅黑" pitchFamily="34" charset="-122"/>
                  <a:ea typeface="微软雅黑" pitchFamily="34" charset="-122"/>
                </a:rPr>
                <a:t>P3</a:t>
              </a:r>
            </a:p>
          </p:txBody>
        </p:sp>
        <p:sp>
          <p:nvSpPr>
            <p:cNvPr id="45" name="Line 7"/>
            <p:cNvSpPr>
              <a:spLocks noChangeShapeType="1"/>
            </p:cNvSpPr>
            <p:nvPr/>
          </p:nvSpPr>
          <p:spPr bwMode="auto">
            <a:xfrm>
              <a:off x="35956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6" name="Line 8"/>
            <p:cNvSpPr>
              <a:spLocks noChangeShapeType="1"/>
            </p:cNvSpPr>
            <p:nvPr/>
          </p:nvSpPr>
          <p:spPr bwMode="auto">
            <a:xfrm>
              <a:off x="36718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7" name="Line 9"/>
            <p:cNvSpPr>
              <a:spLocks noChangeShapeType="1"/>
            </p:cNvSpPr>
            <p:nvPr/>
          </p:nvSpPr>
          <p:spPr bwMode="auto">
            <a:xfrm>
              <a:off x="42814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8" name="Line 10"/>
            <p:cNvSpPr>
              <a:spLocks noChangeShapeType="1"/>
            </p:cNvSpPr>
            <p:nvPr/>
          </p:nvSpPr>
          <p:spPr bwMode="auto">
            <a:xfrm>
              <a:off x="35956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9" name="Line 11"/>
            <p:cNvSpPr>
              <a:spLocks noChangeShapeType="1"/>
            </p:cNvSpPr>
            <p:nvPr/>
          </p:nvSpPr>
          <p:spPr bwMode="auto">
            <a:xfrm>
              <a:off x="4205262" y="3827342"/>
              <a:ext cx="838200" cy="609600"/>
            </a:xfrm>
            <a:prstGeom prst="line">
              <a:avLst/>
            </a:prstGeom>
            <a:noFill/>
            <a:ln w="28575">
              <a:solidFill>
                <a:srgbClr val="11576A"/>
              </a:solidFill>
              <a:bevel/>
              <a:headEnd type="oval" w="med" len="med"/>
              <a:tailEnd type="arrow"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0" name="Line 12"/>
            <p:cNvSpPr>
              <a:spLocks noChangeShapeType="1"/>
            </p:cNvSpPr>
            <p:nvPr/>
          </p:nvSpPr>
          <p:spPr bwMode="auto">
            <a:xfrm>
              <a:off x="1995462" y="3141542"/>
              <a:ext cx="1447800" cy="53340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1" name="Line 13"/>
            <p:cNvSpPr>
              <a:spLocks noChangeShapeType="1"/>
            </p:cNvSpPr>
            <p:nvPr/>
          </p:nvSpPr>
          <p:spPr bwMode="auto">
            <a:xfrm flipV="1">
              <a:off x="1995462" y="3827342"/>
              <a:ext cx="1447800" cy="53340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2" name="Line 14"/>
            <p:cNvSpPr>
              <a:spLocks noChangeShapeType="1"/>
            </p:cNvSpPr>
            <p:nvPr/>
          </p:nvSpPr>
          <p:spPr bwMode="auto">
            <a:xfrm>
              <a:off x="4433862" y="3827342"/>
              <a:ext cx="1447800" cy="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3" name="Text Box 15"/>
            <p:cNvSpPr txBox="1">
              <a:spLocks noChangeArrowheads="1"/>
            </p:cNvSpPr>
            <p:nvPr/>
          </p:nvSpPr>
          <p:spPr bwMode="auto">
            <a:xfrm>
              <a:off x="4603209" y="4436942"/>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en-US" altLang="zh-CN" sz="1600" b="1" dirty="0">
                  <a:solidFill>
                    <a:srgbClr val="11576A"/>
                  </a:solidFill>
                  <a:latin typeface="微软雅黑" pitchFamily="34" charset="-122"/>
                  <a:ea typeface="微软雅黑" pitchFamily="34" charset="-122"/>
                </a:rPr>
                <a:t>“</a:t>
              </a:r>
              <a:r>
                <a:rPr lang="zh-CN" altLang="en-US" sz="1600" b="1" dirty="0">
                  <a:solidFill>
                    <a:srgbClr val="11576A"/>
                  </a:solidFill>
                  <a:latin typeface="微软雅黑" pitchFamily="34" charset="-122"/>
                  <a:ea typeface="微软雅黑" pitchFamily="34" charset="-122"/>
                </a:rPr>
                <a:t>消息</a:t>
              </a:r>
              <a:r>
                <a:rPr lang="en-US" altLang="zh-CN" sz="1600" b="1" dirty="0">
                  <a:solidFill>
                    <a:srgbClr val="11576A"/>
                  </a:solidFill>
                  <a:latin typeface="微软雅黑" pitchFamily="34" charset="-122"/>
                  <a:ea typeface="微软雅黑" pitchFamily="34" charset="-122"/>
                </a:rPr>
                <a:t>”</a:t>
              </a:r>
            </a:p>
          </p:txBody>
        </p:sp>
        <p:sp>
          <p:nvSpPr>
            <p:cNvPr id="54" name="Text Box 16"/>
            <p:cNvSpPr txBox="1">
              <a:spLocks noChangeArrowheads="1"/>
            </p:cNvSpPr>
            <p:nvPr/>
          </p:nvSpPr>
          <p:spPr bwMode="auto">
            <a:xfrm>
              <a:off x="3760246" y="3108204"/>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11576A"/>
                  </a:solidFill>
                  <a:latin typeface="微软雅黑" pitchFamily="34" charset="-122"/>
                  <a:ea typeface="微软雅黑" pitchFamily="34" charset="-122"/>
                </a:rPr>
                <a:t>消息队列</a:t>
              </a:r>
              <a:endParaRPr lang="en-US" altLang="zh-CN" sz="1600" b="1" dirty="0">
                <a:solidFill>
                  <a:srgbClr val="11576A"/>
                </a:solidFill>
                <a:latin typeface="微软雅黑" pitchFamily="34" charset="-122"/>
                <a:ea typeface="微软雅黑" pitchFamily="34" charset="-122"/>
              </a:endParaRPr>
            </a:p>
          </p:txBody>
        </p:sp>
        <p:sp>
          <p:nvSpPr>
            <p:cNvPr id="55" name="Text Box 17"/>
            <p:cNvSpPr txBox="1">
              <a:spLocks noChangeArrowheads="1"/>
            </p:cNvSpPr>
            <p:nvPr/>
          </p:nvSpPr>
          <p:spPr bwMode="auto">
            <a:xfrm>
              <a:off x="2240214" y="29891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6" name="Text Box 18"/>
            <p:cNvSpPr txBox="1">
              <a:spLocks noChangeArrowheads="1"/>
            </p:cNvSpPr>
            <p:nvPr/>
          </p:nvSpPr>
          <p:spPr bwMode="auto">
            <a:xfrm>
              <a:off x="2316414" y="41321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7" name="Text Box 19"/>
            <p:cNvSpPr txBox="1">
              <a:spLocks noChangeArrowheads="1"/>
            </p:cNvSpPr>
            <p:nvPr/>
          </p:nvSpPr>
          <p:spPr bwMode="auto">
            <a:xfrm>
              <a:off x="4831014" y="35225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11576A"/>
                  </a:solidFill>
                  <a:latin typeface="微软雅黑" pitchFamily="34" charset="-122"/>
                  <a:ea typeface="微软雅黑" pitchFamily="34" charset="-122"/>
                </a:rPr>
                <a:t>接收</a:t>
              </a:r>
              <a:endParaRPr lang="en-US" altLang="zh-CN" sz="1600" b="1" dirty="0">
                <a:solidFill>
                  <a:srgbClr val="11576A"/>
                </a:solidFill>
                <a:latin typeface="微软雅黑" pitchFamily="34" charset="-122"/>
                <a:ea typeface="微软雅黑" pitchFamily="34" charset="-122"/>
              </a:endParaRPr>
            </a:p>
          </p:txBody>
        </p:sp>
        <p:sp>
          <p:nvSpPr>
            <p:cNvPr id="58" name="Line 20"/>
            <p:cNvSpPr>
              <a:spLocks noChangeShapeType="1"/>
            </p:cNvSpPr>
            <p:nvPr/>
          </p:nvSpPr>
          <p:spPr bwMode="auto">
            <a:xfrm>
              <a:off x="37480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9" name="Line 21"/>
            <p:cNvSpPr>
              <a:spLocks noChangeShapeType="1"/>
            </p:cNvSpPr>
            <p:nvPr/>
          </p:nvSpPr>
          <p:spPr bwMode="auto">
            <a:xfrm>
              <a:off x="38242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0" name="Line 22"/>
            <p:cNvSpPr>
              <a:spLocks noChangeShapeType="1"/>
            </p:cNvSpPr>
            <p:nvPr/>
          </p:nvSpPr>
          <p:spPr bwMode="auto">
            <a:xfrm>
              <a:off x="37480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1" name="Line 23"/>
            <p:cNvSpPr>
              <a:spLocks noChangeShapeType="1"/>
            </p:cNvSpPr>
            <p:nvPr/>
          </p:nvSpPr>
          <p:spPr bwMode="auto">
            <a:xfrm>
              <a:off x="39004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2" name="Line 24"/>
            <p:cNvSpPr>
              <a:spLocks noChangeShapeType="1"/>
            </p:cNvSpPr>
            <p:nvPr/>
          </p:nvSpPr>
          <p:spPr bwMode="auto">
            <a:xfrm>
              <a:off x="39766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3" name="Line 25"/>
            <p:cNvSpPr>
              <a:spLocks noChangeShapeType="1"/>
            </p:cNvSpPr>
            <p:nvPr/>
          </p:nvSpPr>
          <p:spPr bwMode="auto">
            <a:xfrm>
              <a:off x="39004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4" name="Line 26"/>
            <p:cNvSpPr>
              <a:spLocks noChangeShapeType="1"/>
            </p:cNvSpPr>
            <p:nvPr/>
          </p:nvSpPr>
          <p:spPr bwMode="auto">
            <a:xfrm>
              <a:off x="40528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5" name="Line 27"/>
            <p:cNvSpPr>
              <a:spLocks noChangeShapeType="1"/>
            </p:cNvSpPr>
            <p:nvPr/>
          </p:nvSpPr>
          <p:spPr bwMode="auto">
            <a:xfrm>
              <a:off x="41290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6" name="Line 28"/>
            <p:cNvSpPr>
              <a:spLocks noChangeShapeType="1"/>
            </p:cNvSpPr>
            <p:nvPr/>
          </p:nvSpPr>
          <p:spPr bwMode="auto">
            <a:xfrm>
              <a:off x="40528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7" name="Oval 29"/>
            <p:cNvSpPr>
              <a:spLocks noChangeArrowheads="1"/>
            </p:cNvSpPr>
            <p:nvPr/>
          </p:nvSpPr>
          <p:spPr bwMode="auto">
            <a:xfrm>
              <a:off x="1019270" y="4011742"/>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a:effectLst>
              <a:outerShdw blurRad="63500" dist="107763" dir="2700000" algn="ctr" rotWithShape="0">
                <a:schemeClr val="bg2">
                  <a:alpha val="74998"/>
                </a:schemeClr>
              </a:outerShdw>
            </a:effectLst>
          </p:spPr>
          <p:txBody>
            <a:bodyPr wrap="none" anchor="ctr"/>
            <a:lstStyle/>
            <a:p>
              <a:pPr algn="ctr">
                <a:buFont typeface="Arial" charset="0"/>
                <a:buNone/>
              </a:pPr>
              <a:r>
                <a:rPr lang="en-US" altLang="zh-CN" sz="1600" b="1" dirty="0">
                  <a:solidFill>
                    <a:srgbClr val="11576A"/>
                  </a:solidFill>
                  <a:latin typeface="微软雅黑" pitchFamily="34" charset="-122"/>
                  <a:ea typeface="微软雅黑" pitchFamily="34" charset="-122"/>
                </a:rPr>
                <a:t>P2</a:t>
              </a:r>
              <a:endParaRPr lang="en-US" altLang="zh-CN" b="1" dirty="0">
                <a:solidFill>
                  <a:srgbClr val="11576A"/>
                </a:solidFill>
                <a:latin typeface="微软雅黑" pitchFamily="34" charset="-122"/>
                <a:ea typeface="微软雅黑" pitchFamily="34" charset="-122"/>
              </a:endParaRPr>
            </a:p>
          </p:txBody>
        </p:sp>
      </p:grpSp>
      <p:sp>
        <p:nvSpPr>
          <p:cNvPr id="39" name="Text Box 15"/>
          <p:cNvSpPr txBox="1">
            <a:spLocks noChangeArrowheads="1"/>
          </p:cNvSpPr>
          <p:nvPr/>
        </p:nvSpPr>
        <p:spPr bwMode="auto">
          <a:xfrm>
            <a:off x="4602783" y="4436942"/>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en-US" altLang="zh-CN" sz="1600" b="1" dirty="0">
                <a:solidFill>
                  <a:srgbClr val="C00000"/>
                </a:solidFill>
                <a:latin typeface="微软雅黑" pitchFamily="34" charset="-122"/>
                <a:ea typeface="微软雅黑" pitchFamily="34" charset="-122"/>
              </a:rPr>
              <a:t>“</a:t>
            </a:r>
            <a:r>
              <a:rPr lang="zh-CN" altLang="en-US" sz="1600" b="1" dirty="0">
                <a:solidFill>
                  <a:srgbClr val="C00000"/>
                </a:solidFill>
                <a:latin typeface="微软雅黑" pitchFamily="34" charset="-122"/>
                <a:ea typeface="微软雅黑" pitchFamily="34" charset="-122"/>
              </a:rPr>
              <a:t>消息</a:t>
            </a:r>
            <a:r>
              <a:rPr lang="en-US" altLang="zh-CN" sz="1600" b="1" dirty="0">
                <a:solidFill>
                  <a:srgbClr val="C00000"/>
                </a:solidFill>
                <a:latin typeface="微软雅黑" pitchFamily="34" charset="-122"/>
                <a:ea typeface="微软雅黑" pitchFamily="34" charset="-122"/>
              </a:rPr>
              <a:t>”</a:t>
            </a:r>
          </a:p>
        </p:txBody>
      </p:sp>
      <p:sp>
        <p:nvSpPr>
          <p:cNvPr id="40" name="Text Box 15"/>
          <p:cNvSpPr txBox="1">
            <a:spLocks noChangeArrowheads="1"/>
          </p:cNvSpPr>
          <p:nvPr/>
        </p:nvSpPr>
        <p:spPr bwMode="auto">
          <a:xfrm>
            <a:off x="3760245" y="3107064"/>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C00000"/>
                </a:solidFill>
                <a:latin typeface="微软雅黑" pitchFamily="34" charset="-122"/>
                <a:ea typeface="微软雅黑" pitchFamily="34" charset="-122"/>
              </a:rPr>
              <a:t>消息队列</a:t>
            </a:r>
            <a:endParaRPr lang="en-US" altLang="zh-CN" sz="1600" b="1" dirty="0">
              <a:solidFill>
                <a:srgbClr val="C00000"/>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35" presetClass="emph" presetSubtype="0" repeatCount="indefinite" fill="hold" grpId="1" nodeType="withEffect">
                                  <p:stCondLst>
                                    <p:cond delay="0"/>
                                  </p:stCondLst>
                                  <p:endCondLst>
                                    <p:cond evt="onNext" delay="0">
                                      <p:tgtEl>
                                        <p:sldTgt/>
                                      </p:tgtEl>
                                    </p:cond>
                                  </p:endCondLst>
                                  <p:childTnLst>
                                    <p:anim calcmode="discrete" valueType="str">
                                      <p:cBhvr>
                                        <p:cTn id="22"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9" grpId="2"/>
      <p:bldP spid="40" grpId="0"/>
      <p:bldP spid="4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t>消息队列的系统调用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584495" cy="428628"/>
            <a:chOff x="844893" y="1000114"/>
            <a:chExt cx="5584495" cy="428628"/>
          </a:xfrm>
        </p:grpSpPr>
        <p:sp>
          <p:nvSpPr>
            <p:cNvPr id="9" name="内容占位符 2"/>
            <p:cNvSpPr txBox="1">
              <a:spLocks/>
            </p:cNvSpPr>
            <p:nvPr/>
          </p:nvSpPr>
          <p:spPr>
            <a:xfrm>
              <a:off x="1142976" y="100011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a:t>msgget</a:t>
              </a:r>
              <a:r>
                <a:rPr lang="en-US" altLang="zh-CN" dirty="0"/>
                <a:t> ( key, flags</a:t>
              </a:r>
              <a:r>
                <a:rPr lang="zh-CN" altLang="en-US" dirty="0"/>
                <a:t>）</a:t>
              </a:r>
              <a:endParaRPr lang="en-US" altLang="zh-CN" dirty="0"/>
            </a:p>
            <a:p>
              <a:pPr lvl="0">
                <a:spcBef>
                  <a:spcPct val="20000"/>
                </a:spcBef>
                <a:defRPr/>
              </a:pPr>
              <a:r>
                <a:rPr lang="zh-CN" altLang="en-US" dirty="0"/>
                <a:t>获取消息队列标识</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91944"/>
            <a:ext cx="5584495" cy="428628"/>
            <a:chOff x="844893" y="1691944"/>
            <a:chExt cx="5584495" cy="428628"/>
          </a:xfrm>
        </p:grpSpPr>
        <p:sp>
          <p:nvSpPr>
            <p:cNvPr id="23" name="内容占位符 2"/>
            <p:cNvSpPr txBox="1">
              <a:spLocks/>
            </p:cNvSpPr>
            <p:nvPr/>
          </p:nvSpPr>
          <p:spPr>
            <a:xfrm>
              <a:off x="1142976" y="169194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a:t>msgsnd</a:t>
              </a:r>
              <a:r>
                <a:rPr lang="en-US" altLang="zh-CN" dirty="0"/>
                <a:t> ( QID, </a:t>
              </a:r>
              <a:r>
                <a:rPr lang="en-US" altLang="zh-CN" dirty="0" err="1"/>
                <a:t>buf</a:t>
              </a:r>
              <a:r>
                <a:rPr lang="en-US" altLang="zh-CN" dirty="0"/>
                <a:t>, size, flags </a:t>
              </a:r>
              <a:r>
                <a:rPr lang="zh-CN" altLang="en-US" dirty="0"/>
                <a:t>）</a:t>
              </a:r>
              <a:endParaRPr lang="en-US" altLang="zh-CN" dirty="0"/>
            </a:p>
            <a:p>
              <a:pPr lvl="0">
                <a:spcBef>
                  <a:spcPct val="20000"/>
                </a:spcBef>
                <a:defRPr/>
              </a:pPr>
              <a:r>
                <a:rPr lang="zh-CN" altLang="en-US" dirty="0"/>
                <a:t>发送消息</a:t>
              </a:r>
            </a:p>
          </p:txBody>
        </p:sp>
        <p:sp>
          <p:nvSpPr>
            <p:cNvPr id="24" name="TextBox 23"/>
            <p:cNvSpPr txBox="1"/>
            <p:nvPr/>
          </p:nvSpPr>
          <p:spPr>
            <a:xfrm>
              <a:off x="844893" y="169194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329228"/>
            <a:ext cx="6441751" cy="428628"/>
            <a:chOff x="844893" y="2329228"/>
            <a:chExt cx="6441751" cy="428628"/>
          </a:xfrm>
        </p:grpSpPr>
        <p:sp>
          <p:nvSpPr>
            <p:cNvPr id="25" name="内容占位符 2"/>
            <p:cNvSpPr txBox="1">
              <a:spLocks/>
            </p:cNvSpPr>
            <p:nvPr/>
          </p:nvSpPr>
          <p:spPr>
            <a:xfrm>
              <a:off x="1142976" y="2329228"/>
              <a:ext cx="61436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a:t>msgrcv</a:t>
              </a:r>
              <a:r>
                <a:rPr lang="en-US" altLang="zh-CN" dirty="0"/>
                <a:t> ( QID, </a:t>
              </a:r>
              <a:r>
                <a:rPr lang="en-US" altLang="zh-CN" dirty="0" err="1"/>
                <a:t>buf</a:t>
              </a:r>
              <a:r>
                <a:rPr lang="en-US" altLang="zh-CN" dirty="0"/>
                <a:t>, size, type, flags </a:t>
              </a:r>
              <a:r>
                <a:rPr lang="zh-CN" altLang="en-US" dirty="0"/>
                <a:t>）</a:t>
              </a:r>
              <a:endParaRPr lang="en-US" altLang="zh-CN" dirty="0"/>
            </a:p>
            <a:p>
              <a:pPr lvl="0">
                <a:spcBef>
                  <a:spcPct val="20000"/>
                </a:spcBef>
                <a:defRPr/>
              </a:pPr>
              <a:r>
                <a:rPr lang="zh-CN" altLang="en-US" dirty="0"/>
                <a:t>接收消息</a:t>
              </a:r>
            </a:p>
          </p:txBody>
        </p:sp>
        <p:sp>
          <p:nvSpPr>
            <p:cNvPr id="26" name="TextBox 25"/>
            <p:cNvSpPr txBox="1"/>
            <p:nvPr/>
          </p:nvSpPr>
          <p:spPr>
            <a:xfrm>
              <a:off x="844893" y="232922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007218"/>
            <a:ext cx="5584495" cy="428628"/>
            <a:chOff x="844893" y="3007218"/>
            <a:chExt cx="5584495" cy="428628"/>
          </a:xfrm>
        </p:grpSpPr>
        <p:sp>
          <p:nvSpPr>
            <p:cNvPr id="45" name="内容占位符 2"/>
            <p:cNvSpPr txBox="1">
              <a:spLocks/>
            </p:cNvSpPr>
            <p:nvPr/>
          </p:nvSpPr>
          <p:spPr>
            <a:xfrm>
              <a:off x="1142976" y="3007218"/>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a:t>msgctl</a:t>
              </a:r>
              <a:r>
                <a:rPr lang="en-US" altLang="zh-CN" dirty="0"/>
                <a:t>( … </a:t>
              </a:r>
              <a:r>
                <a:rPr lang="zh-CN" altLang="en-US" dirty="0"/>
                <a:t>）</a:t>
              </a:r>
              <a:endParaRPr lang="en-US" altLang="zh-CN" dirty="0"/>
            </a:p>
            <a:p>
              <a:pPr lvl="0">
                <a:spcBef>
                  <a:spcPct val="20000"/>
                </a:spcBef>
                <a:defRPr/>
              </a:pPr>
              <a:r>
                <a:rPr lang="zh-CN" altLang="en-US" dirty="0"/>
                <a:t>消息队列控制</a:t>
              </a:r>
            </a:p>
          </p:txBody>
        </p:sp>
        <p:sp>
          <p:nvSpPr>
            <p:cNvPr id="46" name="TextBox 45"/>
            <p:cNvSpPr txBox="1"/>
            <p:nvPr/>
          </p:nvSpPr>
          <p:spPr>
            <a:xfrm>
              <a:off x="844893" y="300721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共享内存</a:t>
            </a:r>
          </a:p>
        </p:txBody>
      </p:sp>
      <p:grpSp>
        <p:nvGrpSpPr>
          <p:cNvPr id="2" name="组合 1"/>
          <p:cNvGrpSpPr/>
          <p:nvPr/>
        </p:nvGrpSpPr>
        <p:grpSpPr>
          <a:xfrm>
            <a:off x="844893" y="1000114"/>
            <a:ext cx="6370313" cy="642942"/>
            <a:chOff x="844893" y="1000114"/>
            <a:chExt cx="6370313" cy="642942"/>
          </a:xfrm>
        </p:grpSpPr>
        <p:sp>
          <p:nvSpPr>
            <p:cNvPr id="9" name="内容占位符 2"/>
            <p:cNvSpPr txBox="1">
              <a:spLocks/>
            </p:cNvSpPr>
            <p:nvPr/>
          </p:nvSpPr>
          <p:spPr>
            <a:xfrm>
              <a:off x="1142976" y="1000114"/>
              <a:ext cx="607223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共享内存是把同一个物理内存区域同时映射到多个进程的内存地址空间的通信机制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44188"/>
            <a:ext cx="7183491" cy="999000"/>
            <a:chOff x="844893" y="1644188"/>
            <a:chExt cx="7183491" cy="999000"/>
          </a:xfrm>
        </p:grpSpPr>
        <p:sp>
          <p:nvSpPr>
            <p:cNvPr id="27" name="内容占位符 2"/>
            <p:cNvSpPr txBox="1">
              <a:spLocks/>
            </p:cNvSpPr>
            <p:nvPr/>
          </p:nvSpPr>
          <p:spPr>
            <a:xfrm>
              <a:off x="1394985" y="1962146"/>
              <a:ext cx="396283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每个进程都有私有内存地址空间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62422" y="2071003"/>
              <a:ext cx="151066" cy="148997"/>
            </a:xfrm>
            <a:prstGeom prst="rect">
              <a:avLst/>
            </a:prstGeom>
            <a:effectLst/>
          </p:spPr>
        </p:pic>
        <p:sp>
          <p:nvSpPr>
            <p:cNvPr id="23" name="内容占位符 2"/>
            <p:cNvSpPr txBox="1">
              <a:spLocks/>
            </p:cNvSpPr>
            <p:nvPr/>
          </p:nvSpPr>
          <p:spPr>
            <a:xfrm>
              <a:off x="1142976" y="16441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进程</a:t>
              </a:r>
            </a:p>
          </p:txBody>
        </p:sp>
        <p:sp>
          <p:nvSpPr>
            <p:cNvPr id="24" name="TextBox 23"/>
            <p:cNvSpPr txBox="1"/>
            <p:nvPr/>
          </p:nvSpPr>
          <p:spPr>
            <a:xfrm>
              <a:off x="844893" y="164418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5" name="内容占位符 2"/>
            <p:cNvSpPr txBox="1">
              <a:spLocks/>
            </p:cNvSpPr>
            <p:nvPr/>
          </p:nvSpPr>
          <p:spPr>
            <a:xfrm>
              <a:off x="1394985" y="2273298"/>
              <a:ext cx="66333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每个进程的内存地址空间需明确设置共享内存段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2" cstate="print"/>
            <a:stretch>
              <a:fillRect/>
            </a:stretch>
          </p:blipFill>
          <p:spPr>
            <a:xfrm>
              <a:off x="1262422" y="2382155"/>
              <a:ext cx="151066" cy="148997"/>
            </a:xfrm>
            <a:prstGeom prst="rect">
              <a:avLst/>
            </a:prstGeom>
            <a:effectLst/>
          </p:spPr>
        </p:pic>
      </p:grpSp>
      <p:grpSp>
        <p:nvGrpSpPr>
          <p:cNvPr id="4" name="组合 3"/>
          <p:cNvGrpSpPr/>
          <p:nvPr/>
        </p:nvGrpSpPr>
        <p:grpSpPr>
          <a:xfrm>
            <a:off x="844893" y="2592388"/>
            <a:ext cx="6227437" cy="641810"/>
            <a:chOff x="844893" y="2592388"/>
            <a:chExt cx="6227437" cy="641810"/>
          </a:xfrm>
        </p:grpSpPr>
        <p:sp>
          <p:nvSpPr>
            <p:cNvPr id="45" name="内容占位符 2"/>
            <p:cNvSpPr txBox="1">
              <a:spLocks/>
            </p:cNvSpPr>
            <p:nvPr/>
          </p:nvSpPr>
          <p:spPr>
            <a:xfrm>
              <a:off x="1394985" y="2910346"/>
              <a:ext cx="567734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同一进程中的线程总是共享相同的内存地址空间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6" name="图片 45" descr="小点1.png"/>
            <p:cNvPicPr>
              <a:picLocks noChangeAspect="1"/>
            </p:cNvPicPr>
            <p:nvPr/>
          </p:nvPicPr>
          <p:blipFill>
            <a:blip r:embed="rId2" cstate="print"/>
            <a:stretch>
              <a:fillRect/>
            </a:stretch>
          </p:blipFill>
          <p:spPr>
            <a:xfrm>
              <a:off x="1262422" y="3019203"/>
              <a:ext cx="151066" cy="148997"/>
            </a:xfrm>
            <a:prstGeom prst="rect">
              <a:avLst/>
            </a:prstGeom>
            <a:effectLst/>
          </p:spPr>
        </p:pic>
        <p:sp>
          <p:nvSpPr>
            <p:cNvPr id="47" name="内容占位符 2"/>
            <p:cNvSpPr txBox="1">
              <a:spLocks/>
            </p:cNvSpPr>
            <p:nvPr/>
          </p:nvSpPr>
          <p:spPr>
            <a:xfrm>
              <a:off x="1142976" y="25923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线程</a:t>
              </a:r>
            </a:p>
          </p:txBody>
        </p:sp>
        <p:sp>
          <p:nvSpPr>
            <p:cNvPr id="48" name="TextBox 47"/>
            <p:cNvSpPr txBox="1"/>
            <p:nvPr/>
          </p:nvSpPr>
          <p:spPr>
            <a:xfrm>
              <a:off x="844893" y="259238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231692"/>
            <a:ext cx="3369917" cy="641810"/>
            <a:chOff x="844893" y="3231692"/>
            <a:chExt cx="3369917" cy="641810"/>
          </a:xfrm>
        </p:grpSpPr>
        <p:sp>
          <p:nvSpPr>
            <p:cNvPr id="49" name="内容占位符 2"/>
            <p:cNvSpPr txBox="1">
              <a:spLocks/>
            </p:cNvSpPr>
            <p:nvPr/>
          </p:nvSpPr>
          <p:spPr>
            <a:xfrm>
              <a:off x="1394985" y="3549650"/>
              <a:ext cx="281982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快速、方便地共享数据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0" name="图片 49" descr="小点1.png"/>
            <p:cNvPicPr>
              <a:picLocks noChangeAspect="1"/>
            </p:cNvPicPr>
            <p:nvPr/>
          </p:nvPicPr>
          <p:blipFill>
            <a:blip r:embed="rId2" cstate="print"/>
            <a:stretch>
              <a:fillRect/>
            </a:stretch>
          </p:blipFill>
          <p:spPr>
            <a:xfrm>
              <a:off x="1262422" y="3658507"/>
              <a:ext cx="151066" cy="148997"/>
            </a:xfrm>
            <a:prstGeom prst="rect">
              <a:avLst/>
            </a:prstGeom>
            <a:effectLst/>
          </p:spPr>
        </p:pic>
        <p:sp>
          <p:nvSpPr>
            <p:cNvPr id="51" name="内容占位符 2"/>
            <p:cNvSpPr txBox="1">
              <a:spLocks/>
            </p:cNvSpPr>
            <p:nvPr/>
          </p:nvSpPr>
          <p:spPr>
            <a:xfrm>
              <a:off x="1142976" y="3231692"/>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优点</a:t>
              </a:r>
            </a:p>
          </p:txBody>
        </p:sp>
        <p:sp>
          <p:nvSpPr>
            <p:cNvPr id="52" name="TextBox 51"/>
            <p:cNvSpPr txBox="1"/>
            <p:nvPr/>
          </p:nvSpPr>
          <p:spPr>
            <a:xfrm>
              <a:off x="844893" y="323169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46066"/>
            <a:ext cx="5227305" cy="641810"/>
            <a:chOff x="844893" y="3846066"/>
            <a:chExt cx="5227305" cy="641810"/>
          </a:xfrm>
        </p:grpSpPr>
        <p:sp>
          <p:nvSpPr>
            <p:cNvPr id="53" name="内容占位符 2"/>
            <p:cNvSpPr txBox="1">
              <a:spLocks/>
            </p:cNvSpPr>
            <p:nvPr/>
          </p:nvSpPr>
          <p:spPr>
            <a:xfrm>
              <a:off x="1394985" y="4164024"/>
              <a:ext cx="467721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必须用额外的同步机制来协调数据访问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4" name="图片 53" descr="小点1.png"/>
            <p:cNvPicPr>
              <a:picLocks noChangeAspect="1"/>
            </p:cNvPicPr>
            <p:nvPr/>
          </p:nvPicPr>
          <p:blipFill>
            <a:blip r:embed="rId2" cstate="print"/>
            <a:stretch>
              <a:fillRect/>
            </a:stretch>
          </p:blipFill>
          <p:spPr>
            <a:xfrm>
              <a:off x="1262422" y="4272881"/>
              <a:ext cx="151066" cy="148997"/>
            </a:xfrm>
            <a:prstGeom prst="rect">
              <a:avLst/>
            </a:prstGeom>
            <a:effectLst/>
          </p:spPr>
        </p:pic>
        <p:sp>
          <p:nvSpPr>
            <p:cNvPr id="55" name="内容占位符 2"/>
            <p:cNvSpPr txBox="1">
              <a:spLocks/>
            </p:cNvSpPr>
            <p:nvPr/>
          </p:nvSpPr>
          <p:spPr>
            <a:xfrm>
              <a:off x="1142976" y="3846066"/>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不足</a:t>
              </a:r>
            </a:p>
          </p:txBody>
        </p:sp>
        <p:sp>
          <p:nvSpPr>
            <p:cNvPr id="56" name="TextBox 55"/>
            <p:cNvSpPr txBox="1"/>
            <p:nvPr/>
          </p:nvSpPr>
          <p:spPr>
            <a:xfrm>
              <a:off x="844893" y="38460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共享内存的</a:t>
            </a:r>
            <a:r>
              <a:rPr lang="zh-CN" altLang="en-US" dirty="0">
                <a:cs typeface="+mj-cs"/>
              </a:rPr>
              <a:t>实现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3301548"/>
            <a:ext cx="1869719" cy="369890"/>
            <a:chOff x="844893" y="3301548"/>
            <a:chExt cx="1869719" cy="369890"/>
          </a:xfrm>
        </p:grpSpPr>
        <p:sp>
          <p:nvSpPr>
            <p:cNvPr id="9" name="内容占位符 2"/>
            <p:cNvSpPr txBox="1">
              <a:spLocks/>
            </p:cNvSpPr>
            <p:nvPr/>
          </p:nvSpPr>
          <p:spPr>
            <a:xfrm>
              <a:off x="1142976" y="3314248"/>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最快的方法</a:t>
              </a:r>
            </a:p>
          </p:txBody>
        </p:sp>
        <p:sp>
          <p:nvSpPr>
            <p:cNvPr id="12" name="TextBox 11"/>
            <p:cNvSpPr txBox="1"/>
            <p:nvPr/>
          </p:nvSpPr>
          <p:spPr>
            <a:xfrm>
              <a:off x="844893" y="330154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595238"/>
            <a:ext cx="3941421" cy="369332"/>
            <a:chOff x="844893" y="3595238"/>
            <a:chExt cx="3941421" cy="369332"/>
          </a:xfrm>
        </p:grpSpPr>
        <p:sp>
          <p:nvSpPr>
            <p:cNvPr id="23" name="内容占位符 2"/>
            <p:cNvSpPr txBox="1">
              <a:spLocks/>
            </p:cNvSpPr>
            <p:nvPr/>
          </p:nvSpPr>
          <p:spPr>
            <a:xfrm>
              <a:off x="1142976" y="3595238"/>
              <a:ext cx="3643338"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一个进程写另外一个进程立即可见</a:t>
              </a:r>
            </a:p>
          </p:txBody>
        </p:sp>
        <p:sp>
          <p:nvSpPr>
            <p:cNvPr id="24" name="TextBox 23"/>
            <p:cNvSpPr txBox="1"/>
            <p:nvPr/>
          </p:nvSpPr>
          <p:spPr>
            <a:xfrm>
              <a:off x="844893" y="359523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855590"/>
            <a:ext cx="2369785" cy="369332"/>
            <a:chOff x="844893" y="3855590"/>
            <a:chExt cx="2369785" cy="369332"/>
          </a:xfrm>
        </p:grpSpPr>
        <p:sp>
          <p:nvSpPr>
            <p:cNvPr id="47" name="内容占位符 2"/>
            <p:cNvSpPr txBox="1">
              <a:spLocks/>
            </p:cNvSpPr>
            <p:nvPr/>
          </p:nvSpPr>
          <p:spPr>
            <a:xfrm>
              <a:off x="1142976" y="3855590"/>
              <a:ext cx="207170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没有系统调用干预</a:t>
              </a:r>
            </a:p>
          </p:txBody>
        </p:sp>
        <p:sp>
          <p:nvSpPr>
            <p:cNvPr id="48" name="TextBox 47"/>
            <p:cNvSpPr txBox="1"/>
            <p:nvPr/>
          </p:nvSpPr>
          <p:spPr>
            <a:xfrm>
              <a:off x="844893" y="385559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4123880"/>
            <a:ext cx="2084033" cy="369332"/>
            <a:chOff x="844893" y="4123880"/>
            <a:chExt cx="2084033" cy="369332"/>
          </a:xfrm>
        </p:grpSpPr>
        <p:sp>
          <p:nvSpPr>
            <p:cNvPr id="51" name="内容占位符 2"/>
            <p:cNvSpPr txBox="1">
              <a:spLocks/>
            </p:cNvSpPr>
            <p:nvPr/>
          </p:nvSpPr>
          <p:spPr>
            <a:xfrm>
              <a:off x="1142976" y="4123880"/>
              <a:ext cx="1785950"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没有数据复制</a:t>
              </a:r>
            </a:p>
          </p:txBody>
        </p:sp>
        <p:sp>
          <p:nvSpPr>
            <p:cNvPr id="52" name="TextBox 51"/>
            <p:cNvSpPr txBox="1"/>
            <p:nvPr/>
          </p:nvSpPr>
          <p:spPr>
            <a:xfrm>
              <a:off x="844893" y="412388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4396932"/>
            <a:ext cx="2941289" cy="603710"/>
            <a:chOff x="844893" y="4396932"/>
            <a:chExt cx="2941289" cy="603710"/>
          </a:xfrm>
        </p:grpSpPr>
        <p:sp>
          <p:nvSpPr>
            <p:cNvPr id="53" name="内容占位符 2"/>
            <p:cNvSpPr txBox="1">
              <a:spLocks/>
            </p:cNvSpPr>
            <p:nvPr/>
          </p:nvSpPr>
          <p:spPr>
            <a:xfrm>
              <a:off x="1394985" y="4676790"/>
              <a:ext cx="239119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由程序员提供同步</a:t>
              </a:r>
            </a:p>
          </p:txBody>
        </p:sp>
        <p:pic>
          <p:nvPicPr>
            <p:cNvPr id="54" name="图片 53" descr="小点1.png"/>
            <p:cNvPicPr>
              <a:picLocks noChangeAspect="1"/>
            </p:cNvPicPr>
            <p:nvPr/>
          </p:nvPicPr>
          <p:blipFill>
            <a:blip r:embed="rId2" cstate="print"/>
            <a:stretch>
              <a:fillRect/>
            </a:stretch>
          </p:blipFill>
          <p:spPr>
            <a:xfrm>
              <a:off x="1262422" y="4785647"/>
              <a:ext cx="151066" cy="148997"/>
            </a:xfrm>
            <a:prstGeom prst="rect">
              <a:avLst/>
            </a:prstGeom>
            <a:effectLst/>
          </p:spPr>
        </p:pic>
        <p:sp>
          <p:nvSpPr>
            <p:cNvPr id="55" name="内容占位符 2"/>
            <p:cNvSpPr txBox="1">
              <a:spLocks/>
            </p:cNvSpPr>
            <p:nvPr/>
          </p:nvSpPr>
          <p:spPr>
            <a:xfrm>
              <a:off x="1142976" y="4396932"/>
              <a:ext cx="1571636"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不提供同步</a:t>
              </a:r>
            </a:p>
          </p:txBody>
        </p:sp>
        <p:sp>
          <p:nvSpPr>
            <p:cNvPr id="56" name="TextBox 55"/>
            <p:cNvSpPr txBox="1"/>
            <p:nvPr/>
          </p:nvSpPr>
          <p:spPr>
            <a:xfrm>
              <a:off x="844893" y="439693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928662" y="857238"/>
            <a:ext cx="6143625" cy="2385961"/>
            <a:chOff x="928662" y="857238"/>
            <a:chExt cx="6143625" cy="2385961"/>
          </a:xfrm>
        </p:grpSpPr>
        <p:sp>
          <p:nvSpPr>
            <p:cNvPr id="30" name="Rectangle 4"/>
            <p:cNvSpPr>
              <a:spLocks noChangeArrowheads="1"/>
            </p:cNvSpPr>
            <p:nvPr/>
          </p:nvSpPr>
          <p:spPr bwMode="auto">
            <a:xfrm>
              <a:off x="3186087" y="925544"/>
              <a:ext cx="1600200" cy="170763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1" name="Rectangle 5"/>
            <p:cNvSpPr>
              <a:spLocks noChangeArrowheads="1"/>
            </p:cNvSpPr>
            <p:nvPr/>
          </p:nvSpPr>
          <p:spPr bwMode="auto">
            <a:xfrm>
              <a:off x="928662" y="867199"/>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2" name="Rectangle 6"/>
            <p:cNvSpPr>
              <a:spLocks noChangeArrowheads="1"/>
            </p:cNvSpPr>
            <p:nvPr/>
          </p:nvSpPr>
          <p:spPr bwMode="auto">
            <a:xfrm>
              <a:off x="5319687" y="857238"/>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3" name="Rectangle 7"/>
            <p:cNvSpPr>
              <a:spLocks noChangeArrowheads="1"/>
            </p:cNvSpPr>
            <p:nvPr/>
          </p:nvSpPr>
          <p:spPr bwMode="auto">
            <a:xfrm>
              <a:off x="3871887" y="1542010"/>
              <a:ext cx="304800" cy="341528"/>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34" name="Rectangle 8"/>
            <p:cNvSpPr>
              <a:spLocks noChangeArrowheads="1"/>
            </p:cNvSpPr>
            <p:nvPr/>
          </p:nvSpPr>
          <p:spPr bwMode="auto">
            <a:xfrm>
              <a:off x="2043087" y="2088454"/>
              <a:ext cx="304800" cy="34152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35" name="Rectangle 9"/>
            <p:cNvSpPr>
              <a:spLocks noChangeArrowheads="1"/>
            </p:cNvSpPr>
            <p:nvPr/>
          </p:nvSpPr>
          <p:spPr bwMode="auto">
            <a:xfrm>
              <a:off x="5700687" y="1678621"/>
              <a:ext cx="304800" cy="341528"/>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36" name="Line 10"/>
            <p:cNvSpPr>
              <a:spLocks noChangeShapeType="1"/>
            </p:cNvSpPr>
            <p:nvPr/>
          </p:nvSpPr>
          <p:spPr bwMode="auto">
            <a:xfrm flipV="1">
              <a:off x="2347887" y="1542010"/>
              <a:ext cx="1524000" cy="546444"/>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7" name="Line 11"/>
            <p:cNvSpPr>
              <a:spLocks noChangeShapeType="1"/>
            </p:cNvSpPr>
            <p:nvPr/>
          </p:nvSpPr>
          <p:spPr bwMode="auto">
            <a:xfrm flipV="1">
              <a:off x="2347887" y="1883537"/>
              <a:ext cx="1524000" cy="546444"/>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8" name="Line 12"/>
            <p:cNvSpPr>
              <a:spLocks noChangeShapeType="1"/>
            </p:cNvSpPr>
            <p:nvPr/>
          </p:nvSpPr>
          <p:spPr bwMode="auto">
            <a:xfrm>
              <a:off x="4176687" y="1542010"/>
              <a:ext cx="1524000" cy="136611"/>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 name="Line 13"/>
            <p:cNvSpPr>
              <a:spLocks noChangeShapeType="1"/>
            </p:cNvSpPr>
            <p:nvPr/>
          </p:nvSpPr>
          <p:spPr bwMode="auto">
            <a:xfrm>
              <a:off x="4176687" y="1883537"/>
              <a:ext cx="1524000" cy="136611"/>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 name="Text Box 14"/>
            <p:cNvSpPr txBox="1">
              <a:spLocks noChangeArrowheads="1"/>
            </p:cNvSpPr>
            <p:nvPr/>
          </p:nvSpPr>
          <p:spPr bwMode="auto">
            <a:xfrm>
              <a:off x="1022007" y="1441508"/>
              <a:ext cx="92365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1" name="Text Box 15"/>
            <p:cNvSpPr txBox="1">
              <a:spLocks noChangeArrowheads="1"/>
            </p:cNvSpPr>
            <p:nvPr/>
          </p:nvSpPr>
          <p:spPr bwMode="auto">
            <a:xfrm>
              <a:off x="6081687" y="1426268"/>
              <a:ext cx="92365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2" name="Freeform 16"/>
            <p:cNvSpPr>
              <a:spLocks/>
            </p:cNvSpPr>
            <p:nvPr/>
          </p:nvSpPr>
          <p:spPr bwMode="auto">
            <a:xfrm>
              <a:off x="1509687" y="2634898"/>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43" name="Rectangle 17"/>
            <p:cNvSpPr>
              <a:spLocks noChangeArrowheads="1"/>
            </p:cNvSpPr>
            <p:nvPr/>
          </p:nvSpPr>
          <p:spPr bwMode="auto">
            <a:xfrm>
              <a:off x="1512866" y="2771509"/>
              <a:ext cx="457200" cy="136611"/>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44" name="Rectangle 18"/>
            <p:cNvSpPr>
              <a:spLocks noChangeArrowheads="1"/>
            </p:cNvSpPr>
            <p:nvPr/>
          </p:nvSpPr>
          <p:spPr bwMode="auto">
            <a:xfrm>
              <a:off x="1966887" y="2771509"/>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57" name="Text Box 19"/>
            <p:cNvSpPr txBox="1">
              <a:spLocks noChangeArrowheads="1"/>
            </p:cNvSpPr>
            <p:nvPr/>
          </p:nvSpPr>
          <p:spPr bwMode="auto">
            <a:xfrm>
              <a:off x="976287" y="2357436"/>
              <a:ext cx="64633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58" name="Freeform 20"/>
            <p:cNvSpPr>
              <a:spLocks/>
            </p:cNvSpPr>
            <p:nvPr/>
          </p:nvSpPr>
          <p:spPr bwMode="auto">
            <a:xfrm>
              <a:off x="6005487" y="2703203"/>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9" name="Rectangle 21"/>
            <p:cNvSpPr>
              <a:spLocks noChangeArrowheads="1"/>
            </p:cNvSpPr>
            <p:nvPr/>
          </p:nvSpPr>
          <p:spPr bwMode="auto">
            <a:xfrm>
              <a:off x="6005487" y="2839814"/>
              <a:ext cx="457200" cy="136611"/>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60" name="Rectangle 22"/>
            <p:cNvSpPr>
              <a:spLocks noChangeArrowheads="1"/>
            </p:cNvSpPr>
            <p:nvPr/>
          </p:nvSpPr>
          <p:spPr bwMode="auto">
            <a:xfrm>
              <a:off x="6462687" y="2839814"/>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61" name="Text Box 23"/>
            <p:cNvSpPr txBox="1">
              <a:spLocks noChangeArrowheads="1"/>
            </p:cNvSpPr>
            <p:nvPr/>
          </p:nvSpPr>
          <p:spPr bwMode="auto">
            <a:xfrm>
              <a:off x="5472087" y="2428874"/>
              <a:ext cx="64633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64" name="TextBox 63"/>
            <p:cNvSpPr txBox="1"/>
            <p:nvPr/>
          </p:nvSpPr>
          <p:spPr>
            <a:xfrm>
              <a:off x="985812" y="890576"/>
              <a:ext cx="1689886" cy="338554"/>
            </a:xfrm>
            <a:prstGeom prst="rect">
              <a:avLst/>
            </a:prstGeom>
            <a:noFill/>
          </p:spPr>
          <p:txBody>
            <a:bodyPr wrap="none" rtlCol="0">
              <a:spAutoFit/>
            </a:bodyPr>
            <a:lstStyle/>
            <a:p>
              <a:r>
                <a:rPr lang="zh-CN" altLang="en-US" sz="1600" b="1" dirty="0">
                  <a:solidFill>
                    <a:srgbClr val="11576A"/>
                  </a:solidFill>
                  <a:latin typeface="+mj-ea"/>
                  <a:cs typeface="Gulim" charset="0"/>
                </a:rPr>
                <a:t>进程</a:t>
              </a:r>
              <a:r>
                <a:rPr lang="en-US" altLang="zh-CN" sz="1600" b="1" dirty="0">
                  <a:solidFill>
                    <a:srgbClr val="11576A"/>
                  </a:solidFill>
                  <a:latin typeface="+mj-ea"/>
                  <a:cs typeface="Gulim" charset="0"/>
                </a:rPr>
                <a:t>I</a:t>
              </a:r>
              <a:r>
                <a:rPr lang="zh-CN" altLang="en-US" sz="1600" b="1" dirty="0">
                  <a:solidFill>
                    <a:srgbClr val="11576A"/>
                  </a:solidFill>
                  <a:latin typeface="+mj-ea"/>
                  <a:cs typeface="Gulim" charset="0"/>
                </a:rPr>
                <a:t>的地址空间</a:t>
              </a:r>
              <a:endParaRPr lang="en-US" altLang="zh-CN" sz="1600" b="1" dirty="0">
                <a:solidFill>
                  <a:srgbClr val="11576A"/>
                </a:solidFill>
                <a:latin typeface="+mj-ea"/>
                <a:cs typeface="Gulim" charset="0"/>
              </a:endParaRPr>
            </a:p>
          </p:txBody>
        </p:sp>
        <p:sp>
          <p:nvSpPr>
            <p:cNvPr id="65" name="TextBox 64"/>
            <p:cNvSpPr txBox="1"/>
            <p:nvPr/>
          </p:nvSpPr>
          <p:spPr>
            <a:xfrm>
              <a:off x="5334005" y="866763"/>
              <a:ext cx="1717137" cy="338554"/>
            </a:xfrm>
            <a:prstGeom prst="rect">
              <a:avLst/>
            </a:prstGeom>
            <a:noFill/>
          </p:spPr>
          <p:txBody>
            <a:bodyPr wrap="none" rtlCol="0">
              <a:spAutoFit/>
            </a:bodyPr>
            <a:lstStyle/>
            <a:p>
              <a:r>
                <a:rPr lang="zh-CN" altLang="en-US" sz="1600" b="1" dirty="0">
                  <a:solidFill>
                    <a:srgbClr val="11576A"/>
                  </a:solidFill>
                  <a:latin typeface="+mj-ea"/>
                  <a:cs typeface="Gulim" charset="0"/>
                </a:rPr>
                <a:t>进程</a:t>
              </a:r>
              <a:r>
                <a:rPr lang="en-US" altLang="zh-CN" sz="1600" b="1" dirty="0">
                  <a:solidFill>
                    <a:srgbClr val="11576A"/>
                  </a:solidFill>
                  <a:latin typeface="+mj-ea"/>
                  <a:cs typeface="Gulim" charset="0"/>
                </a:rPr>
                <a:t>J</a:t>
              </a:r>
              <a:r>
                <a:rPr lang="zh-CN" altLang="en-US" sz="1600" b="1" dirty="0">
                  <a:solidFill>
                    <a:srgbClr val="11576A"/>
                  </a:solidFill>
                  <a:latin typeface="+mj-ea"/>
                  <a:cs typeface="Gulim" charset="0"/>
                </a:rPr>
                <a:t>的地址空间</a:t>
              </a:r>
              <a:endParaRPr lang="en-US" altLang="zh-CN" sz="1600" b="1" dirty="0">
                <a:solidFill>
                  <a:srgbClr val="11576A"/>
                </a:solidFill>
                <a:latin typeface="+mj-ea"/>
                <a:cs typeface="Gulim" charset="0"/>
              </a:endParaRPr>
            </a:p>
          </p:txBody>
        </p:sp>
        <p:sp>
          <p:nvSpPr>
            <p:cNvPr id="66" name="TextBox 65"/>
            <p:cNvSpPr txBox="1"/>
            <p:nvPr/>
          </p:nvSpPr>
          <p:spPr>
            <a:xfrm>
              <a:off x="3483485" y="928588"/>
              <a:ext cx="1005403" cy="338554"/>
            </a:xfrm>
            <a:prstGeom prst="rect">
              <a:avLst/>
            </a:prstGeom>
            <a:noFill/>
          </p:spPr>
          <p:txBody>
            <a:bodyPr wrap="none" rtlCol="0">
              <a:spAutoFit/>
            </a:bodyPr>
            <a:lstStyle/>
            <a:p>
              <a:r>
                <a:rPr lang="zh-CN" altLang="en-US" sz="1600" b="1" dirty="0">
                  <a:solidFill>
                    <a:srgbClr val="11576A"/>
                  </a:solidFill>
                  <a:latin typeface="+mj-ea"/>
                  <a:cs typeface="Gulim" charset="0"/>
                </a:rPr>
                <a:t>物理内存</a:t>
              </a:r>
              <a:endParaRPr lang="en-US" altLang="zh-CN" sz="1600" b="1" dirty="0">
                <a:solidFill>
                  <a:srgbClr val="11576A"/>
                </a:solidFill>
                <a:latin typeface="+mj-ea"/>
                <a:cs typeface="Gulim"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共享内存</a:t>
            </a:r>
            <a:r>
              <a:rPr lang="zh-CN" altLang="en-US" dirty="0">
                <a:cs typeface="+mj-cs"/>
              </a:rPr>
              <a:t>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155867" cy="428628"/>
            <a:chOff x="844893" y="1000114"/>
            <a:chExt cx="5155867" cy="428628"/>
          </a:xfrm>
        </p:grpSpPr>
        <p:sp>
          <p:nvSpPr>
            <p:cNvPr id="9" name="内容占位符 2"/>
            <p:cNvSpPr txBox="1">
              <a:spLocks/>
            </p:cNvSpPr>
            <p:nvPr/>
          </p:nvSpPr>
          <p:spPr>
            <a:xfrm>
              <a:off x="1142976" y="1000114"/>
              <a:ext cx="48577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a:t>shmget</a:t>
              </a:r>
              <a:r>
                <a:rPr lang="en-US" altLang="en-US" dirty="0"/>
                <a:t>( key, size, flags</a:t>
              </a:r>
              <a:r>
                <a:rPr lang="zh-CN" altLang="en-US" dirty="0"/>
                <a:t>）</a:t>
              </a:r>
              <a:endParaRPr lang="en-US" altLang="zh-CN" dirty="0"/>
            </a:p>
            <a:p>
              <a:pPr marL="0" lvl="0" indent="0">
                <a:spcBef>
                  <a:spcPct val="20000"/>
                </a:spcBef>
                <a:defRPr/>
              </a:pPr>
              <a:r>
                <a:rPr lang="zh-CN" altLang="en-US" dirty="0"/>
                <a:t>创建共享段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67584"/>
            <a:ext cx="5870247" cy="400110"/>
            <a:chOff x="844893" y="1667584"/>
            <a:chExt cx="5870247" cy="400110"/>
          </a:xfrm>
        </p:grpSpPr>
        <p:sp>
          <p:nvSpPr>
            <p:cNvPr id="23" name="内容占位符 2"/>
            <p:cNvSpPr txBox="1">
              <a:spLocks/>
            </p:cNvSpPr>
            <p:nvPr/>
          </p:nvSpPr>
          <p:spPr>
            <a:xfrm>
              <a:off x="1142976" y="1667584"/>
              <a:ext cx="557216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a:t>shmat</a:t>
              </a:r>
              <a:r>
                <a:rPr lang="en-US" altLang="en-US" dirty="0"/>
                <a:t>( </a:t>
              </a:r>
              <a:r>
                <a:rPr lang="en-US" altLang="en-US" dirty="0" err="1"/>
                <a:t>shmid</a:t>
              </a:r>
              <a:r>
                <a:rPr lang="en-US" altLang="en-US" dirty="0"/>
                <a:t>, *</a:t>
              </a:r>
              <a:r>
                <a:rPr lang="en-US" altLang="en-US" dirty="0" err="1"/>
                <a:t>shmaddr</a:t>
              </a:r>
              <a:r>
                <a:rPr lang="en-US" altLang="en-US" dirty="0"/>
                <a:t>, flags</a:t>
              </a:r>
              <a:r>
                <a:rPr lang="zh-CN" altLang="en-US" dirty="0"/>
                <a:t>）</a:t>
              </a:r>
              <a:endParaRPr lang="en-US" altLang="zh-CN" dirty="0"/>
            </a:p>
            <a:p>
              <a:pPr marL="0" lvl="0" indent="0">
                <a:spcBef>
                  <a:spcPct val="20000"/>
                </a:spcBef>
                <a:defRPr/>
              </a:pPr>
              <a:r>
                <a:rPr lang="zh-CN" altLang="en-US" dirty="0"/>
                <a:t>把共享段映射到进程地址空间</a:t>
              </a:r>
            </a:p>
          </p:txBody>
        </p:sp>
        <p:sp>
          <p:nvSpPr>
            <p:cNvPr id="24" name="TextBox 23"/>
            <p:cNvSpPr txBox="1"/>
            <p:nvPr/>
          </p:nvSpPr>
          <p:spPr>
            <a:xfrm>
              <a:off x="844893" y="16675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454072"/>
            <a:ext cx="5870247" cy="693742"/>
            <a:chOff x="844893" y="2454072"/>
            <a:chExt cx="5870247" cy="693742"/>
          </a:xfrm>
        </p:grpSpPr>
        <p:sp>
          <p:nvSpPr>
            <p:cNvPr id="47" name="内容占位符 2"/>
            <p:cNvSpPr txBox="1">
              <a:spLocks/>
            </p:cNvSpPr>
            <p:nvPr/>
          </p:nvSpPr>
          <p:spPr>
            <a:xfrm>
              <a:off x="1142976" y="2454072"/>
              <a:ext cx="5572164"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a:t>shmdt</a:t>
              </a:r>
              <a:r>
                <a:rPr lang="en-US" altLang="en-US" dirty="0"/>
                <a:t>( *</a:t>
              </a:r>
              <a:r>
                <a:rPr lang="en-US" altLang="en-US" dirty="0" err="1"/>
                <a:t>shmaddr</a:t>
              </a:r>
              <a:r>
                <a:rPr lang="zh-CN" altLang="en-US" dirty="0"/>
                <a:t>）</a:t>
              </a:r>
              <a:endParaRPr lang="en-US" altLang="zh-CN" dirty="0"/>
            </a:p>
            <a:p>
              <a:pPr marL="0" lvl="0" indent="0">
                <a:spcBef>
                  <a:spcPct val="20000"/>
                </a:spcBef>
                <a:defRPr/>
              </a:pPr>
              <a:r>
                <a:rPr lang="zh-CN" altLang="en-US" dirty="0"/>
                <a:t>取消共享段到进程地址空间的映射</a:t>
              </a:r>
            </a:p>
          </p:txBody>
        </p:sp>
        <p:sp>
          <p:nvSpPr>
            <p:cNvPr id="48" name="TextBox 47"/>
            <p:cNvSpPr txBox="1"/>
            <p:nvPr/>
          </p:nvSpPr>
          <p:spPr>
            <a:xfrm>
              <a:off x="844893" y="245407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126554"/>
            <a:ext cx="3441355" cy="400110"/>
            <a:chOff x="844893" y="3126554"/>
            <a:chExt cx="3441355" cy="400110"/>
          </a:xfrm>
        </p:grpSpPr>
        <p:sp>
          <p:nvSpPr>
            <p:cNvPr id="51" name="内容占位符 2"/>
            <p:cNvSpPr txBox="1">
              <a:spLocks/>
            </p:cNvSpPr>
            <p:nvPr/>
          </p:nvSpPr>
          <p:spPr>
            <a:xfrm>
              <a:off x="1142976" y="3126554"/>
              <a:ext cx="314327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a:t>shmctl</a:t>
              </a:r>
              <a:r>
                <a:rPr lang="en-US" altLang="en-US" dirty="0"/>
                <a:t>( …</a:t>
              </a:r>
              <a:r>
                <a:rPr lang="zh-CN" altLang="en-US" dirty="0"/>
                <a:t>）</a:t>
              </a:r>
              <a:endParaRPr lang="en-US" altLang="zh-CN" dirty="0"/>
            </a:p>
            <a:p>
              <a:pPr marL="0" lvl="0" indent="0">
                <a:spcBef>
                  <a:spcPct val="20000"/>
                </a:spcBef>
                <a:defRPr/>
              </a:pPr>
              <a:r>
                <a:rPr lang="zh-CN" altLang="en-US" dirty="0"/>
                <a:t>共享段控制</a:t>
              </a:r>
            </a:p>
          </p:txBody>
        </p:sp>
        <p:sp>
          <p:nvSpPr>
            <p:cNvPr id="52" name="TextBox 51"/>
            <p:cNvSpPr txBox="1"/>
            <p:nvPr/>
          </p:nvSpPr>
          <p:spPr>
            <a:xfrm>
              <a:off x="844893" y="312655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86092"/>
            <a:ext cx="5941685" cy="557866"/>
            <a:chOff x="844893" y="3886092"/>
            <a:chExt cx="5941685" cy="557866"/>
          </a:xfrm>
        </p:grpSpPr>
        <p:sp>
          <p:nvSpPr>
            <p:cNvPr id="55" name="内容占位符 2"/>
            <p:cNvSpPr txBox="1">
              <a:spLocks/>
            </p:cNvSpPr>
            <p:nvPr/>
          </p:nvSpPr>
          <p:spPr>
            <a:xfrm>
              <a:off x="1142976" y="3886092"/>
              <a:ext cx="5643602" cy="557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需要信号量等机制协调共享内存的访问冲突</a:t>
              </a:r>
            </a:p>
          </p:txBody>
        </p:sp>
        <p:sp>
          <p:nvSpPr>
            <p:cNvPr id="56" name="TextBox 55"/>
            <p:cNvSpPr txBox="1"/>
            <p:nvPr/>
          </p:nvSpPr>
          <p:spPr>
            <a:xfrm>
              <a:off x="844893" y="388609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extLst>
      <p:ext uri="{BB962C8B-B14F-4D97-AF65-F5344CB8AC3E}">
        <p14:creationId xmlns:p14="http://schemas.microsoft.com/office/powerpoint/2010/main" val="39822753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strVal val="4*ppt_w"/>
                                          </p:val>
                                        </p:tav>
                                      </p:tavLst>
                                    </p:anim>
                                    <p:anim calcmode="lin" valueType="num">
                                      <p:cBhvr>
                                        <p:cTn id="7" dur="500"/>
                                        <p:tgtEl>
                                          <p:spTgt spid="3"/>
                                        </p:tgtEl>
                                        <p:attrNameLst>
                                          <p:attrName>ppt_h</p:attrName>
                                        </p:attrNameLst>
                                      </p:cBhvr>
                                      <p:tavLst>
                                        <p:tav tm="0">
                                          <p:val>
                                            <p:strVal val="ppt_h"/>
                                          </p:val>
                                        </p:tav>
                                        <p:tav tm="100000">
                                          <p:val>
                                            <p:strVal val="4*ppt_h"/>
                                          </p:val>
                                        </p:tav>
                                      </p:tavLst>
                                    </p:anim>
                                    <p:set>
                                      <p:cBhvr>
                                        <p:cTn id="8" dur="1" fill="hold">
                                          <p:stCondLst>
                                            <p:cond delay="499"/>
                                          </p:stCondLst>
                                        </p:cTn>
                                        <p:tgtEl>
                                          <p:spTgt spid="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6075</TotalTime>
  <Words>346</Words>
  <Application>Microsoft Office PowerPoint</Application>
  <PresentationFormat>全屏显示(16:9)</PresentationFormat>
  <Paragraphs>120</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Monotype Sorts</vt:lpstr>
      <vt:lpstr>MS PGothic</vt:lpstr>
      <vt:lpstr>微软雅黑</vt:lpstr>
      <vt:lpstr>张海山锐谐体2.0-授权联系：Samtype@QQ.com</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胡 锦浩</cp:lastModifiedBy>
  <cp:revision>976</cp:revision>
  <dcterms:created xsi:type="dcterms:W3CDTF">2015-01-11T06:38:50Z</dcterms:created>
  <dcterms:modified xsi:type="dcterms:W3CDTF">2020-05-15T11:20:07Z</dcterms:modified>
</cp:coreProperties>
</file>