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338" r:id="rId2"/>
    <p:sldId id="438" r:id="rId3"/>
    <p:sldId id="585" r:id="rId4"/>
    <p:sldId id="550" r:id="rId5"/>
    <p:sldId id="549" r:id="rId6"/>
    <p:sldId id="306" r:id="rId7"/>
    <p:sldId id="439" r:id="rId8"/>
    <p:sldId id="442" r:id="rId9"/>
    <p:sldId id="587" r:id="rId10"/>
    <p:sldId id="648" r:id="rId11"/>
    <p:sldId id="647" r:id="rId12"/>
    <p:sldId id="632" r:id="rId13"/>
    <p:sldId id="588" r:id="rId14"/>
    <p:sldId id="627" r:id="rId15"/>
    <p:sldId id="631" r:id="rId16"/>
    <p:sldId id="628" r:id="rId17"/>
    <p:sldId id="629" r:id="rId18"/>
    <p:sldId id="630" r:id="rId19"/>
    <p:sldId id="458" r:id="rId20"/>
    <p:sldId id="633" r:id="rId21"/>
    <p:sldId id="634" r:id="rId22"/>
    <p:sldId id="596" r:id="rId23"/>
    <p:sldId id="589" r:id="rId24"/>
    <p:sldId id="617" r:id="rId25"/>
    <p:sldId id="650" r:id="rId26"/>
    <p:sldId id="652" r:id="rId27"/>
    <p:sldId id="635" r:id="rId28"/>
    <p:sldId id="620" r:id="rId29"/>
    <p:sldId id="619" r:id="rId30"/>
    <p:sldId id="637" r:id="rId31"/>
    <p:sldId id="638" r:id="rId32"/>
    <p:sldId id="622" r:id="rId33"/>
    <p:sldId id="641" r:id="rId34"/>
    <p:sldId id="639" r:id="rId35"/>
    <p:sldId id="640" r:id="rId36"/>
    <p:sldId id="642" r:id="rId37"/>
    <p:sldId id="643" r:id="rId38"/>
    <p:sldId id="605" r:id="rId39"/>
    <p:sldId id="649" r:id="rId40"/>
    <p:sldId id="651" r:id="rId41"/>
    <p:sldId id="591" r:id="rId42"/>
    <p:sldId id="604" r:id="rId43"/>
    <p:sldId id="603" r:id="rId44"/>
    <p:sldId id="645" r:id="rId45"/>
    <p:sldId id="646" r:id="rId46"/>
    <p:sldId id="644" r:id="rId47"/>
    <p:sldId id="624" r:id="rId48"/>
    <p:sldId id="602" r:id="rId49"/>
    <p:sldId id="606" r:id="rId50"/>
    <p:sldId id="653" r:id="rId51"/>
    <p:sldId id="610" r:id="rId52"/>
    <p:sldId id="609" r:id="rId53"/>
    <p:sldId id="613" r:id="rId54"/>
    <p:sldId id="626" r:id="rId55"/>
    <p:sldId id="625" r:id="rId56"/>
    <p:sldId id="655" r:id="rId57"/>
    <p:sldId id="615" r:id="rId58"/>
    <p:sldId id="612" r:id="rId59"/>
    <p:sldId id="661" r:id="rId60"/>
    <p:sldId id="663" r:id="rId61"/>
    <p:sldId id="662" r:id="rId62"/>
    <p:sldId id="665" r:id="rId63"/>
    <p:sldId id="664" r:id="rId64"/>
    <p:sldId id="666" r:id="rId65"/>
    <p:sldId id="659" r:id="rId66"/>
    <p:sldId id="660" r:id="rId67"/>
    <p:sldId id="657" r:id="rId68"/>
    <p:sldId id="668" r:id="rId69"/>
    <p:sldId id="667" r:id="rId70"/>
    <p:sldId id="611" r:id="rId71"/>
    <p:sldId id="669" r:id="rId72"/>
    <p:sldId id="479" r:id="rId7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93">
          <p15:clr>
            <a:srgbClr val="A4A3A4"/>
          </p15:clr>
        </p15:guide>
        <p15:guide id="4" pos="2562">
          <p15:clr>
            <a:srgbClr val="A4A3A4"/>
          </p15:clr>
        </p15:guide>
        <p15:guide id="5" orient="horz">
          <p15:clr>
            <a:srgbClr val="A4A3A4"/>
          </p15:clr>
        </p15:guide>
        <p15:guide id="6" pos="839">
          <p15:clr>
            <a:srgbClr val="A4A3A4"/>
          </p15:clr>
        </p15:guide>
        <p15:guide id="7" orient="horz" pos="1665">
          <p15:clr>
            <a:srgbClr val="A4A3A4"/>
          </p15:clr>
        </p15:guide>
        <p15:guide id="8" pos="4105">
          <p15:clr>
            <a:srgbClr val="A4A3A4"/>
          </p15:clr>
        </p15:guide>
        <p15:guide id="9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CCFFFF"/>
    <a:srgbClr val="66FFFF"/>
    <a:srgbClr val="FFCC66"/>
    <a:srgbClr val="FF9900"/>
    <a:srgbClr val="CCCCCC"/>
    <a:srgbClr val="666666"/>
    <a:srgbClr val="FF00FF"/>
    <a:srgbClr val="0EB1C8"/>
    <a:srgbClr val="FFF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9" autoAdjust="0"/>
    <p:restoredTop sz="96582" autoAdjust="0"/>
  </p:normalViewPr>
  <p:slideViewPr>
    <p:cSldViewPr>
      <p:cViewPr varScale="1">
        <p:scale>
          <a:sx n="86" d="100"/>
          <a:sy n="86" d="100"/>
        </p:scale>
        <p:origin x="84" y="1170"/>
      </p:cViewPr>
      <p:guideLst>
        <p:guide orient="horz" pos="1620"/>
        <p:guide pos="2880"/>
        <p:guide orient="horz" pos="1393"/>
        <p:guide pos="2562"/>
        <p:guide orient="horz"/>
        <p:guide pos="839"/>
        <p:guide orient="horz" pos="1665"/>
        <p:guide pos="4105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0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2020/5/22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01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2020/5/22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3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  <p:sldLayoutId id="2147483661" r:id="rId4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 txBox="1">
            <a:spLocks noChangeArrowheads="1"/>
          </p:cNvSpPr>
          <p:nvPr/>
        </p:nvSpPr>
        <p:spPr>
          <a:xfrm>
            <a:off x="642910" y="1571618"/>
            <a:ext cx="7696200" cy="536575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ctr" defTabSz="449263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操作系统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311252" y="2643195"/>
            <a:ext cx="6323012" cy="1071563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449263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Lab8: </a:t>
            </a:r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文件系统</a:t>
            </a:r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-344"/>
            <a:ext cx="9140974" cy="51419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76" y="1982466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6289" y="1351821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8 </a:t>
            </a:r>
            <a:r>
              <a:rPr lang="zh-CN" altLang="en-US" dirty="0">
                <a:sym typeface="微软雅黑" pitchFamily="34" charset="-122"/>
              </a:rPr>
              <a:t>文件系统</a:t>
            </a:r>
            <a:endParaRPr lang="zh-CN" altLang="en-US" dirty="0"/>
          </a:p>
        </p:txBody>
      </p:sp>
      <p:sp>
        <p:nvSpPr>
          <p:cNvPr id="22" name="矩形 20"/>
          <p:cNvSpPr>
            <a:spLocks noChangeArrowheads="1"/>
          </p:cNvSpPr>
          <p:nvPr/>
        </p:nvSpPr>
        <p:spPr bwMode="auto">
          <a:xfrm>
            <a:off x="2143806" y="4199479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0" name="Straight Connector 11"/>
          <p:cNvSpPr>
            <a:spLocks noChangeShapeType="1"/>
          </p:cNvSpPr>
          <p:nvPr/>
        </p:nvSpPr>
        <p:spPr bwMode="auto">
          <a:xfrm flipV="1">
            <a:off x="539552" y="3939902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339752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760436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347864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内容占位符 2"/>
          <p:cNvSpPr txBox="1">
            <a:spLocks/>
          </p:cNvSpPr>
          <p:nvPr/>
        </p:nvSpPr>
        <p:spPr>
          <a:xfrm>
            <a:off x="1681479" y="1707654"/>
            <a:ext cx="3748518" cy="25333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600" dirty="0"/>
              <a:t>繁多的数据结构和函数调用</a:t>
            </a:r>
          </a:p>
        </p:txBody>
      </p:sp>
      <p:sp>
        <p:nvSpPr>
          <p:cNvPr id="34" name="内容占位符 2"/>
          <p:cNvSpPr txBox="1">
            <a:spLocks/>
          </p:cNvSpPr>
          <p:nvPr/>
        </p:nvSpPr>
        <p:spPr>
          <a:xfrm>
            <a:off x="1698662" y="2024248"/>
            <a:ext cx="3748518" cy="25333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600" dirty="0"/>
              <a:t>硬盘上的数据</a:t>
            </a:r>
            <a:r>
              <a:rPr lang="en-US" altLang="zh-CN" sz="1600" dirty="0"/>
              <a:t>&lt;--&gt;</a:t>
            </a:r>
            <a:r>
              <a:rPr lang="zh-CN" altLang="en-US" sz="1600" dirty="0"/>
              <a:t>内存中的数据</a:t>
            </a:r>
          </a:p>
        </p:txBody>
      </p:sp>
      <p:sp>
        <p:nvSpPr>
          <p:cNvPr id="35" name="内容占位符 2"/>
          <p:cNvSpPr txBox="1">
            <a:spLocks/>
          </p:cNvSpPr>
          <p:nvPr/>
        </p:nvSpPr>
        <p:spPr>
          <a:xfrm>
            <a:off x="4909678" y="1596715"/>
            <a:ext cx="1102482" cy="111826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600" dirty="0"/>
              <a:t>自下而上</a:t>
            </a:r>
            <a:endParaRPr lang="en-US" altLang="zh-CN" sz="1600" dirty="0"/>
          </a:p>
          <a:p>
            <a:r>
              <a:rPr lang="zh-CN" altLang="en-US" sz="1600" dirty="0"/>
              <a:t>自上而下</a:t>
            </a:r>
            <a:endParaRPr lang="en-US" altLang="zh-CN" sz="1600" dirty="0"/>
          </a:p>
          <a:p>
            <a:r>
              <a:rPr lang="zh-CN" altLang="en-US" sz="1600" dirty="0"/>
              <a:t>谁包含谁</a:t>
            </a:r>
            <a:endParaRPr lang="en-US" altLang="zh-CN" sz="1600" dirty="0"/>
          </a:p>
          <a:p>
            <a:r>
              <a:rPr lang="zh-CN" altLang="en-US" sz="1600" dirty="0"/>
              <a:t>谁访问谁</a:t>
            </a:r>
          </a:p>
        </p:txBody>
      </p:sp>
      <p:sp>
        <p:nvSpPr>
          <p:cNvPr id="36" name="矩形 20"/>
          <p:cNvSpPr>
            <a:spLocks noChangeArrowheads="1"/>
          </p:cNvSpPr>
          <p:nvPr/>
        </p:nvSpPr>
        <p:spPr bwMode="auto">
          <a:xfrm>
            <a:off x="2129246" y="3336315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内存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131840" y="3652802"/>
            <a:ext cx="0" cy="546677"/>
          </a:xfrm>
          <a:prstGeom prst="straightConnector1">
            <a:avLst/>
          </a:prstGeom>
          <a:ln w="349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55976" y="3652802"/>
            <a:ext cx="0" cy="546677"/>
          </a:xfrm>
          <a:prstGeom prst="straightConnector1">
            <a:avLst/>
          </a:prstGeom>
          <a:ln w="34925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405853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6288" y="1351821"/>
            <a:ext cx="4841895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8 </a:t>
            </a:r>
            <a:r>
              <a:rPr lang="zh-CN" altLang="en-US" dirty="0">
                <a:sym typeface="微软雅黑" pitchFamily="34" charset="-122"/>
              </a:rPr>
              <a:t>文件系统     自下而上，谁访问谁</a:t>
            </a:r>
            <a:endParaRPr lang="zh-CN" altLang="en-US" dirty="0"/>
          </a:p>
        </p:txBody>
      </p:sp>
      <p:sp>
        <p:nvSpPr>
          <p:cNvPr id="22" name="矩形 20"/>
          <p:cNvSpPr>
            <a:spLocks noChangeArrowheads="1"/>
          </p:cNvSpPr>
          <p:nvPr/>
        </p:nvSpPr>
        <p:spPr bwMode="auto">
          <a:xfrm>
            <a:off x="2143806" y="4199479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775654" y="3363838"/>
            <a:ext cx="1204540" cy="527714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超级块superblock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2032553" y="3363838"/>
            <a:ext cx="1455766" cy="527714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根目录</a:t>
            </a:r>
            <a:r>
              <a:rPr lang="en-US" altLang="zh-CN" sz="1200" b="1" dirty="0" err="1">
                <a:solidFill>
                  <a:srgbClr val="11576A"/>
                </a:solidFill>
                <a:latin typeface="+mn-ea"/>
                <a:ea typeface="+mn-ea"/>
              </a:rPr>
              <a:t>inode</a:t>
            </a:r>
            <a:endParaRPr lang="en-US" altLang="zh-CN" sz="1200" b="1" dirty="0">
              <a:solidFill>
                <a:srgbClr val="11576A"/>
              </a:solidFill>
              <a:latin typeface="+mn-ea"/>
              <a:ea typeface="+mn-ea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3583966" y="3363838"/>
            <a:ext cx="988034" cy="527714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空闲空间图freemap</a:t>
            </a: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4662516" y="3363838"/>
            <a:ext cx="3040135" cy="527714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err="1">
                <a:solidFill>
                  <a:srgbClr val="11576A"/>
                </a:solidFill>
                <a:latin typeface="+mn-ea"/>
                <a:ea typeface="+mn-ea"/>
              </a:rPr>
              <a:t>inode</a:t>
            </a: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/</a:t>
            </a: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文件数据</a:t>
            </a: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/</a:t>
            </a: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目录数据 磁盘块</a:t>
            </a:r>
            <a:endParaRPr lang="en-US" altLang="zh-CN" sz="1200" b="1" dirty="0">
              <a:solidFill>
                <a:srgbClr val="11576A"/>
              </a:solidFill>
              <a:latin typeface="+mn-ea"/>
              <a:ea typeface="+mn-ea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dirty="0" err="1">
                <a:solidFill>
                  <a:srgbClr val="11576A"/>
                </a:solidFill>
                <a:latin typeface="+mn-ea"/>
                <a:ea typeface="+mn-ea"/>
              </a:rPr>
              <a:t>i</a:t>
            </a: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node/</a:t>
            </a: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f</a:t>
            </a: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ile </a:t>
            </a: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d</a:t>
            </a: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ata/</a:t>
            </a: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d</a:t>
            </a: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ir </a:t>
            </a: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d</a:t>
            </a: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ata </a:t>
            </a:r>
            <a:r>
              <a:rPr lang="zh-CN" altLang="en-US" sz="1200" b="1" dirty="0">
                <a:latin typeface="+mn-ea"/>
                <a:ea typeface="+mn-ea"/>
              </a:rPr>
              <a:t>blocks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775654" y="3911447"/>
            <a:ext cx="1368152" cy="2880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384165" y="3911447"/>
            <a:ext cx="2318486" cy="28803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traight Connector 11"/>
          <p:cNvSpPr>
            <a:spLocks noChangeShapeType="1"/>
          </p:cNvSpPr>
          <p:nvPr/>
        </p:nvSpPr>
        <p:spPr bwMode="auto">
          <a:xfrm flipV="1">
            <a:off x="601740" y="3147814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339752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1980194" y="3900729"/>
            <a:ext cx="359559" cy="29874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760436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347864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760436" y="3891551"/>
            <a:ext cx="795302" cy="30792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3344418" y="3891552"/>
            <a:ext cx="1311865" cy="30792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68557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6289" y="1351821"/>
            <a:ext cx="5994023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8 </a:t>
            </a:r>
            <a:r>
              <a:rPr lang="zh-CN" altLang="en-US" dirty="0">
                <a:sym typeface="微软雅黑" pitchFamily="34" charset="-122"/>
              </a:rPr>
              <a:t>文件系统                      自下而上，谁访问谁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2132876" y="4199479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64724" y="3613567"/>
            <a:ext cx="1204540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021623" y="3613567"/>
            <a:ext cx="1455766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573036" y="3613567"/>
            <a:ext cx="927538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651586" y="3613567"/>
            <a:ext cx="3040135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764724" y="3911447"/>
            <a:ext cx="1368152" cy="2880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5373235" y="3911447"/>
            <a:ext cx="2318486" cy="28803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20"/>
          <p:cNvSpPr>
            <a:spLocks noChangeArrowheads="1"/>
          </p:cNvSpPr>
          <p:nvPr/>
        </p:nvSpPr>
        <p:spPr bwMode="auto">
          <a:xfrm>
            <a:off x="3646725" y="311935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I/O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628308" y="2749959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SimpleFS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639722" y="2402993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4" name="Straight Connector 11"/>
          <p:cNvSpPr>
            <a:spLocks noChangeShapeType="1"/>
          </p:cNvSpPr>
          <p:nvPr/>
        </p:nvSpPr>
        <p:spPr bwMode="auto">
          <a:xfrm flipV="1">
            <a:off x="518802" y="2018108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Straight Connector 11"/>
          <p:cNvSpPr>
            <a:spLocks noChangeShapeType="1"/>
          </p:cNvSpPr>
          <p:nvPr/>
        </p:nvSpPr>
        <p:spPr bwMode="auto">
          <a:xfrm flipV="1">
            <a:off x="590810" y="3497450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347790" y="2101210"/>
            <a:ext cx="1447812" cy="25094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实现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339752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1980194" y="3900729"/>
            <a:ext cx="359559" cy="29874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760436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347864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760436" y="3891551"/>
            <a:ext cx="795302" cy="30792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344418" y="3891552"/>
            <a:ext cx="1311865" cy="30792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282906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6289" y="1351821"/>
            <a:ext cx="1899827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8 </a:t>
            </a:r>
            <a:r>
              <a:rPr lang="zh-CN" altLang="en-US" dirty="0">
                <a:sym typeface="微软雅黑" pitchFamily="34" charset="-122"/>
              </a:rPr>
              <a:t>文件系统</a:t>
            </a:r>
            <a:endParaRPr lang="zh-CN" altLang="en-US" dirty="0"/>
          </a:p>
        </p:txBody>
      </p: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2132876" y="4199479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64724" y="3613567"/>
            <a:ext cx="1204540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021623" y="3613567"/>
            <a:ext cx="1455766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573036" y="3613567"/>
            <a:ext cx="927538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651586" y="3613567"/>
            <a:ext cx="3040135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764724" y="3911447"/>
            <a:ext cx="1368152" cy="2880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5373235" y="3911447"/>
            <a:ext cx="2318486" cy="28803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20"/>
          <p:cNvSpPr>
            <a:spLocks noChangeArrowheads="1"/>
          </p:cNvSpPr>
          <p:nvPr/>
        </p:nvSpPr>
        <p:spPr bwMode="auto">
          <a:xfrm>
            <a:off x="3646725" y="311935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I/O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alt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628308" y="2749959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SimpleFS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639722" y="2402993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286116" y="1257124"/>
            <a:ext cx="5519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4" name="Straight Connector 11"/>
          <p:cNvSpPr>
            <a:spLocks noChangeShapeType="1"/>
          </p:cNvSpPr>
          <p:nvPr/>
        </p:nvSpPr>
        <p:spPr bwMode="auto">
          <a:xfrm flipV="1">
            <a:off x="518802" y="2018108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Straight Connector 11"/>
          <p:cNvSpPr>
            <a:spLocks noChangeShapeType="1"/>
          </p:cNvSpPr>
          <p:nvPr/>
        </p:nvSpPr>
        <p:spPr bwMode="auto">
          <a:xfrm flipV="1">
            <a:off x="590810" y="3497450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286116" y="1632648"/>
            <a:ext cx="185681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347790" y="2101210"/>
            <a:ext cx="1447812" cy="25094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实现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929188" y="1257124"/>
            <a:ext cx="56051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559243" y="1263934"/>
            <a:ext cx="583686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339752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1980194" y="3900729"/>
            <a:ext cx="359559" cy="29874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760436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347864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760436" y="3891551"/>
            <a:ext cx="795302" cy="30792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344418" y="3891552"/>
            <a:ext cx="1311865" cy="30792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317949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572000" y="928676"/>
            <a:ext cx="3929090" cy="1928826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/>
          <a:p>
            <a:pPr>
              <a:spcBef>
                <a:spcPct val="0"/>
              </a:spcBef>
            </a:pPr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文件系统架构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5080" y="1565970"/>
            <a:ext cx="4076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spc="-7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file.c</a:t>
            </a:r>
            <a:endParaRPr lang="en-US" altLang="zh-CN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sys_write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syscall.c</a:t>
            </a:r>
            <a:endParaRPr lang="en-US" altLang="zh-CN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syscall.c</a:t>
            </a:r>
            <a:endParaRPr lang="en-US" altLang="zh-CN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sys_write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syscall.c</a:t>
            </a:r>
            <a:endParaRPr lang="zh-CN" altLang="en-US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80" y="928676"/>
            <a:ext cx="2786082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FS</a:t>
            </a: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测试用例</a:t>
            </a:r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::</a:t>
            </a:r>
            <a:r>
              <a:rPr lang="en-US" altLang="zh-CN" sz="16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usr</a:t>
            </a:r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/*.c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066" y="1428742"/>
            <a:ext cx="3143272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文件系统相关用户库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2066" y="1895470"/>
            <a:ext cx="3143272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用户态文件系统相关系统调用访问接口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2066" y="2357436"/>
            <a:ext cx="3143272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内核态文件系统相关系统调用实现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8218" y="1000114"/>
            <a:ext cx="3143272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通用文件系统访问接口</a:t>
            </a:r>
          </a:p>
        </p:txBody>
      </p:sp>
      <p:cxnSp>
        <p:nvCxnSpPr>
          <p:cNvPr id="23" name="直接箭头连接符 22"/>
          <p:cNvCxnSpPr>
            <a:stCxn id="9" idx="1"/>
          </p:cNvCxnSpPr>
          <p:nvPr/>
        </p:nvCxnSpPr>
        <p:spPr>
          <a:xfrm rot="10800000">
            <a:off x="3107528" y="1305337"/>
            <a:ext cx="1964539" cy="292683"/>
          </a:xfrm>
          <a:prstGeom prst="straightConnector1">
            <a:avLst/>
          </a:pr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多边形 26"/>
          <p:cNvSpPr/>
          <p:nvPr/>
        </p:nvSpPr>
        <p:spPr>
          <a:xfrm>
            <a:off x="4773083" y="2070100"/>
            <a:ext cx="294217" cy="444500"/>
          </a:xfrm>
          <a:custGeom>
            <a:avLst/>
            <a:gdLst>
              <a:gd name="connsiteX0" fmla="*/ 294217 w 294217"/>
              <a:gd name="connsiteY0" fmla="*/ 444500 h 444500"/>
              <a:gd name="connsiteX1" fmla="*/ 2117 w 294217"/>
              <a:gd name="connsiteY1" fmla="*/ 190500 h 444500"/>
              <a:gd name="connsiteX2" fmla="*/ 281517 w 294217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217" h="444500">
                <a:moveTo>
                  <a:pt x="294217" y="444500"/>
                </a:moveTo>
                <a:cubicBezTo>
                  <a:pt x="149225" y="354541"/>
                  <a:pt x="4234" y="264583"/>
                  <a:pt x="2117" y="190500"/>
                </a:cubicBezTo>
                <a:cubicBezTo>
                  <a:pt x="0" y="116417"/>
                  <a:pt x="175684" y="74083"/>
                  <a:pt x="281517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4773083" y="1643056"/>
            <a:ext cx="294217" cy="444500"/>
          </a:xfrm>
          <a:custGeom>
            <a:avLst/>
            <a:gdLst>
              <a:gd name="connsiteX0" fmla="*/ 294217 w 294217"/>
              <a:gd name="connsiteY0" fmla="*/ 444500 h 444500"/>
              <a:gd name="connsiteX1" fmla="*/ 2117 w 294217"/>
              <a:gd name="connsiteY1" fmla="*/ 190500 h 444500"/>
              <a:gd name="connsiteX2" fmla="*/ 281517 w 294217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217" h="444500">
                <a:moveTo>
                  <a:pt x="294217" y="444500"/>
                </a:moveTo>
                <a:cubicBezTo>
                  <a:pt x="149225" y="354541"/>
                  <a:pt x="4234" y="264583"/>
                  <a:pt x="2117" y="190500"/>
                </a:cubicBezTo>
                <a:cubicBezTo>
                  <a:pt x="0" y="116417"/>
                  <a:pt x="175684" y="74083"/>
                  <a:pt x="281517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22477" y="3284546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cs typeface="宋体" charset="0"/>
              </a:rPr>
              <a:t>右图先覆盖了左边，在点击后有一个从左到右的飞的过程，</a:t>
            </a:r>
            <a:endParaRPr lang="en-US" altLang="zh-CN" b="1" dirty="0">
              <a:solidFill>
                <a:srgbClr val="FF0000"/>
              </a:solidFill>
              <a:latin typeface="+mn-ea"/>
              <a:cs typeface="宋体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+mn-ea"/>
                <a:cs typeface="宋体" charset="0"/>
              </a:rPr>
              <a:t>然后再把函数展示了出来，下面的图类似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4443958"/>
            <a:ext cx="226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微软雅黑" pitchFamily="34" charset="-122"/>
              </a:rPr>
              <a:t>自上而下，谁访问谁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36074351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572000" y="928676"/>
            <a:ext cx="3929090" cy="1928826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/>
          <a:p>
            <a:pPr>
              <a:spcBef>
                <a:spcPct val="0"/>
              </a:spcBef>
            </a:pPr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文件系统架构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5080" y="1565970"/>
            <a:ext cx="4076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spc="-7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file.c</a:t>
            </a:r>
            <a:endParaRPr lang="en-US" altLang="zh-CN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sys_write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syscall.c</a:t>
            </a:r>
            <a:endParaRPr lang="en-US" altLang="zh-CN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syscall.c</a:t>
            </a:r>
            <a:endParaRPr lang="en-US" altLang="zh-CN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sys_write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syscall.c</a:t>
            </a:r>
            <a:endParaRPr lang="zh-CN" altLang="en-US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80" y="928676"/>
            <a:ext cx="2786082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FS</a:t>
            </a: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测试用例</a:t>
            </a:r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::</a:t>
            </a:r>
            <a:r>
              <a:rPr lang="en-US" altLang="zh-CN" sz="16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usr</a:t>
            </a:r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/*.c</a:t>
            </a:r>
            <a:endParaRPr lang="zh-CN" altLang="en-US" sz="16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066" y="1428742"/>
            <a:ext cx="3143272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文件系统相关用户库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2066" y="1895470"/>
            <a:ext cx="3143272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用户态文件系统相关系统调用访问接口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2066" y="2357436"/>
            <a:ext cx="3143272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内核态文件系统相关系统调用实现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8218" y="1000114"/>
            <a:ext cx="3143272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通用文件系统访问接口</a:t>
            </a:r>
          </a:p>
        </p:txBody>
      </p:sp>
      <p:sp>
        <p:nvSpPr>
          <p:cNvPr id="14" name="矩形 13"/>
          <p:cNvSpPr/>
          <p:nvPr/>
        </p:nvSpPr>
        <p:spPr>
          <a:xfrm>
            <a:off x="4572000" y="2974746"/>
            <a:ext cx="3929090" cy="1811582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/>
          <a:p>
            <a:pPr>
              <a:spcBef>
                <a:spcPct val="0"/>
              </a:spcBef>
            </a:pPr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8218" y="3046184"/>
            <a:ext cx="3143272" cy="2678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文件系统抽象层</a:t>
            </a:r>
            <a:r>
              <a:rPr lang="en-US" altLang="zh-CN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-VFS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2770" y="3429006"/>
            <a:ext cx="126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file 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接口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82968" y="3429006"/>
            <a:ext cx="126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dir 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接口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2770" y="3857634"/>
            <a:ext cx="126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inode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接口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82968" y="3857634"/>
            <a:ext cx="126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fs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接口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29322" y="4286262"/>
            <a:ext cx="126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外设接口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9535" y="3455265"/>
            <a:ext cx="3961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spc="-7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sysfile_write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sysfile.c</a:t>
            </a:r>
            <a:endParaRPr lang="en-US" altLang="zh-CN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file_write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file.c</a:t>
            </a:r>
            <a:endParaRPr lang="en-US" altLang="zh-CN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vop_write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inode.h</a:t>
            </a:r>
            <a:endParaRPr lang="zh-CN" altLang="en-US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4849283" y="3617920"/>
            <a:ext cx="294217" cy="444500"/>
          </a:xfrm>
          <a:custGeom>
            <a:avLst/>
            <a:gdLst>
              <a:gd name="connsiteX0" fmla="*/ 294217 w 294217"/>
              <a:gd name="connsiteY0" fmla="*/ 444500 h 444500"/>
              <a:gd name="connsiteX1" fmla="*/ 2117 w 294217"/>
              <a:gd name="connsiteY1" fmla="*/ 190500 h 444500"/>
              <a:gd name="connsiteX2" fmla="*/ 281517 w 294217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217" h="444500">
                <a:moveTo>
                  <a:pt x="294217" y="444500"/>
                </a:moveTo>
                <a:cubicBezTo>
                  <a:pt x="149225" y="354541"/>
                  <a:pt x="4234" y="264583"/>
                  <a:pt x="2117" y="190500"/>
                </a:cubicBezTo>
                <a:cubicBezTo>
                  <a:pt x="0" y="116417"/>
                  <a:pt x="175684" y="74083"/>
                  <a:pt x="281517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4629150" y="2540000"/>
            <a:ext cx="450850" cy="1079500"/>
          </a:xfrm>
          <a:custGeom>
            <a:avLst/>
            <a:gdLst>
              <a:gd name="connsiteX0" fmla="*/ 450850 w 450850"/>
              <a:gd name="connsiteY0" fmla="*/ 1079500 h 1079500"/>
              <a:gd name="connsiteX1" fmla="*/ 6350 w 450850"/>
              <a:gd name="connsiteY1" fmla="*/ 533400 h 1079500"/>
              <a:gd name="connsiteX2" fmla="*/ 412750 w 450850"/>
              <a:gd name="connsiteY2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850" h="1079500">
                <a:moveTo>
                  <a:pt x="450850" y="1079500"/>
                </a:moveTo>
                <a:cubicBezTo>
                  <a:pt x="231775" y="896408"/>
                  <a:pt x="12700" y="713317"/>
                  <a:pt x="6350" y="533400"/>
                </a:cubicBezTo>
                <a:cubicBezTo>
                  <a:pt x="0" y="353483"/>
                  <a:pt x="342900" y="114300"/>
                  <a:pt x="412750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rot="10800000">
            <a:off x="3107528" y="1305337"/>
            <a:ext cx="1964539" cy="292683"/>
          </a:xfrm>
          <a:prstGeom prst="straightConnector1">
            <a:avLst/>
          </a:pr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 24"/>
          <p:cNvSpPr/>
          <p:nvPr/>
        </p:nvSpPr>
        <p:spPr>
          <a:xfrm>
            <a:off x="4773083" y="2070100"/>
            <a:ext cx="294217" cy="444500"/>
          </a:xfrm>
          <a:custGeom>
            <a:avLst/>
            <a:gdLst>
              <a:gd name="connsiteX0" fmla="*/ 294217 w 294217"/>
              <a:gd name="connsiteY0" fmla="*/ 444500 h 444500"/>
              <a:gd name="connsiteX1" fmla="*/ 2117 w 294217"/>
              <a:gd name="connsiteY1" fmla="*/ 190500 h 444500"/>
              <a:gd name="connsiteX2" fmla="*/ 281517 w 294217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217" h="444500">
                <a:moveTo>
                  <a:pt x="294217" y="444500"/>
                </a:moveTo>
                <a:cubicBezTo>
                  <a:pt x="149225" y="354541"/>
                  <a:pt x="4234" y="264583"/>
                  <a:pt x="2117" y="190500"/>
                </a:cubicBezTo>
                <a:cubicBezTo>
                  <a:pt x="0" y="116417"/>
                  <a:pt x="175684" y="74083"/>
                  <a:pt x="281517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4773083" y="1643056"/>
            <a:ext cx="294217" cy="444500"/>
          </a:xfrm>
          <a:custGeom>
            <a:avLst/>
            <a:gdLst>
              <a:gd name="connsiteX0" fmla="*/ 294217 w 294217"/>
              <a:gd name="connsiteY0" fmla="*/ 444500 h 444500"/>
              <a:gd name="connsiteX1" fmla="*/ 2117 w 294217"/>
              <a:gd name="connsiteY1" fmla="*/ 190500 h 444500"/>
              <a:gd name="connsiteX2" fmla="*/ 281517 w 294217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217" h="444500">
                <a:moveTo>
                  <a:pt x="294217" y="444500"/>
                </a:moveTo>
                <a:cubicBezTo>
                  <a:pt x="149225" y="354541"/>
                  <a:pt x="4234" y="264583"/>
                  <a:pt x="2117" y="190500"/>
                </a:cubicBezTo>
                <a:cubicBezTo>
                  <a:pt x="0" y="116417"/>
                  <a:pt x="175684" y="74083"/>
                  <a:pt x="281517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79512" y="4443958"/>
            <a:ext cx="226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微软雅黑" pitchFamily="34" charset="-122"/>
              </a:rPr>
              <a:t>自上而下，谁访问谁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36074351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文件系统架构</a:t>
            </a:r>
          </a:p>
        </p:txBody>
      </p:sp>
      <p:sp>
        <p:nvSpPr>
          <p:cNvPr id="14" name="矩形 13"/>
          <p:cNvSpPr/>
          <p:nvPr/>
        </p:nvSpPr>
        <p:spPr>
          <a:xfrm>
            <a:off x="4572000" y="908038"/>
            <a:ext cx="3929090" cy="1811582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/>
          <a:p>
            <a:pPr>
              <a:spcBef>
                <a:spcPct val="0"/>
              </a:spcBef>
            </a:pPr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8218" y="979476"/>
            <a:ext cx="3143272" cy="2678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文件系统抽象层</a:t>
            </a:r>
            <a:r>
              <a:rPr lang="en-US" altLang="zh-CN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-VFS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2770" y="1362298"/>
            <a:ext cx="126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file 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接口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82968" y="1362298"/>
            <a:ext cx="126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dir 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接口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2770" y="1790926"/>
            <a:ext cx="126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inode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接口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82968" y="1790926"/>
            <a:ext cx="126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fs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接口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29322" y="2219554"/>
            <a:ext cx="126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外设接口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9535" y="1388557"/>
            <a:ext cx="3961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spc="-7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sysfile_write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sysfile.c</a:t>
            </a:r>
            <a:endParaRPr lang="en-US" altLang="zh-CN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file_write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file.c</a:t>
            </a:r>
            <a:endParaRPr lang="en-US" altLang="zh-CN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vop_write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inode.h</a:t>
            </a:r>
            <a:endParaRPr lang="zh-CN" altLang="en-US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4849283" y="1551212"/>
            <a:ext cx="294217" cy="444500"/>
          </a:xfrm>
          <a:custGeom>
            <a:avLst/>
            <a:gdLst>
              <a:gd name="connsiteX0" fmla="*/ 294217 w 294217"/>
              <a:gd name="connsiteY0" fmla="*/ 444500 h 444500"/>
              <a:gd name="connsiteX1" fmla="*/ 2117 w 294217"/>
              <a:gd name="connsiteY1" fmla="*/ 190500 h 444500"/>
              <a:gd name="connsiteX2" fmla="*/ 281517 w 294217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217" h="444500">
                <a:moveTo>
                  <a:pt x="294217" y="444500"/>
                </a:moveTo>
                <a:cubicBezTo>
                  <a:pt x="149225" y="354541"/>
                  <a:pt x="4234" y="264583"/>
                  <a:pt x="2117" y="190500"/>
                </a:cubicBezTo>
                <a:cubicBezTo>
                  <a:pt x="0" y="116417"/>
                  <a:pt x="175684" y="74083"/>
                  <a:pt x="281517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572000" y="2908302"/>
            <a:ext cx="3929090" cy="1811582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/>
          <a:p>
            <a:pPr>
              <a:spcBef>
                <a:spcPct val="0"/>
              </a:spcBef>
            </a:pPr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8218" y="2979740"/>
            <a:ext cx="3143272" cy="2678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Simple FS</a:t>
            </a:r>
            <a:r>
              <a:rPr lang="zh-CN" altLang="en-US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文件系统实现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88826" y="3551244"/>
            <a:ext cx="1512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的</a:t>
            </a: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inode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实现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03338" y="3551244"/>
            <a:ext cx="1512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的</a:t>
            </a: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fs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实现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45052" y="4051310"/>
            <a:ext cx="180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的外设访问接口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4722283" y="2057400"/>
            <a:ext cx="395817" cy="1676400"/>
          </a:xfrm>
          <a:custGeom>
            <a:avLst/>
            <a:gdLst>
              <a:gd name="connsiteX0" fmla="*/ 230717 w 395817"/>
              <a:gd name="connsiteY0" fmla="*/ 1676400 h 1676400"/>
              <a:gd name="connsiteX1" fmla="*/ 27517 w 395817"/>
              <a:gd name="connsiteY1" fmla="*/ 723900 h 1676400"/>
              <a:gd name="connsiteX2" fmla="*/ 395817 w 395817"/>
              <a:gd name="connsiteY2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817" h="1676400">
                <a:moveTo>
                  <a:pt x="230717" y="1676400"/>
                </a:moveTo>
                <a:cubicBezTo>
                  <a:pt x="115358" y="1339850"/>
                  <a:pt x="0" y="1003300"/>
                  <a:pt x="27517" y="723900"/>
                </a:cubicBezTo>
                <a:cubicBezTo>
                  <a:pt x="55034" y="444500"/>
                  <a:pt x="133350" y="319617"/>
                  <a:pt x="395817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4715933" y="3746500"/>
            <a:ext cx="249767" cy="457200"/>
          </a:xfrm>
          <a:custGeom>
            <a:avLst/>
            <a:gdLst>
              <a:gd name="connsiteX0" fmla="*/ 122767 w 249767"/>
              <a:gd name="connsiteY0" fmla="*/ 457200 h 457200"/>
              <a:gd name="connsiteX1" fmla="*/ 21167 w 249767"/>
              <a:gd name="connsiteY1" fmla="*/ 127000 h 457200"/>
              <a:gd name="connsiteX2" fmla="*/ 249767 w 24976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767" h="457200">
                <a:moveTo>
                  <a:pt x="122767" y="457200"/>
                </a:moveTo>
                <a:cubicBezTo>
                  <a:pt x="61383" y="330200"/>
                  <a:pt x="0" y="203200"/>
                  <a:pt x="21167" y="127000"/>
                </a:cubicBezTo>
                <a:cubicBezTo>
                  <a:pt x="42334" y="50800"/>
                  <a:pt x="146050" y="25400"/>
                  <a:pt x="249767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40567" y="3336930"/>
            <a:ext cx="4190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spc="-7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sfs_write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::/kern/fs/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sfs_inode.c</a:t>
            </a:r>
            <a:endParaRPr lang="en-US" altLang="zh-CN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en-US" altLang="zh-CN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sfs_wbuf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sfs_io.c</a:t>
            </a:r>
            <a:endParaRPr lang="zh-CN" altLang="en-US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74351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文件系统架构</a:t>
            </a:r>
          </a:p>
        </p:txBody>
      </p:sp>
      <p:sp>
        <p:nvSpPr>
          <p:cNvPr id="24" name="矩形 23"/>
          <p:cNvSpPr/>
          <p:nvPr/>
        </p:nvSpPr>
        <p:spPr>
          <a:xfrm>
            <a:off x="4572000" y="903044"/>
            <a:ext cx="3929090" cy="1811582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/>
          <a:p>
            <a:pPr>
              <a:spcBef>
                <a:spcPct val="0"/>
              </a:spcBef>
            </a:pPr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8218" y="974482"/>
            <a:ext cx="3143272" cy="2678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Simple FS</a:t>
            </a:r>
            <a:r>
              <a:rPr lang="zh-CN" altLang="en-US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文件系统实现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88826" y="1545986"/>
            <a:ext cx="1512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的</a:t>
            </a: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inode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实现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03338" y="1545986"/>
            <a:ext cx="1512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的</a:t>
            </a: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fs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实现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45052" y="2046052"/>
            <a:ext cx="180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的外设访问接口</a:t>
            </a:r>
          </a:p>
        </p:txBody>
      </p:sp>
      <p:sp>
        <p:nvSpPr>
          <p:cNvPr id="35" name="任意多边形 34"/>
          <p:cNvSpPr/>
          <p:nvPr/>
        </p:nvSpPr>
        <p:spPr>
          <a:xfrm>
            <a:off x="4715933" y="1741242"/>
            <a:ext cx="249767" cy="457200"/>
          </a:xfrm>
          <a:custGeom>
            <a:avLst/>
            <a:gdLst>
              <a:gd name="connsiteX0" fmla="*/ 122767 w 249767"/>
              <a:gd name="connsiteY0" fmla="*/ 457200 h 457200"/>
              <a:gd name="connsiteX1" fmla="*/ 21167 w 249767"/>
              <a:gd name="connsiteY1" fmla="*/ 127000 h 457200"/>
              <a:gd name="connsiteX2" fmla="*/ 249767 w 24976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767" h="457200">
                <a:moveTo>
                  <a:pt x="122767" y="457200"/>
                </a:moveTo>
                <a:cubicBezTo>
                  <a:pt x="61383" y="330200"/>
                  <a:pt x="0" y="203200"/>
                  <a:pt x="21167" y="127000"/>
                </a:cubicBezTo>
                <a:cubicBezTo>
                  <a:pt x="42334" y="50800"/>
                  <a:pt x="146050" y="25400"/>
                  <a:pt x="249767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40567" y="1331672"/>
            <a:ext cx="4190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spc="-7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sfs_write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::/kern/fs/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sfs_inode.c</a:t>
            </a:r>
            <a:endParaRPr lang="en-US" altLang="zh-CN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en-US" altLang="zh-CN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sfs_wbuf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sfs_io.c</a:t>
            </a:r>
            <a:endParaRPr lang="zh-CN" altLang="en-US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72000" y="2857502"/>
            <a:ext cx="3929090" cy="2071702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/>
          <a:p>
            <a:pPr>
              <a:spcBef>
                <a:spcPct val="0"/>
              </a:spcBef>
            </a:pPr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58218" y="2928940"/>
            <a:ext cx="3143272" cy="2678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文件系统</a:t>
            </a:r>
            <a:r>
              <a:rPr lang="en-US" altLang="zh-CN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I/O</a:t>
            </a:r>
            <a:r>
              <a:rPr lang="zh-CN" altLang="en-US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设备接口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54006" y="3286130"/>
            <a:ext cx="1512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device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访问接口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2176" y="3786196"/>
            <a:ext cx="1656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stdin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设备接口实现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38714" y="3786196"/>
            <a:ext cx="1728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stdout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设备接口实现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2176" y="4214824"/>
            <a:ext cx="1656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disk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设备接口实现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38714" y="4214824"/>
            <a:ext cx="1728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NULL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设备接口实现</a:t>
            </a:r>
          </a:p>
        </p:txBody>
      </p:sp>
      <p:sp>
        <p:nvSpPr>
          <p:cNvPr id="38" name="任意多边形 37"/>
          <p:cNvSpPr/>
          <p:nvPr/>
        </p:nvSpPr>
        <p:spPr>
          <a:xfrm>
            <a:off x="4502150" y="2235200"/>
            <a:ext cx="1200150" cy="1231900"/>
          </a:xfrm>
          <a:custGeom>
            <a:avLst/>
            <a:gdLst>
              <a:gd name="connsiteX0" fmla="*/ 1200150 w 1200150"/>
              <a:gd name="connsiteY0" fmla="*/ 1231900 h 1231900"/>
              <a:gd name="connsiteX1" fmla="*/ 146050 w 1200150"/>
              <a:gd name="connsiteY1" fmla="*/ 660400 h 1231900"/>
              <a:gd name="connsiteX2" fmla="*/ 323850 w 1200150"/>
              <a:gd name="connsiteY2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1231900">
                <a:moveTo>
                  <a:pt x="1200150" y="1231900"/>
                </a:moveTo>
                <a:cubicBezTo>
                  <a:pt x="746125" y="1048808"/>
                  <a:pt x="292100" y="865717"/>
                  <a:pt x="146050" y="660400"/>
                </a:cubicBezTo>
                <a:cubicBezTo>
                  <a:pt x="0" y="455083"/>
                  <a:pt x="234950" y="177800"/>
                  <a:pt x="323850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4599517" y="3475567"/>
            <a:ext cx="1102783" cy="867833"/>
          </a:xfrm>
          <a:custGeom>
            <a:avLst/>
            <a:gdLst>
              <a:gd name="connsiteX0" fmla="*/ 201083 w 1102783"/>
              <a:gd name="connsiteY0" fmla="*/ 867833 h 867833"/>
              <a:gd name="connsiteX1" fmla="*/ 48683 w 1102783"/>
              <a:gd name="connsiteY1" fmla="*/ 436033 h 867833"/>
              <a:gd name="connsiteX2" fmla="*/ 175683 w 1102783"/>
              <a:gd name="connsiteY2" fmla="*/ 67733 h 867833"/>
              <a:gd name="connsiteX3" fmla="*/ 1102783 w 1102783"/>
              <a:gd name="connsiteY3" fmla="*/ 29633 h 8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2783" h="867833">
                <a:moveTo>
                  <a:pt x="201083" y="867833"/>
                </a:moveTo>
                <a:cubicBezTo>
                  <a:pt x="126999" y="718608"/>
                  <a:pt x="52916" y="569383"/>
                  <a:pt x="48683" y="436033"/>
                </a:cubicBezTo>
                <a:cubicBezTo>
                  <a:pt x="44450" y="302683"/>
                  <a:pt x="0" y="135466"/>
                  <a:pt x="175683" y="67733"/>
                </a:cubicBezTo>
                <a:cubicBezTo>
                  <a:pt x="351366" y="0"/>
                  <a:pt x="1102783" y="29633"/>
                  <a:pt x="1102783" y="29633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40585" y="3214692"/>
            <a:ext cx="4190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spc="-7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dop_io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dev.h</a:t>
            </a:r>
            <a:endParaRPr lang="en-US" altLang="zh-CN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en-US" altLang="zh-CN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disk0_io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/dev_disk0.c</a:t>
            </a:r>
            <a:endParaRPr lang="zh-CN" altLang="en-US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512" y="4443958"/>
            <a:ext cx="226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微软雅黑" pitchFamily="34" charset="-122"/>
              </a:rPr>
              <a:t>自上而下，谁访问谁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36074351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文件系统架构</a:t>
            </a:r>
          </a:p>
        </p:txBody>
      </p:sp>
      <p:sp>
        <p:nvSpPr>
          <p:cNvPr id="22" name="矩形 21"/>
          <p:cNvSpPr/>
          <p:nvPr/>
        </p:nvSpPr>
        <p:spPr>
          <a:xfrm>
            <a:off x="4572000" y="928676"/>
            <a:ext cx="3929090" cy="2071702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/>
          <a:p>
            <a:pPr>
              <a:spcBef>
                <a:spcPct val="0"/>
              </a:spcBef>
            </a:pPr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58218" y="1000114"/>
            <a:ext cx="3143272" cy="2678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文件系统</a:t>
            </a:r>
            <a:r>
              <a:rPr lang="en-US" altLang="zh-CN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I/O</a:t>
            </a:r>
            <a:r>
              <a:rPr lang="zh-CN" altLang="en-US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rPr>
              <a:t>设备接口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54006" y="1357304"/>
            <a:ext cx="1512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device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访问接口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2176" y="1857370"/>
            <a:ext cx="1656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stdin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设备接口实现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38714" y="1857370"/>
            <a:ext cx="1728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stdout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设备接口实现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2176" y="2285998"/>
            <a:ext cx="1656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disk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设备接口实现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38714" y="2285998"/>
            <a:ext cx="1728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NULL</a:t>
            </a: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设备接口实现</a:t>
            </a:r>
          </a:p>
        </p:txBody>
      </p:sp>
      <p:sp>
        <p:nvSpPr>
          <p:cNvPr id="39" name="任意多边形 38"/>
          <p:cNvSpPr/>
          <p:nvPr/>
        </p:nvSpPr>
        <p:spPr>
          <a:xfrm>
            <a:off x="4599517" y="1546741"/>
            <a:ext cx="1102783" cy="867833"/>
          </a:xfrm>
          <a:custGeom>
            <a:avLst/>
            <a:gdLst>
              <a:gd name="connsiteX0" fmla="*/ 201083 w 1102783"/>
              <a:gd name="connsiteY0" fmla="*/ 867833 h 867833"/>
              <a:gd name="connsiteX1" fmla="*/ 48683 w 1102783"/>
              <a:gd name="connsiteY1" fmla="*/ 436033 h 867833"/>
              <a:gd name="connsiteX2" fmla="*/ 175683 w 1102783"/>
              <a:gd name="connsiteY2" fmla="*/ 67733 h 867833"/>
              <a:gd name="connsiteX3" fmla="*/ 1102783 w 1102783"/>
              <a:gd name="connsiteY3" fmla="*/ 29633 h 86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2783" h="867833">
                <a:moveTo>
                  <a:pt x="201083" y="867833"/>
                </a:moveTo>
                <a:cubicBezTo>
                  <a:pt x="126999" y="718608"/>
                  <a:pt x="52916" y="569383"/>
                  <a:pt x="48683" y="436033"/>
                </a:cubicBezTo>
                <a:cubicBezTo>
                  <a:pt x="44450" y="302683"/>
                  <a:pt x="0" y="135466"/>
                  <a:pt x="175683" y="67733"/>
                </a:cubicBezTo>
                <a:cubicBezTo>
                  <a:pt x="351366" y="0"/>
                  <a:pt x="1102783" y="29633"/>
                  <a:pt x="1102783" y="29633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40585" y="1285866"/>
            <a:ext cx="4190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spc="-7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dop_io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dev.h</a:t>
            </a:r>
            <a:endParaRPr lang="en-US" altLang="zh-CN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endParaRPr lang="en-US" altLang="zh-CN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600" b="1" spc="-7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disk0_io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::/kern/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/dev_disk0.c</a:t>
            </a:r>
            <a:endParaRPr lang="zh-CN" altLang="en-US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09622" y="3286130"/>
            <a:ext cx="108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硬盘驱动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12968" y="3286130"/>
            <a:ext cx="108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串口驱动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49652" y="3286130"/>
            <a:ext cx="1080000" cy="338554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键盘驱动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4480983" y="2476500"/>
            <a:ext cx="268817" cy="990600"/>
          </a:xfrm>
          <a:custGeom>
            <a:avLst/>
            <a:gdLst>
              <a:gd name="connsiteX0" fmla="*/ 179917 w 268817"/>
              <a:gd name="connsiteY0" fmla="*/ 990600 h 990600"/>
              <a:gd name="connsiteX1" fmla="*/ 14817 w 268817"/>
              <a:gd name="connsiteY1" fmla="*/ 508000 h 990600"/>
              <a:gd name="connsiteX2" fmla="*/ 268817 w 268817"/>
              <a:gd name="connsiteY2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817" h="990600">
                <a:moveTo>
                  <a:pt x="179917" y="990600"/>
                </a:moveTo>
                <a:cubicBezTo>
                  <a:pt x="89958" y="831850"/>
                  <a:pt x="0" y="673100"/>
                  <a:pt x="14817" y="508000"/>
                </a:cubicBezTo>
                <a:cubicBezTo>
                  <a:pt x="29634" y="342900"/>
                  <a:pt x="173567" y="186267"/>
                  <a:pt x="268817" y="0"/>
                </a:cubicBezTo>
              </a:path>
            </a:pathLst>
          </a:custGeom>
          <a:ln w="38100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95905" y="3286130"/>
            <a:ext cx="4076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spc="-7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ide_write_secs</a:t>
            </a:r>
            <a:r>
              <a:rPr lang="en-US" altLang="zh-CN" sz="16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::/kern/driver/</a:t>
            </a:r>
            <a:r>
              <a:rPr lang="en-US" altLang="zh-CN" sz="1600" b="1" spc="-7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ide.c</a:t>
            </a:r>
            <a:endParaRPr lang="zh-CN" altLang="en-US" sz="1600" b="1" spc="-7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9512" y="4443958"/>
            <a:ext cx="226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微软雅黑" pitchFamily="34" charset="-122"/>
              </a:rPr>
              <a:t>自上而下，谁访问谁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36074351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文件系统架构</a:t>
            </a:r>
          </a:p>
        </p:txBody>
      </p:sp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395536" y="1123583"/>
            <a:ext cx="5579285" cy="1440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process</a:t>
            </a: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883780" y="1476699"/>
            <a:ext cx="1944941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proc_struct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553737" y="2132073"/>
            <a:ext cx="2605028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files_struct *filesp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3874731" y="1170683"/>
            <a:ext cx="1768129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inode *pwd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3883991" y="1500704"/>
            <a:ext cx="1768129" cy="97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endParaRPr lang="zh-CN" altLang="en-US" sz="16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3932582" y="1805256"/>
            <a:ext cx="1670699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file *file</a:t>
            </a: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3934509" y="2145573"/>
            <a:ext cx="1670698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……</a:t>
            </a:r>
          </a:p>
        </p:txBody>
      </p:sp>
      <p:cxnSp>
        <p:nvCxnSpPr>
          <p:cNvPr id="42" name="Straight Arrow Connector 4"/>
          <p:cNvCxnSpPr>
            <a:cxnSpLocks noChangeShapeType="1"/>
            <a:stCxn id="36" idx="2"/>
            <a:endCxn id="37" idx="1"/>
          </p:cNvCxnSpPr>
          <p:nvPr/>
        </p:nvCxnSpPr>
        <p:spPr bwMode="auto">
          <a:xfrm rot="5400000">
            <a:off x="940307" y="1342129"/>
            <a:ext cx="529374" cy="1302514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22"/>
          <p:cNvCxnSpPr>
            <a:cxnSpLocks noChangeShapeType="1"/>
            <a:stCxn id="36" idx="2"/>
            <a:endCxn id="37" idx="3"/>
          </p:cNvCxnSpPr>
          <p:nvPr/>
        </p:nvCxnSpPr>
        <p:spPr bwMode="auto">
          <a:xfrm rot="16200000" flipH="1">
            <a:off x="2242821" y="1342129"/>
            <a:ext cx="529374" cy="1302514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25"/>
          <p:cNvCxnSpPr>
            <a:cxnSpLocks noChangeShapeType="1"/>
            <a:stCxn id="37" idx="3"/>
            <a:endCxn id="38" idx="1"/>
          </p:cNvCxnSpPr>
          <p:nvPr/>
        </p:nvCxnSpPr>
        <p:spPr bwMode="auto">
          <a:xfrm flipV="1">
            <a:off x="3158765" y="1296683"/>
            <a:ext cx="715966" cy="961390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28"/>
          <p:cNvCxnSpPr>
            <a:cxnSpLocks noChangeShapeType="1"/>
            <a:stCxn id="37" idx="3"/>
            <a:endCxn id="40" idx="1"/>
          </p:cNvCxnSpPr>
          <p:nvPr/>
        </p:nvCxnSpPr>
        <p:spPr bwMode="auto">
          <a:xfrm flipV="1">
            <a:off x="3158765" y="1931256"/>
            <a:ext cx="773817" cy="326817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93"/>
          <p:cNvSpPr txBox="1"/>
          <p:nvPr/>
        </p:nvSpPr>
        <p:spPr>
          <a:xfrm>
            <a:off x="3949958" y="1496644"/>
            <a:ext cx="1561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opened file array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691111" y="3490818"/>
            <a:ext cx="1856813" cy="26155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691111" y="2727652"/>
            <a:ext cx="5519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691111" y="3103176"/>
            <a:ext cx="185681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/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实现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2334183" y="2727652"/>
            <a:ext cx="56051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2964238" y="2734462"/>
            <a:ext cx="583686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7" name="Straight Connector 11"/>
          <p:cNvSpPr>
            <a:spLocks noChangeShapeType="1"/>
          </p:cNvSpPr>
          <p:nvPr/>
        </p:nvSpPr>
        <p:spPr bwMode="auto">
          <a:xfrm flipV="1">
            <a:off x="1309904" y="3866030"/>
            <a:ext cx="2660507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39764" y="718640"/>
            <a:ext cx="226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微软雅黑" pitchFamily="34" charset="-122"/>
              </a:rPr>
              <a:t>自上而下，谁访问谁</a:t>
            </a:r>
            <a:endParaRPr lang="zh-CN" altLang="en-US" b="1" dirty="0"/>
          </a:p>
        </p:txBody>
      </p:sp>
      <p:sp>
        <p:nvSpPr>
          <p:cNvPr id="29" name="Straight Connector 11"/>
          <p:cNvSpPr>
            <a:spLocks noChangeShapeType="1"/>
          </p:cNvSpPr>
          <p:nvPr/>
        </p:nvSpPr>
        <p:spPr bwMode="auto">
          <a:xfrm flipV="1">
            <a:off x="1309904" y="2653081"/>
            <a:ext cx="2660507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文件系统架构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93308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Simple File System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Virtual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File System</a:t>
            </a:r>
            <a:r>
              <a:rPr kumimoji="0" lang="zh-CN" altLang="en-US" sz="2000" b="1" i="0" u="none" strike="noStrike" kern="1200" cap="none" spc="0" normalizeH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/>
              <a:t>I/O </a:t>
            </a:r>
            <a:r>
              <a:rPr lang="zh-CN" altLang="en-US" dirty="0"/>
              <a:t>设备接口分析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844893" y="2786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142976" y="2742749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执行流程分析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文件系统架构</a:t>
            </a: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323528" y="2418939"/>
            <a:ext cx="5760640" cy="2664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system</a:t>
            </a:r>
          </a:p>
        </p:txBody>
      </p:sp>
      <p:sp>
        <p:nvSpPr>
          <p:cNvPr id="63" name="Rectangle 1"/>
          <p:cNvSpPr>
            <a:spLocks noChangeArrowheads="1"/>
          </p:cNvSpPr>
          <p:nvPr/>
        </p:nvSpPr>
        <p:spPr bwMode="auto">
          <a:xfrm>
            <a:off x="395536" y="780725"/>
            <a:ext cx="5579285" cy="1440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process</a:t>
            </a:r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883780" y="1133841"/>
            <a:ext cx="1944941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proc_struct</a:t>
            </a:r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553737" y="1789215"/>
            <a:ext cx="2605028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files_struct *filesp</a:t>
            </a: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3874731" y="827825"/>
            <a:ext cx="1768129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inode *pwd</a:t>
            </a:r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3883991" y="1157846"/>
            <a:ext cx="1768129" cy="97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endParaRPr lang="zh-CN" altLang="en-US" sz="16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3932582" y="1462398"/>
            <a:ext cx="1670699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file *file</a:t>
            </a:r>
          </a:p>
        </p:txBody>
      </p:sp>
      <p:sp>
        <p:nvSpPr>
          <p:cNvPr id="69" name="Rectangle 9"/>
          <p:cNvSpPr>
            <a:spLocks noChangeArrowheads="1"/>
          </p:cNvSpPr>
          <p:nvPr/>
        </p:nvSpPr>
        <p:spPr bwMode="auto">
          <a:xfrm>
            <a:off x="3934509" y="1802715"/>
            <a:ext cx="1670698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……</a:t>
            </a:r>
          </a:p>
        </p:txBody>
      </p:sp>
      <p:sp>
        <p:nvSpPr>
          <p:cNvPr id="70" name="Rectangle 10"/>
          <p:cNvSpPr>
            <a:spLocks noChangeArrowheads="1"/>
          </p:cNvSpPr>
          <p:nvPr/>
        </p:nvSpPr>
        <p:spPr bwMode="auto">
          <a:xfrm>
            <a:off x="395536" y="2843213"/>
            <a:ext cx="2083779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inode *inode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395536" y="3211767"/>
            <a:ext cx="2083779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……</a:t>
            </a: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3984083" y="2482850"/>
            <a:ext cx="1423250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union in_info</a:t>
            </a:r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3969797" y="2905125"/>
            <a:ext cx="1423249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enum in_type</a:t>
            </a:r>
          </a:p>
        </p:txBody>
      </p:sp>
      <p:sp>
        <p:nvSpPr>
          <p:cNvPr id="75" name="Rectangle 16"/>
          <p:cNvSpPr>
            <a:spLocks noChangeArrowheads="1"/>
          </p:cNvSpPr>
          <p:nvPr/>
        </p:nvSpPr>
        <p:spPr bwMode="auto">
          <a:xfrm>
            <a:off x="3984083" y="3330893"/>
            <a:ext cx="1423250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int ref_count</a:t>
            </a:r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3996783" y="3748405"/>
            <a:ext cx="1423250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int open_count</a:t>
            </a:r>
          </a:p>
        </p:txBody>
      </p:sp>
      <p:sp>
        <p:nvSpPr>
          <p:cNvPr id="77" name="Rectangle 18"/>
          <p:cNvSpPr>
            <a:spLocks noChangeArrowheads="1"/>
          </p:cNvSpPr>
          <p:nvPr/>
        </p:nvSpPr>
        <p:spPr bwMode="auto">
          <a:xfrm>
            <a:off x="3996783" y="4183347"/>
            <a:ext cx="1423250" cy="366938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fs *in_fs</a:t>
            </a: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3419872" y="4665028"/>
            <a:ext cx="2248417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opened file array</a:t>
            </a:r>
          </a:p>
        </p:txBody>
      </p:sp>
      <p:cxnSp>
        <p:nvCxnSpPr>
          <p:cNvPr id="79" name="Straight Arrow Connector 4"/>
          <p:cNvCxnSpPr>
            <a:cxnSpLocks noChangeShapeType="1"/>
            <a:stCxn id="64" idx="2"/>
            <a:endCxn id="65" idx="1"/>
          </p:cNvCxnSpPr>
          <p:nvPr/>
        </p:nvCxnSpPr>
        <p:spPr bwMode="auto">
          <a:xfrm rot="5400000">
            <a:off x="940307" y="999271"/>
            <a:ext cx="529374" cy="1302514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22"/>
          <p:cNvCxnSpPr>
            <a:cxnSpLocks noChangeShapeType="1"/>
            <a:stCxn id="64" idx="2"/>
            <a:endCxn id="65" idx="3"/>
          </p:cNvCxnSpPr>
          <p:nvPr/>
        </p:nvCxnSpPr>
        <p:spPr bwMode="auto">
          <a:xfrm rot="16200000" flipH="1">
            <a:off x="2242821" y="999271"/>
            <a:ext cx="529374" cy="1302514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25"/>
          <p:cNvCxnSpPr>
            <a:cxnSpLocks noChangeShapeType="1"/>
            <a:stCxn id="65" idx="3"/>
            <a:endCxn id="66" idx="1"/>
          </p:cNvCxnSpPr>
          <p:nvPr/>
        </p:nvCxnSpPr>
        <p:spPr bwMode="auto">
          <a:xfrm flipV="1">
            <a:off x="3158765" y="953825"/>
            <a:ext cx="715966" cy="961390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28"/>
          <p:cNvCxnSpPr>
            <a:cxnSpLocks noChangeShapeType="1"/>
            <a:stCxn id="65" idx="3"/>
            <a:endCxn id="68" idx="1"/>
          </p:cNvCxnSpPr>
          <p:nvPr/>
        </p:nvCxnSpPr>
        <p:spPr bwMode="auto">
          <a:xfrm flipV="1">
            <a:off x="3158765" y="1588398"/>
            <a:ext cx="773817" cy="326817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Elbow Connector 30"/>
          <p:cNvCxnSpPr>
            <a:cxnSpLocks noChangeShapeType="1"/>
            <a:stCxn id="68" idx="3"/>
            <a:endCxn id="70" idx="1"/>
          </p:cNvCxnSpPr>
          <p:nvPr/>
        </p:nvCxnSpPr>
        <p:spPr bwMode="auto">
          <a:xfrm flipH="1">
            <a:off x="395536" y="1588398"/>
            <a:ext cx="5207745" cy="1410486"/>
          </a:xfrm>
          <a:prstGeom prst="bentConnector5">
            <a:avLst>
              <a:gd name="adj1" fmla="val -4390"/>
              <a:gd name="adj2" fmla="val 48948"/>
              <a:gd name="adj3" fmla="val 104390"/>
            </a:avLst>
          </a:prstGeom>
          <a:noFill/>
          <a:ln w="31750">
            <a:solidFill>
              <a:srgbClr val="C00000"/>
            </a:solidFill>
            <a:prstDash val="sysDot"/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33"/>
          <p:cNvCxnSpPr>
            <a:cxnSpLocks noChangeShapeType="1"/>
            <a:stCxn id="70" idx="3"/>
            <a:endCxn id="73" idx="1"/>
          </p:cNvCxnSpPr>
          <p:nvPr/>
        </p:nvCxnSpPr>
        <p:spPr bwMode="auto">
          <a:xfrm flipV="1">
            <a:off x="2479315" y="2638521"/>
            <a:ext cx="1504768" cy="360363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34"/>
          <p:cNvCxnSpPr>
            <a:cxnSpLocks noChangeShapeType="1"/>
            <a:stCxn id="70" idx="3"/>
            <a:endCxn id="74" idx="1"/>
          </p:cNvCxnSpPr>
          <p:nvPr/>
        </p:nvCxnSpPr>
        <p:spPr bwMode="auto">
          <a:xfrm>
            <a:off x="2479315" y="2998884"/>
            <a:ext cx="1490482" cy="61912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35"/>
          <p:cNvCxnSpPr>
            <a:cxnSpLocks noChangeShapeType="1"/>
            <a:stCxn id="70" idx="3"/>
            <a:endCxn id="75" idx="1"/>
          </p:cNvCxnSpPr>
          <p:nvPr/>
        </p:nvCxnSpPr>
        <p:spPr bwMode="auto">
          <a:xfrm>
            <a:off x="2479315" y="2998884"/>
            <a:ext cx="1504768" cy="487680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Arrow Connector 36"/>
          <p:cNvCxnSpPr>
            <a:cxnSpLocks noChangeShapeType="1"/>
            <a:stCxn id="70" idx="3"/>
            <a:endCxn id="76" idx="1"/>
          </p:cNvCxnSpPr>
          <p:nvPr/>
        </p:nvCxnSpPr>
        <p:spPr bwMode="auto">
          <a:xfrm>
            <a:off x="2479315" y="2998884"/>
            <a:ext cx="1517468" cy="905192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37"/>
          <p:cNvCxnSpPr>
            <a:cxnSpLocks noChangeShapeType="1"/>
            <a:stCxn id="70" idx="3"/>
            <a:endCxn id="77" idx="1"/>
          </p:cNvCxnSpPr>
          <p:nvPr/>
        </p:nvCxnSpPr>
        <p:spPr bwMode="auto">
          <a:xfrm>
            <a:off x="2479315" y="2998884"/>
            <a:ext cx="1517468" cy="1367932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38"/>
          <p:cNvCxnSpPr>
            <a:cxnSpLocks noChangeShapeType="1"/>
            <a:stCxn id="70" idx="3"/>
            <a:endCxn id="78" idx="1"/>
          </p:cNvCxnSpPr>
          <p:nvPr/>
        </p:nvCxnSpPr>
        <p:spPr bwMode="auto">
          <a:xfrm>
            <a:off x="2479315" y="2998884"/>
            <a:ext cx="940557" cy="1821815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Box 93"/>
          <p:cNvSpPr txBox="1"/>
          <p:nvPr/>
        </p:nvSpPr>
        <p:spPr>
          <a:xfrm>
            <a:off x="3949958" y="1153786"/>
            <a:ext cx="1561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opened file array</a:t>
            </a:r>
          </a:p>
        </p:txBody>
      </p:sp>
      <p:sp>
        <p:nvSpPr>
          <p:cNvPr id="35" name="矩形 34"/>
          <p:cNvSpPr/>
          <p:nvPr/>
        </p:nvSpPr>
        <p:spPr>
          <a:xfrm>
            <a:off x="6040788" y="827825"/>
            <a:ext cx="226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微软雅黑" pitchFamily="34" charset="-122"/>
              </a:rPr>
              <a:t>自上而下，谁包含谁</a:t>
            </a:r>
            <a:endParaRPr lang="zh-CN" altLang="en-US" b="1" dirty="0"/>
          </a:p>
        </p:txBody>
      </p:sp>
      <p:sp>
        <p:nvSpPr>
          <p:cNvPr id="36" name="矩形 20"/>
          <p:cNvSpPr>
            <a:spLocks noChangeArrowheads="1"/>
          </p:cNvSpPr>
          <p:nvPr/>
        </p:nvSpPr>
        <p:spPr bwMode="auto">
          <a:xfrm>
            <a:off x="1011950" y="4459928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I/O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alt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1013601" y="4091903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SimpleFS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1019259" y="3723878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9" name="Straight Connector 11"/>
          <p:cNvSpPr>
            <a:spLocks noChangeShapeType="1"/>
          </p:cNvSpPr>
          <p:nvPr/>
        </p:nvSpPr>
        <p:spPr bwMode="auto">
          <a:xfrm flipV="1">
            <a:off x="539552" y="4900612"/>
            <a:ext cx="199887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Straight Connector 11"/>
          <p:cNvSpPr>
            <a:spLocks noChangeShapeType="1"/>
          </p:cNvSpPr>
          <p:nvPr/>
        </p:nvSpPr>
        <p:spPr bwMode="auto">
          <a:xfrm flipV="1">
            <a:off x="480165" y="3633457"/>
            <a:ext cx="199887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17885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文件系统架构</a:t>
            </a: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323528" y="2418939"/>
            <a:ext cx="5760640" cy="2664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system</a:t>
            </a:r>
          </a:p>
        </p:txBody>
      </p:sp>
      <p:sp>
        <p:nvSpPr>
          <p:cNvPr id="63" name="Rectangle 1"/>
          <p:cNvSpPr>
            <a:spLocks noChangeArrowheads="1"/>
          </p:cNvSpPr>
          <p:nvPr/>
        </p:nvSpPr>
        <p:spPr bwMode="auto">
          <a:xfrm>
            <a:off x="395536" y="780725"/>
            <a:ext cx="5579285" cy="1440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process</a:t>
            </a:r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883780" y="1133841"/>
            <a:ext cx="1944941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proc_struct</a:t>
            </a:r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553737" y="1789215"/>
            <a:ext cx="2605028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files_struct *filesp</a:t>
            </a: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3874731" y="827825"/>
            <a:ext cx="1768129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inode *pwd</a:t>
            </a:r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3883991" y="1157846"/>
            <a:ext cx="1768129" cy="97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endParaRPr lang="zh-CN" altLang="en-US" sz="16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3932582" y="1462398"/>
            <a:ext cx="1670699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file *file</a:t>
            </a:r>
          </a:p>
        </p:txBody>
      </p:sp>
      <p:sp>
        <p:nvSpPr>
          <p:cNvPr id="69" name="Rectangle 9"/>
          <p:cNvSpPr>
            <a:spLocks noChangeArrowheads="1"/>
          </p:cNvSpPr>
          <p:nvPr/>
        </p:nvSpPr>
        <p:spPr bwMode="auto">
          <a:xfrm>
            <a:off x="3934509" y="1802715"/>
            <a:ext cx="1670698" cy="25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……</a:t>
            </a:r>
          </a:p>
        </p:txBody>
      </p:sp>
      <p:sp>
        <p:nvSpPr>
          <p:cNvPr id="70" name="Rectangle 10"/>
          <p:cNvSpPr>
            <a:spLocks noChangeArrowheads="1"/>
          </p:cNvSpPr>
          <p:nvPr/>
        </p:nvSpPr>
        <p:spPr bwMode="auto">
          <a:xfrm>
            <a:off x="395536" y="2843213"/>
            <a:ext cx="2083779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inode *inode</a:t>
            </a: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3984083" y="2482850"/>
            <a:ext cx="1423250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union in_info</a:t>
            </a:r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3969797" y="2905125"/>
            <a:ext cx="1423249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enum in_type</a:t>
            </a:r>
          </a:p>
        </p:txBody>
      </p:sp>
      <p:sp>
        <p:nvSpPr>
          <p:cNvPr id="75" name="Rectangle 16"/>
          <p:cNvSpPr>
            <a:spLocks noChangeArrowheads="1"/>
          </p:cNvSpPr>
          <p:nvPr/>
        </p:nvSpPr>
        <p:spPr bwMode="auto">
          <a:xfrm>
            <a:off x="3984083" y="3330893"/>
            <a:ext cx="1423250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int ref_count</a:t>
            </a:r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3996783" y="3748405"/>
            <a:ext cx="1423250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int open_count</a:t>
            </a:r>
          </a:p>
        </p:txBody>
      </p:sp>
      <p:sp>
        <p:nvSpPr>
          <p:cNvPr id="77" name="Rectangle 18"/>
          <p:cNvSpPr>
            <a:spLocks noChangeArrowheads="1"/>
          </p:cNvSpPr>
          <p:nvPr/>
        </p:nvSpPr>
        <p:spPr bwMode="auto">
          <a:xfrm>
            <a:off x="3996783" y="4183347"/>
            <a:ext cx="1423250" cy="366938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 fs *in_fs</a:t>
            </a: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3419872" y="4665028"/>
            <a:ext cx="2248417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opened file array</a:t>
            </a:r>
          </a:p>
        </p:txBody>
      </p:sp>
      <p:cxnSp>
        <p:nvCxnSpPr>
          <p:cNvPr id="79" name="Straight Arrow Connector 4"/>
          <p:cNvCxnSpPr>
            <a:cxnSpLocks noChangeShapeType="1"/>
            <a:stCxn id="64" idx="2"/>
            <a:endCxn id="65" idx="1"/>
          </p:cNvCxnSpPr>
          <p:nvPr/>
        </p:nvCxnSpPr>
        <p:spPr bwMode="auto">
          <a:xfrm rot="5400000">
            <a:off x="940307" y="999271"/>
            <a:ext cx="529374" cy="1302514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22"/>
          <p:cNvCxnSpPr>
            <a:cxnSpLocks noChangeShapeType="1"/>
            <a:stCxn id="64" idx="2"/>
            <a:endCxn id="65" idx="3"/>
          </p:cNvCxnSpPr>
          <p:nvPr/>
        </p:nvCxnSpPr>
        <p:spPr bwMode="auto">
          <a:xfrm rot="16200000" flipH="1">
            <a:off x="2242821" y="999271"/>
            <a:ext cx="529374" cy="1302514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25"/>
          <p:cNvCxnSpPr>
            <a:cxnSpLocks noChangeShapeType="1"/>
            <a:stCxn id="65" idx="3"/>
            <a:endCxn id="66" idx="1"/>
          </p:cNvCxnSpPr>
          <p:nvPr/>
        </p:nvCxnSpPr>
        <p:spPr bwMode="auto">
          <a:xfrm flipV="1">
            <a:off x="3158765" y="953825"/>
            <a:ext cx="715966" cy="961390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28"/>
          <p:cNvCxnSpPr>
            <a:cxnSpLocks noChangeShapeType="1"/>
            <a:stCxn id="65" idx="3"/>
            <a:endCxn id="68" idx="1"/>
          </p:cNvCxnSpPr>
          <p:nvPr/>
        </p:nvCxnSpPr>
        <p:spPr bwMode="auto">
          <a:xfrm flipV="1">
            <a:off x="3158765" y="1588398"/>
            <a:ext cx="773817" cy="326817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Elbow Connector 30"/>
          <p:cNvCxnSpPr>
            <a:cxnSpLocks noChangeShapeType="1"/>
            <a:stCxn id="68" idx="3"/>
            <a:endCxn id="70" idx="1"/>
          </p:cNvCxnSpPr>
          <p:nvPr/>
        </p:nvCxnSpPr>
        <p:spPr bwMode="auto">
          <a:xfrm flipH="1">
            <a:off x="395536" y="1588398"/>
            <a:ext cx="5207745" cy="1410486"/>
          </a:xfrm>
          <a:prstGeom prst="bentConnector5">
            <a:avLst>
              <a:gd name="adj1" fmla="val -4390"/>
              <a:gd name="adj2" fmla="val 48948"/>
              <a:gd name="adj3" fmla="val 104390"/>
            </a:avLst>
          </a:prstGeom>
          <a:noFill/>
          <a:ln w="31750">
            <a:solidFill>
              <a:srgbClr val="C00000"/>
            </a:solidFill>
            <a:prstDash val="sysDot"/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33"/>
          <p:cNvCxnSpPr>
            <a:cxnSpLocks noChangeShapeType="1"/>
            <a:stCxn id="70" idx="3"/>
            <a:endCxn id="73" idx="1"/>
          </p:cNvCxnSpPr>
          <p:nvPr/>
        </p:nvCxnSpPr>
        <p:spPr bwMode="auto">
          <a:xfrm flipV="1">
            <a:off x="2479315" y="2638521"/>
            <a:ext cx="1504768" cy="360363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34"/>
          <p:cNvCxnSpPr>
            <a:cxnSpLocks noChangeShapeType="1"/>
            <a:stCxn id="70" idx="3"/>
            <a:endCxn id="74" idx="1"/>
          </p:cNvCxnSpPr>
          <p:nvPr/>
        </p:nvCxnSpPr>
        <p:spPr bwMode="auto">
          <a:xfrm>
            <a:off x="2479315" y="2998884"/>
            <a:ext cx="1490482" cy="61912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35"/>
          <p:cNvCxnSpPr>
            <a:cxnSpLocks noChangeShapeType="1"/>
            <a:stCxn id="70" idx="3"/>
            <a:endCxn id="75" idx="1"/>
          </p:cNvCxnSpPr>
          <p:nvPr/>
        </p:nvCxnSpPr>
        <p:spPr bwMode="auto">
          <a:xfrm>
            <a:off x="2479315" y="2998884"/>
            <a:ext cx="1504768" cy="487680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Arrow Connector 36"/>
          <p:cNvCxnSpPr>
            <a:cxnSpLocks noChangeShapeType="1"/>
            <a:stCxn id="70" idx="3"/>
            <a:endCxn id="76" idx="1"/>
          </p:cNvCxnSpPr>
          <p:nvPr/>
        </p:nvCxnSpPr>
        <p:spPr bwMode="auto">
          <a:xfrm>
            <a:off x="2479315" y="2998884"/>
            <a:ext cx="1517468" cy="905192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37"/>
          <p:cNvCxnSpPr>
            <a:cxnSpLocks noChangeShapeType="1"/>
            <a:stCxn id="70" idx="3"/>
            <a:endCxn id="77" idx="1"/>
          </p:cNvCxnSpPr>
          <p:nvPr/>
        </p:nvCxnSpPr>
        <p:spPr bwMode="auto">
          <a:xfrm>
            <a:off x="2479315" y="2998884"/>
            <a:ext cx="1517468" cy="1367932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38"/>
          <p:cNvCxnSpPr>
            <a:cxnSpLocks noChangeShapeType="1"/>
            <a:stCxn id="70" idx="3"/>
            <a:endCxn id="78" idx="1"/>
          </p:cNvCxnSpPr>
          <p:nvPr/>
        </p:nvCxnSpPr>
        <p:spPr bwMode="auto">
          <a:xfrm>
            <a:off x="2479315" y="2998884"/>
            <a:ext cx="940557" cy="1821815"/>
          </a:xfrm>
          <a:prstGeom prst="straightConnector1">
            <a:avLst/>
          </a:prstGeom>
          <a:noFill/>
          <a:ln w="3175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Box 93"/>
          <p:cNvSpPr txBox="1"/>
          <p:nvPr/>
        </p:nvSpPr>
        <p:spPr>
          <a:xfrm>
            <a:off x="3949958" y="1153786"/>
            <a:ext cx="1561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opened file array</a:t>
            </a:r>
          </a:p>
        </p:txBody>
      </p:sp>
      <p:sp>
        <p:nvSpPr>
          <p:cNvPr id="2" name="矩形 1"/>
          <p:cNvSpPr/>
          <p:nvPr/>
        </p:nvSpPr>
        <p:spPr>
          <a:xfrm>
            <a:off x="4056090" y="2470657"/>
            <a:ext cx="1252253" cy="360363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40788" y="827825"/>
            <a:ext cx="226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微软雅黑" pitchFamily="34" charset="-122"/>
              </a:rPr>
              <a:t>自上而下，谁包含谁</a:t>
            </a:r>
            <a:endParaRPr lang="zh-CN" altLang="en-US" b="1" dirty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395536" y="3211767"/>
            <a:ext cx="2083779" cy="311341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……</a:t>
            </a:r>
          </a:p>
        </p:txBody>
      </p:sp>
      <p:sp>
        <p:nvSpPr>
          <p:cNvPr id="37" name="矩形 20"/>
          <p:cNvSpPr>
            <a:spLocks noChangeArrowheads="1"/>
          </p:cNvSpPr>
          <p:nvPr/>
        </p:nvSpPr>
        <p:spPr bwMode="auto">
          <a:xfrm>
            <a:off x="1011950" y="4459928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I/O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alt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1013601" y="4091903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SimpleFS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019259" y="3723878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0" name="Straight Connector 11"/>
          <p:cNvSpPr>
            <a:spLocks noChangeShapeType="1"/>
          </p:cNvSpPr>
          <p:nvPr/>
        </p:nvSpPr>
        <p:spPr bwMode="auto">
          <a:xfrm flipV="1">
            <a:off x="539552" y="4900612"/>
            <a:ext cx="199887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Straight Connector 11"/>
          <p:cNvSpPr>
            <a:spLocks noChangeShapeType="1"/>
          </p:cNvSpPr>
          <p:nvPr/>
        </p:nvSpPr>
        <p:spPr bwMode="auto">
          <a:xfrm flipV="1">
            <a:off x="480165" y="3633457"/>
            <a:ext cx="199887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36710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文件系统架构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206375" y="847713"/>
            <a:ext cx="6165825" cy="2868606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endParaRPr lang="zh-CN" altLang="en-US" sz="1600" b="1" dirty="0">
              <a:solidFill>
                <a:schemeClr val="bg1"/>
              </a:solidFill>
              <a:latin typeface="+mj-ea"/>
              <a:cs typeface="宋体" charset="0"/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459391" y="972596"/>
            <a:ext cx="2863676" cy="504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struct</a:t>
            </a:r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sfs_inode __sfs_inode_info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515783" y="1835475"/>
            <a:ext cx="2951968" cy="1604593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 struct sfs_disk_inode *din;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    uint32_t ino;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    bool dirty;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    int reclaim_count;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    semaphore_t sem;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    list_entry_t inode_link;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    </a:t>
            </a:r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3851920" y="1375035"/>
            <a:ext cx="1435300" cy="324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union in_info</a:t>
            </a: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3737493" y="2067694"/>
            <a:ext cx="2202660" cy="1512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uint32_t size;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uint16_t type;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uint16_t nlinks;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uint32_t blocks; 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uint32_t direct[</a:t>
            </a:r>
            <a:r>
              <a:rPr lang="en-US" altLang="zh-CN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...</a:t>
            </a: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]; </a:t>
            </a:r>
            <a:endParaRPr lang="en-US" altLang="zh-CN" sz="1600" b="1" dirty="0">
              <a:solidFill>
                <a:schemeClr val="bg1"/>
              </a:solidFill>
              <a:latin typeface="+mj-ea"/>
              <a:ea typeface="+mj-ea"/>
              <a:cs typeface="宋体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uint32_t indirect; </a:t>
            </a:r>
          </a:p>
        </p:txBody>
      </p:sp>
      <p:cxnSp>
        <p:nvCxnSpPr>
          <p:cNvPr id="66" name="Straight Arrow Connector 33"/>
          <p:cNvCxnSpPr>
            <a:cxnSpLocks noChangeShapeType="1"/>
            <a:stCxn id="64" idx="1"/>
            <a:endCxn id="62" idx="3"/>
          </p:cNvCxnSpPr>
          <p:nvPr/>
        </p:nvCxnSpPr>
        <p:spPr bwMode="auto">
          <a:xfrm flipH="1" flipV="1">
            <a:off x="3323067" y="1224596"/>
            <a:ext cx="528853" cy="312439"/>
          </a:xfrm>
          <a:prstGeom prst="straightConnector1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Rectangle 56"/>
          <p:cNvSpPr>
            <a:spLocks noChangeArrowheads="1"/>
          </p:cNvSpPr>
          <p:nvPr/>
        </p:nvSpPr>
        <p:spPr bwMode="auto">
          <a:xfrm>
            <a:off x="591727" y="1808020"/>
            <a:ext cx="2760414" cy="274647"/>
          </a:xfrm>
          <a:prstGeom prst="rect">
            <a:avLst/>
          </a:prstGeom>
          <a:solidFill>
            <a:srgbClr val="FF0000">
              <a:alpha val="27843"/>
            </a:srgb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8" name="Elbow Connector 60"/>
          <p:cNvCxnSpPr>
            <a:cxnSpLocks noChangeShapeType="1"/>
          </p:cNvCxnSpPr>
          <p:nvPr/>
        </p:nvCxnSpPr>
        <p:spPr bwMode="auto">
          <a:xfrm>
            <a:off x="3371974" y="1867814"/>
            <a:ext cx="1200026" cy="249623"/>
          </a:xfrm>
          <a:prstGeom prst="bentConnector3">
            <a:avLst>
              <a:gd name="adj1" fmla="val 99799"/>
            </a:avLst>
          </a:prstGeom>
          <a:noFill/>
          <a:ln w="38100">
            <a:solidFill>
              <a:srgbClr val="C00000"/>
            </a:solidFill>
            <a:prstDash val="sysDot"/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Elbow Connector 6143"/>
          <p:cNvCxnSpPr>
            <a:cxnSpLocks noChangeShapeType="1"/>
            <a:stCxn id="62" idx="2"/>
            <a:endCxn id="63" idx="1"/>
          </p:cNvCxnSpPr>
          <p:nvPr/>
        </p:nvCxnSpPr>
        <p:spPr bwMode="auto">
          <a:xfrm rot="5400000">
            <a:off x="622918" y="1369461"/>
            <a:ext cx="1161176" cy="1375446"/>
          </a:xfrm>
          <a:prstGeom prst="bentConnector4">
            <a:avLst>
              <a:gd name="adj1" fmla="val 15453"/>
              <a:gd name="adj2" fmla="val 116620"/>
            </a:avLst>
          </a:prstGeom>
          <a:noFill/>
          <a:ln w="38100">
            <a:solidFill>
              <a:srgbClr val="C00000"/>
            </a:solidFill>
            <a:prstDash val="sysDot"/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779912" y="2338065"/>
            <a:ext cx="1570521" cy="271081"/>
          </a:xfrm>
          <a:prstGeom prst="rect">
            <a:avLst/>
          </a:prstGeom>
          <a:solidFill>
            <a:srgbClr val="FF0000">
              <a:alpha val="27843"/>
            </a:srgb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Rectangle 6151"/>
          <p:cNvSpPr>
            <a:spLocks noChangeArrowheads="1"/>
          </p:cNvSpPr>
          <p:nvPr/>
        </p:nvSpPr>
        <p:spPr bwMode="auto">
          <a:xfrm>
            <a:off x="732259" y="3870030"/>
            <a:ext cx="887413" cy="485775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1619672" y="3870030"/>
            <a:ext cx="887412" cy="485775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74" name="Rectangle 74"/>
          <p:cNvSpPr>
            <a:spLocks noChangeArrowheads="1"/>
          </p:cNvSpPr>
          <p:nvPr/>
        </p:nvSpPr>
        <p:spPr bwMode="auto">
          <a:xfrm>
            <a:off x="2507084" y="3870030"/>
            <a:ext cx="887413" cy="485775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11576A"/>
                </a:solidFill>
                <a:latin typeface="+mn-lt"/>
                <a:ea typeface="+mn-ea"/>
              </a:rPr>
              <a:t>din</a:t>
            </a:r>
          </a:p>
        </p:txBody>
      </p:sp>
      <p:sp>
        <p:nvSpPr>
          <p:cNvPr id="75" name="Rectangle 75"/>
          <p:cNvSpPr>
            <a:spLocks noChangeArrowheads="1"/>
          </p:cNvSpPr>
          <p:nvPr/>
        </p:nvSpPr>
        <p:spPr bwMode="auto">
          <a:xfrm>
            <a:off x="3380209" y="3870030"/>
            <a:ext cx="543719" cy="485775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76" name="Rectangle 76"/>
          <p:cNvSpPr>
            <a:spLocks noChangeArrowheads="1"/>
          </p:cNvSpPr>
          <p:nvPr/>
        </p:nvSpPr>
        <p:spPr bwMode="auto">
          <a:xfrm>
            <a:off x="3900611" y="3870030"/>
            <a:ext cx="1058862" cy="485775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11576A"/>
                </a:solidFill>
                <a:latin typeface="+mn-lt"/>
                <a:ea typeface="+mn-ea"/>
              </a:rPr>
              <a:t>direct[1]</a:t>
            </a:r>
          </a:p>
        </p:txBody>
      </p:sp>
      <p:sp>
        <p:nvSpPr>
          <p:cNvPr id="77" name="Rectangle 77"/>
          <p:cNvSpPr>
            <a:spLocks noChangeArrowheads="1"/>
          </p:cNvSpPr>
          <p:nvPr/>
        </p:nvSpPr>
        <p:spPr bwMode="auto">
          <a:xfrm>
            <a:off x="4967411" y="3870030"/>
            <a:ext cx="518105" cy="485775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78" name="TextBox 6152"/>
          <p:cNvSpPr txBox="1">
            <a:spLocks noChangeArrowheads="1"/>
          </p:cNvSpPr>
          <p:nvPr/>
        </p:nvSpPr>
        <p:spPr bwMode="auto">
          <a:xfrm>
            <a:off x="97772" y="3687101"/>
            <a:ext cx="76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SFS</a:t>
            </a:r>
          </a:p>
        </p:txBody>
      </p:sp>
      <p:cxnSp>
        <p:nvCxnSpPr>
          <p:cNvPr id="79" name="Elbow Connector 6154"/>
          <p:cNvCxnSpPr>
            <a:cxnSpLocks noChangeShapeType="1"/>
            <a:stCxn id="67" idx="3"/>
            <a:endCxn id="74" idx="0"/>
          </p:cNvCxnSpPr>
          <p:nvPr/>
        </p:nvCxnSpPr>
        <p:spPr bwMode="auto">
          <a:xfrm flipH="1">
            <a:off x="2950791" y="1945344"/>
            <a:ext cx="401350" cy="1924686"/>
          </a:xfrm>
          <a:prstGeom prst="bentConnector4">
            <a:avLst>
              <a:gd name="adj1" fmla="val -56958"/>
              <a:gd name="adj2" fmla="val 53567"/>
            </a:avLst>
          </a:prstGeom>
          <a:noFill/>
          <a:ln w="38100">
            <a:solidFill>
              <a:srgbClr val="92D050"/>
            </a:solidFill>
            <a:prstDash val="sysDot"/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Rectangle 84"/>
          <p:cNvSpPr>
            <a:spLocks noChangeArrowheads="1"/>
          </p:cNvSpPr>
          <p:nvPr/>
        </p:nvSpPr>
        <p:spPr bwMode="auto">
          <a:xfrm>
            <a:off x="5513550" y="3870030"/>
            <a:ext cx="1058863" cy="485775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11576A"/>
                </a:solidFill>
                <a:latin typeface="+mn-lt"/>
                <a:ea typeface="+mn-ea"/>
              </a:rPr>
              <a:t>direct[2]</a:t>
            </a:r>
          </a:p>
        </p:txBody>
      </p:sp>
      <p:cxnSp>
        <p:nvCxnSpPr>
          <p:cNvPr id="81" name="Elbow Connector 6158"/>
          <p:cNvCxnSpPr>
            <a:cxnSpLocks noChangeShapeType="1"/>
            <a:stCxn id="70" idx="3"/>
            <a:endCxn id="80" idx="0"/>
          </p:cNvCxnSpPr>
          <p:nvPr/>
        </p:nvCxnSpPr>
        <p:spPr bwMode="auto">
          <a:xfrm>
            <a:off x="5350433" y="2473606"/>
            <a:ext cx="692549" cy="1396424"/>
          </a:xfrm>
          <a:prstGeom prst="bentConnector2">
            <a:avLst/>
          </a:prstGeom>
          <a:noFill/>
          <a:ln w="38100">
            <a:solidFill>
              <a:srgbClr val="FFC000"/>
            </a:solidFill>
            <a:prstDash val="sysDot"/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Elbow Connector 87"/>
          <p:cNvCxnSpPr>
            <a:cxnSpLocks noChangeShapeType="1"/>
            <a:stCxn id="70" idx="3"/>
            <a:endCxn id="76" idx="0"/>
          </p:cNvCxnSpPr>
          <p:nvPr/>
        </p:nvCxnSpPr>
        <p:spPr bwMode="auto">
          <a:xfrm flipH="1">
            <a:off x="4430042" y="2473606"/>
            <a:ext cx="920391" cy="1396424"/>
          </a:xfrm>
          <a:prstGeom prst="bentConnector4">
            <a:avLst>
              <a:gd name="adj1" fmla="val -48305"/>
              <a:gd name="adj2" fmla="val 83211"/>
            </a:avLst>
          </a:prstGeom>
          <a:noFill/>
          <a:ln w="38100">
            <a:solidFill>
              <a:srgbClr val="FFC000"/>
            </a:solidFill>
            <a:prstDash val="sysDot"/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>
          <a:xfrm>
            <a:off x="3779912" y="1061513"/>
            <a:ext cx="1584176" cy="646141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7819" y="1049583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+mj-ea"/>
                <a:cs typeface="宋体" charset="0"/>
              </a:rPr>
              <a:t>inode</a:t>
            </a:r>
          </a:p>
        </p:txBody>
      </p:sp>
      <p:sp>
        <p:nvSpPr>
          <p:cNvPr id="27" name="矩形 26"/>
          <p:cNvSpPr/>
          <p:nvPr/>
        </p:nvSpPr>
        <p:spPr>
          <a:xfrm>
            <a:off x="6300192" y="787930"/>
            <a:ext cx="226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微软雅黑" pitchFamily="34" charset="-122"/>
              </a:rPr>
              <a:t>自上而下，谁包含谁</a:t>
            </a:r>
            <a:endParaRPr lang="zh-CN" altLang="en-US" b="1" dirty="0"/>
          </a:p>
        </p:txBody>
      </p:sp>
      <p:sp>
        <p:nvSpPr>
          <p:cNvPr id="29" name="矩形 20"/>
          <p:cNvSpPr>
            <a:spLocks noChangeArrowheads="1"/>
          </p:cNvSpPr>
          <p:nvPr/>
        </p:nvSpPr>
        <p:spPr bwMode="auto">
          <a:xfrm>
            <a:off x="1189683" y="4619813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396559" y="4619813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817243" y="4619813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404671" y="4619813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732259" y="4365430"/>
            <a:ext cx="443707" cy="25438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4430042" y="4355806"/>
            <a:ext cx="2118408" cy="26400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41152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文件系统架构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933080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marR="0" lvl="0" indent="-26987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>
                <a:solidFill>
                  <a:srgbClr val="C00000"/>
                </a:solidFill>
              </a:rPr>
              <a:t>Simple File System</a:t>
            </a:r>
            <a:r>
              <a:rPr lang="zh-CN" altLang="en-US" dirty="0">
                <a:solidFill>
                  <a:srgbClr val="C00000"/>
                </a:solidFill>
              </a:rPr>
              <a:t>分析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Virtual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File System</a:t>
            </a:r>
            <a:r>
              <a:rPr kumimoji="0" lang="zh-CN" altLang="en-US" sz="2000" b="1" i="0" u="none" strike="noStrike" kern="1200" cap="none" spc="0" normalizeH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/>
              <a:t>I/O </a:t>
            </a:r>
            <a:r>
              <a:rPr lang="zh-CN" altLang="en-US" dirty="0"/>
              <a:t>设备接口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142976" y="238646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/>
              <a:t>I/O </a:t>
            </a:r>
            <a:r>
              <a:rPr lang="zh-CN" altLang="en-US" dirty="0"/>
              <a:t>设备接口分析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844893" y="2786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2749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执行流程分析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790970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38" name="内容占位符 2"/>
          <p:cNvSpPr txBox="1">
            <a:spLocks/>
          </p:cNvSpPr>
          <p:nvPr/>
        </p:nvSpPr>
        <p:spPr>
          <a:xfrm>
            <a:off x="1142976" y="773100"/>
            <a:ext cx="2060872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文件类型</a:t>
            </a:r>
          </a:p>
        </p:txBody>
      </p:sp>
      <p:sp>
        <p:nvSpPr>
          <p:cNvPr id="39" name="TextBox 11"/>
          <p:cNvSpPr txBox="1"/>
          <p:nvPr/>
        </p:nvSpPr>
        <p:spPr>
          <a:xfrm>
            <a:off x="844893" y="77310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1224" y="1115154"/>
            <a:ext cx="6359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Regular file; Directory; Link file;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Device; Pipe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157120" y="1523678"/>
            <a:ext cx="2060872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需要考虑的问题</a:t>
            </a:r>
          </a:p>
        </p:txBody>
      </p:sp>
      <p:sp>
        <p:nvSpPr>
          <p:cNvPr id="17" name="TextBox 11"/>
          <p:cNvSpPr txBox="1"/>
          <p:nvPr/>
        </p:nvSpPr>
        <p:spPr>
          <a:xfrm>
            <a:off x="859037" y="152367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56880" y="1990579"/>
            <a:ext cx="6359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硬盘上的文件系统如何组织？硬盘布局？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56880" y="2286969"/>
            <a:ext cx="6359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如何管理空闲磁盘块？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41224" y="2609100"/>
            <a:ext cx="6359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如何表示一个文件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目录？文件是啥？目录是啥？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28080" y="2921913"/>
            <a:ext cx="6359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如何表示文件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目录的数据内容？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33076" y="3388614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微软雅黑" pitchFamily="34" charset="-122"/>
              </a:rPr>
              <a:t>自下而上，从硬盘到内存，谁包含谁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70317941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11560" y="798782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SFS</a:t>
            </a:r>
            <a:r>
              <a:rPr lang="zh-CN" altLang="en-US" dirty="0"/>
              <a:t>的位置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4" name="内容占位符 2"/>
          <p:cNvSpPr txBox="1">
            <a:spLocks/>
          </p:cNvSpPr>
          <p:nvPr/>
        </p:nvSpPr>
        <p:spPr>
          <a:xfrm>
            <a:off x="1386289" y="1351821"/>
            <a:ext cx="1899827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8 </a:t>
            </a:r>
            <a:r>
              <a:rPr lang="zh-CN" altLang="en-US" dirty="0">
                <a:sym typeface="微软雅黑" pitchFamily="34" charset="-122"/>
              </a:rPr>
              <a:t>文件系统</a:t>
            </a:r>
            <a:endParaRPr lang="zh-CN" altLang="en-US" dirty="0"/>
          </a:p>
        </p:txBody>
      </p:sp>
      <p:sp>
        <p:nvSpPr>
          <p:cNvPr id="25" name="矩形 20"/>
          <p:cNvSpPr>
            <a:spLocks noChangeArrowheads="1"/>
          </p:cNvSpPr>
          <p:nvPr/>
        </p:nvSpPr>
        <p:spPr bwMode="auto">
          <a:xfrm>
            <a:off x="2132876" y="4199479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764724" y="3613567"/>
            <a:ext cx="1204540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2021623" y="3613567"/>
            <a:ext cx="1455766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3573036" y="3613567"/>
            <a:ext cx="927538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4651586" y="3613567"/>
            <a:ext cx="3040135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764724" y="3911447"/>
            <a:ext cx="1368152" cy="2880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5373235" y="3911447"/>
            <a:ext cx="2318486" cy="28803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20"/>
          <p:cNvSpPr>
            <a:spLocks noChangeArrowheads="1"/>
          </p:cNvSpPr>
          <p:nvPr/>
        </p:nvSpPr>
        <p:spPr bwMode="auto">
          <a:xfrm>
            <a:off x="3646725" y="311935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硬盘驱动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3344418" y="2749959"/>
            <a:ext cx="1515614" cy="316487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SimpleFS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639722" y="2402993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3286116" y="1257124"/>
            <a:ext cx="5519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7" name="Straight Connector 11"/>
          <p:cNvSpPr>
            <a:spLocks noChangeShapeType="1"/>
          </p:cNvSpPr>
          <p:nvPr/>
        </p:nvSpPr>
        <p:spPr bwMode="auto">
          <a:xfrm flipV="1">
            <a:off x="518802" y="2018108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Straight Connector 11"/>
          <p:cNvSpPr>
            <a:spLocks noChangeShapeType="1"/>
          </p:cNvSpPr>
          <p:nvPr/>
        </p:nvSpPr>
        <p:spPr bwMode="auto">
          <a:xfrm flipV="1">
            <a:off x="590810" y="3497450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286116" y="1632648"/>
            <a:ext cx="185681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3347790" y="2101210"/>
            <a:ext cx="1447812" cy="25094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实现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3929188" y="1257124"/>
            <a:ext cx="56051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4559243" y="1263934"/>
            <a:ext cx="583686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339752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1980194" y="3900729"/>
            <a:ext cx="359559" cy="29874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760436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347864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2760436" y="3891551"/>
            <a:ext cx="795302" cy="30792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344418" y="3891552"/>
            <a:ext cx="1311865" cy="30792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11560" y="3563335"/>
            <a:ext cx="7200800" cy="398343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058595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11560" y="798782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SFS</a:t>
            </a:r>
            <a:r>
              <a:rPr lang="zh-CN" altLang="en-US" dirty="0"/>
              <a:t>的位置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4" name="内容占位符 2"/>
          <p:cNvSpPr txBox="1">
            <a:spLocks/>
          </p:cNvSpPr>
          <p:nvPr/>
        </p:nvSpPr>
        <p:spPr>
          <a:xfrm>
            <a:off x="1386289" y="1351821"/>
            <a:ext cx="1899827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8 </a:t>
            </a:r>
            <a:r>
              <a:rPr lang="zh-CN" altLang="en-US" dirty="0">
                <a:sym typeface="微软雅黑" pitchFamily="34" charset="-122"/>
              </a:rPr>
              <a:t>文件系统</a:t>
            </a:r>
            <a:endParaRPr lang="zh-CN" altLang="en-US" dirty="0"/>
          </a:p>
        </p:txBody>
      </p:sp>
      <p:sp>
        <p:nvSpPr>
          <p:cNvPr id="25" name="矩形 20"/>
          <p:cNvSpPr>
            <a:spLocks noChangeArrowheads="1"/>
          </p:cNvSpPr>
          <p:nvPr/>
        </p:nvSpPr>
        <p:spPr bwMode="auto">
          <a:xfrm>
            <a:off x="2132876" y="4199479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764724" y="3613567"/>
            <a:ext cx="1204540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2021623" y="3613567"/>
            <a:ext cx="1455766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3573036" y="3613567"/>
            <a:ext cx="927538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4651586" y="3613567"/>
            <a:ext cx="3040135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764724" y="3911447"/>
            <a:ext cx="1368152" cy="2880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5373235" y="3911447"/>
            <a:ext cx="2318486" cy="28803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20"/>
          <p:cNvSpPr>
            <a:spLocks noChangeArrowheads="1"/>
          </p:cNvSpPr>
          <p:nvPr/>
        </p:nvSpPr>
        <p:spPr bwMode="auto">
          <a:xfrm>
            <a:off x="3646725" y="311935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硬盘驱动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3344418" y="2749959"/>
            <a:ext cx="1515614" cy="316487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SimpleFS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639722" y="2402993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3286116" y="1257124"/>
            <a:ext cx="5519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7" name="Straight Connector 11"/>
          <p:cNvSpPr>
            <a:spLocks noChangeShapeType="1"/>
          </p:cNvSpPr>
          <p:nvPr/>
        </p:nvSpPr>
        <p:spPr bwMode="auto">
          <a:xfrm flipV="1">
            <a:off x="518802" y="2018108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Straight Connector 11"/>
          <p:cNvSpPr>
            <a:spLocks noChangeShapeType="1"/>
          </p:cNvSpPr>
          <p:nvPr/>
        </p:nvSpPr>
        <p:spPr bwMode="auto">
          <a:xfrm flipV="1">
            <a:off x="590810" y="3497450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286116" y="1632648"/>
            <a:ext cx="185681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3347790" y="2101210"/>
            <a:ext cx="1447812" cy="25094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实现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3929188" y="1257124"/>
            <a:ext cx="56051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4559243" y="1263934"/>
            <a:ext cx="583686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339752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1980194" y="3900729"/>
            <a:ext cx="359559" cy="29874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760436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347864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2760436" y="3891551"/>
            <a:ext cx="795302" cy="30792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344418" y="3891552"/>
            <a:ext cx="1311865" cy="30792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11560" y="3563335"/>
            <a:ext cx="7200800" cy="398343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34" idx="3"/>
            <a:endCxn id="53" idx="1"/>
          </p:cNvCxnSpPr>
          <p:nvPr/>
        </p:nvCxnSpPr>
        <p:spPr>
          <a:xfrm flipV="1">
            <a:off x="4860032" y="2287196"/>
            <a:ext cx="974070" cy="62100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5834102" y="2168305"/>
            <a:ext cx="1008112" cy="23778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File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5855806" y="2473035"/>
            <a:ext cx="1008112" cy="2161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Dir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5855806" y="2787633"/>
            <a:ext cx="1008112" cy="2161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Inode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56" name="直接箭头连接符 55"/>
          <p:cNvCxnSpPr>
            <a:stCxn id="34" idx="3"/>
            <a:endCxn id="54" idx="1"/>
          </p:cNvCxnSpPr>
          <p:nvPr/>
        </p:nvCxnSpPr>
        <p:spPr>
          <a:xfrm flipV="1">
            <a:off x="4860032" y="2581118"/>
            <a:ext cx="995774" cy="32708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4" idx="3"/>
            <a:endCxn id="55" idx="1"/>
          </p:cNvCxnSpPr>
          <p:nvPr/>
        </p:nvCxnSpPr>
        <p:spPr>
          <a:xfrm flipV="1">
            <a:off x="4860032" y="2895716"/>
            <a:ext cx="995774" cy="1248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5855806" y="3065402"/>
            <a:ext cx="1008112" cy="23778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iobuf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59" name="直接箭头连接符 58"/>
          <p:cNvCxnSpPr>
            <a:stCxn id="34" idx="3"/>
            <a:endCxn id="58" idx="1"/>
          </p:cNvCxnSpPr>
          <p:nvPr/>
        </p:nvCxnSpPr>
        <p:spPr>
          <a:xfrm>
            <a:off x="4860032" y="2908203"/>
            <a:ext cx="995774" cy="2760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55641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1142976" y="1387014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SFS</a:t>
            </a:r>
            <a:r>
              <a:rPr lang="zh-CN" altLang="en-US" dirty="0"/>
              <a:t>硬盘布局   文件系统</a:t>
            </a:r>
          </a:p>
        </p:txBody>
      </p:sp>
      <p:sp>
        <p:nvSpPr>
          <p:cNvPr id="41" name="TextBox 15"/>
          <p:cNvSpPr txBox="1"/>
          <p:nvPr/>
        </p:nvSpPr>
        <p:spPr>
          <a:xfrm>
            <a:off x="844893" y="13870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51520" y="1851670"/>
            <a:ext cx="1387504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39024" y="1851670"/>
            <a:ext cx="1508125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47148" y="1851670"/>
            <a:ext cx="1120783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67932" y="1851670"/>
            <a:ext cx="3022621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755576" y="2430342"/>
            <a:ext cx="4529472" cy="156966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sfs_super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uint32_t magic;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uint32_t blocks;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uint32_t unused_blocks;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char info[SFS_MAX_INFO_LEN + 1];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8" name="任意多边形 27"/>
          <p:cNvSpPr/>
          <p:nvPr/>
        </p:nvSpPr>
        <p:spPr>
          <a:xfrm>
            <a:off x="330910" y="2319670"/>
            <a:ext cx="409575" cy="904875"/>
          </a:xfrm>
          <a:custGeom>
            <a:avLst/>
            <a:gdLst>
              <a:gd name="connsiteX0" fmla="*/ 9525 w 409575"/>
              <a:gd name="connsiteY0" fmla="*/ 0 h 904875"/>
              <a:gd name="connsiteX1" fmla="*/ 66675 w 409575"/>
              <a:gd name="connsiteY1" fmla="*/ 485775 h 904875"/>
              <a:gd name="connsiteX2" fmla="*/ 409575 w 409575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575" h="904875">
                <a:moveTo>
                  <a:pt x="9525" y="0"/>
                </a:moveTo>
                <a:cubicBezTo>
                  <a:pt x="4762" y="167481"/>
                  <a:pt x="0" y="334963"/>
                  <a:pt x="66675" y="485775"/>
                </a:cubicBezTo>
                <a:cubicBezTo>
                  <a:pt x="133350" y="636587"/>
                  <a:pt x="393700" y="833438"/>
                  <a:pt x="409575" y="904875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85004" y="876871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微软雅黑" pitchFamily="34" charset="-122"/>
              </a:rPr>
              <a:t>自下而上，从硬盘到内存，谁包含谁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45886868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1142976" y="1387014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SFS</a:t>
            </a:r>
            <a:r>
              <a:rPr lang="zh-CN" altLang="en-US" dirty="0"/>
              <a:t>硬盘布局   文件系统</a:t>
            </a:r>
          </a:p>
        </p:txBody>
      </p:sp>
      <p:sp>
        <p:nvSpPr>
          <p:cNvPr id="41" name="TextBox 15"/>
          <p:cNvSpPr txBox="1"/>
          <p:nvPr/>
        </p:nvSpPr>
        <p:spPr>
          <a:xfrm>
            <a:off x="844893" y="13870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9512" y="2421706"/>
            <a:ext cx="1387504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67016" y="2421706"/>
            <a:ext cx="1508125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75140" y="2421706"/>
            <a:ext cx="1120783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95924" y="2421706"/>
            <a:ext cx="3022621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1214736" y="1774131"/>
            <a:ext cx="1947861" cy="338554"/>
          </a:xfrm>
          <a:prstGeom prst="rect">
            <a:avLst/>
          </a:prstGeom>
          <a:noFill/>
          <a:ln w="1587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sfs_do_mount()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4388107" y="1725568"/>
            <a:ext cx="1332000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Memory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203848" y="1931142"/>
            <a:ext cx="1143008" cy="1588"/>
          </a:xfrm>
          <a:prstGeom prst="straightConnector1">
            <a:avLst/>
          </a:prstGeom>
          <a:ln w="38100">
            <a:solidFill>
              <a:srgbClr val="11576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6"/>
          <p:cNvCxnSpPr>
            <a:cxnSpLocks noChangeAspect="1" noChangeShapeType="1"/>
          </p:cNvCxnSpPr>
          <p:nvPr/>
        </p:nvCxnSpPr>
        <p:spPr bwMode="auto">
          <a:xfrm rot="5400000" flipH="1" flipV="1">
            <a:off x="1368631" y="1686164"/>
            <a:ext cx="381193" cy="1116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1576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Curved Connector 19"/>
          <p:cNvCxnSpPr>
            <a:cxnSpLocks noChangeShapeType="1"/>
          </p:cNvCxnSpPr>
          <p:nvPr/>
        </p:nvCxnSpPr>
        <p:spPr bwMode="auto">
          <a:xfrm rot="16200000" flipV="1">
            <a:off x="2555602" y="1619408"/>
            <a:ext cx="360000" cy="1224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1576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任意多边形 27"/>
          <p:cNvSpPr/>
          <p:nvPr/>
        </p:nvSpPr>
        <p:spPr>
          <a:xfrm>
            <a:off x="517686" y="2876550"/>
            <a:ext cx="409575" cy="904875"/>
          </a:xfrm>
          <a:custGeom>
            <a:avLst/>
            <a:gdLst>
              <a:gd name="connsiteX0" fmla="*/ 9525 w 409575"/>
              <a:gd name="connsiteY0" fmla="*/ 0 h 904875"/>
              <a:gd name="connsiteX1" fmla="*/ 66675 w 409575"/>
              <a:gd name="connsiteY1" fmla="*/ 485775 h 904875"/>
              <a:gd name="connsiteX2" fmla="*/ 409575 w 409575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575" h="904875">
                <a:moveTo>
                  <a:pt x="9525" y="0"/>
                </a:moveTo>
                <a:cubicBezTo>
                  <a:pt x="4762" y="167481"/>
                  <a:pt x="0" y="334963"/>
                  <a:pt x="66675" y="485775"/>
                </a:cubicBezTo>
                <a:cubicBezTo>
                  <a:pt x="133350" y="636587"/>
                  <a:pt x="393700" y="833438"/>
                  <a:pt x="409575" y="904875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939112" y="3045990"/>
            <a:ext cx="4529472" cy="156966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sfs_super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uint32_t magic;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uint32_t blocks;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uint32_t unused_blocks;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char info[SFS_MAX_INFO_LEN + 1];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2" name="矩形 21"/>
          <p:cNvSpPr/>
          <p:nvPr/>
        </p:nvSpPr>
        <p:spPr>
          <a:xfrm>
            <a:off x="377090" y="912336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微软雅黑" pitchFamily="34" charset="-122"/>
              </a:rPr>
              <a:t>自下而上，从硬盘到内存，谁包含谁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70317941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1142976" y="1387014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SFS</a:t>
            </a:r>
            <a:r>
              <a:rPr lang="zh-CN" altLang="en-US" dirty="0"/>
              <a:t>硬盘布局    目录，文件</a:t>
            </a:r>
          </a:p>
        </p:txBody>
      </p:sp>
      <p:sp>
        <p:nvSpPr>
          <p:cNvPr id="41" name="TextBox 15"/>
          <p:cNvSpPr txBox="1"/>
          <p:nvPr/>
        </p:nvSpPr>
        <p:spPr>
          <a:xfrm>
            <a:off x="844893" y="13870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9512" y="2421706"/>
            <a:ext cx="1387504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67016" y="2421706"/>
            <a:ext cx="1508125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75140" y="2421706"/>
            <a:ext cx="1120783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95924" y="2421706"/>
            <a:ext cx="3022621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1691680" y="2474912"/>
            <a:ext cx="1262840" cy="377825"/>
          </a:xfrm>
          <a:prstGeom prst="ellipse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>
              <a:latin typeface="+mn-ea"/>
              <a:ea typeface="+mn-ea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4195923" y="2467587"/>
            <a:ext cx="664109" cy="376237"/>
          </a:xfrm>
          <a:prstGeom prst="ellipse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809763" y="3552747"/>
            <a:ext cx="3897471" cy="1061829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sfs_disk_inode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uint32_t direct[SFS_NDIRECT]; 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uint32_t indirect;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4413615" y="1753065"/>
            <a:ext cx="1332000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Memory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220775" y="1957882"/>
            <a:ext cx="1143008" cy="1588"/>
          </a:xfrm>
          <a:prstGeom prst="straightConnector1">
            <a:avLst/>
          </a:prstGeom>
          <a:ln w="38100">
            <a:solidFill>
              <a:srgbClr val="11576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6"/>
          <p:cNvCxnSpPr>
            <a:cxnSpLocks noChangeAspect="1" noChangeShapeType="1"/>
          </p:cNvCxnSpPr>
          <p:nvPr/>
        </p:nvCxnSpPr>
        <p:spPr bwMode="auto">
          <a:xfrm rot="5400000" flipH="1" flipV="1">
            <a:off x="1368631" y="1686164"/>
            <a:ext cx="381193" cy="1116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1576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Curved Connector 19"/>
          <p:cNvCxnSpPr>
            <a:cxnSpLocks noChangeShapeType="1"/>
          </p:cNvCxnSpPr>
          <p:nvPr/>
        </p:nvCxnSpPr>
        <p:spPr bwMode="auto">
          <a:xfrm rot="16200000" flipV="1">
            <a:off x="2555602" y="1619408"/>
            <a:ext cx="360000" cy="1224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1576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urved Connector 4"/>
          <p:cNvCxnSpPr>
            <a:cxnSpLocks noChangeShapeType="1"/>
          </p:cNvCxnSpPr>
          <p:nvPr/>
        </p:nvCxnSpPr>
        <p:spPr bwMode="auto">
          <a:xfrm rot="16200000" flipH="1">
            <a:off x="2521243" y="2645253"/>
            <a:ext cx="737906" cy="109530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C0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Curved Connector 21"/>
          <p:cNvCxnSpPr>
            <a:cxnSpLocks noChangeShapeType="1"/>
          </p:cNvCxnSpPr>
          <p:nvPr/>
        </p:nvCxnSpPr>
        <p:spPr bwMode="auto">
          <a:xfrm rot="5400000">
            <a:off x="3563475" y="2729825"/>
            <a:ext cx="737906" cy="93883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C0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1208714" y="1794379"/>
            <a:ext cx="1947861" cy="338554"/>
          </a:xfrm>
          <a:prstGeom prst="rect">
            <a:avLst/>
          </a:prstGeom>
          <a:noFill/>
          <a:ln w="1587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sfs_do_mount()</a:t>
            </a:r>
          </a:p>
        </p:txBody>
      </p:sp>
      <p:sp>
        <p:nvSpPr>
          <p:cNvPr id="25" name="矩形 24"/>
          <p:cNvSpPr/>
          <p:nvPr/>
        </p:nvSpPr>
        <p:spPr>
          <a:xfrm>
            <a:off x="299588" y="885057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微软雅黑" pitchFamily="34" charset="-122"/>
              </a:rPr>
              <a:t>自下而上，从硬盘到内存，谁包含谁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7031794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>
                <a:solidFill>
                  <a:srgbClr val="C00000"/>
                </a:solidFill>
              </a:rPr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文件系统架构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93308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Simple File System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Virtual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File System</a:t>
            </a:r>
            <a:r>
              <a:rPr kumimoji="0" lang="zh-CN" altLang="en-US" sz="2000" b="1" i="0" u="none" strike="noStrike" kern="1200" cap="none" spc="0" normalizeH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/>
              <a:t>I/O </a:t>
            </a:r>
            <a:r>
              <a:rPr lang="zh-CN" altLang="en-US" dirty="0"/>
              <a:t>设备接口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142976" y="238646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/>
              <a:t>I/O </a:t>
            </a:r>
            <a:r>
              <a:rPr lang="zh-CN" altLang="en-US" dirty="0"/>
              <a:t>设备接口分析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844893" y="2786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2749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执行流程分析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50107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1142975" y="1387014"/>
            <a:ext cx="3870112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SFS</a:t>
            </a:r>
            <a:r>
              <a:rPr lang="zh-CN" altLang="en-US" dirty="0"/>
              <a:t>硬盘布局    目录、文件内容</a:t>
            </a:r>
          </a:p>
        </p:txBody>
      </p:sp>
      <p:sp>
        <p:nvSpPr>
          <p:cNvPr id="41" name="TextBox 15"/>
          <p:cNvSpPr txBox="1"/>
          <p:nvPr/>
        </p:nvSpPr>
        <p:spPr>
          <a:xfrm>
            <a:off x="844893" y="13870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9512" y="2421706"/>
            <a:ext cx="1387504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67016" y="2421706"/>
            <a:ext cx="1508125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75140" y="2421706"/>
            <a:ext cx="1120783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95924" y="2421706"/>
            <a:ext cx="3022621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4865837" y="2466793"/>
            <a:ext cx="2298451" cy="377825"/>
          </a:xfrm>
          <a:prstGeom prst="ellipse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>
              <a:latin typeface="+mn-ea"/>
              <a:ea typeface="+mn-ea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115616" y="3147814"/>
            <a:ext cx="3897471" cy="1144929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sfs_disk_inode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uint32_t direct[SFS_NDIRECT]; 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uint32_t indirect;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4712014" y="1736586"/>
            <a:ext cx="1332000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Memory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407540" y="1913060"/>
            <a:ext cx="1143008" cy="1588"/>
          </a:xfrm>
          <a:prstGeom prst="straightConnector1">
            <a:avLst/>
          </a:prstGeom>
          <a:ln w="38100">
            <a:solidFill>
              <a:srgbClr val="11576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6"/>
          <p:cNvCxnSpPr>
            <a:cxnSpLocks noChangeAspect="1" noChangeShapeType="1"/>
          </p:cNvCxnSpPr>
          <p:nvPr/>
        </p:nvCxnSpPr>
        <p:spPr bwMode="auto">
          <a:xfrm rot="5400000" flipH="1" flipV="1">
            <a:off x="1368631" y="1686164"/>
            <a:ext cx="381193" cy="1116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1576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Curved Connector 19"/>
          <p:cNvCxnSpPr>
            <a:cxnSpLocks noChangeShapeType="1"/>
          </p:cNvCxnSpPr>
          <p:nvPr/>
        </p:nvCxnSpPr>
        <p:spPr bwMode="auto">
          <a:xfrm rot="16200000" flipV="1">
            <a:off x="2555602" y="1619408"/>
            <a:ext cx="360000" cy="1224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1576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1236818" y="1714494"/>
            <a:ext cx="1947861" cy="338554"/>
          </a:xfrm>
          <a:prstGeom prst="rect">
            <a:avLst/>
          </a:prstGeom>
          <a:noFill/>
          <a:ln w="1587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sfs_do_mount()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4195923" y="2696370"/>
            <a:ext cx="1259286" cy="81848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195923" y="2690948"/>
            <a:ext cx="2026508" cy="82390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357574" y="3514855"/>
            <a:ext cx="3240360" cy="504056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5823" y="861270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微软雅黑" pitchFamily="34" charset="-122"/>
              </a:rPr>
              <a:t>自下而上，从硬盘到内存，谁包含谁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90492026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1142976" y="1387014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SFS</a:t>
            </a:r>
            <a:r>
              <a:rPr lang="zh-CN" altLang="en-US" dirty="0"/>
              <a:t>硬盘布局      目录项</a:t>
            </a:r>
          </a:p>
        </p:txBody>
      </p:sp>
      <p:sp>
        <p:nvSpPr>
          <p:cNvPr id="41" name="TextBox 15"/>
          <p:cNvSpPr txBox="1"/>
          <p:nvPr/>
        </p:nvSpPr>
        <p:spPr>
          <a:xfrm>
            <a:off x="844893" y="13870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9512" y="2421706"/>
            <a:ext cx="1387504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67016" y="2421706"/>
            <a:ext cx="1508125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75140" y="2421706"/>
            <a:ext cx="1120783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95924" y="2421706"/>
            <a:ext cx="1854291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…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/Dir Data blocks</a:t>
            </a:r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4546787" y="2449779"/>
            <a:ext cx="1457054" cy="377825"/>
          </a:xfrm>
          <a:prstGeom prst="ellipse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>
              <a:latin typeface="+mn-ea"/>
              <a:ea typeface="+mn-ea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4453395" y="1714132"/>
            <a:ext cx="1332000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Memory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237061" y="1948132"/>
            <a:ext cx="1143008" cy="1588"/>
          </a:xfrm>
          <a:prstGeom prst="straightConnector1">
            <a:avLst/>
          </a:prstGeom>
          <a:ln w="38100">
            <a:solidFill>
              <a:srgbClr val="11576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6"/>
          <p:cNvCxnSpPr>
            <a:cxnSpLocks noChangeAspect="1" noChangeShapeType="1"/>
          </p:cNvCxnSpPr>
          <p:nvPr/>
        </p:nvCxnSpPr>
        <p:spPr bwMode="auto">
          <a:xfrm rot="5400000" flipH="1" flipV="1">
            <a:off x="1368631" y="1686164"/>
            <a:ext cx="381193" cy="1116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1576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Curved Connector 19"/>
          <p:cNvCxnSpPr>
            <a:cxnSpLocks noChangeShapeType="1"/>
          </p:cNvCxnSpPr>
          <p:nvPr/>
        </p:nvCxnSpPr>
        <p:spPr bwMode="auto">
          <a:xfrm rot="16200000" flipV="1">
            <a:off x="2555602" y="1619408"/>
            <a:ext cx="360000" cy="1224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11576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1208714" y="1780591"/>
            <a:ext cx="1947861" cy="338554"/>
          </a:xfrm>
          <a:prstGeom prst="rect">
            <a:avLst/>
          </a:prstGeom>
          <a:noFill/>
          <a:ln w="1587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sfs_do_mount()</a:t>
            </a:r>
          </a:p>
        </p:txBody>
      </p:sp>
      <p:cxnSp>
        <p:nvCxnSpPr>
          <p:cNvPr id="27" name="直接箭头连接符 26"/>
          <p:cNvCxnSpPr>
            <a:stCxn id="12" idx="2"/>
          </p:cNvCxnSpPr>
          <p:nvPr/>
        </p:nvCxnSpPr>
        <p:spPr>
          <a:xfrm flipH="1">
            <a:off x="1984823" y="2889706"/>
            <a:ext cx="3138247" cy="28028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173413" y="3263224"/>
            <a:ext cx="4126780" cy="867930"/>
          </a:xfrm>
          <a:prstGeom prst="rect">
            <a:avLst/>
          </a:prstGeom>
          <a:noFill/>
          <a:ln w="222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sfs_disk_entry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uint32_t ino; 索引节点所占数据块索引值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char name[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..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];文件名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294104" y="3038434"/>
            <a:ext cx="1694239" cy="26311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 dirty="0" err="1">
                <a:solidFill>
                  <a:srgbClr val="11576A"/>
                </a:solidFill>
                <a:latin typeface="+mn-ea"/>
                <a:ea typeface="+mn-ea"/>
              </a:rPr>
              <a:t>sfs_disk_entry</a:t>
            </a:r>
            <a:endParaRPr lang="zh-CN" altLang="en-US" sz="16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294104" y="3307296"/>
            <a:ext cx="1694239" cy="26311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 dirty="0" err="1">
                <a:solidFill>
                  <a:srgbClr val="11576A"/>
                </a:solidFill>
                <a:latin typeface="+mn-ea"/>
                <a:ea typeface="+mn-ea"/>
              </a:rPr>
              <a:t>sfs_disk_entry</a:t>
            </a:r>
            <a:endParaRPr lang="zh-CN" altLang="en-US" sz="16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288104" y="3594034"/>
            <a:ext cx="1694239" cy="26311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 dirty="0" err="1">
                <a:solidFill>
                  <a:srgbClr val="11576A"/>
                </a:solidFill>
                <a:latin typeface="+mn-ea"/>
                <a:ea typeface="+mn-ea"/>
              </a:rPr>
              <a:t>sfs_disk_entry</a:t>
            </a:r>
            <a:endParaRPr lang="zh-CN" altLang="en-US" sz="16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88104" y="3862896"/>
            <a:ext cx="1694239" cy="26311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 dirty="0" err="1">
                <a:solidFill>
                  <a:srgbClr val="11576A"/>
                </a:solidFill>
                <a:latin typeface="+mn-ea"/>
                <a:ea typeface="+mn-ea"/>
              </a:rPr>
              <a:t>sfs_disk_entry</a:t>
            </a:r>
            <a:endParaRPr lang="zh-CN" altLang="en-US" sz="16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7452" y="836722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微软雅黑" pitchFamily="34" charset="-122"/>
              </a:rPr>
              <a:t>自下而上，从硬盘到内存，谁包含谁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7681047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2483768" y="1176366"/>
            <a:ext cx="417646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数据结构和相关函数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4867" y="1667715"/>
            <a:ext cx="3456384" cy="224676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sfs_inode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struct sfs_disk_inode *din; 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uint32_t ino;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uint32_t flags;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bool dirty;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int reclaim_count;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semaphore_t sem;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list_entry_t inode_link;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list_entry_t hash_link; 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1131590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SFS</a:t>
            </a:r>
            <a:r>
              <a:rPr lang="zh-CN" altLang="en-US" dirty="0"/>
              <a:t>内存布局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313477" y="11315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64204" y="4050499"/>
            <a:ext cx="1387504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51708" y="4050499"/>
            <a:ext cx="1508125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59832" y="4050499"/>
            <a:ext cx="1120783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80616" y="4050499"/>
            <a:ext cx="3022621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sp>
        <p:nvSpPr>
          <p:cNvPr id="13" name="矩形 12"/>
          <p:cNvSpPr/>
          <p:nvPr/>
        </p:nvSpPr>
        <p:spPr>
          <a:xfrm>
            <a:off x="137635" y="772742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微软雅黑" pitchFamily="34" charset="-122"/>
              </a:rPr>
              <a:t>自下而上，从硬盘到内存，谁包含谁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08605473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2483768" y="1245841"/>
            <a:ext cx="417646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数据结构和相关函数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4867" y="1737190"/>
            <a:ext cx="3456384" cy="224676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sfs_inode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struct sfs_disk_inode *din; 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uint32_t ino;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uint32_t flags;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bool dirty;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int reclaim_count;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semaphore_t sem;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list_entry_t inode_link;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list_entry_t hash_link; 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1201065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SFS</a:t>
            </a:r>
            <a:r>
              <a:rPr lang="zh-CN" altLang="en-US" dirty="0"/>
              <a:t>内存布局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313477" y="120106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015209" y="1731492"/>
            <a:ext cx="326588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>打开</a:t>
            </a:r>
            <a:r>
              <a:rPr lang="en-US" altLang="zh-CN" sz="1400" b="1" dirty="0">
                <a:latin typeface="+mn-ea"/>
                <a:ea typeface="+mn-ea"/>
                <a:cs typeface="Courier New" panose="02070309020205020404" pitchFamily="49" charset="0"/>
              </a:rPr>
              <a:t>/</a:t>
            </a: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>关闭 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  <a:ea typeface="+mn-ea"/>
                <a:cs typeface="Courier New" panose="02070309020205020404" pitchFamily="49" charset="0"/>
              </a:rPr>
              <a:t>文件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ea typeface="+mn-ea"/>
                <a:cs typeface="Courier New" panose="02070309020205020404" pitchFamily="49" charset="0"/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  <a:ea typeface="+mn-ea"/>
                <a:cs typeface="Courier New" panose="02070309020205020404" pitchFamily="49" charset="0"/>
              </a:rPr>
              <a:t>目录</a:t>
            </a:r>
            <a:endParaRPr lang="en-US" altLang="zh-CN" sz="1400" b="1" dirty="0">
              <a:solidFill>
                <a:srgbClr val="FF0000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>读写 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  <a:ea typeface="+mn-ea"/>
                <a:cs typeface="Courier New" panose="02070309020205020404" pitchFamily="49" charset="0"/>
              </a:rPr>
              <a:t>文件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ea typeface="+mn-ea"/>
                <a:cs typeface="Courier New" panose="02070309020205020404" pitchFamily="49" charset="0"/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  <a:ea typeface="+mn-ea"/>
                <a:cs typeface="Courier New" panose="02070309020205020404" pitchFamily="49" charset="0"/>
              </a:rPr>
              <a:t>目录</a:t>
            </a:r>
            <a:endParaRPr lang="en-US" altLang="zh-CN" sz="1400" b="1" dirty="0">
              <a:solidFill>
                <a:srgbClr val="FF0000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>读写</a:t>
            </a:r>
            <a:r>
              <a:rPr lang="en-US" altLang="zh-CN" sz="1400" b="1" dirty="0" err="1">
                <a:latin typeface="+mn-ea"/>
                <a:ea typeface="+mn-ea"/>
                <a:cs typeface="Courier New" panose="02070309020205020404" pitchFamily="49" charset="0"/>
              </a:rPr>
              <a:t>inode</a:t>
            </a: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>对应的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  <a:ea typeface="+mn-ea"/>
                <a:cs typeface="Courier New" panose="02070309020205020404" pitchFamily="49" charset="0"/>
              </a:rPr>
              <a:t>文件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ea typeface="+mn-ea"/>
                <a:cs typeface="Courier New" panose="02070309020205020404" pitchFamily="49" charset="0"/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  <a:ea typeface="+mn-ea"/>
                <a:cs typeface="Courier New" panose="02070309020205020404" pitchFamily="49" charset="0"/>
              </a:rPr>
              <a:t>目录</a:t>
            </a: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>数据块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64204" y="4119974"/>
            <a:ext cx="1387504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551708" y="4119974"/>
            <a:ext cx="1508125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059832" y="4119974"/>
            <a:ext cx="1120783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180616" y="4119974"/>
            <a:ext cx="3022621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sp>
        <p:nvSpPr>
          <p:cNvPr id="14" name="矩形 13"/>
          <p:cNvSpPr/>
          <p:nvPr/>
        </p:nvSpPr>
        <p:spPr>
          <a:xfrm>
            <a:off x="137635" y="772742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微软雅黑" pitchFamily="34" charset="-122"/>
              </a:rPr>
              <a:t>自下而上，从硬盘到内存，谁访问谁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60869974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2483768" y="1245841"/>
            <a:ext cx="417646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数据结构和相关函数</a:t>
            </a:r>
            <a:endParaRPr lang="en-US" altLang="zh-CN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4867" y="1737190"/>
            <a:ext cx="3456384" cy="224676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sfs_inode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struct sfs_disk_inode *din; 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uint32_t ino;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uint32_t flags;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bool dirty;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int reclaim_count;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semaphore_t sem;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list_entry_t inode_link;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list_entry_t hash_link; 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1201065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SFS</a:t>
            </a:r>
            <a:r>
              <a:rPr lang="zh-CN" altLang="en-US" dirty="0"/>
              <a:t>内存布局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313477" y="120106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015209" y="1731492"/>
            <a:ext cx="326588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sfs_bmap_load_nolock(…);  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sfs_bmap_truncate_nolock(…);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sfs_dirent_read_nolock(…); 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sfs_dirent_write_nolock(…);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sfs_dirent_search_nolock(…);</a:t>
            </a:r>
          </a:p>
        </p:txBody>
      </p:sp>
      <p:sp>
        <p:nvSpPr>
          <p:cNvPr id="10" name="矩形 9"/>
          <p:cNvSpPr/>
          <p:nvPr/>
        </p:nvSpPr>
        <p:spPr>
          <a:xfrm>
            <a:off x="4061744" y="1704186"/>
            <a:ext cx="3030536" cy="504056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64204" y="4119974"/>
            <a:ext cx="1387504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51708" y="4119974"/>
            <a:ext cx="1508125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059832" y="4119974"/>
            <a:ext cx="1120783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180616" y="4119974"/>
            <a:ext cx="3022621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sp>
        <p:nvSpPr>
          <p:cNvPr id="15" name="矩形 14"/>
          <p:cNvSpPr/>
          <p:nvPr/>
        </p:nvSpPr>
        <p:spPr>
          <a:xfrm>
            <a:off x="137635" y="772742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微软雅黑" pitchFamily="34" charset="-122"/>
              </a:rPr>
              <a:t>自下而上，从硬盘到内存，谁访问谁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86620514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2483768" y="1245841"/>
            <a:ext cx="417646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数据结构和相关函数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4867" y="1737190"/>
            <a:ext cx="3456384" cy="224676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sfs_inode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struct sfs_disk_inode *din; 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uint32_t ino;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uint32_t flags;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bool dirty;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int reclaim_count;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semaphore_t sem;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list_entry_t inode_link;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list_entry_t hash_link; 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1201065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SFS</a:t>
            </a:r>
            <a:r>
              <a:rPr lang="zh-CN" altLang="en-US" dirty="0"/>
              <a:t>内存布局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313477" y="120106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015209" y="1731492"/>
            <a:ext cx="326588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sfs_bmap_load_nolock(…);  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sfs_bmap_truncate_nolock(…);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sfs_dirent_read_nolock(…); 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sfs_dirent_write_nolock(…);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sfs_dirent_search_nolock(…);</a:t>
            </a:r>
          </a:p>
        </p:txBody>
      </p:sp>
      <p:sp>
        <p:nvSpPr>
          <p:cNvPr id="10" name="矩形 9"/>
          <p:cNvSpPr/>
          <p:nvPr/>
        </p:nvSpPr>
        <p:spPr>
          <a:xfrm>
            <a:off x="4054544" y="2200985"/>
            <a:ext cx="3030536" cy="629031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64204" y="4119974"/>
            <a:ext cx="1387504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51708" y="4119974"/>
            <a:ext cx="1508125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059832" y="4119974"/>
            <a:ext cx="1120783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180616" y="4119974"/>
            <a:ext cx="3022621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sp>
        <p:nvSpPr>
          <p:cNvPr id="15" name="矩形 14"/>
          <p:cNvSpPr/>
          <p:nvPr/>
        </p:nvSpPr>
        <p:spPr>
          <a:xfrm>
            <a:off x="137635" y="772742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微软雅黑" pitchFamily="34" charset="-122"/>
              </a:rPr>
              <a:t>自下而上，从硬盘到内存，谁访问谁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98830103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2627784" y="1235483"/>
            <a:ext cx="417646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数据结构和相关函数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4867" y="1737190"/>
            <a:ext cx="3456384" cy="224676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sfs_inode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struct sfs_disk_inode *din; 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uint32_t ino;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uint32_t flags;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bool dirty;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int reclaim_count;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semaphore_t sem;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list_entry_t inode_link;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list_entry_t hash_link; 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1201065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SFS</a:t>
            </a:r>
            <a:r>
              <a:rPr lang="zh-CN" altLang="en-US" dirty="0"/>
              <a:t>内存布局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313477" y="120106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067944" y="1950239"/>
            <a:ext cx="3168352" cy="1815882"/>
          </a:xfrm>
          <a:prstGeom prst="rect">
            <a:avLst/>
          </a:prstGeom>
          <a:noFill/>
          <a:ln w="1587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sfs_node_fileops =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.vop_magic  = VOP_MAGIC,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.vop_open   = sfs_openfile,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.vop_close  = sfs_close,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.vop_read   = sfs_read,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.vop_write  = sfs_write,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……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" name="矩形 1"/>
          <p:cNvSpPr/>
          <p:nvPr/>
        </p:nvSpPr>
        <p:spPr>
          <a:xfrm>
            <a:off x="4108816" y="1566501"/>
            <a:ext cx="2297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+mn-ea"/>
                <a:cs typeface="Courier New" panose="02070309020205020404" pitchFamily="49" charset="0"/>
              </a:rPr>
              <a:t>打开、关闭、读写 文件</a:t>
            </a:r>
            <a:endParaRPr lang="zh-CN" altLang="en-US" sz="16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64204" y="4119974"/>
            <a:ext cx="1387504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551708" y="4119974"/>
            <a:ext cx="1508125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059832" y="4119974"/>
            <a:ext cx="1120783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180616" y="4119974"/>
            <a:ext cx="3022621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sp>
        <p:nvSpPr>
          <p:cNvPr id="16" name="矩形 15"/>
          <p:cNvSpPr/>
          <p:nvPr/>
        </p:nvSpPr>
        <p:spPr>
          <a:xfrm>
            <a:off x="137635" y="772742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微软雅黑" pitchFamily="34" charset="-122"/>
              </a:rPr>
              <a:t>自下而上，从硬盘到内存，谁访问谁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49650206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Simple 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2627784" y="1235483"/>
            <a:ext cx="4176464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b="1" dirty="0">
                <a:latin typeface="+mn-ea"/>
                <a:ea typeface="+mn-ea"/>
                <a:cs typeface="Courier New" panose="02070309020205020404" pitchFamily="49" charset="0"/>
              </a:rPr>
              <a:t>数据结构和相关函数</a:t>
            </a:r>
            <a:endParaRPr lang="en-US" altLang="zh-CN" sz="2000" b="1" dirty="0"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4867" y="1737190"/>
            <a:ext cx="3456384" cy="224676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sfs_inode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struct sfs_disk_inode *din; 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uint32_t ino;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uint32_t flags;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bool dirty;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int reclaim_count;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semaphore_t sem;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list_entry_t inode_link;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list_entry_t hash_link; 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1201065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SFS</a:t>
            </a:r>
            <a:r>
              <a:rPr lang="zh-CN" altLang="en-US" dirty="0"/>
              <a:t>内存布局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313477" y="120106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08816" y="1566501"/>
            <a:ext cx="2297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+mn-ea"/>
                <a:cs typeface="Courier New" panose="02070309020205020404" pitchFamily="49" charset="0"/>
              </a:rPr>
              <a:t>打开、关闭、读写 目录</a:t>
            </a:r>
            <a:endParaRPr lang="zh-CN" altLang="en-US" sz="16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995936" y="1913685"/>
            <a:ext cx="4032448" cy="1815882"/>
          </a:xfrm>
          <a:prstGeom prst="rect">
            <a:avLst/>
          </a:prstGeom>
          <a:noFill/>
          <a:ln w="1587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sfs_node_dirops =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.vop_magic        = VOP_MAGIC,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.vop_open         = sfs_opendir,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.vop_close        = sfs_close,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.vop_getdirentry  = sfs_getdirentry,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.vop_lookup       = sfs_lookup,	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……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64204" y="4119974"/>
            <a:ext cx="1387504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551708" y="4119974"/>
            <a:ext cx="1508125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059832" y="4119974"/>
            <a:ext cx="1120783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180616" y="4119974"/>
            <a:ext cx="3022621" cy="46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sp>
        <p:nvSpPr>
          <p:cNvPr id="16" name="矩形 15"/>
          <p:cNvSpPr/>
          <p:nvPr/>
        </p:nvSpPr>
        <p:spPr>
          <a:xfrm>
            <a:off x="137635" y="772742"/>
            <a:ext cx="404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微软雅黑" pitchFamily="34" charset="-122"/>
              </a:rPr>
              <a:t>自下而上，从硬盘到内存，谁访问谁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65749836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文件系统架构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933080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Simple File System</a:t>
            </a:r>
            <a:r>
              <a:rPr lang="zh-CN" altLang="en-US" dirty="0"/>
              <a:t>分析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marR="0" lvl="0" indent="-26987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>
                <a:solidFill>
                  <a:srgbClr val="C00000"/>
                </a:solidFill>
              </a:rPr>
              <a:t>Virtual File System</a:t>
            </a:r>
            <a:r>
              <a:rPr lang="zh-CN" altLang="en-US" dirty="0">
                <a:solidFill>
                  <a:srgbClr val="C00000"/>
                </a:solidFill>
              </a:rPr>
              <a:t>分析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/>
              <a:t>I/O </a:t>
            </a:r>
            <a:r>
              <a:rPr lang="zh-CN" altLang="en-US" dirty="0"/>
              <a:t>设备接口分析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142976" y="238646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/>
              <a:t>I/O </a:t>
            </a:r>
            <a:r>
              <a:rPr lang="zh-CN" altLang="en-US" dirty="0"/>
              <a:t>设备接口分析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844893" y="2786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2749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执行流程分析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849876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798782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VFS</a:t>
            </a:r>
            <a:r>
              <a:rPr lang="zh-CN" altLang="en-US" dirty="0"/>
              <a:t>的位置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386289" y="1351821"/>
            <a:ext cx="1899827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8 </a:t>
            </a:r>
            <a:r>
              <a:rPr lang="zh-CN" altLang="en-US" dirty="0">
                <a:sym typeface="微软雅黑" pitchFamily="34" charset="-122"/>
              </a:rPr>
              <a:t>文件系统</a:t>
            </a:r>
            <a:endParaRPr lang="zh-CN" altLang="en-US" dirty="0"/>
          </a:p>
        </p:txBody>
      </p:sp>
      <p:sp>
        <p:nvSpPr>
          <p:cNvPr id="11" name="矩形 20"/>
          <p:cNvSpPr>
            <a:spLocks noChangeArrowheads="1"/>
          </p:cNvSpPr>
          <p:nvPr/>
        </p:nvSpPr>
        <p:spPr bwMode="auto">
          <a:xfrm>
            <a:off x="2132876" y="4199479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64724" y="3613567"/>
            <a:ext cx="1204540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021623" y="3613567"/>
            <a:ext cx="1455766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573036" y="3613567"/>
            <a:ext cx="927538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651586" y="3613567"/>
            <a:ext cx="3040135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764724" y="3911447"/>
            <a:ext cx="1368152" cy="2880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373235" y="3911447"/>
            <a:ext cx="2318486" cy="28803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20"/>
          <p:cNvSpPr>
            <a:spLocks noChangeArrowheads="1"/>
          </p:cNvSpPr>
          <p:nvPr/>
        </p:nvSpPr>
        <p:spPr bwMode="auto">
          <a:xfrm>
            <a:off x="3646725" y="311935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I/O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alt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628308" y="2749959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SimpleFS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203848" y="2402993"/>
            <a:ext cx="1872208" cy="3164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286116" y="1257124"/>
            <a:ext cx="5519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3" name="Straight Connector 11"/>
          <p:cNvSpPr>
            <a:spLocks noChangeShapeType="1"/>
          </p:cNvSpPr>
          <p:nvPr/>
        </p:nvSpPr>
        <p:spPr bwMode="auto">
          <a:xfrm flipV="1">
            <a:off x="518802" y="2018108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Straight Connector 11"/>
          <p:cNvSpPr>
            <a:spLocks noChangeShapeType="1"/>
          </p:cNvSpPr>
          <p:nvPr/>
        </p:nvSpPr>
        <p:spPr bwMode="auto">
          <a:xfrm flipV="1">
            <a:off x="590810" y="3497450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286116" y="1632648"/>
            <a:ext cx="185681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347790" y="2101210"/>
            <a:ext cx="1447812" cy="25094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实现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929188" y="1257124"/>
            <a:ext cx="56051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4559243" y="1263934"/>
            <a:ext cx="583686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339752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1980194" y="3900729"/>
            <a:ext cx="359559" cy="29874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760436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347864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760436" y="3891551"/>
            <a:ext cx="795302" cy="30792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344418" y="3891552"/>
            <a:ext cx="1311865" cy="30792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46551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/>
          <p:cNvCxnSpPr/>
          <p:nvPr/>
        </p:nvCxnSpPr>
        <p:spPr>
          <a:xfrm flipV="1">
            <a:off x="3635686" y="3000378"/>
            <a:ext cx="2177037" cy="12324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8450" y="1014038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目标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0367" y="101403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38450" y="13567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练习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367" y="13567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38450" y="1699617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流程概述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0367" y="169961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723198" y="999239"/>
            <a:ext cx="1697603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文件系统</a:t>
            </a:r>
          </a:p>
        </p:txBody>
      </p:sp>
      <p:sp>
        <p:nvSpPr>
          <p:cNvPr id="11" name="矩形 10"/>
          <p:cNvSpPr/>
          <p:nvPr/>
        </p:nvSpPr>
        <p:spPr>
          <a:xfrm>
            <a:off x="3714744" y="1500180"/>
            <a:ext cx="1928826" cy="252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0"/>
              </a:spcBef>
            </a:pPr>
            <a:endParaRPr lang="zh-CN" altLang="en-US" sz="1200" b="1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2103" y="149145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11576A"/>
                </a:solidFill>
                <a:latin typeface="+mn-ea"/>
              </a:rPr>
              <a:t>用户态应用</a:t>
            </a:r>
          </a:p>
        </p:txBody>
      </p:sp>
      <p:cxnSp>
        <p:nvCxnSpPr>
          <p:cNvPr id="25" name="直接连接符 24"/>
          <p:cNvCxnSpPr/>
          <p:nvPr/>
        </p:nvCxnSpPr>
        <p:spPr>
          <a:xfrm rot="5400000">
            <a:off x="3400236" y="3081649"/>
            <a:ext cx="2628000" cy="127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248148" y="1856100"/>
            <a:ext cx="1357322" cy="276999"/>
            <a:chOff x="4248148" y="1856100"/>
            <a:chExt cx="1357322" cy="276999"/>
          </a:xfrm>
        </p:grpSpPr>
        <p:sp>
          <p:nvSpPr>
            <p:cNvPr id="20" name="矩形 19"/>
            <p:cNvSpPr/>
            <p:nvPr/>
          </p:nvSpPr>
          <p:spPr>
            <a:xfrm>
              <a:off x="4248148" y="1857370"/>
              <a:ext cx="1357322" cy="252000"/>
            </a:xfrm>
            <a:prstGeom prst="rect">
              <a:avLst/>
            </a:prstGeom>
            <a:gradFill>
              <a:gsLst>
                <a:gs pos="100000">
                  <a:srgbClr val="66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0"/>
                </a:spcBef>
              </a:pPr>
              <a:endParaRPr lang="zh-CN" altLang="en-US" sz="1200" b="1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88782" y="1856100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n-ea"/>
                </a:rPr>
                <a:t> LIBC</a:t>
              </a:r>
              <a:r>
                <a:rPr lang="zh-CN" altLang="en-US" sz="1200" b="1" dirty="0">
                  <a:solidFill>
                    <a:srgbClr val="11576A"/>
                  </a:solidFill>
                  <a:latin typeface="+mn-ea"/>
                </a:rPr>
                <a:t>库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3786182" y="2314573"/>
            <a:ext cx="1857388" cy="285752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84084" y="232332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11576A"/>
                </a:solidFill>
                <a:latin typeface="+mn-ea"/>
              </a:rPr>
              <a:t>系统调用接口</a:t>
            </a:r>
          </a:p>
        </p:txBody>
      </p:sp>
      <p:sp>
        <p:nvSpPr>
          <p:cNvPr id="29" name="矩形 28"/>
          <p:cNvSpPr/>
          <p:nvPr/>
        </p:nvSpPr>
        <p:spPr>
          <a:xfrm>
            <a:off x="2881300" y="2802764"/>
            <a:ext cx="762006" cy="42862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819885" y="2874202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pc="-150" dirty="0" err="1">
                <a:solidFill>
                  <a:srgbClr val="11576A"/>
                </a:solidFill>
                <a:latin typeface="+mn-ea"/>
              </a:rPr>
              <a:t>inode</a:t>
            </a:r>
            <a:r>
              <a:rPr lang="en-US" altLang="zh-CN" sz="1200" b="1" spc="-150" dirty="0">
                <a:solidFill>
                  <a:srgbClr val="11576A"/>
                </a:solidFill>
                <a:latin typeface="+mn-ea"/>
              </a:rPr>
              <a:t> cache</a:t>
            </a:r>
            <a:endParaRPr lang="zh-CN" altLang="en-US" sz="1200" b="1" spc="-15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71895" y="2802764"/>
            <a:ext cx="1872000" cy="428628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943946" y="2898015"/>
            <a:ext cx="170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11576A"/>
                </a:solidFill>
                <a:latin typeface="+mn-ea"/>
              </a:rPr>
              <a:t>虚拟文件系统（</a:t>
            </a:r>
            <a:r>
              <a:rPr lang="en-US" altLang="zh-CN" sz="1200" b="1" dirty="0">
                <a:solidFill>
                  <a:srgbClr val="11576A"/>
                </a:solidFill>
                <a:latin typeface="+mn-ea"/>
              </a:rPr>
              <a:t>VFS</a:t>
            </a:r>
            <a:r>
              <a:rPr lang="zh-CN" altLang="en-US" sz="1200" b="1" dirty="0">
                <a:solidFill>
                  <a:srgbClr val="11576A"/>
                </a:solidFill>
                <a:latin typeface="+mn-ea"/>
              </a:rPr>
              <a:t>）</a:t>
            </a:r>
          </a:p>
        </p:txBody>
      </p:sp>
      <p:sp>
        <p:nvSpPr>
          <p:cNvPr id="33" name="矩形 32"/>
          <p:cNvSpPr/>
          <p:nvPr/>
        </p:nvSpPr>
        <p:spPr>
          <a:xfrm>
            <a:off x="5786446" y="2802764"/>
            <a:ext cx="714380" cy="428628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762633" y="2798002"/>
            <a:ext cx="738023" cy="46166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altLang="zh-CN" sz="1200" b="1" spc="-150" dirty="0">
                <a:solidFill>
                  <a:srgbClr val="11576A"/>
                </a:solidFill>
                <a:latin typeface="+mn-ea"/>
              </a:rPr>
              <a:t>Directory</a:t>
            </a:r>
          </a:p>
          <a:p>
            <a:pPr algn="ctr"/>
            <a:r>
              <a:rPr lang="en-US" altLang="zh-CN" sz="1200" b="1" spc="-150" dirty="0">
                <a:solidFill>
                  <a:srgbClr val="11576A"/>
                </a:solidFill>
                <a:latin typeface="+mn-ea"/>
              </a:rPr>
              <a:t>cache</a:t>
            </a:r>
            <a:endParaRPr lang="zh-CN" altLang="en-US" sz="1200" b="1" spc="-150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71895" y="3345693"/>
            <a:ext cx="1872000" cy="428628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179490" y="342682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11576A"/>
                </a:solidFill>
                <a:latin typeface="+mn-ea"/>
              </a:rPr>
              <a:t>具体文件系统</a:t>
            </a:r>
          </a:p>
        </p:txBody>
      </p:sp>
      <p:sp>
        <p:nvSpPr>
          <p:cNvPr id="37" name="矩形 36"/>
          <p:cNvSpPr/>
          <p:nvPr/>
        </p:nvSpPr>
        <p:spPr>
          <a:xfrm>
            <a:off x="3786182" y="3936662"/>
            <a:ext cx="1872000" cy="252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938444" y="394101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11576A"/>
                </a:solidFill>
                <a:latin typeface="+mn-ea"/>
              </a:rPr>
              <a:t>存储数据缓冲与管理</a:t>
            </a:r>
          </a:p>
        </p:txBody>
      </p:sp>
      <p:sp>
        <p:nvSpPr>
          <p:cNvPr id="40" name="矩形 39"/>
          <p:cNvSpPr/>
          <p:nvPr/>
        </p:nvSpPr>
        <p:spPr>
          <a:xfrm>
            <a:off x="3771895" y="4381450"/>
            <a:ext cx="1872000" cy="428628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187290" y="4476701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11576A"/>
                </a:solidFill>
                <a:latin typeface="+mn-ea"/>
              </a:rPr>
              <a:t>存储设备驱动</a:t>
            </a:r>
          </a:p>
        </p:txBody>
      </p:sp>
      <p:cxnSp>
        <p:nvCxnSpPr>
          <p:cNvPr id="43" name="直接连接符 42"/>
          <p:cNvCxnSpPr/>
          <p:nvPr/>
        </p:nvCxnSpPr>
        <p:spPr>
          <a:xfrm rot="5400000">
            <a:off x="3781423" y="2048030"/>
            <a:ext cx="57150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809612" y="2690688"/>
            <a:ext cx="3857652" cy="1571636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714612" y="1404804"/>
            <a:ext cx="4104000" cy="3492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>
            <a:off x="2714612" y="2214560"/>
            <a:ext cx="4143404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大括号 50"/>
          <p:cNvSpPr/>
          <p:nvPr/>
        </p:nvSpPr>
        <p:spPr>
          <a:xfrm>
            <a:off x="6929454" y="1500180"/>
            <a:ext cx="285752" cy="642942"/>
          </a:xfrm>
          <a:prstGeom prst="rightBrac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大括号 51"/>
          <p:cNvSpPr/>
          <p:nvPr/>
        </p:nvSpPr>
        <p:spPr>
          <a:xfrm>
            <a:off x="6929454" y="2285998"/>
            <a:ext cx="285752" cy="2500330"/>
          </a:xfrm>
          <a:prstGeom prst="rightBrac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286644" y="1571618"/>
            <a:ext cx="692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User</a:t>
            </a:r>
          </a:p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space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86644" y="3286130"/>
            <a:ext cx="76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Kernel</a:t>
            </a:r>
          </a:p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space</a:t>
            </a:r>
            <a:endParaRPr lang="zh-CN" altLang="en-US" sz="1400" b="1" dirty="0">
              <a:solidFill>
                <a:srgbClr val="11576A"/>
              </a:solidFill>
              <a:latin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798782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VFS</a:t>
            </a:r>
            <a:r>
              <a:rPr lang="zh-CN" altLang="en-US" dirty="0"/>
              <a:t>的位置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386289" y="1351821"/>
            <a:ext cx="1899827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8 </a:t>
            </a:r>
            <a:r>
              <a:rPr lang="zh-CN" altLang="en-US" dirty="0">
                <a:sym typeface="微软雅黑" pitchFamily="34" charset="-122"/>
              </a:rPr>
              <a:t>文件系统</a:t>
            </a:r>
            <a:endParaRPr lang="zh-CN" altLang="en-US" dirty="0"/>
          </a:p>
        </p:txBody>
      </p:sp>
      <p:sp>
        <p:nvSpPr>
          <p:cNvPr id="11" name="矩形 20"/>
          <p:cNvSpPr>
            <a:spLocks noChangeArrowheads="1"/>
          </p:cNvSpPr>
          <p:nvPr/>
        </p:nvSpPr>
        <p:spPr bwMode="auto">
          <a:xfrm>
            <a:off x="2132876" y="4199479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64724" y="3613567"/>
            <a:ext cx="1204540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021623" y="3613567"/>
            <a:ext cx="1455766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573036" y="3613567"/>
            <a:ext cx="927538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651586" y="3613567"/>
            <a:ext cx="3040135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764724" y="3911447"/>
            <a:ext cx="1368152" cy="2880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373235" y="3911447"/>
            <a:ext cx="2318486" cy="28803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20"/>
          <p:cNvSpPr>
            <a:spLocks noChangeArrowheads="1"/>
          </p:cNvSpPr>
          <p:nvPr/>
        </p:nvSpPr>
        <p:spPr bwMode="auto">
          <a:xfrm>
            <a:off x="3646725" y="311935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I/O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alt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628308" y="2749959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SimpleFS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203848" y="2402993"/>
            <a:ext cx="1872208" cy="3164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286116" y="1257124"/>
            <a:ext cx="5519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3" name="Straight Connector 11"/>
          <p:cNvSpPr>
            <a:spLocks noChangeShapeType="1"/>
          </p:cNvSpPr>
          <p:nvPr/>
        </p:nvSpPr>
        <p:spPr bwMode="auto">
          <a:xfrm flipV="1">
            <a:off x="518802" y="2018108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Straight Connector 11"/>
          <p:cNvSpPr>
            <a:spLocks noChangeShapeType="1"/>
          </p:cNvSpPr>
          <p:nvPr/>
        </p:nvSpPr>
        <p:spPr bwMode="auto">
          <a:xfrm flipV="1">
            <a:off x="590810" y="3497450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286116" y="1632648"/>
            <a:ext cx="185681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347790" y="2101210"/>
            <a:ext cx="1447812" cy="25094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实现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929188" y="1257124"/>
            <a:ext cx="56051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4559243" y="1263934"/>
            <a:ext cx="583686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339752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1980194" y="3900729"/>
            <a:ext cx="359559" cy="29874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760436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347864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760436" y="3891551"/>
            <a:ext cx="795302" cy="30792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344418" y="3891552"/>
            <a:ext cx="1311865" cy="30792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21" idx="3"/>
            <a:endCxn id="36" idx="1"/>
          </p:cNvCxnSpPr>
          <p:nvPr/>
        </p:nvCxnSpPr>
        <p:spPr>
          <a:xfrm>
            <a:off x="5076056" y="2561237"/>
            <a:ext cx="952566" cy="7126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028622" y="2513615"/>
            <a:ext cx="1008112" cy="23778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File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028422" y="2820960"/>
            <a:ext cx="1008112" cy="23778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Dir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6028422" y="3126057"/>
            <a:ext cx="1008112" cy="23778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Inode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39" name="直接箭头连接符 38"/>
          <p:cNvCxnSpPr>
            <a:stCxn id="21" idx="3"/>
            <a:endCxn id="37" idx="1"/>
          </p:cNvCxnSpPr>
          <p:nvPr/>
        </p:nvCxnSpPr>
        <p:spPr>
          <a:xfrm>
            <a:off x="5076056" y="2561237"/>
            <a:ext cx="952366" cy="37861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1" idx="3"/>
            <a:endCxn id="38" idx="1"/>
          </p:cNvCxnSpPr>
          <p:nvPr/>
        </p:nvCxnSpPr>
        <p:spPr>
          <a:xfrm>
            <a:off x="5076056" y="2561237"/>
            <a:ext cx="952366" cy="68371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6028422" y="2168999"/>
            <a:ext cx="1008112" cy="2377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Proc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7" name="直接箭头连接符 46"/>
          <p:cNvCxnSpPr>
            <a:stCxn id="21" idx="3"/>
          </p:cNvCxnSpPr>
          <p:nvPr/>
        </p:nvCxnSpPr>
        <p:spPr>
          <a:xfrm flipV="1">
            <a:off x="5076056" y="2295871"/>
            <a:ext cx="959810" cy="265366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87982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3497065" y="1059847"/>
            <a:ext cx="930919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1372" y="1405681"/>
            <a:ext cx="7177088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file {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enum {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FD_NONE, FD_INIT, FD_OPENED, FD_CLOSED,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 status;           //访问文件的执行状态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bool readable;      //文件是否可读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bool writable;      //文件是否可写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int fd;             //文件在filemap中的索引值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off_t pos;          //访问文件的当前位置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struct inode *node; //该文件对应的内存inode指针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atomic_t open_count;//打开此文件的次数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798782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VFS</a:t>
            </a:r>
            <a:r>
              <a:rPr lang="zh-CN" altLang="en-US" dirty="0"/>
              <a:t>数据结构和相关操作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7614" y="1469274"/>
            <a:ext cx="1476000" cy="216000"/>
          </a:xfrm>
          <a:prstGeom prst="rect">
            <a:avLst/>
          </a:prstGeom>
          <a:solidFill>
            <a:schemeClr val="accent1">
              <a:alpha val="16078"/>
            </a:scheme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7614" y="402906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--&gt;file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092411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3367524" y="1134884"/>
            <a:ext cx="267908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 interface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9552" y="1428007"/>
            <a:ext cx="5627128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file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enum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FD_NONE, FD_INIT, FD_OPENED, FD_CLOSED,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 status;              //</a:t>
            </a: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>访问文件的执行状态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bool readable;      //</a:t>
            </a: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>文件是否可读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bool writable;      //</a:t>
            </a: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>文件是否可写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fd;             //</a:t>
            </a: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>文件在f</a:t>
            </a:r>
            <a:r>
              <a:rPr lang="en-US" altLang="zh-CN" sz="1400" b="1" dirty="0" err="1">
                <a:latin typeface="+mn-ea"/>
                <a:ea typeface="+mn-ea"/>
                <a:cs typeface="Courier New" panose="02070309020205020404" pitchFamily="49" charset="0"/>
              </a:rPr>
              <a:t>d_array</a:t>
            </a: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>中的索引值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off_t pos;          //</a:t>
            </a: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>访问文件的当前位置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inode *node; //</a:t>
            </a: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>该文件对应的内存inode指针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1934" y="3548270"/>
            <a:ext cx="4966674" cy="1255728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files_struct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struct inode *pwd;      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当前工作目录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struct file *fd_array;  // 打开的文件列表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int files_count;        // 打开的文件个数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semaphore_t files_sem;  // 用于互斥的信号量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14368" y="3987421"/>
            <a:ext cx="2460656" cy="216000"/>
          </a:xfrm>
          <a:prstGeom prst="rect">
            <a:avLst/>
          </a:prstGeom>
          <a:solidFill>
            <a:schemeClr val="accent1">
              <a:alpha val="16078"/>
            </a:scheme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7614" y="1469274"/>
            <a:ext cx="1476000" cy="216000"/>
          </a:xfrm>
          <a:prstGeom prst="rect">
            <a:avLst/>
          </a:prstGeom>
          <a:solidFill>
            <a:schemeClr val="accent1">
              <a:alpha val="16078"/>
            </a:scheme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" name="Elbow Connector 3"/>
          <p:cNvCxnSpPr>
            <a:cxnSpLocks noChangeShapeType="1"/>
            <a:stCxn id="7" idx="1"/>
            <a:endCxn id="8" idx="0"/>
          </p:cNvCxnSpPr>
          <p:nvPr/>
        </p:nvCxnSpPr>
        <p:spPr bwMode="auto">
          <a:xfrm rot="10800000" flipH="1">
            <a:off x="1014368" y="1469275"/>
            <a:ext cx="321246" cy="2626147"/>
          </a:xfrm>
          <a:prstGeom prst="bentConnector4">
            <a:avLst>
              <a:gd name="adj1" fmla="val -200891"/>
              <a:gd name="adj2" fmla="val 108705"/>
            </a:avLst>
          </a:prstGeom>
          <a:noFill/>
          <a:ln w="38100">
            <a:solidFill>
              <a:srgbClr val="C00000"/>
            </a:solidFill>
            <a:prstDash val="sysDot"/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内容占位符 2"/>
          <p:cNvSpPr txBox="1">
            <a:spLocks/>
          </p:cNvSpPr>
          <p:nvPr/>
        </p:nvSpPr>
        <p:spPr>
          <a:xfrm>
            <a:off x="611560" y="798782"/>
            <a:ext cx="311362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VFS</a:t>
            </a:r>
            <a:r>
              <a:rPr lang="zh-CN" altLang="en-US" dirty="0"/>
              <a:t>数据结构和相关操作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65110" y="3588598"/>
            <a:ext cx="2145186" cy="216000"/>
          </a:xfrm>
          <a:prstGeom prst="rect">
            <a:avLst/>
          </a:prstGeom>
          <a:solidFill>
            <a:schemeClr val="accent1">
              <a:alpha val="16078"/>
            </a:scheme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Content Placeholder 2"/>
          <p:cNvSpPr txBox="1">
            <a:spLocks noChangeArrowheads="1"/>
          </p:cNvSpPr>
          <p:nvPr/>
        </p:nvSpPr>
        <p:spPr bwMode="auto">
          <a:xfrm>
            <a:off x="1979712" y="3204920"/>
            <a:ext cx="1945231" cy="42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proc_struct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17387"/>
      </p:ext>
    </p:extLst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3255509" y="1035910"/>
            <a:ext cx="329526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interface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940" y="1199936"/>
            <a:ext cx="8224838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inode {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union { //包含不同文件系统特定inode信息的union成员变量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struct device __device_info;      //设备文件系统内存inode信息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struct sfs_inode __sfs_inode_info;//SFS文件系统内存inode信息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 in_info;    </a:t>
            </a:r>
          </a:p>
          <a:p>
            <a:pPr>
              <a:buFont typeface="Monotype Sorts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……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11560" y="798782"/>
            <a:ext cx="295232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VFS</a:t>
            </a:r>
            <a:r>
              <a:rPr lang="zh-CN" altLang="en-US" dirty="0"/>
              <a:t>数据结构和相关操作</a:t>
            </a:r>
          </a:p>
        </p:txBody>
      </p:sp>
      <p:sp>
        <p:nvSpPr>
          <p:cNvPr id="9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7544" y="1261613"/>
            <a:ext cx="1438300" cy="216000"/>
          </a:xfrm>
          <a:prstGeom prst="rect">
            <a:avLst/>
          </a:prstGeom>
          <a:solidFill>
            <a:schemeClr val="accent1">
              <a:alpha val="16078"/>
            </a:scheme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3452" y="317841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--&gt;file--&gt;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68147"/>
      </p:ext>
    </p:extLst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3265919" y="1049552"/>
            <a:ext cx="329526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interface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940" y="1199936"/>
            <a:ext cx="8224838" cy="300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inode {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union { //包含不同文件系统特定inode信息的union成员变量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struct device __device_info;      //设备文件系统内存inode信息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struct sfs_inode __sfs_inode_info;//SFS文件系统内存inode信息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 in_info;    </a:t>
            </a:r>
          </a:p>
          <a:p>
            <a:pPr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enum {  </a:t>
            </a: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//此inode所属文件系统类型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inode_type_device_info = 0x1234,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inode_type_sfs_inode_info,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 in_type;                          </a:t>
            </a: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……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11560" y="798782"/>
            <a:ext cx="295232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VFS</a:t>
            </a:r>
            <a:r>
              <a:rPr lang="zh-CN" altLang="en-US" dirty="0"/>
              <a:t>数据结构和相关操作</a:t>
            </a:r>
          </a:p>
        </p:txBody>
      </p:sp>
      <p:sp>
        <p:nvSpPr>
          <p:cNvPr id="9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7544" y="1261613"/>
            <a:ext cx="1438300" cy="216000"/>
          </a:xfrm>
          <a:prstGeom prst="rect">
            <a:avLst/>
          </a:prstGeom>
          <a:solidFill>
            <a:schemeClr val="accent1">
              <a:alpha val="16078"/>
            </a:scheme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1946" y="4169553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--&gt;file--&gt;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3265918" y="4107873"/>
            <a:ext cx="297970" cy="24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3"/>
          </p:cNvCxnSpPr>
          <p:nvPr/>
        </p:nvCxnSpPr>
        <p:spPr>
          <a:xfrm>
            <a:off x="3265919" y="4354219"/>
            <a:ext cx="29796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91880" y="3891888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sfs_inode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491880" y="4298378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591993"/>
      </p:ext>
    </p:extLst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3255509" y="1059604"/>
            <a:ext cx="329526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interface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940" y="1199936"/>
            <a:ext cx="8224838" cy="226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inode {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union { //包含不同文件系统特定inode信息的union成员变量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 in_info;    </a:t>
            </a:r>
          </a:p>
          <a:p>
            <a:pP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……</a:t>
            </a:r>
          </a:p>
          <a:p>
            <a:pP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ref_count;  //此inode的引用计数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int open_count; //打开此inode对应文件的个数</a:t>
            </a:r>
          </a:p>
          <a:p>
            <a:pPr>
              <a:buNone/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en-US" altLang="zh-CN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11560" y="798782"/>
            <a:ext cx="295232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VFS</a:t>
            </a:r>
            <a:r>
              <a:rPr lang="zh-CN" altLang="en-US" dirty="0"/>
              <a:t>数据结构和相关操作</a:t>
            </a:r>
          </a:p>
        </p:txBody>
      </p:sp>
      <p:sp>
        <p:nvSpPr>
          <p:cNvPr id="9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7544" y="1261613"/>
            <a:ext cx="1438300" cy="216000"/>
          </a:xfrm>
          <a:prstGeom prst="rect">
            <a:avLst/>
          </a:prstGeom>
          <a:solidFill>
            <a:schemeClr val="accent1">
              <a:alpha val="16078"/>
            </a:scheme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19591" y="352952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593548" y="3458501"/>
            <a:ext cx="297970" cy="24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3"/>
            <a:endCxn id="15" idx="1"/>
          </p:cNvCxnSpPr>
          <p:nvPr/>
        </p:nvCxnSpPr>
        <p:spPr>
          <a:xfrm>
            <a:off x="3593548" y="3714187"/>
            <a:ext cx="225962" cy="11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819510" y="3242516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sfs_inode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19510" y="3649006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device_inode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89576" y="340459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89576" y="391480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89576" y="3642126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376690" y="3888284"/>
            <a:ext cx="297970" cy="24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408534" y="3844367"/>
            <a:ext cx="254259" cy="5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619672" y="368166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355771" y="3425638"/>
            <a:ext cx="515148" cy="31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234001" y="3772774"/>
            <a:ext cx="636918" cy="9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686545" y="325238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1457125" y="3438803"/>
            <a:ext cx="354908" cy="15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074617"/>
      </p:ext>
    </p:extLst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3203848" y="1049552"/>
            <a:ext cx="329526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interface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940" y="1199936"/>
            <a:ext cx="8224838" cy="193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inode {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union { //包含不同文件系统特定inode信息的union成员变量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 in_info;    </a:t>
            </a:r>
          </a:p>
          <a:p>
            <a:pP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……</a:t>
            </a:r>
          </a:p>
          <a:p>
            <a:pPr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struct fs *in_fs;        //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</a:t>
            </a: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所在的文件系统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struct inode_ops *in_ops;//访问inode的函数指针      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552" y="2355726"/>
            <a:ext cx="2016000" cy="252000"/>
          </a:xfrm>
          <a:prstGeom prst="rect">
            <a:avLst/>
          </a:prstGeom>
          <a:solidFill>
            <a:srgbClr val="FF0000">
              <a:alpha val="21176"/>
            </a:srgb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1626" y="2654249"/>
            <a:ext cx="2734230" cy="216000"/>
          </a:xfrm>
          <a:prstGeom prst="rect">
            <a:avLst/>
          </a:prstGeom>
          <a:solidFill>
            <a:srgbClr val="FF0000">
              <a:alpha val="21176"/>
            </a:srgb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11560" y="798782"/>
            <a:ext cx="295232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VFS</a:t>
            </a:r>
            <a:r>
              <a:rPr lang="zh-CN" altLang="en-US" dirty="0"/>
              <a:t>数据结构和相关操作</a:t>
            </a:r>
          </a:p>
        </p:txBody>
      </p:sp>
      <p:sp>
        <p:nvSpPr>
          <p:cNvPr id="9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7544" y="1261613"/>
            <a:ext cx="1438300" cy="216000"/>
          </a:xfrm>
          <a:prstGeom prst="rect">
            <a:avLst/>
          </a:prstGeom>
          <a:solidFill>
            <a:schemeClr val="accent1">
              <a:alpha val="16078"/>
            </a:scheme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0940" y="3387163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--&gt;file--&gt;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1" idx="3"/>
          </p:cNvCxnSpPr>
          <p:nvPr/>
        </p:nvCxnSpPr>
        <p:spPr>
          <a:xfrm flipV="1">
            <a:off x="3224913" y="3387163"/>
            <a:ext cx="482991" cy="1846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24913" y="3580948"/>
            <a:ext cx="474607" cy="143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728272" y="3177322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/>
              <a:t>访问文件系统</a:t>
            </a:r>
          </a:p>
        </p:txBody>
      </p:sp>
      <p:sp>
        <p:nvSpPr>
          <p:cNvPr id="18" name="矩形 17"/>
          <p:cNvSpPr/>
          <p:nvPr/>
        </p:nvSpPr>
        <p:spPr>
          <a:xfrm>
            <a:off x="3729230" y="353392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/>
              <a:t>访问文件</a:t>
            </a:r>
          </a:p>
        </p:txBody>
      </p:sp>
    </p:spTree>
    <p:extLst>
      <p:ext uri="{BB962C8B-B14F-4D97-AF65-F5344CB8AC3E}">
        <p14:creationId xmlns:p14="http://schemas.microsoft.com/office/powerpoint/2010/main" val="2432043434"/>
      </p:ext>
    </p:extLst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3131840" y="1104500"/>
            <a:ext cx="336670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interface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1229844"/>
            <a:ext cx="8224838" cy="134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inode {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……</a:t>
            </a:r>
          </a:p>
          <a:p>
            <a:pPr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struct fs *in_fs;        //</a:t>
            </a:r>
            <a:r>
              <a:rPr lang="en-US" altLang="zh-CN" sz="1400" b="1" dirty="0" err="1">
                <a:latin typeface="+mn-ea"/>
                <a:ea typeface="+mn-ea"/>
                <a:cs typeface="Courier New" panose="02070309020205020404" pitchFamily="49" charset="0"/>
              </a:rPr>
              <a:t>inode</a:t>
            </a: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>所在的文件系统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struct inode_ops *in_ops;//访问inode的函数指针      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1779686"/>
            <a:ext cx="1908000" cy="216000"/>
          </a:xfrm>
          <a:prstGeom prst="rect">
            <a:avLst/>
          </a:prstGeom>
          <a:solidFill>
            <a:srgbClr val="FF0000">
              <a:alpha val="21176"/>
            </a:srgb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" name="Elbow Connector 3"/>
          <p:cNvCxnSpPr>
            <a:cxnSpLocks noChangeShapeType="1"/>
          </p:cNvCxnSpPr>
          <p:nvPr/>
        </p:nvCxnSpPr>
        <p:spPr bwMode="auto">
          <a:xfrm rot="10800000" flipV="1">
            <a:off x="489153" y="1884259"/>
            <a:ext cx="485772" cy="1696593"/>
          </a:xfrm>
          <a:prstGeom prst="bentConnector3">
            <a:avLst>
              <a:gd name="adj1" fmla="val 147059"/>
            </a:avLst>
          </a:prstGeom>
          <a:noFill/>
          <a:ln w="38100">
            <a:solidFill>
              <a:srgbClr val="C00000"/>
            </a:solidFill>
            <a:prstDash val="sysDot"/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28596" y="2402332"/>
            <a:ext cx="4860280" cy="2613023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union { </a:t>
            </a:r>
            <a:r>
              <a:rPr lang="en-US" altLang="zh-CN" sz="14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b="1" spc="-70" dirty="0">
                <a:latin typeface="+mn-ea"/>
                <a:ea typeface="+mn-ea"/>
                <a:cs typeface="Courier New" panose="02070309020205020404" pitchFamily="49" charset="0"/>
              </a:rPr>
              <a:t>具体文件系统的结构</a:t>
            </a:r>
            <a:endParaRPr lang="en-US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spc="-70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sfs_fs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__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sfs_info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        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fs_info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enum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  </a:t>
            </a:r>
            <a:r>
              <a:rPr lang="en-US" altLang="zh-CN" sz="1400" b="1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b="1" spc="-70" dirty="0">
                <a:latin typeface="+mn-ea"/>
                <a:ea typeface="+mn-ea"/>
                <a:cs typeface="Courier New" panose="02070309020205020404" pitchFamily="49" charset="0"/>
              </a:rPr>
              <a:t>文件系统类型</a:t>
            </a:r>
            <a:endParaRPr lang="en-US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fs_type_sfs_info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fs_type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//</a:t>
            </a:r>
            <a:r>
              <a:rPr lang="zh-CN" altLang="en-US" sz="1400" b="1" spc="-70" dirty="0">
                <a:latin typeface="+mn-ea"/>
                <a:ea typeface="+mn-ea"/>
                <a:cs typeface="Courier New" panose="02070309020205020404" pitchFamily="49" charset="0"/>
              </a:rPr>
              <a:t>访问文件系统的函数指针</a:t>
            </a:r>
            <a:endParaRPr lang="en-US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fs_sync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)(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fs *fs);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*(*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fs_get_root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)(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fs *fs);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fs_unmount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)(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fs *fs);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void (*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fs_cleanup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)(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fs *fs);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611560" y="798782"/>
            <a:ext cx="295232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VFS</a:t>
            </a:r>
            <a:r>
              <a:rPr lang="zh-CN" altLang="en-US" dirty="0"/>
              <a:t>数据结构和相关操作</a:t>
            </a:r>
          </a:p>
        </p:txBody>
      </p:sp>
      <p:sp>
        <p:nvSpPr>
          <p:cNvPr id="12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67544" y="1261613"/>
            <a:ext cx="1438300" cy="216000"/>
          </a:xfrm>
          <a:prstGeom prst="rect">
            <a:avLst/>
          </a:prstGeom>
          <a:solidFill>
            <a:schemeClr val="accent1">
              <a:alpha val="16078"/>
            </a:scheme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57605"/>
      </p:ext>
    </p:extLst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3123271" y="1071509"/>
            <a:ext cx="336670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</a:t>
            </a: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interface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2027" y="1203598"/>
            <a:ext cx="5632141" cy="134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 inode {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……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struct fs *in_fs;        //访问文件系统的函数指针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struct inode_ops *in_ops;//访问inode的函数指针      </a:t>
            </a:r>
          </a:p>
          <a:p>
            <a:pPr>
              <a:buFont typeface="Monotype Sorts"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99699" y="2035445"/>
            <a:ext cx="2709940" cy="216000"/>
          </a:xfrm>
          <a:prstGeom prst="rect">
            <a:avLst/>
          </a:prstGeom>
          <a:solidFill>
            <a:srgbClr val="FF0000">
              <a:alpha val="21176"/>
            </a:srgb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200" y="2409824"/>
            <a:ext cx="3411736" cy="2462213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inode_ops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unsigned long 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vop_magic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vop_open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vop_close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vop_read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vop_write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vop_getdirentry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vop_create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vop_lookup</a:t>
            </a: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……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};</a:t>
            </a:r>
            <a:endParaRPr lang="zh-CN" altLang="en-US" sz="14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9" name="Elbow Connector 3"/>
          <p:cNvCxnSpPr>
            <a:cxnSpLocks noChangeShapeType="1"/>
            <a:stCxn id="7" idx="1"/>
            <a:endCxn id="8" idx="1"/>
          </p:cNvCxnSpPr>
          <p:nvPr/>
        </p:nvCxnSpPr>
        <p:spPr bwMode="auto">
          <a:xfrm rot="10800000" flipV="1">
            <a:off x="584201" y="2143445"/>
            <a:ext cx="315499" cy="1497486"/>
          </a:xfrm>
          <a:prstGeom prst="bentConnector3">
            <a:avLst>
              <a:gd name="adj1" fmla="val 172457"/>
            </a:avLst>
          </a:prstGeom>
          <a:noFill/>
          <a:ln w="38100">
            <a:solidFill>
              <a:srgbClr val="C00000"/>
            </a:solidFill>
            <a:prstDash val="sysDot"/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内容占位符 2"/>
          <p:cNvSpPr txBox="1">
            <a:spLocks/>
          </p:cNvSpPr>
          <p:nvPr/>
        </p:nvSpPr>
        <p:spPr>
          <a:xfrm>
            <a:off x="611559" y="798782"/>
            <a:ext cx="2998079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VFS</a:t>
            </a:r>
            <a:r>
              <a:rPr lang="zh-CN" altLang="en-US" dirty="0"/>
              <a:t>数据结构和相关操作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67544" y="1261613"/>
            <a:ext cx="1438300" cy="216000"/>
          </a:xfrm>
          <a:prstGeom prst="rect">
            <a:avLst/>
          </a:prstGeom>
          <a:solidFill>
            <a:schemeClr val="accent1">
              <a:alpha val="16078"/>
            </a:schemeClr>
          </a:solidFill>
          <a:ln w="28575">
            <a:solidFill>
              <a:srgbClr val="11576A"/>
            </a:solidFill>
            <a:bevel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57605"/>
      </p:ext>
    </p:extLst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/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文件系统架构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933080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Simple File System</a:t>
            </a:r>
            <a:r>
              <a:rPr lang="zh-CN" altLang="en-US" dirty="0"/>
              <a:t>分析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Virtual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File System</a:t>
            </a:r>
            <a:r>
              <a:rPr kumimoji="0" lang="zh-CN" altLang="en-US" sz="2000" b="1" i="0" u="none" strike="noStrike" kern="1200" cap="none" spc="0" normalizeH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/>
              <a:t>I/O </a:t>
            </a:r>
            <a:r>
              <a:rPr lang="zh-CN" altLang="en-US" dirty="0"/>
              <a:t>设备接口分析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142976" y="2386464"/>
            <a:ext cx="2357454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marR="0" lvl="0" indent="-26987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>
                <a:solidFill>
                  <a:srgbClr val="C00000"/>
                </a:solidFill>
              </a:rPr>
              <a:t>I/O </a:t>
            </a:r>
            <a:r>
              <a:rPr lang="zh-CN" altLang="en-US" dirty="0">
                <a:solidFill>
                  <a:srgbClr val="C00000"/>
                </a:solidFill>
              </a:rPr>
              <a:t>设备接口分析</a:t>
            </a:r>
          </a:p>
        </p:txBody>
      </p:sp>
      <p:sp>
        <p:nvSpPr>
          <p:cNvPr id="14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844893" y="2786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2749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执行流程分析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26923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8450" y="1014038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目标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0367" y="101403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38450" y="13567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练习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367" y="13567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38450" y="1699617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流程概述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0367" y="169961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Straight Connector 11"/>
          <p:cNvSpPr>
            <a:spLocks noChangeShapeType="1"/>
          </p:cNvSpPr>
          <p:nvPr/>
        </p:nvSpPr>
        <p:spPr bwMode="auto">
          <a:xfrm flipV="1">
            <a:off x="1131250" y="2650132"/>
            <a:ext cx="3895249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TextBox 12"/>
          <p:cNvSpPr>
            <a:spLocks noChangeArrowheads="1"/>
          </p:cNvSpPr>
          <p:nvPr/>
        </p:nvSpPr>
        <p:spPr bwMode="auto">
          <a:xfrm>
            <a:off x="1043608" y="2737720"/>
            <a:ext cx="7429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kernel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space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3609482" y="2959246"/>
            <a:ext cx="1043628" cy="1622425"/>
            <a:chOff x="45835" y="0"/>
            <a:chExt cx="1377312" cy="1548000"/>
          </a:xfrm>
        </p:grpSpPr>
        <p:sp>
          <p:nvSpPr>
            <p:cNvPr id="33" name="Flowchart: Document 22"/>
            <p:cNvSpPr>
              <a:spLocks noChangeAspect="1" noChangeArrowheads="1"/>
            </p:cNvSpPr>
            <p:nvPr/>
          </p:nvSpPr>
          <p:spPr bwMode="auto">
            <a:xfrm>
              <a:off x="45835" y="0"/>
              <a:ext cx="1323173" cy="1548000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34" name="Straight Arrow Connector 23"/>
            <p:cNvCxnSpPr>
              <a:cxnSpLocks noChangeShapeType="1"/>
            </p:cNvCxnSpPr>
            <p:nvPr/>
          </p:nvCxnSpPr>
          <p:spPr bwMode="auto">
            <a:xfrm>
              <a:off x="181976" y="781322"/>
              <a:ext cx="1" cy="576000"/>
            </a:xfrm>
            <a:prstGeom prst="straightConnector1">
              <a:avLst/>
            </a:prstGeom>
            <a:noFill/>
            <a:ln w="38100">
              <a:solidFill>
                <a:srgbClr val="FDD000"/>
              </a:solidFill>
              <a:round/>
              <a:headEnd/>
              <a:tailEnd type="triangle" w="med" len="med"/>
            </a:ln>
          </p:spPr>
        </p:cxnSp>
        <p:sp>
          <p:nvSpPr>
            <p:cNvPr id="35" name="TextBox 20"/>
            <p:cNvSpPr>
              <a:spLocks noChangeArrowheads="1"/>
            </p:cNvSpPr>
            <p:nvPr/>
          </p:nvSpPr>
          <p:spPr bwMode="auto">
            <a:xfrm>
              <a:off x="163979" y="91728"/>
              <a:ext cx="1259168" cy="616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初始化</a:t>
              </a:r>
              <a:endPara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文件系统，</a:t>
              </a:r>
              <a:endPara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磁盘外设，</a:t>
              </a:r>
              <a:endPara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3" name="组合 23"/>
          <p:cNvGrpSpPr>
            <a:grpSpLocks/>
          </p:cNvGrpSpPr>
          <p:nvPr/>
        </p:nvGrpSpPr>
        <p:grpSpPr bwMode="auto">
          <a:xfrm>
            <a:off x="2703477" y="2956796"/>
            <a:ext cx="892542" cy="1627187"/>
            <a:chOff x="0" y="0"/>
            <a:chExt cx="1177029" cy="1552586"/>
          </a:xfrm>
        </p:grpSpPr>
        <p:grpSp>
          <p:nvGrpSpPr>
            <p:cNvPr id="4" name="组合 24"/>
            <p:cNvGrpSpPr>
              <a:grpSpLocks/>
            </p:cNvGrpSpPr>
            <p:nvPr/>
          </p:nvGrpSpPr>
          <p:grpSpPr bwMode="auto">
            <a:xfrm>
              <a:off x="0" y="4586"/>
              <a:ext cx="1137306" cy="1548000"/>
              <a:chOff x="0" y="0"/>
              <a:chExt cx="1137306" cy="1548000"/>
            </a:xfrm>
          </p:grpSpPr>
          <p:sp>
            <p:nvSpPr>
              <p:cNvPr id="40" name="Flowchart: Document 22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1137306" cy="1548000"/>
              </a:xfrm>
              <a:prstGeom prst="flowChartDocument">
                <a:avLst/>
              </a:prstGeom>
              <a:gradFill rotWithShape="1"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rgbClr val="E5EE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zh-CN" sz="1400" b="1" u="sng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cxnSp>
            <p:nvCxnSpPr>
              <p:cNvPr id="41" name="Straight Arrow Connector 23"/>
              <p:cNvCxnSpPr>
                <a:cxnSpLocks noChangeShapeType="1"/>
              </p:cNvCxnSpPr>
              <p:nvPr/>
            </p:nvCxnSpPr>
            <p:spPr bwMode="auto">
              <a:xfrm>
                <a:off x="123608" y="781322"/>
                <a:ext cx="1" cy="576000"/>
              </a:xfrm>
              <a:prstGeom prst="straightConnector1">
                <a:avLst/>
              </a:prstGeom>
              <a:noFill/>
              <a:ln w="38100">
                <a:solidFill>
                  <a:srgbClr val="FDD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8" name="TextBox 17"/>
            <p:cNvSpPr>
              <a:spLocks noChangeArrowheads="1"/>
            </p:cNvSpPr>
            <p:nvPr/>
          </p:nvSpPr>
          <p:spPr bwMode="auto">
            <a:xfrm>
              <a:off x="87927" y="481017"/>
              <a:ext cx="1089102" cy="411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 spc="-1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init_main</a:t>
              </a:r>
              <a:r>
                <a:rPr lang="en-US" altLang="zh-CN" sz="11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()</a:t>
              </a:r>
            </a:p>
            <a:p>
              <a:r>
                <a:rPr lang="en-US" altLang="zh-CN" sz="11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….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9" name="TextBox 31"/>
            <p:cNvSpPr>
              <a:spLocks noChangeArrowheads="1"/>
            </p:cNvSpPr>
            <p:nvPr/>
          </p:nvSpPr>
          <p:spPr bwMode="auto">
            <a:xfrm>
              <a:off x="284760" y="0"/>
              <a:ext cx="634676" cy="39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u="sng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</a:t>
              </a:r>
              <a:endParaRPr lang="zh-CN" altLang="en-US" sz="1400" b="1" u="sng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" name="组合 29"/>
          <p:cNvGrpSpPr>
            <a:grpSpLocks/>
          </p:cNvGrpSpPr>
          <p:nvPr/>
        </p:nvGrpSpPr>
        <p:grpSpPr bwMode="auto">
          <a:xfrm>
            <a:off x="1807195" y="2961558"/>
            <a:ext cx="871548" cy="1622425"/>
            <a:chOff x="0" y="0"/>
            <a:chExt cx="1150502" cy="1548000"/>
          </a:xfrm>
        </p:grpSpPr>
        <p:sp>
          <p:nvSpPr>
            <p:cNvPr id="43" name="Flowchart: Document 22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137306" cy="1548000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44" name="Straight Arrow Connector 23"/>
            <p:cNvCxnSpPr>
              <a:cxnSpLocks noChangeShapeType="1"/>
            </p:cNvCxnSpPr>
            <p:nvPr/>
          </p:nvCxnSpPr>
          <p:spPr bwMode="auto">
            <a:xfrm>
              <a:off x="136131" y="781322"/>
              <a:ext cx="1" cy="576000"/>
            </a:xfrm>
            <a:prstGeom prst="straightConnector1">
              <a:avLst/>
            </a:prstGeom>
            <a:noFill/>
            <a:ln w="38100">
              <a:solidFill>
                <a:srgbClr val="FDD000"/>
              </a:solidFill>
              <a:round/>
              <a:headEnd/>
              <a:tailEnd type="triangle" w="med" len="med"/>
            </a:ln>
          </p:spPr>
        </p:cxnSp>
        <p:sp>
          <p:nvSpPr>
            <p:cNvPr id="45" name="TextBox 8"/>
            <p:cNvSpPr>
              <a:spLocks noChangeArrowheads="1"/>
            </p:cNvSpPr>
            <p:nvPr/>
          </p:nvSpPr>
          <p:spPr bwMode="auto">
            <a:xfrm>
              <a:off x="81463" y="353235"/>
              <a:ext cx="1069039" cy="624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initial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1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instruction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1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flow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6" name="TextBox 35"/>
            <p:cNvSpPr>
              <a:spLocks noChangeArrowheads="1"/>
            </p:cNvSpPr>
            <p:nvPr/>
          </p:nvSpPr>
          <p:spPr bwMode="auto">
            <a:xfrm>
              <a:off x="263121" y="0"/>
              <a:ext cx="676960" cy="39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idle</a:t>
              </a:r>
              <a:endParaRPr lang="zh-CN" altLang="en-US" sz="140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8" name="Rectangle 6"/>
          <p:cNvSpPr>
            <a:spLocks noChangeAspect="1" noChangeArrowheads="1"/>
          </p:cNvSpPr>
          <p:nvPr/>
        </p:nvSpPr>
        <p:spPr bwMode="auto">
          <a:xfrm>
            <a:off x="2003015" y="2330312"/>
            <a:ext cx="3023484" cy="213685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</a:rPr>
              <a:t>系统调用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1" name="Rectangle 6"/>
          <p:cNvSpPr>
            <a:spLocks noChangeAspect="1" noChangeArrowheads="1"/>
          </p:cNvSpPr>
          <p:nvPr/>
        </p:nvSpPr>
        <p:spPr bwMode="auto">
          <a:xfrm>
            <a:off x="2399038" y="1807165"/>
            <a:ext cx="697318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</a:rPr>
              <a:t>进程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</a:rPr>
              <a:t>B</a:t>
            </a:r>
          </a:p>
        </p:txBody>
      </p:sp>
      <p:sp>
        <p:nvSpPr>
          <p:cNvPr id="52" name="Rectangle 6"/>
          <p:cNvSpPr>
            <a:spLocks noChangeAspect="1" noChangeArrowheads="1"/>
          </p:cNvSpPr>
          <p:nvPr/>
        </p:nvSpPr>
        <p:spPr bwMode="auto">
          <a:xfrm>
            <a:off x="3309439" y="1807165"/>
            <a:ext cx="779128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</a:rPr>
              <a:t>进程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</a:rPr>
              <a:t>C</a:t>
            </a:r>
          </a:p>
        </p:txBody>
      </p:sp>
      <p:sp>
        <p:nvSpPr>
          <p:cNvPr id="53" name="矩形 52"/>
          <p:cNvSpPr/>
          <p:nvPr/>
        </p:nvSpPr>
        <p:spPr>
          <a:xfrm>
            <a:off x="4260827" y="1785342"/>
            <a:ext cx="779128" cy="34819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进程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pic>
        <p:nvPicPr>
          <p:cNvPr id="3074" name="Picture 2" descr="http://ts1.mm.bing.net/th?&amp;id=JN.fExSSBKtTkHH0KuZhScbHg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365" y="2406215"/>
            <a:ext cx="1916546" cy="143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6"/>
          <p:cNvSpPr>
            <a:spLocks noChangeAspect="1" noChangeArrowheads="1"/>
          </p:cNvSpPr>
          <p:nvPr/>
        </p:nvSpPr>
        <p:spPr bwMode="auto">
          <a:xfrm>
            <a:off x="5210332" y="2961733"/>
            <a:ext cx="697318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</a:rPr>
              <a:t>程序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</a:rPr>
              <a:t>B</a:t>
            </a:r>
          </a:p>
        </p:txBody>
      </p:sp>
      <p:sp>
        <p:nvSpPr>
          <p:cNvPr id="56" name="Rectangle 6"/>
          <p:cNvSpPr>
            <a:spLocks noChangeAspect="1" noChangeArrowheads="1"/>
          </p:cNvSpPr>
          <p:nvPr/>
        </p:nvSpPr>
        <p:spPr bwMode="auto">
          <a:xfrm>
            <a:off x="5971935" y="3163801"/>
            <a:ext cx="779128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</a:rPr>
              <a:t>程序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</a:rPr>
              <a:t>C</a:t>
            </a:r>
          </a:p>
        </p:txBody>
      </p:sp>
      <p:sp>
        <p:nvSpPr>
          <p:cNvPr id="58" name="矩形 57"/>
          <p:cNvSpPr/>
          <p:nvPr/>
        </p:nvSpPr>
        <p:spPr>
          <a:xfrm>
            <a:off x="5971934" y="2653956"/>
            <a:ext cx="779128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程序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59" name="TextBox 12"/>
          <p:cNvSpPr>
            <a:spLocks noChangeArrowheads="1"/>
          </p:cNvSpPr>
          <p:nvPr/>
        </p:nvSpPr>
        <p:spPr bwMode="auto">
          <a:xfrm>
            <a:off x="1029997" y="2087904"/>
            <a:ext cx="6923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user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space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0" name="Straight Connector 11"/>
          <p:cNvSpPr>
            <a:spLocks noChangeShapeType="1"/>
          </p:cNvSpPr>
          <p:nvPr/>
        </p:nvSpPr>
        <p:spPr bwMode="auto">
          <a:xfrm>
            <a:off x="5102100" y="1572236"/>
            <a:ext cx="43947" cy="3087746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60492" y="156920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cs typeface="宋体" charset="0"/>
              </a:rPr>
              <a:t>有一个飞入的过程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VFS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分析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798782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VFS</a:t>
            </a:r>
            <a:r>
              <a:rPr lang="zh-CN" altLang="en-US" dirty="0"/>
              <a:t>的位置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386289" y="1351821"/>
            <a:ext cx="1899827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8 </a:t>
            </a:r>
            <a:r>
              <a:rPr lang="zh-CN" altLang="en-US" dirty="0">
                <a:sym typeface="微软雅黑" pitchFamily="34" charset="-122"/>
              </a:rPr>
              <a:t>文件系统</a:t>
            </a:r>
            <a:endParaRPr lang="zh-CN" altLang="en-US" dirty="0"/>
          </a:p>
        </p:txBody>
      </p:sp>
      <p:sp>
        <p:nvSpPr>
          <p:cNvPr id="11" name="矩形 20"/>
          <p:cNvSpPr>
            <a:spLocks noChangeArrowheads="1"/>
          </p:cNvSpPr>
          <p:nvPr/>
        </p:nvSpPr>
        <p:spPr bwMode="auto">
          <a:xfrm>
            <a:off x="2132876" y="4199479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64724" y="3613567"/>
            <a:ext cx="1204540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021623" y="3613567"/>
            <a:ext cx="1455766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573036" y="3613567"/>
            <a:ext cx="927538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651586" y="3613567"/>
            <a:ext cx="3040135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764724" y="3911447"/>
            <a:ext cx="1368152" cy="2880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373235" y="3911447"/>
            <a:ext cx="2318486" cy="28803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20"/>
          <p:cNvSpPr>
            <a:spLocks noChangeArrowheads="1"/>
          </p:cNvSpPr>
          <p:nvPr/>
        </p:nvSpPr>
        <p:spPr bwMode="auto">
          <a:xfrm>
            <a:off x="3646725" y="3119359"/>
            <a:ext cx="917440" cy="316487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I/O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alt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628308" y="2764345"/>
            <a:ext cx="924443" cy="287715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SimpleFS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628308" y="2402993"/>
            <a:ext cx="930935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286116" y="1257124"/>
            <a:ext cx="5519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3" name="Straight Connector 11"/>
          <p:cNvSpPr>
            <a:spLocks noChangeShapeType="1"/>
          </p:cNvSpPr>
          <p:nvPr/>
        </p:nvSpPr>
        <p:spPr bwMode="auto">
          <a:xfrm flipV="1">
            <a:off x="518802" y="2018108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Straight Connector 11"/>
          <p:cNvSpPr>
            <a:spLocks noChangeShapeType="1"/>
          </p:cNvSpPr>
          <p:nvPr/>
        </p:nvSpPr>
        <p:spPr bwMode="auto">
          <a:xfrm flipV="1">
            <a:off x="590810" y="3497450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286116" y="1632648"/>
            <a:ext cx="185681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347790" y="2101210"/>
            <a:ext cx="1447812" cy="25094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实现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929188" y="1257124"/>
            <a:ext cx="56051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4559243" y="1263934"/>
            <a:ext cx="583686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339752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1980194" y="3900729"/>
            <a:ext cx="359559" cy="29874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760436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347864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760436" y="3891551"/>
            <a:ext cx="795302" cy="30792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344418" y="3891552"/>
            <a:ext cx="1311865" cy="30792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5178349" y="2841453"/>
            <a:ext cx="1008112" cy="23778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I/O </a:t>
            </a: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buf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 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5163749" y="3180964"/>
            <a:ext cx="1008112" cy="23778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硬盘驱动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0" name="直接箭头连接符 39"/>
          <p:cNvCxnSpPr>
            <a:stCxn id="18" idx="3"/>
            <a:endCxn id="38" idx="1"/>
          </p:cNvCxnSpPr>
          <p:nvPr/>
        </p:nvCxnSpPr>
        <p:spPr>
          <a:xfrm flipV="1">
            <a:off x="4564165" y="2960344"/>
            <a:ext cx="614184" cy="31725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8" idx="3"/>
          </p:cNvCxnSpPr>
          <p:nvPr/>
        </p:nvCxnSpPr>
        <p:spPr>
          <a:xfrm>
            <a:off x="4564165" y="3277603"/>
            <a:ext cx="578764" cy="31392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3"/>
          </p:cNvCxnSpPr>
          <p:nvPr/>
        </p:nvCxnSpPr>
        <p:spPr>
          <a:xfrm flipV="1">
            <a:off x="4564165" y="2586604"/>
            <a:ext cx="620676" cy="69099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5196255" y="2481699"/>
            <a:ext cx="1008112" cy="23778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465724"/>
      </p:ext>
    </p:extLst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cs typeface="+mj-cs"/>
              </a:rPr>
              <a:t>I/O</a:t>
            </a:r>
            <a:r>
              <a:rPr lang="zh-CN" altLang="en-US" dirty="0">
                <a:cs typeface="+mj-cs"/>
              </a:rPr>
              <a:t>设备接口分析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Content Placeholder 2"/>
          <p:cNvSpPr txBox="1">
            <a:spLocks noChangeArrowheads="1"/>
          </p:cNvSpPr>
          <p:nvPr/>
        </p:nvSpPr>
        <p:spPr bwMode="auto">
          <a:xfrm>
            <a:off x="3408042" y="1139825"/>
            <a:ext cx="3366706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device interface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3375" y="1404938"/>
            <a:ext cx="488669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device {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size_t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d_blocks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    </a:t>
            </a:r>
            <a:r>
              <a:rPr lang="en-US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设备占用的数据块个</a:t>
            </a:r>
            <a:r>
              <a:rPr lang="zh-CN" altLang="zh-CN" sz="12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数</a:t>
            </a:r>
            <a:r>
              <a:rPr lang="en-US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2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size_t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d_blocksize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 </a:t>
            </a:r>
            <a:r>
              <a:rPr lang="en-US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数据块的大小 </a:t>
            </a:r>
            <a:endParaRPr lang="zh-CN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d_open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     </a:t>
            </a:r>
            <a:r>
              <a:rPr lang="en-US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打开设备的函数指针</a:t>
            </a:r>
            <a:endParaRPr lang="zh-CN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d_close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    </a:t>
            </a:r>
            <a:r>
              <a:rPr lang="en-US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关闭设备的函数指针</a:t>
            </a:r>
            <a:endParaRPr lang="zh-CN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d_io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       </a:t>
            </a:r>
            <a:r>
              <a:rPr lang="en-US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读写设备的函数指针</a:t>
            </a:r>
            <a:endParaRPr lang="zh-CN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d_ioctl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    </a:t>
            </a:r>
            <a:r>
              <a:rPr lang="en-US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用</a:t>
            </a:r>
            <a:r>
              <a:rPr lang="en-US" altLang="zh-CN" sz="1200" b="1" spc="-70" dirty="0" err="1">
                <a:latin typeface="+mn-ea"/>
                <a:ea typeface="+mn-ea"/>
                <a:cs typeface="Courier New" panose="02070309020205020404" pitchFamily="49" charset="0"/>
              </a:rPr>
              <a:t>ioctl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方式控制设备的函数指针</a:t>
            </a:r>
            <a:endParaRPr lang="zh-CN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zh-CN" altLang="en-US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11559" y="798782"/>
            <a:ext cx="3528393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I/O</a:t>
            </a:r>
            <a:r>
              <a:rPr lang="zh-CN" altLang="en-US" dirty="0"/>
              <a:t>设备数据结构和相关操作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083611"/>
      </p:ext>
    </p:extLst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cs typeface="+mj-cs"/>
              </a:rPr>
              <a:t>I/O</a:t>
            </a:r>
            <a:r>
              <a:rPr lang="zh-CN" altLang="en-US" dirty="0">
                <a:cs typeface="+mj-cs"/>
              </a:rPr>
              <a:t>设备接口分析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Content Placeholder 2"/>
          <p:cNvSpPr txBox="1">
            <a:spLocks noChangeArrowheads="1"/>
          </p:cNvSpPr>
          <p:nvPr/>
        </p:nvSpPr>
        <p:spPr bwMode="auto">
          <a:xfrm>
            <a:off x="3491880" y="1123670"/>
            <a:ext cx="2952329" cy="42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device interface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0525" y="3143254"/>
            <a:ext cx="3732213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typedef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{</a:t>
            </a:r>
            <a:b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const char 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devname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inode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devnode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mountable;</a:t>
            </a:r>
            <a:b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list_entry_t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vdev_link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 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vfs_dev_t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en-US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8" name="Elbow Connector 6"/>
          <p:cNvCxnSpPr>
            <a:cxnSpLocks noChangeShapeType="1"/>
            <a:endCxn id="7" idx="1"/>
          </p:cNvCxnSpPr>
          <p:nvPr/>
        </p:nvCxnSpPr>
        <p:spPr bwMode="auto">
          <a:xfrm rot="10800000" flipV="1">
            <a:off x="390525" y="2312879"/>
            <a:ext cx="1588" cy="1661372"/>
          </a:xfrm>
          <a:prstGeom prst="bentConnector3">
            <a:avLst>
              <a:gd name="adj1" fmla="val 14395466"/>
            </a:avLst>
          </a:prstGeom>
          <a:noFill/>
          <a:ln w="38100" algn="ctr">
            <a:solidFill>
              <a:srgbClr val="C00000"/>
            </a:solidFill>
            <a:prstDash val="sysDot"/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内容占位符 2"/>
          <p:cNvSpPr txBox="1">
            <a:spLocks/>
          </p:cNvSpPr>
          <p:nvPr/>
        </p:nvSpPr>
        <p:spPr>
          <a:xfrm>
            <a:off x="611559" y="798782"/>
            <a:ext cx="3528393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I/O</a:t>
            </a:r>
            <a:r>
              <a:rPr lang="zh-CN" altLang="en-US" dirty="0"/>
              <a:t>设备数据结构和相关操作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33375" y="1404938"/>
            <a:ext cx="488669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device {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size_t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d_blocks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    </a:t>
            </a:r>
            <a:r>
              <a:rPr lang="en-US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设备占用的数据块个</a:t>
            </a:r>
            <a:r>
              <a:rPr lang="zh-CN" altLang="zh-CN" sz="12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数</a:t>
            </a:r>
            <a:r>
              <a:rPr lang="en-US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2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size_t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d_blocksize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 </a:t>
            </a:r>
            <a:r>
              <a:rPr lang="en-US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数据块的大小 </a:t>
            </a:r>
            <a:endParaRPr lang="zh-CN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d_open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     </a:t>
            </a:r>
            <a:r>
              <a:rPr lang="en-US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打开设备的函数指针</a:t>
            </a:r>
            <a:endParaRPr lang="zh-CN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d_close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    </a:t>
            </a:r>
            <a:r>
              <a:rPr lang="en-US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关闭设备的函数指针</a:t>
            </a:r>
            <a:endParaRPr lang="zh-CN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d_io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       </a:t>
            </a:r>
            <a:r>
              <a:rPr lang="en-US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读写设备的函数指针</a:t>
            </a:r>
            <a:endParaRPr lang="zh-CN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(*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d_ioctl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    </a:t>
            </a:r>
            <a:r>
              <a:rPr lang="en-US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用</a:t>
            </a:r>
            <a:r>
              <a:rPr lang="en-US" altLang="zh-CN" sz="1200" b="1" spc="-70" dirty="0" err="1">
                <a:latin typeface="+mn-ea"/>
                <a:ea typeface="+mn-ea"/>
                <a:cs typeface="Courier New" panose="02070309020205020404" pitchFamily="49" charset="0"/>
              </a:rPr>
              <a:t>ioctl</a:t>
            </a:r>
            <a:r>
              <a:rPr lang="zh-CN" altLang="zh-CN" sz="1200" b="1" spc="-70" dirty="0">
                <a:latin typeface="+mn-ea"/>
                <a:ea typeface="+mn-ea"/>
                <a:cs typeface="Courier New" panose="02070309020205020404" pitchFamily="49" charset="0"/>
              </a:rPr>
              <a:t>方式控制设备的函数指针</a:t>
            </a:r>
            <a:endParaRPr lang="zh-CN" altLang="zh-CN" sz="1400" b="1" spc="-7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zh-CN" altLang="en-US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816817"/>
      </p:ext>
    </p:extLst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cs typeface="+mj-cs"/>
              </a:rPr>
              <a:t>I/O</a:t>
            </a:r>
            <a:r>
              <a:rPr lang="zh-CN" altLang="en-US" dirty="0">
                <a:cs typeface="+mj-cs"/>
              </a:rPr>
              <a:t>设备接口分析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416534" y="1108032"/>
            <a:ext cx="2687630" cy="44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stdout</a:t>
            </a: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device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4282" y="1571618"/>
            <a:ext cx="7932737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dev_init_stdout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dev_create_inode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                                                                    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--&gt;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stdout_device_init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                                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--&gt;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vfs_add_dev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704709" y="2238801"/>
            <a:ext cx="1746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kern\init\init.c</a:t>
            </a:r>
          </a:p>
        </p:txBody>
      </p:sp>
      <p:sp>
        <p:nvSpPr>
          <p:cNvPr id="9" name="Oval 10"/>
          <p:cNvSpPr>
            <a:spLocks noChangeAspect="1"/>
          </p:cNvSpPr>
          <p:nvPr/>
        </p:nvSpPr>
        <p:spPr bwMode="auto">
          <a:xfrm>
            <a:off x="349109" y="2319763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10" name="Oval 10"/>
          <p:cNvSpPr>
            <a:spLocks noChangeAspect="1"/>
          </p:cNvSpPr>
          <p:nvPr/>
        </p:nvSpPr>
        <p:spPr bwMode="auto">
          <a:xfrm>
            <a:off x="736631" y="183941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706296" y="2513438"/>
            <a:ext cx="15239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kern\fs\fs.c</a:t>
            </a:r>
          </a:p>
        </p:txBody>
      </p:sp>
      <p:sp>
        <p:nvSpPr>
          <p:cNvPr id="12" name="Oval 12"/>
          <p:cNvSpPr>
            <a:spLocks noChangeAspect="1"/>
          </p:cNvSpPr>
          <p:nvPr/>
        </p:nvSpPr>
        <p:spPr bwMode="auto">
          <a:xfrm>
            <a:off x="355459" y="2569001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 bwMode="auto">
          <a:xfrm>
            <a:off x="1825795" y="1848661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706297" y="2772205"/>
            <a:ext cx="20510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kern\fs\devs\dev.c</a:t>
            </a:r>
          </a:p>
        </p:txBody>
      </p:sp>
      <p:sp>
        <p:nvSpPr>
          <p:cNvPr id="15" name="Oval 12"/>
          <p:cNvSpPr>
            <a:spLocks noChangeAspect="1"/>
          </p:cNvSpPr>
          <p:nvPr/>
        </p:nvSpPr>
        <p:spPr bwMode="auto">
          <a:xfrm>
            <a:off x="353872" y="2824593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3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16" name="Oval 12"/>
          <p:cNvSpPr>
            <a:spLocks noChangeAspect="1"/>
          </p:cNvSpPr>
          <p:nvPr/>
        </p:nvSpPr>
        <p:spPr bwMode="auto">
          <a:xfrm>
            <a:off x="2851538" y="183941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dist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3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707884" y="3065895"/>
            <a:ext cx="27655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kern\fs\devs\dev_std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</a:t>
            </a:r>
            <a:r>
              <a:rPr lang="zh-CN" altLang="en-US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.c</a:t>
            </a:r>
          </a:p>
        </p:txBody>
      </p:sp>
      <p:sp>
        <p:nvSpPr>
          <p:cNvPr id="18" name="Oval 12"/>
          <p:cNvSpPr>
            <a:spLocks noChangeAspect="1"/>
          </p:cNvSpPr>
          <p:nvPr/>
        </p:nvSpPr>
        <p:spPr bwMode="auto">
          <a:xfrm>
            <a:off x="350697" y="3080183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19" name="Oval 12"/>
          <p:cNvSpPr>
            <a:spLocks noChangeAspect="1"/>
          </p:cNvSpPr>
          <p:nvPr/>
        </p:nvSpPr>
        <p:spPr bwMode="auto">
          <a:xfrm>
            <a:off x="4032002" y="182817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711059" y="3299259"/>
            <a:ext cx="22208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kern\fs\vfs\vfsdev.c</a:t>
            </a:r>
          </a:p>
        </p:txBody>
      </p:sp>
      <p:sp>
        <p:nvSpPr>
          <p:cNvPr id="23" name="Oval 12"/>
          <p:cNvSpPr>
            <a:spLocks noChangeAspect="1"/>
          </p:cNvSpPr>
          <p:nvPr/>
        </p:nvSpPr>
        <p:spPr bwMode="auto">
          <a:xfrm>
            <a:off x="352284" y="3338947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24" name="Oval 12"/>
          <p:cNvSpPr>
            <a:spLocks noChangeAspect="1"/>
          </p:cNvSpPr>
          <p:nvPr/>
        </p:nvSpPr>
        <p:spPr bwMode="auto">
          <a:xfrm>
            <a:off x="4923376" y="1809609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28" name="Content Placeholder 2"/>
          <p:cNvSpPr txBox="1">
            <a:spLocks noChangeArrowheads="1"/>
          </p:cNvSpPr>
          <p:nvPr/>
        </p:nvSpPr>
        <p:spPr bwMode="auto">
          <a:xfrm>
            <a:off x="3473482" y="1105421"/>
            <a:ext cx="23622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lvl="1" indent="0">
              <a:buNone/>
            </a:pP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Initialization</a:t>
            </a: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1245542"/>
            <a:ext cx="151066" cy="148997"/>
          </a:xfrm>
          <a:prstGeom prst="rect">
            <a:avLst/>
          </a:prstGeom>
          <a:effectLst/>
        </p:spPr>
      </p:pic>
      <p:sp>
        <p:nvSpPr>
          <p:cNvPr id="26" name="内容占位符 2"/>
          <p:cNvSpPr txBox="1">
            <a:spLocks/>
          </p:cNvSpPr>
          <p:nvPr/>
        </p:nvSpPr>
        <p:spPr>
          <a:xfrm>
            <a:off x="611559" y="798782"/>
            <a:ext cx="3528393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I/O</a:t>
            </a:r>
            <a:r>
              <a:rPr lang="zh-CN" altLang="en-US" dirty="0"/>
              <a:t>设备数据结构和相关操作</a:t>
            </a:r>
          </a:p>
        </p:txBody>
      </p:sp>
      <p:sp>
        <p:nvSpPr>
          <p:cNvPr id="27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004048" y="1662607"/>
            <a:ext cx="0" cy="6144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705589"/>
      </p:ext>
    </p:extLst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cs typeface="+mj-cs"/>
              </a:rPr>
              <a:t>I/O</a:t>
            </a:r>
            <a:r>
              <a:rPr lang="zh-CN" altLang="en-US" dirty="0">
                <a:cs typeface="+mj-cs"/>
              </a:rPr>
              <a:t>设备接口分析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5017134" y="1880546"/>
            <a:ext cx="2219162" cy="215900"/>
          </a:xfrm>
          <a:prstGeom prst="rect">
            <a:avLst/>
          </a:prstGeom>
          <a:solidFill>
            <a:srgbClr val="FF0000">
              <a:alpha val="25098"/>
            </a:srgbClr>
          </a:solidFill>
          <a:ln w="28575" algn="ctr">
            <a:solidFill>
              <a:srgbClr val="11576A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4282" y="1571618"/>
            <a:ext cx="7382053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dev_init_stdout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dev_create_inode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                                                                    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--&gt;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stdout_device_init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                                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--&gt;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vfs_add_dev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95536" y="2643189"/>
            <a:ext cx="434976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static void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stdin_device_init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device *dev) {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d_blocks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d_blocksize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d_open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stdout_open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d_close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stdout_close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d_io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stdout_io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d_ioctl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stdout_ioctl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}</a:t>
            </a:r>
            <a:endParaRPr lang="zh-CN" altLang="en-US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26" name="AutoShape 8"/>
          <p:cNvCxnSpPr>
            <a:cxnSpLocks noChangeShapeType="1"/>
            <a:stCxn id="5" idx="3"/>
          </p:cNvCxnSpPr>
          <p:nvPr/>
        </p:nvCxnSpPr>
        <p:spPr bwMode="auto">
          <a:xfrm flipH="1">
            <a:off x="4351274" y="1988496"/>
            <a:ext cx="2885022" cy="1015302"/>
          </a:xfrm>
          <a:prstGeom prst="bentConnector3">
            <a:avLst>
              <a:gd name="adj1" fmla="val -7924"/>
            </a:avLst>
          </a:prstGeom>
          <a:noFill/>
          <a:ln w="38100">
            <a:solidFill>
              <a:srgbClr val="C0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Content Placeholder 2"/>
          <p:cNvSpPr txBox="1">
            <a:spLocks noChangeArrowheads="1"/>
          </p:cNvSpPr>
          <p:nvPr/>
        </p:nvSpPr>
        <p:spPr bwMode="auto">
          <a:xfrm>
            <a:off x="1416534" y="1108032"/>
            <a:ext cx="2687630" cy="44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stdout</a:t>
            </a: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device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2" name="Content Placeholder 2"/>
          <p:cNvSpPr txBox="1">
            <a:spLocks noChangeArrowheads="1"/>
          </p:cNvSpPr>
          <p:nvPr/>
        </p:nvSpPr>
        <p:spPr bwMode="auto">
          <a:xfrm>
            <a:off x="3473482" y="1105421"/>
            <a:ext cx="23622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lvl="1" indent="0">
              <a:buNone/>
            </a:pP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Initialization</a:t>
            </a: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1245542"/>
            <a:ext cx="151066" cy="148997"/>
          </a:xfrm>
          <a:prstGeom prst="rect">
            <a:avLst/>
          </a:prstGeom>
          <a:effectLst/>
        </p:spPr>
      </p:pic>
      <p:sp>
        <p:nvSpPr>
          <p:cNvPr id="35" name="内容占位符 2"/>
          <p:cNvSpPr txBox="1">
            <a:spLocks/>
          </p:cNvSpPr>
          <p:nvPr/>
        </p:nvSpPr>
        <p:spPr>
          <a:xfrm>
            <a:off x="611559" y="798782"/>
            <a:ext cx="3528393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I/O</a:t>
            </a:r>
            <a:r>
              <a:rPr lang="zh-CN" altLang="en-US" dirty="0"/>
              <a:t>设备数据结构和相关操作</a:t>
            </a:r>
          </a:p>
        </p:txBody>
      </p:sp>
      <p:sp>
        <p:nvSpPr>
          <p:cNvPr id="36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Oval 10"/>
          <p:cNvSpPr>
            <a:spLocks noChangeAspect="1"/>
          </p:cNvSpPr>
          <p:nvPr/>
        </p:nvSpPr>
        <p:spPr bwMode="auto">
          <a:xfrm>
            <a:off x="736631" y="183941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40" name="Oval 12"/>
          <p:cNvSpPr>
            <a:spLocks noChangeAspect="1"/>
          </p:cNvSpPr>
          <p:nvPr/>
        </p:nvSpPr>
        <p:spPr bwMode="auto">
          <a:xfrm>
            <a:off x="1825795" y="1848661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41" name="Oval 12"/>
          <p:cNvSpPr>
            <a:spLocks noChangeAspect="1"/>
          </p:cNvSpPr>
          <p:nvPr/>
        </p:nvSpPr>
        <p:spPr bwMode="auto">
          <a:xfrm>
            <a:off x="2851538" y="183941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dist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3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42" name="Oval 12"/>
          <p:cNvSpPr>
            <a:spLocks noChangeAspect="1"/>
          </p:cNvSpPr>
          <p:nvPr/>
        </p:nvSpPr>
        <p:spPr bwMode="auto">
          <a:xfrm>
            <a:off x="4032002" y="182817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43" name="Oval 12"/>
          <p:cNvSpPr>
            <a:spLocks noChangeAspect="1"/>
          </p:cNvSpPr>
          <p:nvPr/>
        </p:nvSpPr>
        <p:spPr bwMode="auto">
          <a:xfrm>
            <a:off x="4923376" y="1809609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5004048" y="1662607"/>
            <a:ext cx="0" cy="6144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705589"/>
      </p:ext>
    </p:extLst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cs typeface="+mj-cs"/>
              </a:rPr>
              <a:t>I/O</a:t>
            </a:r>
            <a:r>
              <a:rPr lang="zh-CN" altLang="en-US" dirty="0">
                <a:cs typeface="+mj-cs"/>
              </a:rPr>
              <a:t>设备接口分析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603240" y="2427734"/>
            <a:ext cx="1746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kern\init\init.c</a:t>
            </a:r>
          </a:p>
        </p:txBody>
      </p:sp>
      <p:sp>
        <p:nvSpPr>
          <p:cNvPr id="9" name="Oval 10"/>
          <p:cNvSpPr>
            <a:spLocks noChangeAspect="1"/>
          </p:cNvSpPr>
          <p:nvPr/>
        </p:nvSpPr>
        <p:spPr bwMode="auto">
          <a:xfrm>
            <a:off x="247640" y="250869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604827" y="2702371"/>
            <a:ext cx="15239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kern\fs\fs.c</a:t>
            </a:r>
          </a:p>
        </p:txBody>
      </p:sp>
      <p:sp>
        <p:nvSpPr>
          <p:cNvPr id="12" name="Oval 12"/>
          <p:cNvSpPr>
            <a:spLocks noChangeAspect="1"/>
          </p:cNvSpPr>
          <p:nvPr/>
        </p:nvSpPr>
        <p:spPr bwMode="auto">
          <a:xfrm>
            <a:off x="253990" y="2757934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604828" y="2961138"/>
            <a:ext cx="20510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kern\fs\devs\dev.c</a:t>
            </a:r>
          </a:p>
        </p:txBody>
      </p:sp>
      <p:sp>
        <p:nvSpPr>
          <p:cNvPr id="15" name="Oval 12"/>
          <p:cNvSpPr>
            <a:spLocks noChangeAspect="1"/>
          </p:cNvSpPr>
          <p:nvPr/>
        </p:nvSpPr>
        <p:spPr bwMode="auto">
          <a:xfrm>
            <a:off x="252403" y="301352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3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606415" y="3254828"/>
            <a:ext cx="26019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kern\fs\devs\dev_std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zh-CN" altLang="en-US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.c</a:t>
            </a:r>
          </a:p>
        </p:txBody>
      </p:sp>
      <p:sp>
        <p:nvSpPr>
          <p:cNvPr id="18" name="Oval 12"/>
          <p:cNvSpPr>
            <a:spLocks noChangeAspect="1"/>
          </p:cNvSpPr>
          <p:nvPr/>
        </p:nvSpPr>
        <p:spPr bwMode="auto">
          <a:xfrm>
            <a:off x="249228" y="326911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609590" y="3488192"/>
            <a:ext cx="22208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kern\fs\vfs\vfsdev.c</a:t>
            </a:r>
          </a:p>
        </p:txBody>
      </p:sp>
      <p:sp>
        <p:nvSpPr>
          <p:cNvPr id="23" name="Oval 12"/>
          <p:cNvSpPr>
            <a:spLocks noChangeAspect="1"/>
          </p:cNvSpPr>
          <p:nvPr/>
        </p:nvSpPr>
        <p:spPr bwMode="auto">
          <a:xfrm>
            <a:off x="250815" y="3527880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31" name="Content Placeholder 2"/>
          <p:cNvSpPr txBox="1">
            <a:spLocks noChangeArrowheads="1"/>
          </p:cNvSpPr>
          <p:nvPr/>
        </p:nvSpPr>
        <p:spPr bwMode="auto">
          <a:xfrm>
            <a:off x="1416534" y="1108032"/>
            <a:ext cx="2687630" cy="44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stdin</a:t>
            </a: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device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2" name="Content Placeholder 2"/>
          <p:cNvSpPr txBox="1">
            <a:spLocks noChangeArrowheads="1"/>
          </p:cNvSpPr>
          <p:nvPr/>
        </p:nvSpPr>
        <p:spPr bwMode="auto">
          <a:xfrm>
            <a:off x="3473482" y="1105421"/>
            <a:ext cx="23622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lvl="1" indent="0">
              <a:buNone/>
            </a:pP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Initialization</a:t>
            </a: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1245542"/>
            <a:ext cx="151066" cy="148997"/>
          </a:xfrm>
          <a:prstGeom prst="rect">
            <a:avLst/>
          </a:prstGeom>
          <a:effectLst/>
        </p:spPr>
      </p:pic>
      <p:sp>
        <p:nvSpPr>
          <p:cNvPr id="35" name="内容占位符 2"/>
          <p:cNvSpPr txBox="1">
            <a:spLocks/>
          </p:cNvSpPr>
          <p:nvPr/>
        </p:nvSpPr>
        <p:spPr>
          <a:xfrm>
            <a:off x="611559" y="798782"/>
            <a:ext cx="3528393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I/O</a:t>
            </a:r>
            <a:r>
              <a:rPr lang="zh-CN" altLang="en-US" dirty="0"/>
              <a:t>设备数据结构和相关操作</a:t>
            </a:r>
          </a:p>
        </p:txBody>
      </p:sp>
      <p:sp>
        <p:nvSpPr>
          <p:cNvPr id="36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5017134" y="1880546"/>
            <a:ext cx="2219162" cy="215900"/>
          </a:xfrm>
          <a:prstGeom prst="rect">
            <a:avLst/>
          </a:prstGeom>
          <a:solidFill>
            <a:srgbClr val="FF0000">
              <a:alpha val="25098"/>
            </a:srgbClr>
          </a:solidFill>
          <a:ln w="28575" algn="ctr">
            <a:solidFill>
              <a:srgbClr val="11576A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214282" y="1571618"/>
            <a:ext cx="7382053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dev_init_stdin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--&gt;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dev_create_inode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                                                                    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--&gt;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stdin_device_init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                                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--&gt;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vfs_add_dev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0" name="Oval 10"/>
          <p:cNvSpPr>
            <a:spLocks noChangeAspect="1"/>
          </p:cNvSpPr>
          <p:nvPr/>
        </p:nvSpPr>
        <p:spPr bwMode="auto">
          <a:xfrm>
            <a:off x="736631" y="183941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41" name="Oval 12"/>
          <p:cNvSpPr>
            <a:spLocks noChangeAspect="1"/>
          </p:cNvSpPr>
          <p:nvPr/>
        </p:nvSpPr>
        <p:spPr bwMode="auto">
          <a:xfrm>
            <a:off x="1825795" y="1848661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42" name="Oval 12"/>
          <p:cNvSpPr>
            <a:spLocks noChangeAspect="1"/>
          </p:cNvSpPr>
          <p:nvPr/>
        </p:nvSpPr>
        <p:spPr bwMode="auto">
          <a:xfrm>
            <a:off x="2851538" y="183941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dist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3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43" name="Oval 12"/>
          <p:cNvSpPr>
            <a:spLocks noChangeAspect="1"/>
          </p:cNvSpPr>
          <p:nvPr/>
        </p:nvSpPr>
        <p:spPr bwMode="auto">
          <a:xfrm>
            <a:off x="4032002" y="182817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44" name="Oval 12"/>
          <p:cNvSpPr>
            <a:spLocks noChangeAspect="1"/>
          </p:cNvSpPr>
          <p:nvPr/>
        </p:nvSpPr>
        <p:spPr bwMode="auto">
          <a:xfrm>
            <a:off x="4923376" y="1809609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004048" y="1662607"/>
            <a:ext cx="0" cy="6144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705589"/>
      </p:ext>
    </p:extLst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cs typeface="+mj-cs"/>
              </a:rPr>
              <a:t>I/O</a:t>
            </a:r>
            <a:r>
              <a:rPr lang="zh-CN" altLang="en-US" dirty="0">
                <a:cs typeface="+mj-cs"/>
              </a:rPr>
              <a:t>设备接口分析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1" name="Content Placeholder 2"/>
          <p:cNvSpPr txBox="1">
            <a:spLocks noChangeArrowheads="1"/>
          </p:cNvSpPr>
          <p:nvPr/>
        </p:nvSpPr>
        <p:spPr bwMode="auto">
          <a:xfrm>
            <a:off x="1416534" y="1108032"/>
            <a:ext cx="2687630" cy="44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stdin</a:t>
            </a:r>
            <a:r>
              <a: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device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2" name="Content Placeholder 2"/>
          <p:cNvSpPr txBox="1">
            <a:spLocks noChangeArrowheads="1"/>
          </p:cNvSpPr>
          <p:nvPr/>
        </p:nvSpPr>
        <p:spPr bwMode="auto">
          <a:xfrm>
            <a:off x="3473482" y="1105421"/>
            <a:ext cx="23622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lvl="1" indent="0">
              <a:buNone/>
            </a:pP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Initialization</a:t>
            </a: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1245542"/>
            <a:ext cx="151066" cy="148997"/>
          </a:xfrm>
          <a:prstGeom prst="rect">
            <a:avLst/>
          </a:prstGeom>
          <a:effectLst/>
        </p:spPr>
      </p:pic>
      <p:sp>
        <p:nvSpPr>
          <p:cNvPr id="35" name="内容占位符 2"/>
          <p:cNvSpPr txBox="1">
            <a:spLocks/>
          </p:cNvSpPr>
          <p:nvPr/>
        </p:nvSpPr>
        <p:spPr>
          <a:xfrm>
            <a:off x="611559" y="798782"/>
            <a:ext cx="3528393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I/O</a:t>
            </a:r>
            <a:r>
              <a:rPr lang="zh-CN" altLang="en-US" dirty="0"/>
              <a:t>设备数据结构和相关操作</a:t>
            </a:r>
          </a:p>
        </p:txBody>
      </p:sp>
      <p:sp>
        <p:nvSpPr>
          <p:cNvPr id="36" name="TextBox 15"/>
          <p:cNvSpPr txBox="1"/>
          <p:nvPr/>
        </p:nvSpPr>
        <p:spPr>
          <a:xfrm>
            <a:off x="313477" y="7987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5017134" y="1880546"/>
            <a:ext cx="2219162" cy="215900"/>
          </a:xfrm>
          <a:prstGeom prst="rect">
            <a:avLst/>
          </a:prstGeom>
          <a:solidFill>
            <a:srgbClr val="FF0000">
              <a:alpha val="25098"/>
            </a:srgbClr>
          </a:solidFill>
          <a:ln w="28575" algn="ctr">
            <a:solidFill>
              <a:srgbClr val="11576A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214282" y="1571618"/>
            <a:ext cx="7382053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kern_init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fs_init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dev_init_stdin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--&gt;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dev_create_inode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                                                                    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--&gt;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stdin_device_init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                                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        --&gt;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vfs_add_dev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0" name="Oval 10"/>
          <p:cNvSpPr>
            <a:spLocks noChangeAspect="1"/>
          </p:cNvSpPr>
          <p:nvPr/>
        </p:nvSpPr>
        <p:spPr bwMode="auto">
          <a:xfrm>
            <a:off x="736631" y="183941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41" name="Oval 12"/>
          <p:cNvSpPr>
            <a:spLocks noChangeAspect="1"/>
          </p:cNvSpPr>
          <p:nvPr/>
        </p:nvSpPr>
        <p:spPr bwMode="auto">
          <a:xfrm>
            <a:off x="1825795" y="1848661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42" name="Oval 12"/>
          <p:cNvSpPr>
            <a:spLocks noChangeAspect="1"/>
          </p:cNvSpPr>
          <p:nvPr/>
        </p:nvSpPr>
        <p:spPr bwMode="auto">
          <a:xfrm>
            <a:off x="2851538" y="183941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dist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3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43" name="Oval 12"/>
          <p:cNvSpPr>
            <a:spLocks noChangeAspect="1"/>
          </p:cNvSpPr>
          <p:nvPr/>
        </p:nvSpPr>
        <p:spPr bwMode="auto">
          <a:xfrm>
            <a:off x="4032002" y="182817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sp>
        <p:nvSpPr>
          <p:cNvPr id="44" name="Oval 12"/>
          <p:cNvSpPr>
            <a:spLocks noChangeAspect="1"/>
          </p:cNvSpPr>
          <p:nvPr/>
        </p:nvSpPr>
        <p:spPr bwMode="auto">
          <a:xfrm>
            <a:off x="4923376" y="1809609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004048" y="1662607"/>
            <a:ext cx="0" cy="6144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11559" y="2432148"/>
            <a:ext cx="4349769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static void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stdin_device_init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device *dev) {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d_blocks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d_blocksize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d_open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stdin_open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d_close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stdin_close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d_io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stdin_io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dev-&gt;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d_ioctl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stdin_ioctl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p_rpos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p_wpos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wait_queue_init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400" b="1" spc="-7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wait_queue</a:t>
            </a: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lang="zh-CN" altLang="zh-CN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spc="-7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zh-CN" altLang="en-US" sz="1400" b="1" spc="-7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28" name="AutoShape 8"/>
          <p:cNvCxnSpPr>
            <a:cxnSpLocks noChangeShapeType="1"/>
          </p:cNvCxnSpPr>
          <p:nvPr/>
        </p:nvCxnSpPr>
        <p:spPr bwMode="auto">
          <a:xfrm rot="10800000" flipV="1">
            <a:off x="4572000" y="2016970"/>
            <a:ext cx="2664296" cy="709962"/>
          </a:xfrm>
          <a:prstGeom prst="bentConnector3">
            <a:avLst>
              <a:gd name="adj1" fmla="val -6750"/>
            </a:avLst>
          </a:prstGeom>
          <a:noFill/>
          <a:ln w="38100">
            <a:solidFill>
              <a:srgbClr val="C0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974333" y="4197600"/>
            <a:ext cx="2949595" cy="410780"/>
          </a:xfrm>
          <a:prstGeom prst="rect">
            <a:avLst/>
          </a:prstGeom>
          <a:solidFill>
            <a:schemeClr val="accent1">
              <a:alpha val="27058"/>
            </a:schemeClr>
          </a:solidFill>
          <a:ln w="28575" algn="ctr">
            <a:solidFill>
              <a:srgbClr val="11576A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753796"/>
      </p:ext>
    </p:extLst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概述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328500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err="1"/>
              <a:t>ucore</a:t>
            </a:r>
            <a:r>
              <a:rPr lang="en-US" altLang="zh-CN" dirty="0"/>
              <a:t> </a:t>
            </a:r>
            <a:r>
              <a:rPr lang="zh-CN" altLang="en-US" dirty="0"/>
              <a:t>文件系统架构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3933080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Simple File System</a:t>
            </a:r>
            <a:r>
              <a:rPr lang="zh-CN" altLang="en-US" dirty="0"/>
              <a:t>分析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Virtual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File System</a:t>
            </a:r>
            <a:r>
              <a:rPr kumimoji="0" lang="zh-CN" altLang="en-US" sz="2000" b="1" i="0" u="none" strike="noStrike" kern="1200" cap="none" spc="0" normalizeH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/>
              <a:t>I/O </a:t>
            </a:r>
            <a:r>
              <a:rPr lang="zh-CN" altLang="en-US" dirty="0"/>
              <a:t>设备接口分析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142976" y="238646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/>
              <a:t>I/O </a:t>
            </a:r>
            <a:r>
              <a:rPr lang="zh-CN" altLang="en-US" dirty="0"/>
              <a:t>设备接口分析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844893" y="2786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2749"/>
            <a:ext cx="1785950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marR="0" lvl="0" indent="-26987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>
                <a:solidFill>
                  <a:srgbClr val="C00000"/>
                </a:solidFill>
              </a:rPr>
              <a:t>执行流程分析</a:t>
            </a:r>
          </a:p>
        </p:txBody>
      </p:sp>
    </p:spTree>
    <p:extLst>
      <p:ext uri="{BB962C8B-B14F-4D97-AF65-F5344CB8AC3E}">
        <p14:creationId xmlns:p14="http://schemas.microsoft.com/office/powerpoint/2010/main" val="723210641"/>
      </p:ext>
    </p:extLst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ucore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文件系统初始化分析</a:t>
            </a: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181420" y="814387"/>
            <a:ext cx="4542708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执行流程  (初始化  Initialization)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44352" y="1548055"/>
            <a:ext cx="1182687" cy="792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kern_init()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90389" y="1963980"/>
            <a:ext cx="1081088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fs_init()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833439" y="1563806"/>
            <a:ext cx="1306513" cy="1512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fs_init()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865189" y="1936868"/>
            <a:ext cx="126047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vfs_init()</a:t>
            </a:r>
          </a:p>
        </p:txBody>
      </p:sp>
      <p:sp>
        <p:nvSpPr>
          <p:cNvPr id="13" name="Oval 4"/>
          <p:cNvSpPr>
            <a:spLocks noChangeAspect="1"/>
          </p:cNvSpPr>
          <p:nvPr/>
        </p:nvSpPr>
        <p:spPr bwMode="auto">
          <a:xfrm>
            <a:off x="1691804" y="1260023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15" name="Oval 11"/>
          <p:cNvSpPr>
            <a:spLocks noChangeAspect="1"/>
          </p:cNvSpPr>
          <p:nvPr/>
        </p:nvSpPr>
        <p:spPr bwMode="auto">
          <a:xfrm>
            <a:off x="3379539" y="1260023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865189" y="2338506"/>
            <a:ext cx="126047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dev_init()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865189" y="2727443"/>
            <a:ext cx="126047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sfs_init()</a:t>
            </a:r>
          </a:p>
        </p:txBody>
      </p:sp>
      <p:cxnSp>
        <p:nvCxnSpPr>
          <p:cNvPr id="45" name="Straight Arrow Connector 2"/>
          <p:cNvCxnSpPr>
            <a:cxnSpLocks noChangeShapeType="1"/>
            <a:stCxn id="8" idx="3"/>
            <a:endCxn id="10" idx="1"/>
          </p:cNvCxnSpPr>
          <p:nvPr/>
        </p:nvCxnSpPr>
        <p:spPr bwMode="auto">
          <a:xfrm>
            <a:off x="2371477" y="2107980"/>
            <a:ext cx="461962" cy="211826"/>
          </a:xfrm>
          <a:prstGeom prst="straightConnector1">
            <a:avLst/>
          </a:prstGeom>
          <a:noFill/>
          <a:ln w="508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844893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098605"/>
      </p:ext>
    </p:extLst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ucore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文件系统初始化分析</a:t>
            </a: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181420" y="814387"/>
            <a:ext cx="4542708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执行流程  (初始化  Initialization)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4893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1519735"/>
            <a:ext cx="2033587" cy="1116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vfs_init()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5278" y="1907085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vfs_devlist_init()</a:t>
            </a:r>
          </a:p>
        </p:txBody>
      </p:sp>
      <p:sp>
        <p:nvSpPr>
          <p:cNvPr id="9" name="Oval 11"/>
          <p:cNvSpPr>
            <a:spLocks noChangeAspect="1"/>
          </p:cNvSpPr>
          <p:nvPr/>
        </p:nvSpPr>
        <p:spPr bwMode="auto">
          <a:xfrm>
            <a:off x="1125215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55278" y="2308723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</p:spTree>
    <p:extLst>
      <p:ext uri="{BB962C8B-B14F-4D97-AF65-F5344CB8AC3E}">
        <p14:creationId xmlns:p14="http://schemas.microsoft.com/office/powerpoint/2010/main" val="75140456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6174" y="1021388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091" y="102138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5620" y="1501496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8184" y="1358620"/>
            <a:ext cx="491200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理解基本的文件系统系统调用的实现方法</a:t>
            </a:r>
          </a:p>
        </p:txBody>
      </p:sp>
      <p:pic>
        <p:nvPicPr>
          <p:cNvPr id="21" name="图片 2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5620" y="2217008"/>
            <a:ext cx="151066" cy="148997"/>
          </a:xfrm>
          <a:prstGeom prst="rect">
            <a:avLst/>
          </a:prstGeom>
          <a:effectLst/>
        </p:spPr>
      </p:pic>
      <p:sp>
        <p:nvSpPr>
          <p:cNvPr id="22" name="内容占位符 2"/>
          <p:cNvSpPr txBox="1">
            <a:spLocks/>
          </p:cNvSpPr>
          <p:nvPr/>
        </p:nvSpPr>
        <p:spPr>
          <a:xfrm>
            <a:off x="1388184" y="2074132"/>
            <a:ext cx="46899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理解文件系统抽象层</a:t>
            </a:r>
            <a:r>
              <a:rPr lang="en-US" altLang="zh-CN" dirty="0"/>
              <a:t>-VFS</a:t>
            </a:r>
            <a:r>
              <a:rPr lang="zh-CN" altLang="en-US" dirty="0"/>
              <a:t>的设计与实现</a:t>
            </a:r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5620" y="1843490"/>
            <a:ext cx="151066" cy="148997"/>
          </a:xfrm>
          <a:prstGeom prst="rect">
            <a:avLst/>
          </a:prstGeom>
          <a:effectLst/>
        </p:spPr>
      </p:pic>
      <p:sp>
        <p:nvSpPr>
          <p:cNvPr id="24" name="内容占位符 2"/>
          <p:cNvSpPr txBox="1">
            <a:spLocks/>
          </p:cNvSpPr>
          <p:nvPr/>
        </p:nvSpPr>
        <p:spPr>
          <a:xfrm>
            <a:off x="1388184" y="1713314"/>
            <a:ext cx="5841310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理解</a:t>
            </a:r>
            <a:r>
              <a:rPr lang="en-US" altLang="zh-CN" dirty="0"/>
              <a:t>Simple FS</a:t>
            </a:r>
            <a:r>
              <a:rPr lang="zh-CN" altLang="en-US" dirty="0"/>
              <a:t>具体文件系统的设计与实现</a:t>
            </a:r>
          </a:p>
        </p:txBody>
      </p:sp>
    </p:spTree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ucore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文件系统初始化分析</a:t>
            </a: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181420" y="814387"/>
            <a:ext cx="4542708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执行流程  (初始化  Initialization)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4893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1519735"/>
            <a:ext cx="2033587" cy="1116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vfs_init()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5278" y="1907085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vfs_devlist_init()</a:t>
            </a:r>
          </a:p>
        </p:txBody>
      </p:sp>
      <p:sp>
        <p:nvSpPr>
          <p:cNvPr id="9" name="Oval 11"/>
          <p:cNvSpPr>
            <a:spLocks noChangeAspect="1"/>
          </p:cNvSpPr>
          <p:nvPr/>
        </p:nvSpPr>
        <p:spPr bwMode="auto">
          <a:xfrm>
            <a:off x="1125215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55278" y="2308723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83768" y="1527806"/>
            <a:ext cx="2179638" cy="154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dev_init()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515518" y="1900869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(disk0)</a:t>
            </a:r>
          </a:p>
        </p:txBody>
      </p:sp>
      <p:sp>
        <p:nvSpPr>
          <p:cNvPr id="13" name="Oval 11"/>
          <p:cNvSpPr>
            <a:spLocks noChangeAspect="1"/>
          </p:cNvSpPr>
          <p:nvPr/>
        </p:nvSpPr>
        <p:spPr bwMode="auto">
          <a:xfrm>
            <a:off x="3345781" y="1203598"/>
            <a:ext cx="215900" cy="217487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515518" y="2302506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init_device(stdin)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515518" y="2691444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init_device(stdout)</a:t>
            </a:r>
          </a:p>
        </p:txBody>
      </p:sp>
    </p:spTree>
    <p:extLst>
      <p:ext uri="{BB962C8B-B14F-4D97-AF65-F5344CB8AC3E}">
        <p14:creationId xmlns:p14="http://schemas.microsoft.com/office/powerpoint/2010/main" val="2464251270"/>
      </p:ext>
    </p:extLst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ucore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文件系统初始化分析</a:t>
            </a: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181420" y="814387"/>
            <a:ext cx="4542708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执行流程  (初始化  Initialization)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4893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1519735"/>
            <a:ext cx="2033587" cy="1116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vfs_init()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5278" y="1907085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vfs_devlist_init()</a:t>
            </a:r>
          </a:p>
        </p:txBody>
      </p:sp>
      <p:sp>
        <p:nvSpPr>
          <p:cNvPr id="9" name="Oval 11"/>
          <p:cNvSpPr>
            <a:spLocks noChangeAspect="1"/>
          </p:cNvSpPr>
          <p:nvPr/>
        </p:nvSpPr>
        <p:spPr bwMode="auto">
          <a:xfrm>
            <a:off x="1125215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55278" y="2308723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83768" y="1527806"/>
            <a:ext cx="2179638" cy="154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dev_init()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515518" y="1900869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(disk0)</a:t>
            </a:r>
          </a:p>
        </p:txBody>
      </p:sp>
      <p:sp>
        <p:nvSpPr>
          <p:cNvPr id="13" name="Oval 11"/>
          <p:cNvSpPr>
            <a:spLocks noChangeAspect="1"/>
          </p:cNvSpPr>
          <p:nvPr/>
        </p:nvSpPr>
        <p:spPr bwMode="auto">
          <a:xfrm>
            <a:off x="3345781" y="1203598"/>
            <a:ext cx="215900" cy="217487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515518" y="2302506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init_device(stdin)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515518" y="2691444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init_device(stdout)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88024" y="1525994"/>
            <a:ext cx="2024062" cy="687273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sfs_init()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819774" y="1879371"/>
            <a:ext cx="1939925" cy="261818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sfs_mount()</a:t>
            </a:r>
          </a:p>
        </p:txBody>
      </p:sp>
      <p:sp>
        <p:nvSpPr>
          <p:cNvPr id="18" name="Oval 11"/>
          <p:cNvSpPr>
            <a:spLocks noChangeAspect="1"/>
          </p:cNvSpPr>
          <p:nvPr/>
        </p:nvSpPr>
        <p:spPr bwMode="auto">
          <a:xfrm>
            <a:off x="5724649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91771551"/>
      </p:ext>
    </p:extLst>
  </p:cSld>
  <p:clrMapOvr>
    <a:masterClrMapping/>
  </p:clrMapOvr>
  <p:transition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ucore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文件系统初始化分析</a:t>
            </a: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181420" y="814387"/>
            <a:ext cx="4542708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执行流程  (初始化  Initialization)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4893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1519735"/>
            <a:ext cx="2033587" cy="1116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vfs_init()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5278" y="1907085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vfs_devlist_init()</a:t>
            </a:r>
          </a:p>
        </p:txBody>
      </p:sp>
      <p:sp>
        <p:nvSpPr>
          <p:cNvPr id="9" name="Oval 11"/>
          <p:cNvSpPr>
            <a:spLocks noChangeAspect="1"/>
          </p:cNvSpPr>
          <p:nvPr/>
        </p:nvSpPr>
        <p:spPr bwMode="auto">
          <a:xfrm>
            <a:off x="1125215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55278" y="2308723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83768" y="1527806"/>
            <a:ext cx="2179638" cy="154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dev_init()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515518" y="1900869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(disk0)</a:t>
            </a:r>
          </a:p>
        </p:txBody>
      </p:sp>
      <p:sp>
        <p:nvSpPr>
          <p:cNvPr id="13" name="Oval 11"/>
          <p:cNvSpPr>
            <a:spLocks noChangeAspect="1"/>
          </p:cNvSpPr>
          <p:nvPr/>
        </p:nvSpPr>
        <p:spPr bwMode="auto">
          <a:xfrm>
            <a:off x="3345781" y="1203598"/>
            <a:ext cx="215900" cy="217487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515518" y="2302506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init_device(stdin)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515518" y="2691444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init_device(stdout)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88024" y="1525994"/>
            <a:ext cx="2024062" cy="687273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sfs_init()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819774" y="1879371"/>
            <a:ext cx="1939925" cy="261818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sfs_mount()</a:t>
            </a:r>
          </a:p>
        </p:txBody>
      </p:sp>
      <p:sp>
        <p:nvSpPr>
          <p:cNvPr id="18" name="Oval 11"/>
          <p:cNvSpPr>
            <a:spLocks noChangeAspect="1"/>
          </p:cNvSpPr>
          <p:nvPr/>
        </p:nvSpPr>
        <p:spPr bwMode="auto">
          <a:xfrm>
            <a:off x="5724649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61489" y="3144594"/>
            <a:ext cx="2033588" cy="1177925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vfs_devlist_init()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93239" y="3533532"/>
            <a:ext cx="1947863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list_init()</a:t>
            </a:r>
          </a:p>
        </p:txBody>
      </p:sp>
      <p:sp>
        <p:nvSpPr>
          <p:cNvPr id="21" name="Oval 11"/>
          <p:cNvSpPr>
            <a:spLocks noChangeAspect="1"/>
          </p:cNvSpPr>
          <p:nvPr/>
        </p:nvSpPr>
        <p:spPr bwMode="auto">
          <a:xfrm>
            <a:off x="1108806" y="2889682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6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93239" y="3935169"/>
            <a:ext cx="1947863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</p:spTree>
    <p:extLst>
      <p:ext uri="{BB962C8B-B14F-4D97-AF65-F5344CB8AC3E}">
        <p14:creationId xmlns:p14="http://schemas.microsoft.com/office/powerpoint/2010/main" val="2476470525"/>
      </p:ext>
    </p:extLst>
  </p:cSld>
  <p:clrMapOvr>
    <a:masterClrMapping/>
  </p:clrMapOvr>
  <p:transition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ucore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文件系统初始化分析</a:t>
            </a: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181420" y="814387"/>
            <a:ext cx="4542708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执行流程  (初始化  Initialization)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4893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1519735"/>
            <a:ext cx="2033587" cy="1116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vfs_init()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5278" y="1907085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vfs_devlist_init()</a:t>
            </a:r>
          </a:p>
        </p:txBody>
      </p:sp>
      <p:sp>
        <p:nvSpPr>
          <p:cNvPr id="9" name="Oval 11"/>
          <p:cNvSpPr>
            <a:spLocks noChangeAspect="1"/>
          </p:cNvSpPr>
          <p:nvPr/>
        </p:nvSpPr>
        <p:spPr bwMode="auto">
          <a:xfrm>
            <a:off x="1125215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55278" y="2308723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83768" y="1527806"/>
            <a:ext cx="2179638" cy="154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dev_init()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515518" y="1900869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(disk0)</a:t>
            </a:r>
          </a:p>
        </p:txBody>
      </p:sp>
      <p:sp>
        <p:nvSpPr>
          <p:cNvPr id="13" name="Oval 11"/>
          <p:cNvSpPr>
            <a:spLocks noChangeAspect="1"/>
          </p:cNvSpPr>
          <p:nvPr/>
        </p:nvSpPr>
        <p:spPr bwMode="auto">
          <a:xfrm>
            <a:off x="3345781" y="1203598"/>
            <a:ext cx="215900" cy="217487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515518" y="2302506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init_device(stdin)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515518" y="2691444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init_device(stdout)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88024" y="1525994"/>
            <a:ext cx="2024062" cy="687273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sfs_init()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819774" y="1879371"/>
            <a:ext cx="1939925" cy="261818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sfs_mount()</a:t>
            </a:r>
          </a:p>
        </p:txBody>
      </p:sp>
      <p:sp>
        <p:nvSpPr>
          <p:cNvPr id="18" name="Oval 11"/>
          <p:cNvSpPr>
            <a:spLocks noChangeAspect="1"/>
          </p:cNvSpPr>
          <p:nvPr/>
        </p:nvSpPr>
        <p:spPr bwMode="auto">
          <a:xfrm>
            <a:off x="5724649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61489" y="3144594"/>
            <a:ext cx="2033588" cy="1177925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vfs_devlist_init()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93239" y="3533532"/>
            <a:ext cx="1947863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list_init()</a:t>
            </a:r>
          </a:p>
        </p:txBody>
      </p:sp>
      <p:sp>
        <p:nvSpPr>
          <p:cNvPr id="21" name="Oval 11"/>
          <p:cNvSpPr>
            <a:spLocks noChangeAspect="1"/>
          </p:cNvSpPr>
          <p:nvPr/>
        </p:nvSpPr>
        <p:spPr bwMode="auto">
          <a:xfrm>
            <a:off x="1108806" y="2889682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6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93239" y="3935169"/>
            <a:ext cx="1947863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2466682" y="3386160"/>
            <a:ext cx="2154238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disk0_device_init()</a:t>
            </a:r>
          </a:p>
        </p:txBody>
      </p:sp>
      <p:sp>
        <p:nvSpPr>
          <p:cNvPr id="24" name="Oval 12"/>
          <p:cNvSpPr>
            <a:spLocks noChangeAspect="1"/>
          </p:cNvSpPr>
          <p:nvPr/>
        </p:nvSpPr>
        <p:spPr bwMode="auto">
          <a:xfrm>
            <a:off x="3380785" y="3137517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7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2465095" y="3969470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stdin_device_init()</a:t>
            </a: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2463928" y="4537734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stdout_device_init()</a:t>
            </a:r>
          </a:p>
        </p:txBody>
      </p:sp>
      <p:sp>
        <p:nvSpPr>
          <p:cNvPr id="34" name="Oval 12"/>
          <p:cNvSpPr>
            <a:spLocks noChangeAspect="1"/>
          </p:cNvSpPr>
          <p:nvPr/>
        </p:nvSpPr>
        <p:spPr bwMode="auto">
          <a:xfrm>
            <a:off x="3376737" y="3716179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8</a:t>
            </a:r>
          </a:p>
        </p:txBody>
      </p:sp>
      <p:sp>
        <p:nvSpPr>
          <p:cNvPr id="35" name="Oval 12"/>
          <p:cNvSpPr>
            <a:spLocks noChangeAspect="1"/>
          </p:cNvSpPr>
          <p:nvPr/>
        </p:nvSpPr>
        <p:spPr bwMode="auto">
          <a:xfrm>
            <a:off x="3376737" y="4297731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38726883"/>
      </p:ext>
    </p:extLst>
  </p:cSld>
  <p:clrMapOvr>
    <a:masterClrMapping/>
  </p:clrMapOvr>
  <p:transition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ucore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文件系统初始化分析</a:t>
            </a: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181420" y="814387"/>
            <a:ext cx="4542708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执行流程  (初始化  Initialization)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4893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1519735"/>
            <a:ext cx="2033587" cy="1116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vfs_init()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5278" y="1907085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vfs_devlist_init()</a:t>
            </a:r>
          </a:p>
        </p:txBody>
      </p:sp>
      <p:sp>
        <p:nvSpPr>
          <p:cNvPr id="9" name="Oval 11"/>
          <p:cNvSpPr>
            <a:spLocks noChangeAspect="1"/>
          </p:cNvSpPr>
          <p:nvPr/>
        </p:nvSpPr>
        <p:spPr bwMode="auto">
          <a:xfrm>
            <a:off x="1125215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55278" y="2308723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83768" y="1527806"/>
            <a:ext cx="2179638" cy="154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dev_init()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515518" y="1900869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(disk0)</a:t>
            </a:r>
          </a:p>
        </p:txBody>
      </p:sp>
      <p:sp>
        <p:nvSpPr>
          <p:cNvPr id="13" name="Oval 11"/>
          <p:cNvSpPr>
            <a:spLocks noChangeAspect="1"/>
          </p:cNvSpPr>
          <p:nvPr/>
        </p:nvSpPr>
        <p:spPr bwMode="auto">
          <a:xfrm>
            <a:off x="3345781" y="1203598"/>
            <a:ext cx="215900" cy="217487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515518" y="2302506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init_device(stdin)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515518" y="2691444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init_device(stdout)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88024" y="1525994"/>
            <a:ext cx="2024062" cy="687273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sfs_init()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819774" y="1879371"/>
            <a:ext cx="1939925" cy="261818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sfs_mount()</a:t>
            </a:r>
          </a:p>
        </p:txBody>
      </p:sp>
      <p:sp>
        <p:nvSpPr>
          <p:cNvPr id="18" name="Oval 11"/>
          <p:cNvSpPr>
            <a:spLocks noChangeAspect="1"/>
          </p:cNvSpPr>
          <p:nvPr/>
        </p:nvSpPr>
        <p:spPr bwMode="auto">
          <a:xfrm>
            <a:off x="5724649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61489" y="3144594"/>
            <a:ext cx="2033588" cy="1177925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vfs_devlist_init()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93239" y="3533532"/>
            <a:ext cx="1947863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list_init()</a:t>
            </a:r>
          </a:p>
        </p:txBody>
      </p:sp>
      <p:sp>
        <p:nvSpPr>
          <p:cNvPr id="21" name="Oval 11"/>
          <p:cNvSpPr>
            <a:spLocks noChangeAspect="1"/>
          </p:cNvSpPr>
          <p:nvPr/>
        </p:nvSpPr>
        <p:spPr bwMode="auto">
          <a:xfrm>
            <a:off x="1108806" y="2889682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6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93239" y="3935169"/>
            <a:ext cx="1947863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2466682" y="3386160"/>
            <a:ext cx="2154238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disk0_device_init()</a:t>
            </a:r>
          </a:p>
        </p:txBody>
      </p:sp>
      <p:sp>
        <p:nvSpPr>
          <p:cNvPr id="24" name="Oval 12"/>
          <p:cNvSpPr>
            <a:spLocks noChangeAspect="1"/>
          </p:cNvSpPr>
          <p:nvPr/>
        </p:nvSpPr>
        <p:spPr bwMode="auto">
          <a:xfrm>
            <a:off x="3380785" y="3137517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7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716016" y="2859902"/>
            <a:ext cx="2286000" cy="1080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sfs_mount()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4781103" y="3194865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vfs_mount()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4781103" y="3583802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sfs_do_mount()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2465095" y="3969470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stdin_device_init()</a:t>
            </a: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2463928" y="4537734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stdout_device_init()</a:t>
            </a:r>
          </a:p>
        </p:txBody>
      </p:sp>
      <p:sp>
        <p:nvSpPr>
          <p:cNvPr id="34" name="Oval 12"/>
          <p:cNvSpPr>
            <a:spLocks noChangeAspect="1"/>
          </p:cNvSpPr>
          <p:nvPr/>
        </p:nvSpPr>
        <p:spPr bwMode="auto">
          <a:xfrm>
            <a:off x="3376737" y="3716179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8</a:t>
            </a:r>
          </a:p>
        </p:txBody>
      </p:sp>
      <p:sp>
        <p:nvSpPr>
          <p:cNvPr id="35" name="Oval 12"/>
          <p:cNvSpPr>
            <a:spLocks noChangeAspect="1"/>
          </p:cNvSpPr>
          <p:nvPr/>
        </p:nvSpPr>
        <p:spPr bwMode="auto">
          <a:xfrm>
            <a:off x="3376737" y="4297731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9</a:t>
            </a:r>
          </a:p>
        </p:txBody>
      </p:sp>
      <p:sp>
        <p:nvSpPr>
          <p:cNvPr id="36" name="Oval 11"/>
          <p:cNvSpPr>
            <a:spLocks noChangeAspect="1"/>
          </p:cNvSpPr>
          <p:nvPr/>
        </p:nvSpPr>
        <p:spPr bwMode="auto">
          <a:xfrm>
            <a:off x="5652516" y="2336890"/>
            <a:ext cx="576065" cy="459507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7539183"/>
      </p:ext>
    </p:extLst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ucore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文件系统初始化分析</a:t>
            </a: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181420" y="814387"/>
            <a:ext cx="4542708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执行流程  (初始化  Initialization)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4893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1519735"/>
            <a:ext cx="2033587" cy="1116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vfs_init()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5278" y="1907085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vfs_devlist_init()</a:t>
            </a:r>
          </a:p>
        </p:txBody>
      </p:sp>
      <p:sp>
        <p:nvSpPr>
          <p:cNvPr id="9" name="Oval 11"/>
          <p:cNvSpPr>
            <a:spLocks noChangeAspect="1"/>
          </p:cNvSpPr>
          <p:nvPr/>
        </p:nvSpPr>
        <p:spPr bwMode="auto">
          <a:xfrm>
            <a:off x="1125215" y="1275260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55278" y="2308723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83768" y="1527806"/>
            <a:ext cx="2179638" cy="154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dev_init()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515518" y="1900869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(disk0)</a:t>
            </a:r>
          </a:p>
        </p:txBody>
      </p:sp>
      <p:sp>
        <p:nvSpPr>
          <p:cNvPr id="13" name="Oval 11"/>
          <p:cNvSpPr>
            <a:spLocks noChangeAspect="1"/>
          </p:cNvSpPr>
          <p:nvPr/>
        </p:nvSpPr>
        <p:spPr bwMode="auto">
          <a:xfrm>
            <a:off x="3345781" y="1203598"/>
            <a:ext cx="215900" cy="217487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515518" y="2302506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init_device(stdin)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515518" y="2691444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init_device(stdout)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88024" y="1525994"/>
            <a:ext cx="2024062" cy="687273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sfs_init()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819774" y="1879371"/>
            <a:ext cx="1939925" cy="261818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sfs_mount()</a:t>
            </a:r>
          </a:p>
        </p:txBody>
      </p:sp>
      <p:sp>
        <p:nvSpPr>
          <p:cNvPr id="18" name="Oval 11"/>
          <p:cNvSpPr>
            <a:spLocks noChangeAspect="1"/>
          </p:cNvSpPr>
          <p:nvPr/>
        </p:nvSpPr>
        <p:spPr bwMode="auto">
          <a:xfrm>
            <a:off x="5724649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67094523"/>
      </p:ext>
    </p:extLst>
  </p:cSld>
  <p:clrMapOvr>
    <a:masterClrMapping/>
  </p:clrMapOvr>
  <p:transition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ucore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文件系统初始化分析</a:t>
            </a: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181420" y="814387"/>
            <a:ext cx="4542708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执行流程  (初始化  Initialization)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4893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1519735"/>
            <a:ext cx="2033587" cy="1116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vfs_init()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5278" y="1907085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vfs_devlist_init()</a:t>
            </a:r>
          </a:p>
        </p:txBody>
      </p:sp>
      <p:sp>
        <p:nvSpPr>
          <p:cNvPr id="9" name="Oval 11"/>
          <p:cNvSpPr>
            <a:spLocks noChangeAspect="1"/>
          </p:cNvSpPr>
          <p:nvPr/>
        </p:nvSpPr>
        <p:spPr bwMode="auto">
          <a:xfrm>
            <a:off x="1125215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55278" y="2308723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83768" y="1527806"/>
            <a:ext cx="2179638" cy="154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dev_init()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515518" y="1900869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(disk0)</a:t>
            </a:r>
          </a:p>
        </p:txBody>
      </p:sp>
      <p:sp>
        <p:nvSpPr>
          <p:cNvPr id="13" name="Oval 11"/>
          <p:cNvSpPr>
            <a:spLocks noChangeAspect="1"/>
          </p:cNvSpPr>
          <p:nvPr/>
        </p:nvSpPr>
        <p:spPr bwMode="auto">
          <a:xfrm>
            <a:off x="3345781" y="1203598"/>
            <a:ext cx="215900" cy="217487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515518" y="2302506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init_device(stdin)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515518" y="2691444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init_device(stdout)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88024" y="1525994"/>
            <a:ext cx="2024062" cy="687273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sfs_init()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819774" y="1879371"/>
            <a:ext cx="1939925" cy="261818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sfs_mount()</a:t>
            </a:r>
          </a:p>
        </p:txBody>
      </p:sp>
      <p:sp>
        <p:nvSpPr>
          <p:cNvPr id="18" name="Oval 11"/>
          <p:cNvSpPr>
            <a:spLocks noChangeAspect="1"/>
          </p:cNvSpPr>
          <p:nvPr/>
        </p:nvSpPr>
        <p:spPr bwMode="auto">
          <a:xfrm>
            <a:off x="5724649" y="120359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61489" y="3144594"/>
            <a:ext cx="2033588" cy="1177925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vfs_devlist_init()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93239" y="3533532"/>
            <a:ext cx="1947863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list_init()</a:t>
            </a:r>
          </a:p>
        </p:txBody>
      </p:sp>
      <p:sp>
        <p:nvSpPr>
          <p:cNvPr id="21" name="Oval 11"/>
          <p:cNvSpPr>
            <a:spLocks noChangeAspect="1"/>
          </p:cNvSpPr>
          <p:nvPr/>
        </p:nvSpPr>
        <p:spPr bwMode="auto">
          <a:xfrm>
            <a:off x="1108806" y="2889682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6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93239" y="3935169"/>
            <a:ext cx="1947863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2466682" y="3386160"/>
            <a:ext cx="2154238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disk0_device_init()</a:t>
            </a:r>
          </a:p>
        </p:txBody>
      </p:sp>
      <p:sp>
        <p:nvSpPr>
          <p:cNvPr id="24" name="Oval 12"/>
          <p:cNvSpPr>
            <a:spLocks noChangeAspect="1"/>
          </p:cNvSpPr>
          <p:nvPr/>
        </p:nvSpPr>
        <p:spPr bwMode="auto">
          <a:xfrm>
            <a:off x="3380785" y="3137517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7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716016" y="2859902"/>
            <a:ext cx="2286000" cy="1080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sfs_mount()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4781103" y="3194865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vfs_mount()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4781103" y="3583802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sfs_do_mount()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2465095" y="3969470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stdin_device_init()</a:t>
            </a: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2463928" y="4537734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stdout_device_init()</a:t>
            </a:r>
          </a:p>
        </p:txBody>
      </p:sp>
      <p:sp>
        <p:nvSpPr>
          <p:cNvPr id="34" name="Oval 12"/>
          <p:cNvSpPr>
            <a:spLocks noChangeAspect="1"/>
          </p:cNvSpPr>
          <p:nvPr/>
        </p:nvSpPr>
        <p:spPr bwMode="auto">
          <a:xfrm>
            <a:off x="3376737" y="3716179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8</a:t>
            </a:r>
          </a:p>
        </p:txBody>
      </p:sp>
      <p:sp>
        <p:nvSpPr>
          <p:cNvPr id="35" name="Oval 12"/>
          <p:cNvSpPr>
            <a:spLocks noChangeAspect="1"/>
          </p:cNvSpPr>
          <p:nvPr/>
        </p:nvSpPr>
        <p:spPr bwMode="auto">
          <a:xfrm>
            <a:off x="3376737" y="4297731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9</a:t>
            </a:r>
          </a:p>
        </p:txBody>
      </p:sp>
      <p:sp>
        <p:nvSpPr>
          <p:cNvPr id="36" name="Oval 11"/>
          <p:cNvSpPr>
            <a:spLocks noChangeAspect="1"/>
          </p:cNvSpPr>
          <p:nvPr/>
        </p:nvSpPr>
        <p:spPr bwMode="auto">
          <a:xfrm>
            <a:off x="5652516" y="2336890"/>
            <a:ext cx="576065" cy="459507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1200" b="1" dirty="0">
                <a:solidFill>
                  <a:srgbClr val="11576A"/>
                </a:solidFill>
                <a:latin typeface="+mn-ea"/>
                <a:ea typeface="+mn-ea"/>
              </a:rPr>
              <a:t>10</a:t>
            </a:r>
            <a:endParaRPr lang="zh-CN" altLang="en-US" sz="1200" b="1" dirty="0">
              <a:solidFill>
                <a:srgbClr val="11576A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420067"/>
      </p:ext>
    </p:extLst>
  </p:cSld>
  <p:clrMapOvr>
    <a:masterClrMapping/>
  </p:clrMapOvr>
  <p:transition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ucore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文件系统初始化分析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370638" y="3904028"/>
            <a:ext cx="2286000" cy="1080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sfs_mount()</a:t>
            </a: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181420" y="814387"/>
            <a:ext cx="4254676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执行流程  (初始化  Initialization)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688" y="2320921"/>
            <a:ext cx="1182687" cy="792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kern_init()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725" y="2736846"/>
            <a:ext cx="1081088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fs_init()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28775" y="2144709"/>
            <a:ext cx="1306513" cy="1512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fs_init()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660525" y="2517771"/>
            <a:ext cx="126047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vfs_init()</a:t>
            </a:r>
          </a:p>
        </p:txBody>
      </p:sp>
      <p:sp>
        <p:nvSpPr>
          <p:cNvPr id="13" name="Oval 4"/>
          <p:cNvSpPr>
            <a:spLocks noChangeAspect="1"/>
          </p:cNvSpPr>
          <p:nvPr/>
        </p:nvSpPr>
        <p:spPr bwMode="auto">
          <a:xfrm>
            <a:off x="454025" y="2105021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15" name="Oval 11"/>
          <p:cNvSpPr>
            <a:spLocks noChangeAspect="1"/>
          </p:cNvSpPr>
          <p:nvPr/>
        </p:nvSpPr>
        <p:spPr bwMode="auto">
          <a:xfrm>
            <a:off x="2174875" y="1912934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660525" y="2919409"/>
            <a:ext cx="126047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dev_init()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660525" y="3308346"/>
            <a:ext cx="126047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sfs_init()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3687763" y="1239726"/>
            <a:ext cx="2033587" cy="1116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vfs_init()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719513" y="1627076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vfs_devlist_init()</a:t>
            </a:r>
          </a:p>
        </p:txBody>
      </p:sp>
      <p:sp>
        <p:nvSpPr>
          <p:cNvPr id="21" name="Oval 11"/>
          <p:cNvSpPr>
            <a:spLocks noChangeAspect="1"/>
          </p:cNvSpPr>
          <p:nvPr/>
        </p:nvSpPr>
        <p:spPr bwMode="auto">
          <a:xfrm>
            <a:off x="3440113" y="1266834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3719513" y="2028714"/>
            <a:ext cx="1949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sem_init()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461125" y="820224"/>
            <a:ext cx="2033588" cy="1029872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+mn-ea"/>
                <a:ea typeface="+mn-ea"/>
              </a:rPr>
              <a:t>vfs_devlist_init()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492875" y="1088356"/>
            <a:ext cx="1947863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list_init()</a:t>
            </a:r>
          </a:p>
        </p:txBody>
      </p:sp>
      <p:sp>
        <p:nvSpPr>
          <p:cNvPr id="27" name="Oval 11"/>
          <p:cNvSpPr>
            <a:spLocks noChangeAspect="1"/>
          </p:cNvSpPr>
          <p:nvPr/>
        </p:nvSpPr>
        <p:spPr bwMode="auto">
          <a:xfrm>
            <a:off x="8572467" y="81431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6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6492875" y="1489993"/>
            <a:ext cx="1947863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sem_init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()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3594100" y="2463910"/>
            <a:ext cx="2179638" cy="154800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dev_init()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3625850" y="2836973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 err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</a:t>
            </a:r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(disk0)</a:t>
            </a:r>
          </a:p>
        </p:txBody>
      </p:sp>
      <p:sp>
        <p:nvSpPr>
          <p:cNvPr id="31" name="Oval 11"/>
          <p:cNvSpPr>
            <a:spLocks noChangeAspect="1"/>
          </p:cNvSpPr>
          <p:nvPr/>
        </p:nvSpPr>
        <p:spPr bwMode="auto">
          <a:xfrm>
            <a:off x="3283759" y="2625028"/>
            <a:ext cx="215900" cy="217487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3625850" y="3238610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init_device(stdin)</a:t>
            </a: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625850" y="3627548"/>
            <a:ext cx="2076450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init_device(stdout)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6442075" y="1923678"/>
            <a:ext cx="2154238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disk0_device_init()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442075" y="2325316"/>
            <a:ext cx="2154238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dev_create_inode()</a:t>
            </a: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6442075" y="2714253"/>
            <a:ext cx="2154238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vfs_add_dev()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6450013" y="3152403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stdin_device_init()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6450013" y="3541341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stdout_device_init()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3716338" y="4116725"/>
            <a:ext cx="2024062" cy="687273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</p:spPr>
        <p:txBody>
          <a:bodyPr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b="1">
                <a:solidFill>
                  <a:srgbClr val="11576A"/>
                </a:solidFill>
                <a:latin typeface="+mn-ea"/>
                <a:ea typeface="+mn-ea"/>
              </a:rPr>
              <a:t>sfs_init()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3748088" y="4424248"/>
            <a:ext cx="19399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sfs_mount()</a:t>
            </a:r>
          </a:p>
        </p:txBody>
      </p:sp>
      <p:sp>
        <p:nvSpPr>
          <p:cNvPr id="42" name="Oval 11"/>
          <p:cNvSpPr>
            <a:spLocks noChangeAspect="1"/>
          </p:cNvSpPr>
          <p:nvPr/>
        </p:nvSpPr>
        <p:spPr bwMode="auto">
          <a:xfrm>
            <a:off x="3325066" y="433607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6435725" y="4238991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vfs_mount()</a:t>
            </a: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6435725" y="4627928"/>
            <a:ext cx="2155825" cy="288000"/>
          </a:xfrm>
          <a:prstGeom prst="rect">
            <a:avLst/>
          </a:prstGeom>
          <a:gradFill>
            <a:gsLst>
              <a:gs pos="0">
                <a:srgbClr val="0EB1C8"/>
              </a:gs>
              <a:gs pos="100000">
                <a:srgbClr val="11576A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+mj-ea"/>
                <a:ea typeface="+mj-ea"/>
                <a:cs typeface="宋体" charset="0"/>
              </a:rPr>
              <a:t>sfs_do_mount()</a:t>
            </a:r>
          </a:p>
        </p:txBody>
      </p:sp>
      <p:cxnSp>
        <p:nvCxnSpPr>
          <p:cNvPr id="45" name="Straight Arrow Connector 2"/>
          <p:cNvCxnSpPr>
            <a:cxnSpLocks noChangeShapeType="1"/>
            <a:stCxn id="8" idx="3"/>
            <a:endCxn id="10" idx="1"/>
          </p:cNvCxnSpPr>
          <p:nvPr/>
        </p:nvCxnSpPr>
        <p:spPr bwMode="auto">
          <a:xfrm>
            <a:off x="1166813" y="2880846"/>
            <a:ext cx="461962" cy="19863"/>
          </a:xfrm>
          <a:prstGeom prst="straightConnector1">
            <a:avLst/>
          </a:prstGeom>
          <a:noFill/>
          <a:ln w="508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>
            <a:cxnSpLocks noChangeShapeType="1"/>
            <a:stCxn id="11" idx="3"/>
            <a:endCxn id="19" idx="1"/>
          </p:cNvCxnSpPr>
          <p:nvPr/>
        </p:nvCxnSpPr>
        <p:spPr bwMode="auto">
          <a:xfrm flipV="1">
            <a:off x="2921000" y="1797726"/>
            <a:ext cx="766763" cy="864045"/>
          </a:xfrm>
          <a:prstGeom prst="straightConnector1">
            <a:avLst/>
          </a:prstGeom>
          <a:noFill/>
          <a:ln w="508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8"/>
          <p:cNvCxnSpPr>
            <a:cxnSpLocks noChangeShapeType="1"/>
            <a:stCxn id="17" idx="3"/>
            <a:endCxn id="29" idx="1"/>
          </p:cNvCxnSpPr>
          <p:nvPr/>
        </p:nvCxnSpPr>
        <p:spPr bwMode="auto">
          <a:xfrm>
            <a:off x="2921000" y="3063409"/>
            <a:ext cx="673100" cy="174501"/>
          </a:xfrm>
          <a:prstGeom prst="straightConnector1">
            <a:avLst/>
          </a:prstGeom>
          <a:noFill/>
          <a:ln w="508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51"/>
          <p:cNvCxnSpPr>
            <a:cxnSpLocks noChangeShapeType="1"/>
            <a:stCxn id="18" idx="3"/>
            <a:endCxn id="40" idx="1"/>
          </p:cNvCxnSpPr>
          <p:nvPr/>
        </p:nvCxnSpPr>
        <p:spPr bwMode="auto">
          <a:xfrm>
            <a:off x="2921000" y="3452346"/>
            <a:ext cx="795338" cy="1008016"/>
          </a:xfrm>
          <a:prstGeom prst="straightConnector1">
            <a:avLst/>
          </a:prstGeom>
          <a:noFill/>
          <a:ln w="508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54"/>
          <p:cNvCxnSpPr>
            <a:cxnSpLocks noChangeShapeType="1"/>
            <a:stCxn id="20" idx="3"/>
            <a:endCxn id="25" idx="1"/>
          </p:cNvCxnSpPr>
          <p:nvPr/>
        </p:nvCxnSpPr>
        <p:spPr bwMode="auto">
          <a:xfrm flipV="1">
            <a:off x="5668963" y="1335160"/>
            <a:ext cx="792162" cy="435916"/>
          </a:xfrm>
          <a:prstGeom prst="straightConnector1">
            <a:avLst/>
          </a:prstGeom>
          <a:noFill/>
          <a:ln w="508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57"/>
          <p:cNvCxnSpPr>
            <a:cxnSpLocks noChangeShapeType="1"/>
            <a:stCxn id="30" idx="3"/>
            <a:endCxn id="35" idx="1"/>
          </p:cNvCxnSpPr>
          <p:nvPr/>
        </p:nvCxnSpPr>
        <p:spPr bwMode="auto">
          <a:xfrm flipV="1">
            <a:off x="5702300" y="2067678"/>
            <a:ext cx="739775" cy="913295"/>
          </a:xfrm>
          <a:prstGeom prst="straightConnector1">
            <a:avLst/>
          </a:prstGeom>
          <a:noFill/>
          <a:ln w="508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60"/>
          <p:cNvCxnSpPr>
            <a:cxnSpLocks noChangeShapeType="1"/>
            <a:stCxn id="30" idx="3"/>
            <a:endCxn id="36" idx="1"/>
          </p:cNvCxnSpPr>
          <p:nvPr/>
        </p:nvCxnSpPr>
        <p:spPr bwMode="auto">
          <a:xfrm flipV="1">
            <a:off x="5702300" y="2469316"/>
            <a:ext cx="739775" cy="511657"/>
          </a:xfrm>
          <a:prstGeom prst="straightConnector1">
            <a:avLst/>
          </a:prstGeom>
          <a:noFill/>
          <a:ln w="508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63"/>
          <p:cNvCxnSpPr>
            <a:cxnSpLocks noChangeShapeType="1"/>
            <a:stCxn id="30" idx="3"/>
            <a:endCxn id="37" idx="1"/>
          </p:cNvCxnSpPr>
          <p:nvPr/>
        </p:nvCxnSpPr>
        <p:spPr bwMode="auto">
          <a:xfrm flipV="1">
            <a:off x="5702300" y="2858253"/>
            <a:ext cx="739775" cy="122720"/>
          </a:xfrm>
          <a:prstGeom prst="straightConnector1">
            <a:avLst/>
          </a:prstGeom>
          <a:noFill/>
          <a:ln w="508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66"/>
          <p:cNvCxnSpPr>
            <a:cxnSpLocks noChangeShapeType="1"/>
            <a:stCxn id="32" idx="3"/>
            <a:endCxn id="36" idx="1"/>
          </p:cNvCxnSpPr>
          <p:nvPr/>
        </p:nvCxnSpPr>
        <p:spPr bwMode="auto">
          <a:xfrm flipV="1">
            <a:off x="5702300" y="2469316"/>
            <a:ext cx="739775" cy="913294"/>
          </a:xfrm>
          <a:prstGeom prst="straightConnector1">
            <a:avLst/>
          </a:prstGeom>
          <a:noFill/>
          <a:ln w="50800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69"/>
          <p:cNvCxnSpPr>
            <a:cxnSpLocks noChangeShapeType="1"/>
            <a:stCxn id="32" idx="3"/>
            <a:endCxn id="37" idx="1"/>
          </p:cNvCxnSpPr>
          <p:nvPr/>
        </p:nvCxnSpPr>
        <p:spPr bwMode="auto">
          <a:xfrm flipV="1">
            <a:off x="5702300" y="2858253"/>
            <a:ext cx="739775" cy="524357"/>
          </a:xfrm>
          <a:prstGeom prst="straightConnector1">
            <a:avLst/>
          </a:prstGeom>
          <a:noFill/>
          <a:ln w="50800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72"/>
          <p:cNvCxnSpPr>
            <a:cxnSpLocks noChangeShapeType="1"/>
            <a:stCxn id="32" idx="3"/>
            <a:endCxn id="38" idx="1"/>
          </p:cNvCxnSpPr>
          <p:nvPr/>
        </p:nvCxnSpPr>
        <p:spPr bwMode="auto">
          <a:xfrm flipV="1">
            <a:off x="5702300" y="3296403"/>
            <a:ext cx="747713" cy="86207"/>
          </a:xfrm>
          <a:prstGeom prst="straightConnector1">
            <a:avLst/>
          </a:prstGeom>
          <a:noFill/>
          <a:ln w="50800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75"/>
          <p:cNvCxnSpPr>
            <a:cxnSpLocks noChangeShapeType="1"/>
            <a:stCxn id="34" idx="3"/>
            <a:endCxn id="36" idx="1"/>
          </p:cNvCxnSpPr>
          <p:nvPr/>
        </p:nvCxnSpPr>
        <p:spPr bwMode="auto">
          <a:xfrm flipV="1">
            <a:off x="5702300" y="2469316"/>
            <a:ext cx="739775" cy="1302232"/>
          </a:xfrm>
          <a:prstGeom prst="straightConnector1">
            <a:avLst/>
          </a:prstGeom>
          <a:noFill/>
          <a:ln w="508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78"/>
          <p:cNvCxnSpPr>
            <a:cxnSpLocks noChangeShapeType="1"/>
            <a:stCxn id="34" idx="3"/>
            <a:endCxn id="37" idx="1"/>
          </p:cNvCxnSpPr>
          <p:nvPr/>
        </p:nvCxnSpPr>
        <p:spPr bwMode="auto">
          <a:xfrm flipV="1">
            <a:off x="5702300" y="2858253"/>
            <a:ext cx="739775" cy="913295"/>
          </a:xfrm>
          <a:prstGeom prst="straightConnector1">
            <a:avLst/>
          </a:prstGeom>
          <a:noFill/>
          <a:ln w="508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81"/>
          <p:cNvCxnSpPr>
            <a:cxnSpLocks noChangeShapeType="1"/>
            <a:stCxn id="34" idx="3"/>
            <a:endCxn id="39" idx="1"/>
          </p:cNvCxnSpPr>
          <p:nvPr/>
        </p:nvCxnSpPr>
        <p:spPr bwMode="auto">
          <a:xfrm flipV="1">
            <a:off x="5702300" y="3685341"/>
            <a:ext cx="747713" cy="86207"/>
          </a:xfrm>
          <a:prstGeom prst="straightConnector1">
            <a:avLst/>
          </a:prstGeom>
          <a:noFill/>
          <a:ln w="508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Arrow Connector 86"/>
          <p:cNvCxnSpPr>
            <a:cxnSpLocks noChangeShapeType="1"/>
            <a:stCxn id="41" idx="3"/>
            <a:endCxn id="5" idx="1"/>
          </p:cNvCxnSpPr>
          <p:nvPr/>
        </p:nvCxnSpPr>
        <p:spPr bwMode="auto">
          <a:xfrm flipV="1">
            <a:off x="5688013" y="4444028"/>
            <a:ext cx="682625" cy="124220"/>
          </a:xfrm>
          <a:prstGeom prst="straightConnector1">
            <a:avLst/>
          </a:prstGeom>
          <a:noFill/>
          <a:ln w="508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Oval 12"/>
          <p:cNvSpPr>
            <a:spLocks noChangeAspect="1"/>
          </p:cNvSpPr>
          <p:nvPr/>
        </p:nvSpPr>
        <p:spPr bwMode="auto">
          <a:xfrm>
            <a:off x="8642350" y="196812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7</a:t>
            </a:r>
          </a:p>
        </p:txBody>
      </p:sp>
      <p:sp>
        <p:nvSpPr>
          <p:cNvPr id="69" name="Oval 12"/>
          <p:cNvSpPr>
            <a:spLocks noChangeAspect="1"/>
          </p:cNvSpPr>
          <p:nvPr/>
        </p:nvSpPr>
        <p:spPr bwMode="auto">
          <a:xfrm>
            <a:off x="8642350" y="239357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70" name="Oval 12"/>
          <p:cNvSpPr>
            <a:spLocks noChangeAspect="1"/>
          </p:cNvSpPr>
          <p:nvPr/>
        </p:nvSpPr>
        <p:spPr bwMode="auto">
          <a:xfrm>
            <a:off x="8642350" y="2776166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6</a:t>
            </a:r>
          </a:p>
        </p:txBody>
      </p:sp>
      <p:sp>
        <p:nvSpPr>
          <p:cNvPr id="73" name="Oval 12"/>
          <p:cNvSpPr>
            <a:spLocks noChangeAspect="1"/>
          </p:cNvSpPr>
          <p:nvPr/>
        </p:nvSpPr>
        <p:spPr bwMode="auto">
          <a:xfrm>
            <a:off x="8642350" y="3225428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8</a:t>
            </a:r>
          </a:p>
        </p:txBody>
      </p:sp>
      <p:sp>
        <p:nvSpPr>
          <p:cNvPr id="76" name="Oval 12"/>
          <p:cNvSpPr>
            <a:spLocks noChangeAspect="1"/>
          </p:cNvSpPr>
          <p:nvPr/>
        </p:nvSpPr>
        <p:spPr bwMode="auto">
          <a:xfrm>
            <a:off x="8642350" y="3641353"/>
            <a:ext cx="215900" cy="215900"/>
          </a:xfrm>
          <a:prstGeom prst="ellipse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11576A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9</a:t>
            </a:r>
          </a:p>
        </p:txBody>
      </p:sp>
      <p:grpSp>
        <p:nvGrpSpPr>
          <p:cNvPr id="81" name="Group 78"/>
          <p:cNvGrpSpPr>
            <a:grpSpLocks/>
          </p:cNvGrpSpPr>
          <p:nvPr/>
        </p:nvGrpSpPr>
        <p:grpSpPr bwMode="auto">
          <a:xfrm>
            <a:off x="5900737" y="4086978"/>
            <a:ext cx="469900" cy="276999"/>
            <a:chOff x="0" y="0"/>
            <a:chExt cx="469326" cy="276821"/>
          </a:xfrm>
        </p:grpSpPr>
        <p:sp>
          <p:nvSpPr>
            <p:cNvPr id="82" name="Oval 12"/>
            <p:cNvSpPr>
              <a:spLocks noChangeAspect="1"/>
            </p:cNvSpPr>
            <p:nvPr/>
          </p:nvSpPr>
          <p:spPr bwMode="auto">
            <a:xfrm>
              <a:off x="73340" y="54562"/>
              <a:ext cx="216000" cy="216000"/>
            </a:xfrm>
            <a:prstGeom prst="ellipse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  <a:round/>
              <a:headEnd/>
              <a:tailEnd/>
            </a:ln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Char char="Ø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Char char="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Char char="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/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/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/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/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zh-CN" altLang="en-US" sz="1200" b="1">
                <a:solidFill>
                  <a:srgbClr val="11576A"/>
                </a:solidFill>
                <a:latin typeface="+mn-ea"/>
                <a:ea typeface="+mn-ea"/>
              </a:endParaRPr>
            </a:p>
          </p:txBody>
        </p:sp>
        <p:sp>
          <p:nvSpPr>
            <p:cNvPr id="83" name="TextBox 122"/>
            <p:cNvSpPr txBox="1">
              <a:spLocks noChangeArrowheads="1"/>
            </p:cNvSpPr>
            <p:nvPr/>
          </p:nvSpPr>
          <p:spPr bwMode="auto">
            <a:xfrm>
              <a:off x="0" y="0"/>
              <a:ext cx="469326" cy="27682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  <a:round/>
              <a:headEnd/>
              <a:tailEnd/>
            </a:ln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Char char="Ø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Char char="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Char char="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/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/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/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/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1200" b="1" dirty="0">
                  <a:solidFill>
                    <a:srgbClr val="11576A"/>
                  </a:solidFill>
                  <a:latin typeface="+mn-ea"/>
                  <a:ea typeface="+mn-ea"/>
                </a:rPr>
                <a:t>10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844893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630338"/>
      </p:ext>
    </p:extLst>
  </p:cSld>
  <p:clrMapOvr>
    <a:masterClrMapping/>
  </p:clrMapOvr>
  <p:transition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打开文件流程分析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400" y="1549400"/>
            <a:ext cx="3556000" cy="36988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241300" y="1549400"/>
            <a:ext cx="3136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int fd1=open(“/test/testfile”, …)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Oval 4"/>
          <p:cNvSpPr>
            <a:spLocks noChangeAspect="1"/>
          </p:cNvSpPr>
          <p:nvPr/>
        </p:nvSpPr>
        <p:spPr bwMode="auto">
          <a:xfrm>
            <a:off x="3381375" y="162560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3" name="Rectangle 85"/>
          <p:cNvSpPr>
            <a:spLocks noChangeArrowheads="1"/>
          </p:cNvSpPr>
          <p:nvPr/>
        </p:nvSpPr>
        <p:spPr bwMode="auto">
          <a:xfrm>
            <a:off x="4295353" y="1549400"/>
            <a:ext cx="3228975" cy="36988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Box 86"/>
          <p:cNvSpPr txBox="1">
            <a:spLocks noChangeArrowheads="1"/>
          </p:cNvSpPr>
          <p:nvPr/>
        </p:nvSpPr>
        <p:spPr bwMode="auto">
          <a:xfrm>
            <a:off x="4283968" y="1549400"/>
            <a:ext cx="3136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 err="1">
                <a:latin typeface="Times" panose="02020603050405020304" pitchFamily="18" charset="0"/>
                <a:ea typeface="宋体" panose="02010600030101010101" pitchFamily="2" charset="-122"/>
              </a:rPr>
              <a:t>sys_open</a:t>
            </a:r>
            <a:r>
              <a:rPr lang="en-US" altLang="zh-CN" sz="1800" dirty="0">
                <a:latin typeface="Times" panose="02020603050405020304" pitchFamily="18" charset="0"/>
                <a:ea typeface="宋体" panose="02010600030101010101" pitchFamily="2" charset="-122"/>
              </a:rPr>
              <a:t>(“/test/</a:t>
            </a:r>
            <a:r>
              <a:rPr lang="en-US" altLang="zh-CN" sz="1800" dirty="0" err="1">
                <a:latin typeface="Times" panose="02020603050405020304" pitchFamily="18" charset="0"/>
                <a:ea typeface="宋体" panose="02010600030101010101" pitchFamily="2" charset="-122"/>
              </a:rPr>
              <a:t>testfile</a:t>
            </a:r>
            <a:r>
              <a:rPr lang="en-US" altLang="zh-CN" sz="1800" dirty="0">
                <a:latin typeface="Times" panose="02020603050405020304" pitchFamily="18" charset="0"/>
                <a:ea typeface="宋体" panose="02010600030101010101" pitchFamily="2" charset="-122"/>
              </a:rPr>
              <a:t>”, …)</a:t>
            </a:r>
            <a:endParaRPr lang="zh-CN" altLang="en-US" sz="1800" dirty="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Oval 4"/>
          <p:cNvSpPr>
            <a:spLocks noChangeAspect="1"/>
          </p:cNvSpPr>
          <p:nvPr/>
        </p:nvSpPr>
        <p:spPr bwMode="auto">
          <a:xfrm>
            <a:off x="7020272" y="162560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1600" dirty="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Rectangle 90"/>
          <p:cNvSpPr>
            <a:spLocks noChangeArrowheads="1"/>
          </p:cNvSpPr>
          <p:nvPr/>
        </p:nvSpPr>
        <p:spPr bwMode="auto">
          <a:xfrm>
            <a:off x="2425700" y="2057400"/>
            <a:ext cx="4089400" cy="36988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TextBox 91"/>
          <p:cNvSpPr txBox="1">
            <a:spLocks noChangeArrowheads="1"/>
          </p:cNvSpPr>
          <p:nvPr/>
        </p:nvSpPr>
        <p:spPr bwMode="auto">
          <a:xfrm>
            <a:off x="2489200" y="2057400"/>
            <a:ext cx="4025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syscall(SYS_open, “/test/testfile”, …)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Oval 4"/>
          <p:cNvSpPr>
            <a:spLocks noChangeAspect="1"/>
          </p:cNvSpPr>
          <p:nvPr/>
        </p:nvSpPr>
        <p:spPr bwMode="auto">
          <a:xfrm>
            <a:off x="6175375" y="213360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1" name="Straight Arrow Connector 4"/>
          <p:cNvCxnSpPr>
            <a:cxnSpLocks noChangeShapeType="1"/>
          </p:cNvCxnSpPr>
          <p:nvPr/>
        </p:nvCxnSpPr>
        <p:spPr bwMode="auto">
          <a:xfrm>
            <a:off x="3733496" y="1760224"/>
            <a:ext cx="586953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Elbow Connector 6"/>
          <p:cNvCxnSpPr>
            <a:cxnSpLocks noChangeShapeType="1"/>
            <a:stCxn id="13" idx="2"/>
            <a:endCxn id="18" idx="3"/>
          </p:cNvCxnSpPr>
          <p:nvPr/>
        </p:nvCxnSpPr>
        <p:spPr bwMode="auto">
          <a:xfrm rot="16200000" flipH="1">
            <a:off x="6050942" y="1778186"/>
            <a:ext cx="323056" cy="605259"/>
          </a:xfrm>
          <a:prstGeom prst="bentConnector4">
            <a:avLst>
              <a:gd name="adj1" fmla="val 21376"/>
              <a:gd name="adj2" fmla="val 17624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8"/>
          <p:cNvCxnSpPr>
            <a:cxnSpLocks noChangeShapeType="1"/>
          </p:cNvCxnSpPr>
          <p:nvPr/>
        </p:nvCxnSpPr>
        <p:spPr bwMode="auto">
          <a:xfrm flipV="1">
            <a:off x="0" y="2501900"/>
            <a:ext cx="9144000" cy="50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Elbow Connector 116"/>
          <p:cNvCxnSpPr>
            <a:cxnSpLocks noChangeShapeType="1"/>
            <a:stCxn id="18" idx="1"/>
          </p:cNvCxnSpPr>
          <p:nvPr/>
        </p:nvCxnSpPr>
        <p:spPr bwMode="auto">
          <a:xfrm rot="10800000" flipV="1">
            <a:off x="982663" y="2241550"/>
            <a:ext cx="1443037" cy="476250"/>
          </a:xfrm>
          <a:prstGeom prst="bentConnector2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Content Placeholder 2"/>
          <p:cNvSpPr txBox="1">
            <a:spLocks noChangeArrowheads="1"/>
          </p:cNvSpPr>
          <p:nvPr/>
        </p:nvSpPr>
        <p:spPr bwMode="auto">
          <a:xfrm>
            <a:off x="732063" y="814387"/>
            <a:ext cx="4254676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执行流程  (打开文件 </a:t>
            </a:r>
            <a:r>
              <a:rPr lang="en-US" altLang="zh-CN" sz="2000" b="1" dirty="0">
                <a:solidFill>
                  <a:srgbClr val="11576A"/>
                </a:solidFill>
                <a:latin typeface="+mn-ea"/>
                <a:ea typeface="+mn-ea"/>
              </a:rPr>
              <a:t>open</a:t>
            </a: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87" name="TextBox 83"/>
          <p:cNvSpPr txBox="1"/>
          <p:nvPr/>
        </p:nvSpPr>
        <p:spPr>
          <a:xfrm>
            <a:off x="395536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431609"/>
      </p:ext>
    </p:extLst>
  </p:cSld>
  <p:clrMapOvr>
    <a:masterClrMapping/>
  </p:clrMapOvr>
  <p:transition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打开文件流程分析</a:t>
            </a:r>
          </a:p>
        </p:txBody>
      </p:sp>
      <p:sp>
        <p:nvSpPr>
          <p:cNvPr id="5" name="TextBox 156"/>
          <p:cNvSpPr txBox="1">
            <a:spLocks noChangeArrowheads="1"/>
          </p:cNvSpPr>
          <p:nvPr/>
        </p:nvSpPr>
        <p:spPr bwMode="auto">
          <a:xfrm>
            <a:off x="1524839" y="2266021"/>
            <a:ext cx="3343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vfs_lookup(“/test/testfile”,&amp;node)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151"/>
          <p:cNvSpPr>
            <a:spLocks noChangeArrowheads="1"/>
          </p:cNvSpPr>
          <p:nvPr/>
        </p:nvSpPr>
        <p:spPr bwMode="auto">
          <a:xfrm>
            <a:off x="6538164" y="2327934"/>
            <a:ext cx="2047875" cy="307975"/>
          </a:xfrm>
          <a:prstGeom prst="rect">
            <a:avLst/>
          </a:prstGeom>
          <a:solidFill>
            <a:srgbClr val="00B05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3" name="Straight Connector 8"/>
          <p:cNvCxnSpPr>
            <a:cxnSpLocks noChangeShapeType="1"/>
          </p:cNvCxnSpPr>
          <p:nvPr/>
        </p:nvCxnSpPr>
        <p:spPr bwMode="auto">
          <a:xfrm flipV="1">
            <a:off x="7189" y="1383371"/>
            <a:ext cx="9144000" cy="50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99"/>
          <p:cNvSpPr>
            <a:spLocks noChangeArrowheads="1"/>
          </p:cNvSpPr>
          <p:nvPr/>
        </p:nvSpPr>
        <p:spPr bwMode="auto">
          <a:xfrm>
            <a:off x="83389" y="1599271"/>
            <a:ext cx="1812925" cy="36988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TextBox 100"/>
          <p:cNvSpPr txBox="1">
            <a:spLocks noChangeArrowheads="1"/>
          </p:cNvSpPr>
          <p:nvPr/>
        </p:nvSpPr>
        <p:spPr bwMode="auto">
          <a:xfrm>
            <a:off x="19889" y="1599271"/>
            <a:ext cx="1866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sys_open(arg[])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Oval 4"/>
          <p:cNvSpPr>
            <a:spLocks noChangeAspect="1"/>
          </p:cNvSpPr>
          <p:nvPr/>
        </p:nvSpPr>
        <p:spPr bwMode="auto">
          <a:xfrm>
            <a:off x="1588339" y="1675471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Rectangle 102"/>
          <p:cNvSpPr>
            <a:spLocks noChangeArrowheads="1"/>
          </p:cNvSpPr>
          <p:nvPr/>
        </p:nvSpPr>
        <p:spPr bwMode="auto">
          <a:xfrm>
            <a:off x="2204289" y="1599271"/>
            <a:ext cx="3270250" cy="36988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TextBox 103"/>
          <p:cNvSpPr txBox="1">
            <a:spLocks noChangeArrowheads="1"/>
          </p:cNvSpPr>
          <p:nvPr/>
        </p:nvSpPr>
        <p:spPr bwMode="auto">
          <a:xfrm>
            <a:off x="2178889" y="1599271"/>
            <a:ext cx="3136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sysfile_open(“/test/testfile”, …)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Oval 4"/>
          <p:cNvSpPr>
            <a:spLocks noChangeAspect="1"/>
          </p:cNvSpPr>
          <p:nvPr/>
        </p:nvSpPr>
        <p:spPr bwMode="auto">
          <a:xfrm>
            <a:off x="5233239" y="1670709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4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Rectangle 105"/>
          <p:cNvSpPr>
            <a:spLocks noChangeArrowheads="1"/>
          </p:cNvSpPr>
          <p:nvPr/>
        </p:nvSpPr>
        <p:spPr bwMode="auto">
          <a:xfrm>
            <a:off x="5772989" y="1592921"/>
            <a:ext cx="3052763" cy="369888"/>
          </a:xfrm>
          <a:prstGeom prst="rect">
            <a:avLst/>
          </a:prstGeom>
          <a:solidFill>
            <a:srgbClr val="00B05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Box 106"/>
          <p:cNvSpPr txBox="1">
            <a:spLocks noChangeArrowheads="1"/>
          </p:cNvSpPr>
          <p:nvPr/>
        </p:nvSpPr>
        <p:spPr bwMode="auto">
          <a:xfrm>
            <a:off x="5836489" y="1592921"/>
            <a:ext cx="287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file_open(“/test/testfile”, …)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Oval 4"/>
          <p:cNvSpPr>
            <a:spLocks noChangeAspect="1"/>
          </p:cNvSpPr>
          <p:nvPr/>
        </p:nvSpPr>
        <p:spPr bwMode="auto">
          <a:xfrm>
            <a:off x="8609852" y="1670709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5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4" name="Straight Arrow Connector 108"/>
          <p:cNvCxnSpPr>
            <a:cxnSpLocks noChangeShapeType="1"/>
            <a:stCxn id="24" idx="3"/>
            <a:endCxn id="27" idx="1"/>
          </p:cNvCxnSpPr>
          <p:nvPr/>
        </p:nvCxnSpPr>
        <p:spPr bwMode="auto">
          <a:xfrm>
            <a:off x="1896314" y="1783421"/>
            <a:ext cx="307975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110"/>
          <p:cNvCxnSpPr>
            <a:cxnSpLocks noChangeShapeType="1"/>
          </p:cNvCxnSpPr>
          <p:nvPr/>
        </p:nvCxnSpPr>
        <p:spPr bwMode="auto">
          <a:xfrm flipV="1">
            <a:off x="7189" y="3250271"/>
            <a:ext cx="9144000" cy="50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Elbow Connector 116"/>
          <p:cNvCxnSpPr>
            <a:cxnSpLocks noChangeShapeType="1"/>
            <a:endCxn id="24" idx="0"/>
          </p:cNvCxnSpPr>
          <p:nvPr/>
        </p:nvCxnSpPr>
        <p:spPr bwMode="auto">
          <a:xfrm rot="5400000">
            <a:off x="791579" y="1400250"/>
            <a:ext cx="397294" cy="748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133"/>
          <p:cNvCxnSpPr>
            <a:cxnSpLocks noChangeShapeType="1"/>
            <a:stCxn id="27" idx="3"/>
            <a:endCxn id="30" idx="1"/>
          </p:cNvCxnSpPr>
          <p:nvPr/>
        </p:nvCxnSpPr>
        <p:spPr bwMode="auto">
          <a:xfrm flipV="1">
            <a:off x="5474539" y="1778659"/>
            <a:ext cx="298450" cy="47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136"/>
          <p:cNvSpPr>
            <a:spLocks noChangeArrowheads="1"/>
          </p:cNvSpPr>
          <p:nvPr/>
        </p:nvSpPr>
        <p:spPr bwMode="auto">
          <a:xfrm>
            <a:off x="5474539" y="2812121"/>
            <a:ext cx="3111500" cy="307975"/>
          </a:xfrm>
          <a:prstGeom prst="rect">
            <a:avLst/>
          </a:prstGeom>
          <a:solidFill>
            <a:srgbClr val="00B05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Box 137"/>
          <p:cNvSpPr txBox="1">
            <a:spLocks noChangeArrowheads="1"/>
          </p:cNvSpPr>
          <p:nvPr/>
        </p:nvSpPr>
        <p:spPr bwMode="auto">
          <a:xfrm>
            <a:off x="6538164" y="2291421"/>
            <a:ext cx="1695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 err="1">
                <a:latin typeface="Times" panose="02020603050405020304" pitchFamily="18" charset="0"/>
                <a:ea typeface="宋体" panose="02010600030101010101" pitchFamily="2" charset="-122"/>
              </a:rPr>
              <a:t>fd_array_alloc</a:t>
            </a:r>
            <a:r>
              <a:rPr lang="en-US" altLang="zh-CN" sz="1800" dirty="0">
                <a:latin typeface="Times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en-US" sz="1800" dirty="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Oval 4"/>
          <p:cNvSpPr>
            <a:spLocks noChangeAspect="1"/>
          </p:cNvSpPr>
          <p:nvPr/>
        </p:nvSpPr>
        <p:spPr bwMode="auto">
          <a:xfrm>
            <a:off x="8268539" y="2369209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5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TextBox 143"/>
          <p:cNvSpPr txBox="1">
            <a:spLocks noChangeArrowheads="1"/>
          </p:cNvSpPr>
          <p:nvPr/>
        </p:nvSpPr>
        <p:spPr bwMode="auto">
          <a:xfrm>
            <a:off x="5523752" y="2774021"/>
            <a:ext cx="2790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vfs_open(“/test/testfile”, …)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Oval 12"/>
          <p:cNvSpPr>
            <a:spLocks noChangeAspect="1"/>
          </p:cNvSpPr>
          <p:nvPr/>
        </p:nvSpPr>
        <p:spPr bwMode="auto">
          <a:xfrm>
            <a:off x="8312989" y="2850221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6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1" name="Elbow Connector 147"/>
          <p:cNvCxnSpPr>
            <a:cxnSpLocks noChangeShapeType="1"/>
            <a:stCxn id="32" idx="6"/>
            <a:endCxn id="42" idx="3"/>
          </p:cNvCxnSpPr>
          <p:nvPr/>
        </p:nvCxnSpPr>
        <p:spPr bwMode="auto">
          <a:xfrm flipH="1">
            <a:off x="8586039" y="1778659"/>
            <a:ext cx="239713" cy="1187450"/>
          </a:xfrm>
          <a:prstGeom prst="bentConnector3">
            <a:avLst>
              <a:gd name="adj1" fmla="val -95366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Elbow Connector 152"/>
          <p:cNvCxnSpPr>
            <a:cxnSpLocks noChangeShapeType="1"/>
            <a:stCxn id="30" idx="3"/>
            <a:endCxn id="6" idx="3"/>
          </p:cNvCxnSpPr>
          <p:nvPr/>
        </p:nvCxnSpPr>
        <p:spPr bwMode="auto">
          <a:xfrm flipH="1">
            <a:off x="8586039" y="1777865"/>
            <a:ext cx="239713" cy="704057"/>
          </a:xfrm>
          <a:prstGeom prst="bentConnector3">
            <a:avLst>
              <a:gd name="adj1" fmla="val -95364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Rectangle 155"/>
          <p:cNvSpPr>
            <a:spLocks noChangeArrowheads="1"/>
          </p:cNvSpPr>
          <p:nvPr/>
        </p:nvSpPr>
        <p:spPr bwMode="auto">
          <a:xfrm>
            <a:off x="1575639" y="2291421"/>
            <a:ext cx="3422650" cy="355600"/>
          </a:xfrm>
          <a:prstGeom prst="rect">
            <a:avLst/>
          </a:prstGeom>
          <a:solidFill>
            <a:srgbClr val="00B05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Oval 12"/>
          <p:cNvSpPr>
            <a:spLocks noChangeAspect="1"/>
          </p:cNvSpPr>
          <p:nvPr/>
        </p:nvSpPr>
        <p:spPr bwMode="auto">
          <a:xfrm>
            <a:off x="4753814" y="2342221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7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Rectangle 163"/>
          <p:cNvSpPr>
            <a:spLocks noChangeArrowheads="1"/>
          </p:cNvSpPr>
          <p:nvPr/>
        </p:nvSpPr>
        <p:spPr bwMode="auto">
          <a:xfrm>
            <a:off x="2798014" y="2786721"/>
            <a:ext cx="2200275" cy="355600"/>
          </a:xfrm>
          <a:prstGeom prst="rect">
            <a:avLst/>
          </a:prstGeom>
          <a:solidFill>
            <a:srgbClr val="00B05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TextBox 164"/>
          <p:cNvSpPr txBox="1">
            <a:spLocks noChangeArrowheads="1"/>
          </p:cNvSpPr>
          <p:nvPr/>
        </p:nvSpPr>
        <p:spPr bwMode="auto">
          <a:xfrm>
            <a:off x="2798014" y="2774021"/>
            <a:ext cx="202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vop_open(node,…)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Oval 12"/>
          <p:cNvSpPr>
            <a:spLocks noChangeAspect="1"/>
          </p:cNvSpPr>
          <p:nvPr/>
        </p:nvSpPr>
        <p:spPr bwMode="auto">
          <a:xfrm>
            <a:off x="4769689" y="2877209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7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0" name="Elbow Connector 166"/>
          <p:cNvCxnSpPr>
            <a:cxnSpLocks noChangeShapeType="1"/>
            <a:stCxn id="42" idx="1"/>
            <a:endCxn id="57" idx="3"/>
          </p:cNvCxnSpPr>
          <p:nvPr/>
        </p:nvCxnSpPr>
        <p:spPr bwMode="auto">
          <a:xfrm rot="10800000">
            <a:off x="4998289" y="2964521"/>
            <a:ext cx="476250" cy="1588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Elbow Connector 169"/>
          <p:cNvCxnSpPr>
            <a:cxnSpLocks noChangeShapeType="1"/>
            <a:stCxn id="47" idx="1"/>
            <a:endCxn id="53" idx="3"/>
          </p:cNvCxnSpPr>
          <p:nvPr/>
        </p:nvCxnSpPr>
        <p:spPr bwMode="auto">
          <a:xfrm rot="10800000">
            <a:off x="4998289" y="2469221"/>
            <a:ext cx="525463" cy="48895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Rectangle 172"/>
          <p:cNvSpPr>
            <a:spLocks noChangeArrowheads="1"/>
          </p:cNvSpPr>
          <p:nvPr/>
        </p:nvSpPr>
        <p:spPr bwMode="auto">
          <a:xfrm>
            <a:off x="191339" y="2786721"/>
            <a:ext cx="1700213" cy="355600"/>
          </a:xfrm>
          <a:prstGeom prst="rect">
            <a:avLst/>
          </a:prstGeom>
          <a:solidFill>
            <a:srgbClr val="00B05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TextBox 173"/>
          <p:cNvSpPr txBox="1">
            <a:spLocks noChangeArrowheads="1"/>
          </p:cNvSpPr>
          <p:nvPr/>
        </p:nvSpPr>
        <p:spPr bwMode="auto">
          <a:xfrm>
            <a:off x="191339" y="2786721"/>
            <a:ext cx="1401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vop_lookup()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Oval 12"/>
          <p:cNvSpPr>
            <a:spLocks noChangeAspect="1"/>
          </p:cNvSpPr>
          <p:nvPr/>
        </p:nvSpPr>
        <p:spPr bwMode="auto">
          <a:xfrm>
            <a:off x="1596277" y="2875621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8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" name="Elbow Connector 175"/>
          <p:cNvCxnSpPr>
            <a:cxnSpLocks noChangeShapeType="1"/>
            <a:stCxn id="53" idx="1"/>
            <a:endCxn id="63" idx="0"/>
          </p:cNvCxnSpPr>
          <p:nvPr/>
        </p:nvCxnSpPr>
        <p:spPr bwMode="auto">
          <a:xfrm rot="10800000" flipV="1">
            <a:off x="891427" y="2469221"/>
            <a:ext cx="684212" cy="317500"/>
          </a:xfrm>
          <a:prstGeom prst="bentConnector2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Elbow Connector 186"/>
          <p:cNvCxnSpPr>
            <a:cxnSpLocks noChangeShapeType="1"/>
            <a:stCxn id="63" idx="2"/>
          </p:cNvCxnSpPr>
          <p:nvPr/>
        </p:nvCxnSpPr>
        <p:spPr bwMode="auto">
          <a:xfrm rot="5400000">
            <a:off x="666003" y="3382033"/>
            <a:ext cx="451643" cy="795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Content Placeholder 2"/>
          <p:cNvSpPr txBox="1">
            <a:spLocks noChangeArrowheads="1"/>
          </p:cNvSpPr>
          <p:nvPr/>
        </p:nvSpPr>
        <p:spPr bwMode="auto">
          <a:xfrm>
            <a:off x="588047" y="814387"/>
            <a:ext cx="4254676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执行流程  (打开文件 </a:t>
            </a:r>
            <a:r>
              <a:rPr lang="en-US" altLang="zh-CN" sz="2000" b="1" dirty="0">
                <a:solidFill>
                  <a:srgbClr val="11576A"/>
                </a:solidFill>
                <a:latin typeface="+mn-ea"/>
                <a:ea typeface="+mn-ea"/>
              </a:rPr>
              <a:t>open</a:t>
            </a: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88" name="TextBox 83"/>
          <p:cNvSpPr txBox="1"/>
          <p:nvPr/>
        </p:nvSpPr>
        <p:spPr>
          <a:xfrm>
            <a:off x="251520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826622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28767" y="1013047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练习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684" y="101304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8213" y="1493155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0776" y="1350279"/>
            <a:ext cx="3335239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完成读文件操作的实现</a:t>
            </a:r>
            <a:endParaRPr lang="zh-CN" altLang="en-US" dirty="0">
              <a:sym typeface="宋体" pitchFamily="2" charset="-122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8213" y="1806874"/>
            <a:ext cx="151066" cy="148997"/>
          </a:xfrm>
          <a:prstGeom prst="rect">
            <a:avLst/>
          </a:prstGeom>
          <a:effectLst/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1380777" y="1663998"/>
            <a:ext cx="4859787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完成基于文件系统的执行程序机制的实现</a:t>
            </a:r>
            <a:endParaRPr lang="zh-CN" altLang="en-US" dirty="0">
              <a:sym typeface="宋体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打开文件流程分析</a:t>
            </a:r>
          </a:p>
        </p:txBody>
      </p:sp>
      <p:sp>
        <p:nvSpPr>
          <p:cNvPr id="68" name="Rectangle 183"/>
          <p:cNvSpPr>
            <a:spLocks noChangeArrowheads="1"/>
          </p:cNvSpPr>
          <p:nvPr/>
        </p:nvSpPr>
        <p:spPr bwMode="auto">
          <a:xfrm>
            <a:off x="370805" y="1555454"/>
            <a:ext cx="4006850" cy="355600"/>
          </a:xfrm>
          <a:prstGeom prst="rect">
            <a:avLst/>
          </a:prstGeom>
          <a:solidFill>
            <a:srgbClr val="7030A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TextBox 184"/>
          <p:cNvSpPr txBox="1">
            <a:spLocks noChangeArrowheads="1"/>
          </p:cNvSpPr>
          <p:nvPr/>
        </p:nvSpPr>
        <p:spPr bwMode="auto">
          <a:xfrm>
            <a:off x="332705" y="1555454"/>
            <a:ext cx="3838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sfs_lookup(*node, *path, **node_store)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Oval 12"/>
          <p:cNvSpPr>
            <a:spLocks noChangeAspect="1"/>
          </p:cNvSpPr>
          <p:nvPr/>
        </p:nvSpPr>
        <p:spPr bwMode="auto">
          <a:xfrm>
            <a:off x="4155405" y="1625304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9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1" name="Elbow Connector 186"/>
          <p:cNvCxnSpPr>
            <a:cxnSpLocks noChangeShapeType="1"/>
            <a:endCxn id="68" idx="0"/>
          </p:cNvCxnSpPr>
          <p:nvPr/>
        </p:nvCxnSpPr>
        <p:spPr bwMode="auto">
          <a:xfrm rot="16200000" flipH="1">
            <a:off x="2197510" y="1378733"/>
            <a:ext cx="351855" cy="1585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Rectangle 191"/>
          <p:cNvSpPr>
            <a:spLocks noChangeArrowheads="1"/>
          </p:cNvSpPr>
          <p:nvPr/>
        </p:nvSpPr>
        <p:spPr bwMode="auto">
          <a:xfrm>
            <a:off x="1339180" y="2195217"/>
            <a:ext cx="2066925" cy="355600"/>
          </a:xfrm>
          <a:prstGeom prst="rect">
            <a:avLst/>
          </a:prstGeom>
          <a:solidFill>
            <a:srgbClr val="7030A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TextBox 192"/>
          <p:cNvSpPr txBox="1">
            <a:spLocks noChangeArrowheads="1"/>
          </p:cNvSpPr>
          <p:nvPr/>
        </p:nvSpPr>
        <p:spPr bwMode="auto">
          <a:xfrm>
            <a:off x="1336005" y="2182517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sfs_lookup_once()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Oval 12"/>
          <p:cNvSpPr>
            <a:spLocks noChangeAspect="1"/>
          </p:cNvSpPr>
          <p:nvPr/>
        </p:nvSpPr>
        <p:spPr bwMode="auto">
          <a:xfrm>
            <a:off x="3158455" y="2263479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9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7" name="Straight Arrow Connector 194"/>
          <p:cNvCxnSpPr>
            <a:cxnSpLocks noChangeShapeType="1"/>
            <a:stCxn id="68" idx="2"/>
            <a:endCxn id="74" idx="0"/>
          </p:cNvCxnSpPr>
          <p:nvPr/>
        </p:nvCxnSpPr>
        <p:spPr bwMode="auto">
          <a:xfrm flipH="1">
            <a:off x="2372643" y="1911054"/>
            <a:ext cx="1587" cy="28416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Rectangle 197"/>
          <p:cNvSpPr>
            <a:spLocks noChangeArrowheads="1"/>
          </p:cNvSpPr>
          <p:nvPr/>
        </p:nvSpPr>
        <p:spPr bwMode="auto">
          <a:xfrm>
            <a:off x="2126580" y="2771479"/>
            <a:ext cx="2854325" cy="355600"/>
          </a:xfrm>
          <a:prstGeom prst="rect">
            <a:avLst/>
          </a:prstGeom>
          <a:solidFill>
            <a:srgbClr val="7030A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Box 198"/>
          <p:cNvSpPr txBox="1">
            <a:spLocks noChangeArrowheads="1"/>
          </p:cNvSpPr>
          <p:nvPr/>
        </p:nvSpPr>
        <p:spPr bwMode="auto">
          <a:xfrm>
            <a:off x="2126580" y="2758779"/>
            <a:ext cx="2657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" panose="02020603050405020304" pitchFamily="18" charset="0"/>
                <a:ea typeface="宋体" panose="02010600030101010101" pitchFamily="2" charset="-122"/>
              </a:rPr>
              <a:t>sfs_dirent_search_nolock()</a:t>
            </a:r>
            <a:endParaRPr lang="zh-CN" altLang="en-US" sz="18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Oval 12"/>
          <p:cNvSpPr>
            <a:spLocks noChangeAspect="1"/>
          </p:cNvSpPr>
          <p:nvPr/>
        </p:nvSpPr>
        <p:spPr bwMode="auto">
          <a:xfrm>
            <a:off x="4733255" y="2839742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Times" panose="02020603050405020304" pitchFamily="18" charset="0"/>
                <a:ea typeface="宋体" panose="02010600030101010101" pitchFamily="2" charset="-122"/>
              </a:rPr>
              <a:t>9</a:t>
            </a:r>
            <a:endParaRPr lang="zh-CN" altLang="en-US" sz="160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Rectangle 203"/>
          <p:cNvSpPr>
            <a:spLocks noChangeArrowheads="1"/>
          </p:cNvSpPr>
          <p:nvPr/>
        </p:nvSpPr>
        <p:spPr bwMode="auto">
          <a:xfrm>
            <a:off x="2120230" y="3287417"/>
            <a:ext cx="2066925" cy="355600"/>
          </a:xfrm>
          <a:prstGeom prst="rect">
            <a:avLst/>
          </a:prstGeom>
          <a:solidFill>
            <a:srgbClr val="7030A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TextBox 204"/>
          <p:cNvSpPr txBox="1">
            <a:spLocks noChangeArrowheads="1"/>
          </p:cNvSpPr>
          <p:nvPr/>
        </p:nvSpPr>
        <p:spPr bwMode="auto">
          <a:xfrm>
            <a:off x="2117055" y="3274717"/>
            <a:ext cx="1828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 err="1">
                <a:latin typeface="Times" panose="02020603050405020304" pitchFamily="18" charset="0"/>
                <a:ea typeface="宋体" panose="02010600030101010101" pitchFamily="2" charset="-122"/>
              </a:rPr>
              <a:t>sfs_load_inode</a:t>
            </a:r>
            <a:r>
              <a:rPr lang="en-US" altLang="zh-CN" sz="1800" dirty="0">
                <a:latin typeface="Times" panose="02020603050405020304" pitchFamily="18" charset="0"/>
                <a:ea typeface="宋体" panose="02010600030101010101" pitchFamily="2" charset="-122"/>
              </a:rPr>
              <a:t>()</a:t>
            </a:r>
            <a:endParaRPr lang="zh-CN" altLang="en-US" sz="1800" dirty="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Oval 12"/>
          <p:cNvSpPr>
            <a:spLocks noChangeAspect="1"/>
          </p:cNvSpPr>
          <p:nvPr/>
        </p:nvSpPr>
        <p:spPr bwMode="auto">
          <a:xfrm>
            <a:off x="3898230" y="3355679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" panose="02020603050405020304" pitchFamily="18" charset="0"/>
                <a:ea typeface="宋体" panose="02010600030101010101" pitchFamily="2" charset="-122"/>
              </a:rPr>
              <a:t>9</a:t>
            </a:r>
            <a:endParaRPr lang="zh-CN" altLang="en-US" sz="1600" dirty="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4" name="Elbow Connector 206"/>
          <p:cNvCxnSpPr>
            <a:cxnSpLocks noChangeShapeType="1"/>
            <a:stCxn id="74" idx="1"/>
            <a:endCxn id="78" idx="1"/>
          </p:cNvCxnSpPr>
          <p:nvPr/>
        </p:nvCxnSpPr>
        <p:spPr bwMode="auto">
          <a:xfrm rot="10800000" flipH="1" flipV="1">
            <a:off x="1339180" y="2373017"/>
            <a:ext cx="787400" cy="576262"/>
          </a:xfrm>
          <a:prstGeom prst="bentConnector3">
            <a:avLst>
              <a:gd name="adj1" fmla="val -29032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Elbow Connector 209"/>
          <p:cNvCxnSpPr>
            <a:cxnSpLocks noChangeShapeType="1"/>
            <a:stCxn id="75" idx="1"/>
            <a:endCxn id="81" idx="1"/>
          </p:cNvCxnSpPr>
          <p:nvPr/>
        </p:nvCxnSpPr>
        <p:spPr bwMode="auto">
          <a:xfrm rot="10800000" flipH="1" flipV="1">
            <a:off x="1336005" y="2366667"/>
            <a:ext cx="784225" cy="1098550"/>
          </a:xfrm>
          <a:prstGeom prst="bentConnector3">
            <a:avLst>
              <a:gd name="adj1" fmla="val -29148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Content Placeholder 2"/>
          <p:cNvSpPr txBox="1">
            <a:spLocks noChangeArrowheads="1"/>
          </p:cNvSpPr>
          <p:nvPr/>
        </p:nvSpPr>
        <p:spPr bwMode="auto">
          <a:xfrm>
            <a:off x="732063" y="814387"/>
            <a:ext cx="4254676" cy="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执行流程  (打开文件 </a:t>
            </a:r>
            <a:r>
              <a:rPr lang="en-US" altLang="zh-CN" sz="2000" b="1" dirty="0">
                <a:solidFill>
                  <a:srgbClr val="11576A"/>
                </a:solidFill>
                <a:latin typeface="+mn-ea"/>
                <a:ea typeface="+mn-ea"/>
              </a:rPr>
              <a:t>open</a:t>
            </a:r>
            <a:r>
              <a:rPr lang="zh-CN" altLang="en-US" sz="2000" b="1" dirty="0">
                <a:solidFill>
                  <a:srgbClr val="11576A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87" name="TextBox 83"/>
          <p:cNvSpPr txBox="1"/>
          <p:nvPr/>
        </p:nvSpPr>
        <p:spPr>
          <a:xfrm>
            <a:off x="395536" y="81431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203"/>
          <p:cNvSpPr>
            <a:spLocks noChangeArrowheads="1"/>
          </p:cNvSpPr>
          <p:nvPr/>
        </p:nvSpPr>
        <p:spPr bwMode="auto">
          <a:xfrm>
            <a:off x="482847" y="3933242"/>
            <a:ext cx="1049298" cy="355600"/>
          </a:xfrm>
          <a:prstGeom prst="rect">
            <a:avLst/>
          </a:prstGeom>
          <a:solidFill>
            <a:srgbClr val="7030A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 err="1">
                <a:latin typeface="Times" panose="02020603050405020304" pitchFamily="18" charset="0"/>
                <a:ea typeface="宋体" panose="02010600030101010101" pitchFamily="2" charset="-122"/>
              </a:rPr>
              <a:t>sfs_rbuf</a:t>
            </a:r>
            <a:endParaRPr lang="zh-CN" altLang="en-US" sz="2000" dirty="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Rectangle 203"/>
          <p:cNvSpPr>
            <a:spLocks noChangeArrowheads="1"/>
          </p:cNvSpPr>
          <p:nvPr/>
        </p:nvSpPr>
        <p:spPr bwMode="auto">
          <a:xfrm>
            <a:off x="2047528" y="3932660"/>
            <a:ext cx="717228" cy="355600"/>
          </a:xfrm>
          <a:prstGeom prst="rect">
            <a:avLst/>
          </a:prstGeom>
          <a:solidFill>
            <a:srgbClr val="7030A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 err="1">
                <a:latin typeface="Times" panose="02020603050405020304" pitchFamily="18" charset="0"/>
                <a:ea typeface="宋体" panose="02010600030101010101" pitchFamily="2" charset="-122"/>
              </a:rPr>
              <a:t>d_io</a:t>
            </a:r>
            <a:endParaRPr lang="zh-CN" altLang="en-US" sz="2000" dirty="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Rectangle 203"/>
          <p:cNvSpPr>
            <a:spLocks noChangeArrowheads="1"/>
          </p:cNvSpPr>
          <p:nvPr/>
        </p:nvSpPr>
        <p:spPr bwMode="auto">
          <a:xfrm>
            <a:off x="3259894" y="3921181"/>
            <a:ext cx="1708471" cy="355600"/>
          </a:xfrm>
          <a:prstGeom prst="rect">
            <a:avLst/>
          </a:prstGeom>
          <a:solidFill>
            <a:srgbClr val="7030A0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 err="1"/>
              <a:t>ide_read_secs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dirty="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3" name="Straight Arrow Connector 194"/>
          <p:cNvCxnSpPr>
            <a:cxnSpLocks noChangeShapeType="1"/>
            <a:endCxn id="89" idx="0"/>
          </p:cNvCxnSpPr>
          <p:nvPr/>
        </p:nvCxnSpPr>
        <p:spPr bwMode="auto">
          <a:xfrm flipH="1">
            <a:off x="1007496" y="3642436"/>
            <a:ext cx="1710345" cy="290806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Arrow Connector 194"/>
          <p:cNvCxnSpPr>
            <a:cxnSpLocks noChangeShapeType="1"/>
            <a:stCxn id="89" idx="3"/>
            <a:endCxn id="90" idx="1"/>
          </p:cNvCxnSpPr>
          <p:nvPr/>
        </p:nvCxnSpPr>
        <p:spPr bwMode="auto">
          <a:xfrm flipV="1">
            <a:off x="1532145" y="4110460"/>
            <a:ext cx="515383" cy="58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Straight Arrow Connector 194"/>
          <p:cNvCxnSpPr>
            <a:cxnSpLocks noChangeShapeType="1"/>
          </p:cNvCxnSpPr>
          <p:nvPr/>
        </p:nvCxnSpPr>
        <p:spPr bwMode="auto">
          <a:xfrm flipV="1">
            <a:off x="2763911" y="4110460"/>
            <a:ext cx="515383" cy="58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Oval 12"/>
          <p:cNvSpPr>
            <a:spLocks noChangeAspect="1"/>
          </p:cNvSpPr>
          <p:nvPr/>
        </p:nvSpPr>
        <p:spPr bwMode="auto">
          <a:xfrm>
            <a:off x="5175471" y="3810949"/>
            <a:ext cx="576064" cy="57606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" panose="02020603050405020304" pitchFamily="18" charset="0"/>
                <a:ea typeface="宋体" panose="02010600030101010101" pitchFamily="2" charset="-122"/>
              </a:rPr>
              <a:t>10</a:t>
            </a:r>
            <a:endParaRPr lang="zh-CN" altLang="en-US" sz="1600" dirty="0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401034"/>
      </p:ext>
    </p:extLst>
  </p:cSld>
  <p:clrMapOvr>
    <a:masterClrMapping/>
  </p:clrMapOvr>
  <p:transition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小结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8" y="1014589"/>
            <a:ext cx="1925553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8 </a:t>
            </a:r>
            <a:r>
              <a:rPr lang="zh-CN" altLang="en-US" dirty="0">
                <a:sym typeface="微软雅黑" pitchFamily="34" charset="-122"/>
              </a:rPr>
              <a:t>文件系统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2132876" y="4199479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64724" y="3613567"/>
            <a:ext cx="1204540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superblock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021623" y="3613567"/>
            <a:ext cx="1455766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root-dir inode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573036" y="3613567"/>
            <a:ext cx="927538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>
                <a:solidFill>
                  <a:srgbClr val="11576A"/>
                </a:solidFill>
                <a:latin typeface="+mn-ea"/>
                <a:ea typeface="+mn-ea"/>
              </a:rPr>
              <a:t>freemap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651586" y="3613567"/>
            <a:ext cx="3040135" cy="297880"/>
          </a:xfrm>
          <a:prstGeom prst="rect">
            <a:avLst/>
          </a:prstGeom>
          <a:gradFill>
            <a:gsLst>
              <a:gs pos="100000">
                <a:srgbClr val="66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+mn-ea"/>
                <a:ea typeface="+mn-ea"/>
              </a:rPr>
              <a:t>Inode/File Data/Dir Data blocks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764724" y="3911447"/>
            <a:ext cx="1368152" cy="2880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5373235" y="3911447"/>
            <a:ext cx="2318486" cy="28803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20"/>
          <p:cNvSpPr>
            <a:spLocks noChangeArrowheads="1"/>
          </p:cNvSpPr>
          <p:nvPr/>
        </p:nvSpPr>
        <p:spPr bwMode="auto">
          <a:xfrm>
            <a:off x="3646725" y="311935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I/O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alt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628308" y="2749959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SimpleFS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639722" y="2402993"/>
            <a:ext cx="9244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VFS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286116" y="1257124"/>
            <a:ext cx="55194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4" name="Straight Connector 11"/>
          <p:cNvSpPr>
            <a:spLocks noChangeShapeType="1"/>
          </p:cNvSpPr>
          <p:nvPr/>
        </p:nvSpPr>
        <p:spPr bwMode="auto">
          <a:xfrm flipV="1">
            <a:off x="518802" y="2018108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Straight Connector 11"/>
          <p:cNvSpPr>
            <a:spLocks noChangeShapeType="1"/>
          </p:cNvSpPr>
          <p:nvPr/>
        </p:nvSpPr>
        <p:spPr bwMode="auto">
          <a:xfrm flipV="1">
            <a:off x="590810" y="3497450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286116" y="1632648"/>
            <a:ext cx="1856813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接口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347790" y="2101210"/>
            <a:ext cx="1447812" cy="25094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FS </a:t>
            </a:r>
            <a:r>
              <a:rPr lang="en-US" altLang="zh-CN" sz="1400" b="1" dirty="0" err="1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syscall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实现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929188" y="1257124"/>
            <a:ext cx="56051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559243" y="1263934"/>
            <a:ext cx="583686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Apps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339752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1980194" y="3900729"/>
            <a:ext cx="359559" cy="29874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760436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347864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760436" y="3891551"/>
            <a:ext cx="795302" cy="30792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344418" y="3891552"/>
            <a:ext cx="1311865" cy="30792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987614"/>
      </p:ext>
    </p:extLst>
  </p:cSld>
  <p:clrMapOvr>
    <a:masterClrMapping/>
  </p:clrMapOvr>
  <p:transition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10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885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流程概述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422" y="15346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902986" y="1404474"/>
            <a:ext cx="160537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>
                <a:sym typeface="微软雅黑" pitchFamily="34" charset="-122"/>
              </a:rPr>
              <a:t>回顾lab</a:t>
            </a:r>
            <a:r>
              <a:rPr lang="en-US" altLang="zh-CN" dirty="0">
                <a:sym typeface="微软雅黑" pitchFamily="34" charset="-122"/>
              </a:rPr>
              <a:t>5</a:t>
            </a: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043609" y="3521082"/>
            <a:ext cx="295232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复制，</a:t>
            </a:r>
            <a:r>
              <a:rPr lang="zh-CN" altLang="en-US" dirty="0">
                <a:solidFill>
                  <a:srgbClr val="FF0000"/>
                </a:solidFill>
              </a:rPr>
              <a:t>加载</a:t>
            </a:r>
            <a:r>
              <a:rPr lang="zh-CN" altLang="en-US" dirty="0"/>
              <a:t>，系统调用</a:t>
            </a: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87624" y="2458584"/>
            <a:ext cx="2017526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/>
              <a:t>进程创建和执行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2189141" y="2113756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2179619" y="3130555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3"/>
          <p:cNvSpPr>
            <a:spLocks noChangeArrowheads="1"/>
          </p:cNvSpPr>
          <p:nvPr/>
        </p:nvSpPr>
        <p:spPr bwMode="auto">
          <a:xfrm rot="5400000" flipH="1">
            <a:off x="3750988" y="1187085"/>
            <a:ext cx="1345604" cy="1565724"/>
          </a:xfrm>
          <a:prstGeom prst="wedgeEllipseCallout">
            <a:avLst>
              <a:gd name="adj1" fmla="val -54359"/>
              <a:gd name="adj2" fmla="val 91327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endParaRPr lang="zh-CN" altLang="zh-CN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585047" y="1516586"/>
            <a:ext cx="1677486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</a:rPr>
              <a:t>程序一开始就被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altLang="zh-CN" sz="1400" dirty="0" err="1">
                <a:solidFill>
                  <a:schemeClr val="bg1"/>
                </a:solidFill>
              </a:rPr>
              <a:t>Bootloader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</a:rPr>
              <a:t>加载到内存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6289" y="1351821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>
                <a:sym typeface="微软雅黑" pitchFamily="34" charset="-122"/>
              </a:rPr>
              <a:t>lab</a:t>
            </a:r>
            <a:r>
              <a:rPr lang="en-US" altLang="zh-CN" dirty="0">
                <a:sym typeface="微软雅黑" pitchFamily="34" charset="-122"/>
              </a:rPr>
              <a:t>8 </a:t>
            </a:r>
            <a:r>
              <a:rPr lang="zh-CN" altLang="en-US" dirty="0">
                <a:sym typeface="微软雅黑" pitchFamily="34" charset="-122"/>
              </a:rPr>
              <a:t>文件系统</a:t>
            </a:r>
            <a:endParaRPr lang="zh-CN" altLang="en-US" dirty="0"/>
          </a:p>
        </p:txBody>
      </p:sp>
      <p:sp>
        <p:nvSpPr>
          <p:cNvPr id="22" name="矩形 20"/>
          <p:cNvSpPr>
            <a:spLocks noChangeArrowheads="1"/>
          </p:cNvSpPr>
          <p:nvPr/>
        </p:nvSpPr>
        <p:spPr bwMode="auto">
          <a:xfrm>
            <a:off x="2143806" y="4199479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硬盘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0" name="Straight Connector 11"/>
          <p:cNvSpPr>
            <a:spLocks noChangeShapeType="1"/>
          </p:cNvSpPr>
          <p:nvPr/>
        </p:nvSpPr>
        <p:spPr bwMode="auto">
          <a:xfrm flipV="1">
            <a:off x="539552" y="3939902"/>
            <a:ext cx="7590738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339752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760436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347864" y="4199479"/>
            <a:ext cx="0" cy="3164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内容占位符 2"/>
          <p:cNvSpPr txBox="1">
            <a:spLocks/>
          </p:cNvSpPr>
          <p:nvPr/>
        </p:nvSpPr>
        <p:spPr>
          <a:xfrm>
            <a:off x="1681479" y="1707654"/>
            <a:ext cx="3748518" cy="25333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600" dirty="0"/>
              <a:t>繁多的数据结构和函数调用</a:t>
            </a:r>
          </a:p>
        </p:txBody>
      </p:sp>
      <p:sp>
        <p:nvSpPr>
          <p:cNvPr id="34" name="内容占位符 2"/>
          <p:cNvSpPr txBox="1">
            <a:spLocks/>
          </p:cNvSpPr>
          <p:nvPr/>
        </p:nvSpPr>
        <p:spPr>
          <a:xfrm>
            <a:off x="1698662" y="2024248"/>
            <a:ext cx="3748518" cy="25333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600" dirty="0"/>
              <a:t>硬盘上的数据</a:t>
            </a:r>
            <a:r>
              <a:rPr lang="en-US" altLang="zh-CN" sz="1600" dirty="0"/>
              <a:t>&lt;--&gt;</a:t>
            </a:r>
            <a:r>
              <a:rPr lang="zh-CN" altLang="en-US" sz="1600" dirty="0"/>
              <a:t>内存中的数据</a:t>
            </a:r>
          </a:p>
        </p:txBody>
      </p:sp>
      <p:sp>
        <p:nvSpPr>
          <p:cNvPr id="36" name="矩形 20"/>
          <p:cNvSpPr>
            <a:spLocks noChangeArrowheads="1"/>
          </p:cNvSpPr>
          <p:nvPr/>
        </p:nvSpPr>
        <p:spPr bwMode="auto">
          <a:xfrm>
            <a:off x="2129246" y="3336315"/>
            <a:ext cx="3240359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内存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131840" y="3652802"/>
            <a:ext cx="0" cy="546677"/>
          </a:xfrm>
          <a:prstGeom prst="straightConnector1">
            <a:avLst/>
          </a:prstGeom>
          <a:ln w="349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355976" y="3652802"/>
            <a:ext cx="0" cy="546677"/>
          </a:xfrm>
          <a:prstGeom prst="straightConnector1">
            <a:avLst/>
          </a:prstGeom>
          <a:ln w="34925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014197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7126</TotalTime>
  <Words>5529</Words>
  <Application>Microsoft Office PowerPoint</Application>
  <PresentationFormat>全屏显示(16:9)</PresentationFormat>
  <Paragraphs>1247</Paragraphs>
  <Slides>72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2" baseType="lpstr">
      <vt:lpstr>Monotype Sorts</vt:lpstr>
      <vt:lpstr>MS PGothic</vt:lpstr>
      <vt:lpstr>微软雅黑</vt:lpstr>
      <vt:lpstr>张海山锐谐体2.0-授权联系：Samtype@QQ.com</vt:lpstr>
      <vt:lpstr>Arial</vt:lpstr>
      <vt:lpstr>Calibri</vt:lpstr>
      <vt:lpstr>Courier New</vt:lpstr>
      <vt:lpstr>Times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胡 锦浩</cp:lastModifiedBy>
  <cp:revision>1480</cp:revision>
  <dcterms:created xsi:type="dcterms:W3CDTF">2015-01-11T06:38:50Z</dcterms:created>
  <dcterms:modified xsi:type="dcterms:W3CDTF">2020-05-22T10:30:53Z</dcterms:modified>
</cp:coreProperties>
</file>