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23" r:id="rId2"/>
    <p:sldId id="624" r:id="rId3"/>
    <p:sldId id="605" r:id="rId4"/>
    <p:sldId id="639" r:id="rId5"/>
    <p:sldId id="641" r:id="rId6"/>
    <p:sldId id="642" r:id="rId7"/>
    <p:sldId id="626" r:id="rId8"/>
    <p:sldId id="628" r:id="rId9"/>
    <p:sldId id="627" r:id="rId10"/>
    <p:sldId id="629" r:id="rId11"/>
    <p:sldId id="643" r:id="rId12"/>
    <p:sldId id="631" r:id="rId13"/>
    <p:sldId id="644" r:id="rId14"/>
    <p:sldId id="632" r:id="rId15"/>
    <p:sldId id="633" r:id="rId16"/>
    <p:sldId id="634" r:id="rId17"/>
    <p:sldId id="635" r:id="rId18"/>
    <p:sldId id="637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49">
          <p15:clr>
            <a:srgbClr val="A4A3A4"/>
          </p15:clr>
        </p15:guide>
        <p15:guide id="4" pos="16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CCFFFF"/>
    <a:srgbClr val="33FFFF"/>
    <a:srgbClr val="CC9900"/>
    <a:srgbClr val="0EB1C8"/>
    <a:srgbClr val="0093DD"/>
    <a:srgbClr val="005072"/>
    <a:srgbClr val="CCCCCC"/>
    <a:srgbClr val="666666"/>
    <a:srgbClr val="FFF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3" autoAdjust="0"/>
    <p:restoredTop sz="94353" autoAdjust="0"/>
  </p:normalViewPr>
  <p:slideViewPr>
    <p:cSldViewPr>
      <p:cViewPr varScale="1">
        <p:scale>
          <a:sx n="89" d="100"/>
          <a:sy n="89" d="100"/>
        </p:scale>
        <p:origin x="90" y="978"/>
      </p:cViewPr>
      <p:guideLst>
        <p:guide orient="horz" pos="1620"/>
        <p:guide pos="2880"/>
        <p:guide orient="horz" pos="849"/>
        <p:guide pos="1655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1308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2020/6/3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024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2020/6/3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313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s.uttyler.edu/Faculty/Rainwater/COSC3355/Animations/diskschedulingfcfs.htm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s.uttyler.edu/Faculty/Rainwater/COSC3355/Animations/diskschedulingfcfs.htm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s.uttyler.edu/Faculty/Rainwater/COSC3355/Animations/diskschedulingfcfs.ht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21444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dirty="0"/>
              <a:t>I/O</a:t>
            </a:r>
            <a:r>
              <a:rPr lang="zh-CN" altLang="en-US" dirty="0"/>
              <a:t>特点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27142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en-US" altLang="zh-CN" dirty="0"/>
              <a:t>I/O</a:t>
            </a:r>
            <a:r>
              <a:rPr lang="zh-CN" altLang="en-US" dirty="0"/>
              <a:t>结构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93" y="13271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70045"/>
            <a:ext cx="171451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en-US" altLang="zh-CN" dirty="0"/>
              <a:t>I/O</a:t>
            </a:r>
            <a:r>
              <a:rPr lang="zh-CN" altLang="en-US" dirty="0"/>
              <a:t>数据传输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167004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27235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磁盘调度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4893" y="202723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70816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磁盘缓存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4893" y="237081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>
                <a:sym typeface="宋体" charset="0"/>
              </a:rPr>
              <a:t>最短服务时间优先</a:t>
            </a:r>
            <a:r>
              <a:rPr lang="en-US" altLang="zh-CN" dirty="0">
                <a:sym typeface="宋体" charset="0"/>
              </a:rPr>
              <a:t>(SSTF)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27584" y="1059582"/>
            <a:ext cx="5798809" cy="755656"/>
            <a:chOff x="844893" y="1000114"/>
            <a:chExt cx="5798809" cy="755656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007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dirty="0">
                  <a:sym typeface="宋体" charset="0"/>
                </a:rPr>
                <a:t>选择从磁臂当前位置需要移动最少的</a:t>
              </a:r>
              <a:r>
                <a:rPr lang="en-US" altLang="zh-CN" dirty="0">
                  <a:sym typeface="宋体" charset="0"/>
                </a:rPr>
                <a:t>I/O</a:t>
              </a:r>
              <a:r>
                <a:rPr lang="zh-CN" altLang="en-US" dirty="0">
                  <a:sym typeface="宋体" charset="0"/>
                </a:rPr>
                <a:t>请求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327142"/>
              <a:ext cx="307183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>
                  <a:sym typeface="宋体" charset="0"/>
                </a:rPr>
                <a:t>总是选择最短寻道时间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32714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en-US" altLang="zh-CN" dirty="0">
                <a:sym typeface="宋体" charset="0"/>
              </a:rPr>
              <a:t>SSTF</a:t>
            </a:r>
            <a:r>
              <a:rPr lang="zh-CN" altLang="en-US" dirty="0">
                <a:sym typeface="宋体" charset="0"/>
              </a:rPr>
              <a:t>算法示例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1" name="TextBox 1"/>
          <p:cNvSpPr>
            <a:spLocks noChangeArrowheads="1"/>
          </p:cNvSpPr>
          <p:nvPr/>
        </p:nvSpPr>
        <p:spPr bwMode="auto">
          <a:xfrm>
            <a:off x="1042988" y="5810240"/>
            <a:ext cx="73263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600" dirty="0">
                <a:solidFill>
                  <a:srgbClr val="000099"/>
                </a:solidFill>
                <a:ea typeface="MS PGothic" charset="0"/>
                <a:cs typeface="MS PGothic" charset="0"/>
                <a:hlinkClick r:id="rId2"/>
              </a:rPr>
              <a:t>http://cs.uttyler.edu/Faculty/Rainwater/COSC3355/Animations/diskschedulingfcfs.htm</a:t>
            </a:r>
            <a:endParaRPr lang="en-US" altLang="zh-CN" sz="1600" dirty="0">
              <a:solidFill>
                <a:srgbClr val="000099"/>
              </a:solidFill>
              <a:ea typeface="MS PGothic" charset="0"/>
              <a:cs typeface="MS PGothic" charset="0"/>
            </a:endParaRPr>
          </a:p>
        </p:txBody>
      </p:sp>
      <p:sp>
        <p:nvSpPr>
          <p:cNvPr id="6" name="Text Box 3"/>
          <p:cNvSpPr>
            <a:spLocks noChangeArrowheads="1"/>
          </p:cNvSpPr>
          <p:nvPr/>
        </p:nvSpPr>
        <p:spPr bwMode="auto">
          <a:xfrm>
            <a:off x="626067" y="4623356"/>
            <a:ext cx="19816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合计磁头移动距离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=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37860" y="843558"/>
            <a:ext cx="6609253" cy="349888"/>
            <a:chOff x="1237860" y="843558"/>
            <a:chExt cx="6609253" cy="349888"/>
          </a:xfrm>
        </p:grpSpPr>
        <p:sp>
          <p:nvSpPr>
            <p:cNvPr id="9" name="TextBox 8"/>
            <p:cNvSpPr txBox="1"/>
            <p:nvPr/>
          </p:nvSpPr>
          <p:spPr>
            <a:xfrm>
              <a:off x="1237860" y="854892"/>
              <a:ext cx="43213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005072"/>
                  </a:solidFill>
                  <a:latin typeface="+mn-ea"/>
                </a:rPr>
                <a:t>磁盘访问序列 </a:t>
              </a:r>
              <a:r>
                <a:rPr lang="en-US" altLang="zh-CN" sz="1600" b="1" dirty="0">
                  <a:solidFill>
                    <a:srgbClr val="005072"/>
                  </a:solidFill>
                  <a:latin typeface="+mn-ea"/>
                </a:rPr>
                <a:t>= 98,183,37,122,14,124,65,67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8380" y="843558"/>
              <a:ext cx="19287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005072"/>
                  </a:solidFill>
                  <a:latin typeface="+mn-ea"/>
                </a:rPr>
                <a:t>初始磁头位置：</a:t>
              </a:r>
              <a:r>
                <a:rPr lang="en-US" altLang="zh-CN" sz="1600" b="1" dirty="0">
                  <a:solidFill>
                    <a:srgbClr val="005072"/>
                  </a:solidFill>
                  <a:latin typeface="+mn-ea"/>
                </a:rPr>
                <a:t>53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53133" y="1138391"/>
            <a:ext cx="6967188" cy="556760"/>
            <a:chOff x="1053133" y="1138391"/>
            <a:chExt cx="6967188" cy="556760"/>
          </a:xfrm>
        </p:grpSpPr>
        <p:sp>
          <p:nvSpPr>
            <p:cNvPr id="11" name="TextBox 10"/>
            <p:cNvSpPr txBox="1"/>
            <p:nvPr/>
          </p:nvSpPr>
          <p:spPr>
            <a:xfrm>
              <a:off x="1053133" y="1138391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5072"/>
                  </a:solidFill>
                  <a:latin typeface="+mn-ea"/>
                </a:rPr>
                <a:t>0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33364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5072"/>
                  </a:solidFill>
                  <a:latin typeface="+mn-ea"/>
                </a:rPr>
                <a:t>14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33836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5072"/>
                  </a:solidFill>
                  <a:latin typeface="+mn-ea"/>
                </a:rPr>
                <a:t>37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51609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5072"/>
                  </a:solidFill>
                  <a:latin typeface="+mn-ea"/>
                </a:rPr>
                <a:t>53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65165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5072"/>
                  </a:solidFill>
                  <a:latin typeface="+mn-ea"/>
                </a:rPr>
                <a:t>65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76439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5072"/>
                  </a:solidFill>
                  <a:latin typeface="+mn-ea"/>
                </a:rPr>
                <a:t>67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21485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5072"/>
                  </a:solidFill>
                  <a:latin typeface="+mn-ea"/>
                </a:rPr>
                <a:t>98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68974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5072"/>
                  </a:solidFill>
                  <a:latin typeface="+mn-ea"/>
                </a:rPr>
                <a:t>122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34930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5072"/>
                  </a:solidFill>
                  <a:latin typeface="+mn-ea"/>
                </a:rPr>
                <a:t>124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82527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5072"/>
                  </a:solidFill>
                  <a:latin typeface="+mn-ea"/>
                </a:rPr>
                <a:t>183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55743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5072"/>
                  </a:solidFill>
                  <a:latin typeface="+mn-ea"/>
                </a:rPr>
                <a:t>199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7741493" y="140715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217340" y="140715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300689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321796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262364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453508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426346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366914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462808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069357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658913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5400000">
              <a:off x="4480172" y="-1711025"/>
              <a:ext cx="0" cy="6516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接连接符 36"/>
          <p:cNvCxnSpPr/>
          <p:nvPr/>
        </p:nvCxnSpPr>
        <p:spPr>
          <a:xfrm>
            <a:off x="3053553" y="1703460"/>
            <a:ext cx="305927" cy="364234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359480" y="2111566"/>
            <a:ext cx="66866" cy="388176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2483768" y="2534912"/>
            <a:ext cx="942578" cy="180854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1658913" y="2747700"/>
            <a:ext cx="805240" cy="328106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1658913" y="3118010"/>
            <a:ext cx="2874615" cy="381022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572000" y="3499032"/>
            <a:ext cx="720080" cy="275995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5293476" y="3788192"/>
            <a:ext cx="63100" cy="329108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5356769" y="4156118"/>
            <a:ext cx="1997920" cy="437417"/>
            <a:chOff x="3359480" y="4159451"/>
            <a:chExt cx="1997920" cy="437417"/>
          </a:xfrm>
        </p:grpSpPr>
        <p:cxnSp>
          <p:nvCxnSpPr>
            <p:cNvPr id="44" name="直接连接符 43"/>
            <p:cNvCxnSpPr>
              <a:endCxn id="45" idx="2"/>
            </p:cNvCxnSpPr>
            <p:nvPr/>
          </p:nvCxnSpPr>
          <p:spPr>
            <a:xfrm>
              <a:off x="3359480" y="4159451"/>
              <a:ext cx="1889920" cy="383417"/>
            </a:xfrm>
            <a:prstGeom prst="line">
              <a:avLst/>
            </a:prstGeom>
            <a:ln w="28575">
              <a:solidFill>
                <a:srgbClr val="005072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5249400" y="4488868"/>
              <a:ext cx="108000" cy="108000"/>
            </a:xfrm>
            <a:prstGeom prst="ellipse">
              <a:avLst/>
            </a:prstGeom>
            <a:solidFill>
              <a:srgbClr val="005072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Text Box 3"/>
          <p:cNvSpPr>
            <a:spLocks noChangeArrowheads="1"/>
          </p:cNvSpPr>
          <p:nvPr/>
        </p:nvSpPr>
        <p:spPr bwMode="auto">
          <a:xfrm>
            <a:off x="2434000" y="4636141"/>
            <a:ext cx="4379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12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 Box 3"/>
          <p:cNvSpPr>
            <a:spLocks noChangeArrowheads="1"/>
          </p:cNvSpPr>
          <p:nvPr/>
        </p:nvSpPr>
        <p:spPr bwMode="auto">
          <a:xfrm>
            <a:off x="2683752" y="4634064"/>
            <a:ext cx="4667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 Box 3"/>
          <p:cNvSpPr>
            <a:spLocks noChangeArrowheads="1"/>
          </p:cNvSpPr>
          <p:nvPr/>
        </p:nvSpPr>
        <p:spPr bwMode="auto">
          <a:xfrm>
            <a:off x="2969631" y="4633706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+30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 Box 3"/>
          <p:cNvSpPr>
            <a:spLocks noChangeArrowheads="1"/>
          </p:cNvSpPr>
          <p:nvPr/>
        </p:nvSpPr>
        <p:spPr bwMode="auto">
          <a:xfrm>
            <a:off x="3376439" y="4631607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+23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 Box 3"/>
          <p:cNvSpPr>
            <a:spLocks noChangeArrowheads="1"/>
          </p:cNvSpPr>
          <p:nvPr/>
        </p:nvSpPr>
        <p:spPr bwMode="auto">
          <a:xfrm>
            <a:off x="3792680" y="4629939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+84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"/>
          <p:cNvSpPr>
            <a:spLocks noChangeArrowheads="1"/>
          </p:cNvSpPr>
          <p:nvPr/>
        </p:nvSpPr>
        <p:spPr bwMode="auto">
          <a:xfrm>
            <a:off x="4195764" y="4623711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+24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 Box 3"/>
          <p:cNvSpPr>
            <a:spLocks noChangeArrowheads="1"/>
          </p:cNvSpPr>
          <p:nvPr/>
        </p:nvSpPr>
        <p:spPr bwMode="auto">
          <a:xfrm>
            <a:off x="4602572" y="4619736"/>
            <a:ext cx="4667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 Box 3"/>
          <p:cNvSpPr>
            <a:spLocks noChangeArrowheads="1"/>
          </p:cNvSpPr>
          <p:nvPr/>
        </p:nvSpPr>
        <p:spPr bwMode="auto">
          <a:xfrm>
            <a:off x="4900226" y="4619639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+59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 Box 3"/>
          <p:cNvSpPr>
            <a:spLocks noChangeArrowheads="1"/>
          </p:cNvSpPr>
          <p:nvPr/>
        </p:nvSpPr>
        <p:spPr bwMode="auto">
          <a:xfrm>
            <a:off x="5333552" y="4617531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=236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5916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>
                <a:sym typeface="宋体" charset="0"/>
              </a:rPr>
              <a:t>扫描算法</a:t>
            </a:r>
            <a:r>
              <a:rPr lang="en-US" altLang="zh-CN" dirty="0">
                <a:sym typeface="宋体" charset="0"/>
              </a:rPr>
              <a:t>(</a:t>
            </a:r>
            <a:r>
              <a:rPr lang="zh-CN" altLang="en-US" dirty="0">
                <a:sym typeface="宋体" charset="0"/>
              </a:rPr>
              <a:t>SCAN</a:t>
            </a:r>
            <a:r>
              <a:rPr lang="en-US" altLang="zh-CN" dirty="0">
                <a:sym typeface="宋体" charset="0"/>
              </a:rPr>
              <a:t>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000114"/>
            <a:ext cx="5815339" cy="428628"/>
            <a:chOff x="844893" y="1000114"/>
            <a:chExt cx="5815339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1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  <a:defRPr/>
              </a:pPr>
              <a:r>
                <a:rPr lang="zh-CN" altLang="en-US" dirty="0">
                  <a:sym typeface="宋体" charset="0"/>
                </a:rPr>
                <a:t>磁臂在一个方向上移动，访问所有未完成的请求，直到磁臂到达该方向上最后的磁道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1657570"/>
            <a:ext cx="1655405" cy="428628"/>
            <a:chOff x="844893" y="1657570"/>
            <a:chExt cx="1655405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657570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>
                  <a:sym typeface="宋体" charset="0"/>
                </a:rPr>
                <a:t>调换方向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65757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000246"/>
            <a:ext cx="4941553" cy="428628"/>
            <a:chOff x="844893" y="2000246"/>
            <a:chExt cx="4941553" cy="428628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142976" y="2000246"/>
              <a:ext cx="46434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>
                  <a:sym typeface="宋体" charset="0"/>
                </a:rPr>
                <a:t>也称为电梯算法</a:t>
              </a:r>
              <a:r>
                <a:rPr lang="en-US" altLang="zh-CN" dirty="0">
                  <a:sym typeface="宋体" charset="0"/>
                </a:rPr>
                <a:t>(</a:t>
              </a:r>
              <a:r>
                <a:rPr lang="zh-CN" altLang="zh-CN" dirty="0">
                  <a:sym typeface="宋体" charset="0"/>
                </a:rPr>
                <a:t>elevator algorithm</a:t>
              </a:r>
              <a:r>
                <a:rPr lang="en-US" altLang="zh-CN" dirty="0">
                  <a:sym typeface="宋体" charset="0"/>
                </a:rPr>
                <a:t>)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20002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>
                <a:sym typeface="宋体" charset="0"/>
              </a:rPr>
              <a:t>SCAN算法示例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1" name="TextBox 1"/>
          <p:cNvSpPr>
            <a:spLocks noChangeArrowheads="1"/>
          </p:cNvSpPr>
          <p:nvPr/>
        </p:nvSpPr>
        <p:spPr bwMode="auto">
          <a:xfrm>
            <a:off x="1042988" y="5810240"/>
            <a:ext cx="73263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600" dirty="0">
                <a:solidFill>
                  <a:srgbClr val="000099"/>
                </a:solidFill>
                <a:ea typeface="MS PGothic" charset="0"/>
                <a:cs typeface="MS PGothic" charset="0"/>
                <a:hlinkClick r:id="rId2"/>
              </a:rPr>
              <a:t>http://cs.uttyler.edu/Faculty/Rainwater/COSC3355/Animations/diskschedulingfcfs.htm</a:t>
            </a:r>
            <a:endParaRPr lang="en-US" altLang="zh-CN" sz="1600" dirty="0">
              <a:solidFill>
                <a:srgbClr val="000099"/>
              </a:solidFill>
              <a:ea typeface="MS PGothic" charset="0"/>
              <a:cs typeface="MS PGothic" charset="0"/>
            </a:endParaRPr>
          </a:p>
        </p:txBody>
      </p:sp>
      <p:sp>
        <p:nvSpPr>
          <p:cNvPr id="6" name="Text Box 3"/>
          <p:cNvSpPr>
            <a:spLocks noChangeArrowheads="1"/>
          </p:cNvSpPr>
          <p:nvPr/>
        </p:nvSpPr>
        <p:spPr bwMode="auto">
          <a:xfrm>
            <a:off x="626067" y="4623356"/>
            <a:ext cx="19816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合计磁头移动距离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=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37860" y="843558"/>
            <a:ext cx="6609253" cy="349888"/>
            <a:chOff x="1237860" y="843558"/>
            <a:chExt cx="6609253" cy="349888"/>
          </a:xfrm>
        </p:grpSpPr>
        <p:sp>
          <p:nvSpPr>
            <p:cNvPr id="9" name="TextBox 8"/>
            <p:cNvSpPr txBox="1"/>
            <p:nvPr/>
          </p:nvSpPr>
          <p:spPr>
            <a:xfrm>
              <a:off x="1237860" y="854892"/>
              <a:ext cx="43213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005072"/>
                  </a:solidFill>
                  <a:latin typeface="+mn-ea"/>
                </a:rPr>
                <a:t>磁盘访问序列 </a:t>
              </a:r>
              <a:r>
                <a:rPr lang="en-US" altLang="zh-CN" sz="1600" b="1" dirty="0">
                  <a:solidFill>
                    <a:srgbClr val="005072"/>
                  </a:solidFill>
                  <a:latin typeface="+mn-ea"/>
                </a:rPr>
                <a:t>= 98,183,37,122,14,124,65,67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8380" y="843558"/>
              <a:ext cx="19287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005072"/>
                  </a:solidFill>
                  <a:latin typeface="+mn-ea"/>
                </a:rPr>
                <a:t>初始磁头位置：</a:t>
              </a:r>
              <a:r>
                <a:rPr lang="en-US" altLang="zh-CN" sz="1600" b="1" dirty="0">
                  <a:solidFill>
                    <a:srgbClr val="005072"/>
                  </a:solidFill>
                  <a:latin typeface="+mn-ea"/>
                </a:rPr>
                <a:t>53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53133" y="1138391"/>
            <a:ext cx="6967188" cy="556760"/>
            <a:chOff x="1053133" y="1138391"/>
            <a:chExt cx="6967188" cy="556760"/>
          </a:xfrm>
        </p:grpSpPr>
        <p:sp>
          <p:nvSpPr>
            <p:cNvPr id="11" name="TextBox 10"/>
            <p:cNvSpPr txBox="1"/>
            <p:nvPr/>
          </p:nvSpPr>
          <p:spPr>
            <a:xfrm>
              <a:off x="1053133" y="1138391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5072"/>
                  </a:solidFill>
                  <a:latin typeface="+mn-ea"/>
                </a:rPr>
                <a:t>0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33364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5072"/>
                  </a:solidFill>
                  <a:latin typeface="+mn-ea"/>
                </a:rPr>
                <a:t>14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33836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5072"/>
                  </a:solidFill>
                  <a:latin typeface="+mn-ea"/>
                </a:rPr>
                <a:t>37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51609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5072"/>
                  </a:solidFill>
                  <a:latin typeface="+mn-ea"/>
                </a:rPr>
                <a:t>53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65165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5072"/>
                  </a:solidFill>
                  <a:latin typeface="+mn-ea"/>
                </a:rPr>
                <a:t>65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76439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5072"/>
                  </a:solidFill>
                  <a:latin typeface="+mn-ea"/>
                </a:rPr>
                <a:t>67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21485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5072"/>
                  </a:solidFill>
                  <a:latin typeface="+mn-ea"/>
                </a:rPr>
                <a:t>98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68974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5072"/>
                  </a:solidFill>
                  <a:latin typeface="+mn-ea"/>
                </a:rPr>
                <a:t>122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34930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5072"/>
                  </a:solidFill>
                  <a:latin typeface="+mn-ea"/>
                </a:rPr>
                <a:t>124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82527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5072"/>
                  </a:solidFill>
                  <a:latin typeface="+mn-ea"/>
                </a:rPr>
                <a:t>183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55743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5072"/>
                  </a:solidFill>
                  <a:latin typeface="+mn-ea"/>
                </a:rPr>
                <a:t>199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7741493" y="140715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217340" y="140715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300689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321796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262364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453508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426346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366914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462808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069357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658913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5400000">
              <a:off x="4480172" y="-1711025"/>
              <a:ext cx="0" cy="6516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接连接符 36"/>
          <p:cNvCxnSpPr/>
          <p:nvPr/>
        </p:nvCxnSpPr>
        <p:spPr>
          <a:xfrm flipH="1">
            <a:off x="2462808" y="1703460"/>
            <a:ext cx="590745" cy="364234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1658913" y="2067694"/>
            <a:ext cx="803895" cy="360040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208785" y="2456150"/>
            <a:ext cx="441574" cy="284846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1208785" y="2787774"/>
            <a:ext cx="2167654" cy="288032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376439" y="3075806"/>
            <a:ext cx="49907" cy="360040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426346" y="3435846"/>
            <a:ext cx="1027162" cy="288032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475035" y="3723878"/>
            <a:ext cx="759895" cy="288032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5344253" y="4341018"/>
            <a:ext cx="1997920" cy="437417"/>
            <a:chOff x="3359480" y="4159451"/>
            <a:chExt cx="1997920" cy="437417"/>
          </a:xfrm>
        </p:grpSpPr>
        <p:cxnSp>
          <p:nvCxnSpPr>
            <p:cNvPr id="44" name="直接连接符 43"/>
            <p:cNvCxnSpPr>
              <a:endCxn id="45" idx="2"/>
            </p:cNvCxnSpPr>
            <p:nvPr/>
          </p:nvCxnSpPr>
          <p:spPr>
            <a:xfrm>
              <a:off x="3359480" y="4159451"/>
              <a:ext cx="1889920" cy="383417"/>
            </a:xfrm>
            <a:prstGeom prst="line">
              <a:avLst/>
            </a:prstGeom>
            <a:ln w="28575">
              <a:solidFill>
                <a:srgbClr val="005072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5249400" y="4488868"/>
              <a:ext cx="108000" cy="108000"/>
            </a:xfrm>
            <a:prstGeom prst="ellipse">
              <a:avLst/>
            </a:prstGeom>
            <a:solidFill>
              <a:srgbClr val="005072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Text Box 3"/>
          <p:cNvSpPr>
            <a:spLocks noChangeArrowheads="1"/>
          </p:cNvSpPr>
          <p:nvPr/>
        </p:nvSpPr>
        <p:spPr bwMode="auto">
          <a:xfrm>
            <a:off x="2434000" y="4636141"/>
            <a:ext cx="4379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16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 Box 3"/>
          <p:cNvSpPr>
            <a:spLocks noChangeArrowheads="1"/>
          </p:cNvSpPr>
          <p:nvPr/>
        </p:nvSpPr>
        <p:spPr bwMode="auto">
          <a:xfrm>
            <a:off x="2675007" y="4634064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+23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 Box 3"/>
          <p:cNvSpPr>
            <a:spLocks noChangeArrowheads="1"/>
          </p:cNvSpPr>
          <p:nvPr/>
        </p:nvSpPr>
        <p:spPr bwMode="auto">
          <a:xfrm>
            <a:off x="3060857" y="4633706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+14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 Box 3"/>
          <p:cNvSpPr>
            <a:spLocks noChangeArrowheads="1"/>
          </p:cNvSpPr>
          <p:nvPr/>
        </p:nvSpPr>
        <p:spPr bwMode="auto">
          <a:xfrm>
            <a:off x="3467390" y="4631607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+65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 Box 3"/>
          <p:cNvSpPr>
            <a:spLocks noChangeArrowheads="1"/>
          </p:cNvSpPr>
          <p:nvPr/>
        </p:nvSpPr>
        <p:spPr bwMode="auto">
          <a:xfrm>
            <a:off x="3862876" y="4629939"/>
            <a:ext cx="4667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"/>
          <p:cNvSpPr>
            <a:spLocks noChangeArrowheads="1"/>
          </p:cNvSpPr>
          <p:nvPr/>
        </p:nvSpPr>
        <p:spPr bwMode="auto">
          <a:xfrm>
            <a:off x="4132126" y="4629939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+31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 Box 3"/>
          <p:cNvSpPr>
            <a:spLocks noChangeArrowheads="1"/>
          </p:cNvSpPr>
          <p:nvPr/>
        </p:nvSpPr>
        <p:spPr bwMode="auto">
          <a:xfrm>
            <a:off x="4517691" y="4619736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+24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 Box 3"/>
          <p:cNvSpPr>
            <a:spLocks noChangeArrowheads="1"/>
          </p:cNvSpPr>
          <p:nvPr/>
        </p:nvSpPr>
        <p:spPr bwMode="auto">
          <a:xfrm>
            <a:off x="4911894" y="4619639"/>
            <a:ext cx="4667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 Box 3"/>
          <p:cNvSpPr>
            <a:spLocks noChangeArrowheads="1"/>
          </p:cNvSpPr>
          <p:nvPr/>
        </p:nvSpPr>
        <p:spPr bwMode="auto">
          <a:xfrm>
            <a:off x="5598449" y="4616087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=236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5262144" y="4011910"/>
            <a:ext cx="63100" cy="329108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3"/>
          <p:cNvSpPr>
            <a:spLocks noChangeArrowheads="1"/>
          </p:cNvSpPr>
          <p:nvPr/>
        </p:nvSpPr>
        <p:spPr bwMode="auto">
          <a:xfrm>
            <a:off x="5179458" y="4627568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+59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82820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>
                <a:sym typeface="宋体" charset="0"/>
              </a:rPr>
              <a:t>循环扫描算法</a:t>
            </a:r>
            <a:r>
              <a:rPr lang="en-US" altLang="zh-CN" dirty="0">
                <a:sym typeface="宋体" charset="0"/>
              </a:rPr>
              <a:t>(</a:t>
            </a:r>
            <a:r>
              <a:rPr lang="zh-CN" altLang="en-US" dirty="0">
                <a:sym typeface="宋体" charset="0"/>
              </a:rPr>
              <a:t>C-SCAN</a:t>
            </a:r>
            <a:r>
              <a:rPr lang="en-US" altLang="zh-CN" dirty="0">
                <a:sym typeface="宋体" charset="0"/>
              </a:rPr>
              <a:t>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3727107" cy="428628"/>
            <a:chOff x="844893" y="1000114"/>
            <a:chExt cx="372710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  <a:defRPr/>
              </a:pPr>
              <a:r>
                <a:rPr lang="zh-CN" altLang="en-US" dirty="0">
                  <a:sym typeface="宋体" charset="0"/>
                </a:rPr>
                <a:t>限制了仅在一个方向上扫描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342790"/>
            <a:ext cx="5870247" cy="699866"/>
            <a:chOff x="844893" y="1342790"/>
            <a:chExt cx="5870247" cy="699866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342790"/>
              <a:ext cx="5572164" cy="6998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>
                  <a:sym typeface="宋体" charset="0"/>
                </a:rPr>
                <a:t>当最后一个磁道也被访问过了后，磁臂返回到磁盘的另外一端再次进行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3427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>
                <a:sym typeface="宋体" charset="0"/>
              </a:rPr>
              <a:t>C-LOOK算法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870247" cy="714380"/>
            <a:chOff x="844893" y="1000114"/>
            <a:chExt cx="5870247" cy="71438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72164" cy="7143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>
                  <a:sym typeface="宋体" charset="0"/>
                </a:rPr>
                <a:t>磁臂先到达该方向上最后一个请求处，然后立即反转，而不是先到最后点路径上的所有请求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TW" dirty="0"/>
              <a:t>N</a:t>
            </a:r>
            <a:r>
              <a:rPr lang="zh-TW" altLang="en-US" dirty="0"/>
              <a:t>步扫描</a:t>
            </a:r>
            <a:r>
              <a:rPr lang="en-US" altLang="zh-TW" dirty="0"/>
              <a:t>(N-step-SCAN)</a:t>
            </a:r>
            <a:r>
              <a:rPr lang="zh-TW" altLang="en-US" dirty="0"/>
              <a:t>算法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5870247" cy="909644"/>
            <a:chOff x="844893" y="1019164"/>
            <a:chExt cx="5870247" cy="90964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38576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磁头粘着</a:t>
              </a:r>
              <a:r>
                <a:rPr lang="zh-CN" altLang="zh-CN" dirty="0"/>
                <a:t>(Arm</a:t>
              </a:r>
              <a:r>
                <a:rPr lang="zh-CN" altLang="en-US" dirty="0"/>
                <a:t> </a:t>
              </a:r>
              <a:r>
                <a:rPr lang="en-US" altLang="zh-CN" dirty="0"/>
                <a:t>S</a:t>
              </a:r>
              <a:r>
                <a:rPr lang="zh-CN" altLang="zh-CN" dirty="0"/>
                <a:t>tickiness)</a:t>
              </a:r>
              <a:r>
                <a:rPr lang="zh-CN" altLang="en-US" dirty="0"/>
                <a:t>现象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461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39842"/>
              <a:ext cx="5320155" cy="5889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SSTF、SCAN及CSCAN等算法中，可能出现磁头停留在某处不动的情况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924370"/>
            <a:ext cx="5095528" cy="354014"/>
            <a:chOff x="1262422" y="1924370"/>
            <a:chExt cx="5095528" cy="354014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2914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924370"/>
              <a:ext cx="496296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如：进程反复请求对某一磁道的I/</a:t>
              </a:r>
              <a:r>
                <a:rPr lang="en-US" altLang="zh-CN" dirty="0"/>
                <a:t>O</a:t>
              </a:r>
              <a:r>
                <a:rPr lang="zh-CN" altLang="en-US" dirty="0"/>
                <a:t>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138360"/>
            <a:ext cx="5298743" cy="770026"/>
            <a:chOff x="844893" y="2138360"/>
            <a:chExt cx="5298743" cy="770026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138360"/>
              <a:ext cx="178595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lnSpc>
                  <a:spcPct val="140000"/>
                </a:lnSpc>
                <a:spcBef>
                  <a:spcPct val="50000"/>
                </a:spcBef>
              </a:pPr>
              <a:r>
                <a:rPr lang="en-US" altLang="zh-CN" dirty="0"/>
                <a:t>N</a:t>
              </a:r>
              <a:r>
                <a:rPr lang="zh-CN" altLang="en-US" dirty="0"/>
                <a:t>步扫描算法</a:t>
              </a:r>
              <a:endParaRPr lang="en-US" altLang="zh-CN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20186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575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5" y="2552788"/>
              <a:ext cx="474865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将磁盘请求队列分成长度为N的子队列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862348"/>
            <a:ext cx="4095396" cy="354014"/>
            <a:chOff x="1262422" y="2862348"/>
            <a:chExt cx="4095396" cy="354014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9671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2862348"/>
              <a:ext cx="3962832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按F</a:t>
              </a:r>
              <a:r>
                <a:rPr lang="en-US" altLang="zh-CN" dirty="0"/>
                <a:t>I</a:t>
              </a:r>
              <a:r>
                <a:rPr lang="zh-CN" altLang="en-US" dirty="0"/>
                <a:t>F</a:t>
              </a:r>
              <a:r>
                <a:rPr lang="en-US" altLang="zh-CN" dirty="0"/>
                <a:t>O</a:t>
              </a:r>
              <a:r>
                <a:rPr lang="zh-CN" altLang="en-US" dirty="0"/>
                <a:t>算法依次处理所有子队列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3176580"/>
            <a:ext cx="2952388" cy="357190"/>
            <a:chOff x="1262422" y="3176580"/>
            <a:chExt cx="2952388" cy="357190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2686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94986" y="3176580"/>
              <a:ext cx="281982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扫描算法处理每个队列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双队列扫描</a:t>
            </a:r>
            <a:r>
              <a:rPr lang="en-US" altLang="zh-CN" dirty="0"/>
              <a:t>(FSCAN)</a:t>
            </a:r>
            <a:r>
              <a:rPr lang="zh-CN" altLang="en-US" dirty="0"/>
              <a:t>算法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5584495" cy="695330"/>
            <a:chOff x="844893" y="1019164"/>
            <a:chExt cx="5584495" cy="69533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421484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FSCAN算法是N步扫描算法的简化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461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39842"/>
              <a:ext cx="5034403" cy="3746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FSCAN只将磁盘请求队列分成两个子队列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554156"/>
            <a:ext cx="4084297" cy="770026"/>
            <a:chOff x="844893" y="1554156"/>
            <a:chExt cx="4084297" cy="770026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554156"/>
              <a:ext cx="178595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lnSpc>
                  <a:spcPct val="140000"/>
                </a:lnSpc>
                <a:spcBef>
                  <a:spcPct val="50000"/>
                </a:spcBef>
              </a:pPr>
              <a:r>
                <a:rPr lang="en-US" altLang="zh-CN" dirty="0"/>
                <a:t>FSCAN</a:t>
              </a:r>
              <a:r>
                <a:rPr lang="zh-CN" altLang="en-US" dirty="0"/>
                <a:t>算法</a:t>
              </a:r>
              <a:endParaRPr lang="en-US" altLang="zh-CN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6176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733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5" y="1968584"/>
              <a:ext cx="353420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把磁盘</a:t>
              </a:r>
              <a:r>
                <a:rPr lang="en-US" altLang="zh-CN" dirty="0"/>
                <a:t>I/O</a:t>
              </a:r>
              <a:r>
                <a:rPr lang="zh-CN" altLang="en-US" dirty="0"/>
                <a:t>请求分成两个队列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278144"/>
            <a:ext cx="4095396" cy="354014"/>
            <a:chOff x="1262422" y="2278144"/>
            <a:chExt cx="4095396" cy="354014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829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2278144"/>
              <a:ext cx="3962832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交替使用扫描算法处理一个队列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592376"/>
            <a:ext cx="5524156" cy="681054"/>
            <a:chOff x="1262422" y="2592376"/>
            <a:chExt cx="5524156" cy="681054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8445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94986" y="2592376"/>
              <a:ext cx="4748650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新生成的磁盘</a:t>
              </a:r>
              <a:r>
                <a:rPr lang="en-US" altLang="zh-CN" dirty="0"/>
                <a:t>I/O</a:t>
              </a:r>
              <a:r>
                <a:rPr lang="zh-CN" altLang="en-US" dirty="0"/>
                <a:t>请求放入另一队列中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6" y="2916240"/>
              <a:ext cx="539159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所有的新请求都将被推迟到下一次扫描时处理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5517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>
                <a:sym typeface="宋体" charset="0"/>
              </a:rPr>
              <a:t>磁盘工作机制和性能参数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7" name="圆柱形 116"/>
          <p:cNvSpPr/>
          <p:nvPr/>
        </p:nvSpPr>
        <p:spPr>
          <a:xfrm>
            <a:off x="2858458" y="2492746"/>
            <a:ext cx="105409" cy="445060"/>
          </a:xfrm>
          <a:prstGeom prst="can">
            <a:avLst/>
          </a:prstGeom>
          <a:gradFill flip="none" rotWithShape="1"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立方体 60"/>
          <p:cNvSpPr/>
          <p:nvPr/>
        </p:nvSpPr>
        <p:spPr>
          <a:xfrm rot="420000">
            <a:off x="3370190" y="2623324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1755554" y="2284457"/>
            <a:ext cx="2307297" cy="395286"/>
          </a:xfrm>
          <a:prstGeom prst="ellipse">
            <a:avLst/>
          </a:prstGeom>
          <a:gradFill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>
            <a:off x="2405581" y="2341221"/>
            <a:ext cx="1010175" cy="255953"/>
            <a:chOff x="2466960" y="1640130"/>
            <a:chExt cx="1643074" cy="416314"/>
          </a:xfr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8" name="椭圆 67"/>
            <p:cNvSpPr/>
            <p:nvPr/>
          </p:nvSpPr>
          <p:spPr>
            <a:xfrm>
              <a:off x="2466960" y="1649892"/>
              <a:ext cx="1643074" cy="406552"/>
            </a:xfrm>
            <a:prstGeom prst="ellips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/>
            <p:cNvCxnSpPr/>
            <p:nvPr/>
          </p:nvCxnSpPr>
          <p:spPr>
            <a:xfrm rot="4500000" flipH="1" flipV="1">
              <a:off x="3003058" y="1707175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rot="2280000" flipH="1" flipV="1">
              <a:off x="2781696" y="1731923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rot="1740000" flipH="1" flipV="1">
              <a:off x="2584262" y="1780015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4" idx="2"/>
              <a:endCxn id="68" idx="2"/>
            </p:cNvCxnSpPr>
            <p:nvPr/>
          </p:nvCxnSpPr>
          <p:spPr>
            <a:xfrm rot="10800000">
              <a:off x="2466960" y="1862609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rot="10800000">
              <a:off x="3889370" y="1853084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1740000" flipH="1" flipV="1">
              <a:off x="3712903" y="1968219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rot="2880000" flipH="1" flipV="1">
              <a:off x="3522935" y="1998150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rot="16200000" flipH="1">
              <a:off x="3265796" y="2013105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rot="720000" flipH="1" flipV="1">
              <a:off x="3848956" y="1918734"/>
              <a:ext cx="180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rot="17040000" flipH="1">
              <a:off x="3005278" y="2003580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rot="19020000" flipH="1">
              <a:off x="2771543" y="1978336"/>
              <a:ext cx="108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rot="20280000" flipH="1">
              <a:off x="2583976" y="1933320"/>
              <a:ext cx="144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rot="7980000" flipH="1" flipV="1">
              <a:off x="3465822" y="1711336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rot="7980000" flipH="1" flipV="1">
              <a:off x="3664702" y="1735810"/>
              <a:ext cx="126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rot="8880000" flipH="1" flipV="1">
              <a:off x="3815184" y="1772329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椭圆 63"/>
          <p:cNvSpPr/>
          <p:nvPr/>
        </p:nvSpPr>
        <p:spPr>
          <a:xfrm>
            <a:off x="2534415" y="2412122"/>
            <a:ext cx="746651" cy="1317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圆柱形 64"/>
          <p:cNvSpPr/>
          <p:nvPr/>
        </p:nvSpPr>
        <p:spPr>
          <a:xfrm>
            <a:off x="2858458" y="2037532"/>
            <a:ext cx="105409" cy="445060"/>
          </a:xfrm>
          <a:prstGeom prst="can">
            <a:avLst/>
          </a:prstGeom>
          <a:gradFill flip="none" rotWithShape="1"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立方体 36"/>
          <p:cNvSpPr/>
          <p:nvPr/>
        </p:nvSpPr>
        <p:spPr>
          <a:xfrm rot="420000">
            <a:off x="3370190" y="2013119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755554" y="1674253"/>
            <a:ext cx="2307297" cy="395286"/>
          </a:xfrm>
          <a:prstGeom prst="ellipse">
            <a:avLst/>
          </a:prstGeom>
          <a:gradFill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2405581" y="1731016"/>
            <a:ext cx="1010175" cy="255953"/>
            <a:chOff x="2466960" y="1640130"/>
            <a:chExt cx="1643074" cy="416314"/>
          </a:xfr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44" name="椭圆 43"/>
            <p:cNvSpPr/>
            <p:nvPr/>
          </p:nvSpPr>
          <p:spPr>
            <a:xfrm>
              <a:off x="2466960" y="1649892"/>
              <a:ext cx="1643074" cy="406552"/>
            </a:xfrm>
            <a:prstGeom prst="ellips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/>
            <p:cNvCxnSpPr/>
            <p:nvPr/>
          </p:nvCxnSpPr>
          <p:spPr>
            <a:xfrm rot="4500000" flipH="1" flipV="1">
              <a:off x="3003058" y="1707175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2280000" flipH="1" flipV="1">
              <a:off x="2781696" y="1731923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1740000" flipH="1" flipV="1">
              <a:off x="2584262" y="1780015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0" idx="2"/>
              <a:endCxn id="44" idx="2"/>
            </p:cNvCxnSpPr>
            <p:nvPr/>
          </p:nvCxnSpPr>
          <p:spPr>
            <a:xfrm rot="10800000">
              <a:off x="2466960" y="1862609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10800000">
              <a:off x="3889370" y="1853084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1740000" flipH="1" flipV="1">
              <a:off x="3712903" y="1968219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rot="2880000" flipH="1" flipV="1">
              <a:off x="3522935" y="1998150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16200000" flipH="1">
              <a:off x="3265796" y="2013105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720000" flipH="1" flipV="1">
              <a:off x="3848956" y="1918734"/>
              <a:ext cx="180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17040000" flipH="1">
              <a:off x="3005278" y="2003580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19020000" flipH="1">
              <a:off x="2771543" y="1978336"/>
              <a:ext cx="108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20280000" flipH="1">
              <a:off x="2583976" y="1933320"/>
              <a:ext cx="144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7980000" flipH="1" flipV="1">
              <a:off x="3465822" y="1711336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7980000" flipH="1" flipV="1">
              <a:off x="3664702" y="1735810"/>
              <a:ext cx="126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rot="8880000" flipH="1" flipV="1">
              <a:off x="3815184" y="1772329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椭圆 39"/>
          <p:cNvSpPr/>
          <p:nvPr/>
        </p:nvSpPr>
        <p:spPr>
          <a:xfrm>
            <a:off x="2534415" y="1801917"/>
            <a:ext cx="746651" cy="1317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柱形 40"/>
          <p:cNvSpPr/>
          <p:nvPr/>
        </p:nvSpPr>
        <p:spPr>
          <a:xfrm>
            <a:off x="2858458" y="1427328"/>
            <a:ext cx="105409" cy="445060"/>
          </a:xfrm>
          <a:prstGeom prst="can">
            <a:avLst/>
          </a:prstGeom>
          <a:gradFill flip="none" rotWithShape="1"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立方体 31"/>
          <p:cNvSpPr/>
          <p:nvPr/>
        </p:nvSpPr>
        <p:spPr>
          <a:xfrm rot="420000">
            <a:off x="3370190" y="1406629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755554" y="1067763"/>
            <a:ext cx="2307297" cy="395286"/>
          </a:xfrm>
          <a:prstGeom prst="ellipse">
            <a:avLst/>
          </a:prstGeom>
          <a:gradFill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2405581" y="1124526"/>
            <a:ext cx="1010175" cy="255953"/>
            <a:chOff x="2466960" y="1640130"/>
            <a:chExt cx="1643074" cy="416314"/>
          </a:xfr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5" name="椭圆 4"/>
            <p:cNvSpPr/>
            <p:nvPr/>
          </p:nvSpPr>
          <p:spPr>
            <a:xfrm>
              <a:off x="2466960" y="1649892"/>
              <a:ext cx="1643074" cy="406552"/>
            </a:xfrm>
            <a:prstGeom prst="ellips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 rot="4500000" flipH="1" flipV="1">
              <a:off x="3003058" y="1707175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2280000" flipH="1" flipV="1">
              <a:off x="2781696" y="1731923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rot="1740000" flipH="1" flipV="1">
              <a:off x="2584262" y="1780015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2"/>
              <a:endCxn id="5" idx="2"/>
            </p:cNvCxnSpPr>
            <p:nvPr/>
          </p:nvCxnSpPr>
          <p:spPr>
            <a:xfrm rot="10800000">
              <a:off x="2466960" y="1862609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3889370" y="1853084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740000" flipH="1" flipV="1">
              <a:off x="3712903" y="1968219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2880000" flipH="1" flipV="1">
              <a:off x="3522935" y="1998150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16200000" flipH="1">
              <a:off x="3265796" y="2013105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720000" flipH="1" flipV="1">
              <a:off x="3848956" y="1918734"/>
              <a:ext cx="180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7040000" flipH="1">
              <a:off x="3005278" y="2003580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19020000" flipH="1">
              <a:off x="2771543" y="1978336"/>
              <a:ext cx="108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20280000" flipH="1">
              <a:off x="2583976" y="1933320"/>
              <a:ext cx="144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7980000" flipH="1" flipV="1">
              <a:off x="3465822" y="1711336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7980000" flipH="1" flipV="1">
              <a:off x="3664702" y="1735810"/>
              <a:ext cx="126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8880000" flipH="1" flipV="1">
              <a:off x="3815184" y="1772329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椭圆 3"/>
          <p:cNvSpPr/>
          <p:nvPr/>
        </p:nvSpPr>
        <p:spPr>
          <a:xfrm>
            <a:off x="2534415" y="1195427"/>
            <a:ext cx="746651" cy="1317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柱形 26"/>
          <p:cNvSpPr/>
          <p:nvPr/>
        </p:nvSpPr>
        <p:spPr>
          <a:xfrm>
            <a:off x="2858458" y="820837"/>
            <a:ext cx="105409" cy="445060"/>
          </a:xfrm>
          <a:prstGeom prst="can">
            <a:avLst/>
          </a:prstGeom>
          <a:gradFill flip="none" rotWithShape="1"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/>
          <p:cNvSpPr/>
          <p:nvPr/>
        </p:nvSpPr>
        <p:spPr>
          <a:xfrm rot="420000">
            <a:off x="3370190" y="1243372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平行四边形 30"/>
          <p:cNvSpPr/>
          <p:nvPr/>
        </p:nvSpPr>
        <p:spPr>
          <a:xfrm rot="360000">
            <a:off x="3438250" y="1209408"/>
            <a:ext cx="219102" cy="55405"/>
          </a:xfrm>
          <a:prstGeom prst="parallelogram">
            <a:avLst>
              <a:gd name="adj" fmla="val 109448"/>
            </a:avLst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512488" y="790412"/>
            <a:ext cx="916526" cy="409117"/>
            <a:chOff x="1512488" y="790412"/>
            <a:chExt cx="916526" cy="409117"/>
          </a:xfrm>
        </p:grpSpPr>
        <p:cxnSp>
          <p:nvCxnSpPr>
            <p:cNvPr id="85" name="直接箭头连接符 84"/>
            <p:cNvCxnSpPr/>
            <p:nvPr/>
          </p:nvCxnSpPr>
          <p:spPr>
            <a:xfrm>
              <a:off x="2032755" y="936007"/>
              <a:ext cx="396259" cy="263522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512488" y="790412"/>
              <a:ext cx="617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磁道</a:t>
              </a:r>
              <a:r>
                <a:rPr lang="en-US" altLang="zh-CN" sz="1400" b="1" dirty="0">
                  <a:solidFill>
                    <a:srgbClr val="11576A"/>
                  </a:solidFill>
                  <a:latin typeface="+mn-ea"/>
                </a:rPr>
                <a:t>t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084377" y="77155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11576A"/>
                </a:solidFill>
                <a:latin typeface="+mn-ea"/>
              </a:rPr>
              <a:t>磁盘轴</a:t>
            </a:r>
          </a:p>
        </p:txBody>
      </p:sp>
      <p:cxnSp>
        <p:nvCxnSpPr>
          <p:cNvPr id="89" name="直接箭头连接符 88"/>
          <p:cNvCxnSpPr/>
          <p:nvPr/>
        </p:nvCxnSpPr>
        <p:spPr>
          <a:xfrm rot="10800000">
            <a:off x="2983246" y="921368"/>
            <a:ext cx="154932" cy="0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rot="5400000">
            <a:off x="1887150" y="1958642"/>
            <a:ext cx="1018122" cy="976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rot="5400000">
            <a:off x="2904256" y="1958642"/>
            <a:ext cx="1018122" cy="976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885634" y="167425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11576A"/>
                </a:solidFill>
                <a:latin typeface="+mn-ea"/>
              </a:rPr>
              <a:t>磁头组</a:t>
            </a:r>
          </a:p>
        </p:txBody>
      </p:sp>
      <p:sp>
        <p:nvSpPr>
          <p:cNvPr id="96" name="任意多边形 95"/>
          <p:cNvSpPr/>
          <p:nvPr/>
        </p:nvSpPr>
        <p:spPr>
          <a:xfrm>
            <a:off x="2481719" y="1761710"/>
            <a:ext cx="189346" cy="78081"/>
          </a:xfrm>
          <a:custGeom>
            <a:avLst/>
            <a:gdLst>
              <a:gd name="connsiteX0" fmla="*/ 0 w 307975"/>
              <a:gd name="connsiteY0" fmla="*/ 50800 h 127000"/>
              <a:gd name="connsiteX1" fmla="*/ 130175 w 307975"/>
              <a:gd name="connsiteY1" fmla="*/ 127000 h 127000"/>
              <a:gd name="connsiteX2" fmla="*/ 307975 w 307975"/>
              <a:gd name="connsiteY2" fmla="*/ 85725 h 127000"/>
              <a:gd name="connsiteX3" fmla="*/ 203200 w 307975"/>
              <a:gd name="connsiteY3" fmla="*/ 0 h 127000"/>
              <a:gd name="connsiteX4" fmla="*/ 0 w 307975"/>
              <a:gd name="connsiteY4" fmla="*/ 5080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975" h="127000">
                <a:moveTo>
                  <a:pt x="0" y="50800"/>
                </a:moveTo>
                <a:lnTo>
                  <a:pt x="130175" y="127000"/>
                </a:lnTo>
                <a:lnTo>
                  <a:pt x="307975" y="85725"/>
                </a:lnTo>
                <a:lnTo>
                  <a:pt x="20320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0093DD"/>
          </a:solidFill>
          <a:ln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1540744" y="1426284"/>
            <a:ext cx="976112" cy="351041"/>
            <a:chOff x="1540744" y="1426284"/>
            <a:chExt cx="976112" cy="351041"/>
          </a:xfrm>
        </p:grpSpPr>
        <p:sp>
          <p:nvSpPr>
            <p:cNvPr id="97" name="TextBox 96"/>
            <p:cNvSpPr txBox="1"/>
            <p:nvPr/>
          </p:nvSpPr>
          <p:spPr>
            <a:xfrm>
              <a:off x="1540744" y="1426284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扇区</a:t>
              </a:r>
              <a:r>
                <a:rPr lang="en-US" altLang="zh-CN" sz="1400" b="1" dirty="0">
                  <a:solidFill>
                    <a:srgbClr val="11576A"/>
                  </a:solidFill>
                  <a:latin typeface="+mn-ea"/>
                </a:rPr>
                <a:t>s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98" name="直接箭头连接符 97"/>
            <p:cNvCxnSpPr/>
            <p:nvPr/>
          </p:nvCxnSpPr>
          <p:spPr>
            <a:xfrm>
              <a:off x="2095220" y="1580173"/>
              <a:ext cx="421636" cy="197152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1547664" y="2006651"/>
            <a:ext cx="833599" cy="307777"/>
            <a:chOff x="1547664" y="2006651"/>
            <a:chExt cx="833599" cy="307777"/>
          </a:xfrm>
        </p:grpSpPr>
        <p:sp>
          <p:nvSpPr>
            <p:cNvPr id="100" name="TextBox 99"/>
            <p:cNvSpPr txBox="1"/>
            <p:nvPr/>
          </p:nvSpPr>
          <p:spPr>
            <a:xfrm>
              <a:off x="1547664" y="2006651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柱面</a:t>
              </a:r>
              <a:r>
                <a:rPr lang="en-US" altLang="zh-CN" sz="1400" b="1" dirty="0">
                  <a:solidFill>
                    <a:srgbClr val="11576A"/>
                  </a:solidFill>
                  <a:latin typeface="+mn-ea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105" name="直接箭头连接符 104"/>
            <p:cNvCxnSpPr/>
            <p:nvPr/>
          </p:nvCxnSpPr>
          <p:spPr>
            <a:xfrm>
              <a:off x="2110836" y="2160540"/>
              <a:ext cx="270427" cy="0"/>
            </a:xfrm>
            <a:prstGeom prst="straightConnector1">
              <a:avLst/>
            </a:prstGeom>
            <a:ln w="28575">
              <a:solidFill>
                <a:srgbClr val="0050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1589429" y="27138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11576A"/>
                </a:solidFill>
                <a:latin typeface="+mn-ea"/>
              </a:rPr>
              <a:t>盘片</a:t>
            </a:r>
          </a:p>
        </p:txBody>
      </p:sp>
      <p:cxnSp>
        <p:nvCxnSpPr>
          <p:cNvPr id="110" name="直接箭头连接符 109"/>
          <p:cNvCxnSpPr/>
          <p:nvPr/>
        </p:nvCxnSpPr>
        <p:spPr>
          <a:xfrm flipV="1">
            <a:off x="1982003" y="2544468"/>
            <a:ext cx="257666" cy="210818"/>
          </a:xfrm>
          <a:prstGeom prst="straightConnector1">
            <a:avLst/>
          </a:prstGeom>
          <a:ln w="28575">
            <a:solidFill>
              <a:srgbClr val="005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392332" y="279530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11576A"/>
                </a:solidFill>
                <a:latin typeface="+mn-ea"/>
              </a:rPr>
              <a:t>磁头</a:t>
            </a:r>
          </a:p>
        </p:txBody>
      </p:sp>
      <p:cxnSp>
        <p:nvCxnSpPr>
          <p:cNvPr id="112" name="直接箭头连接符 111"/>
          <p:cNvCxnSpPr/>
          <p:nvPr/>
        </p:nvCxnSpPr>
        <p:spPr>
          <a:xfrm flipV="1">
            <a:off x="3730214" y="2687937"/>
            <a:ext cx="164957" cy="163000"/>
          </a:xfrm>
          <a:prstGeom prst="straightConnector1">
            <a:avLst/>
          </a:prstGeom>
          <a:ln w="28575">
            <a:solidFill>
              <a:srgbClr val="005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620651" y="2067707"/>
            <a:ext cx="723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11576A"/>
                </a:solidFill>
                <a:latin typeface="+mn-ea"/>
              </a:rPr>
              <a:t>读写头</a:t>
            </a:r>
          </a:p>
        </p:txBody>
      </p:sp>
      <p:sp>
        <p:nvSpPr>
          <p:cNvPr id="119" name="任意多边形 118"/>
          <p:cNvSpPr/>
          <p:nvPr/>
        </p:nvSpPr>
        <p:spPr>
          <a:xfrm>
            <a:off x="2701906" y="2766665"/>
            <a:ext cx="405238" cy="263132"/>
          </a:xfrm>
          <a:custGeom>
            <a:avLst/>
            <a:gdLst>
              <a:gd name="connsiteX0" fmla="*/ 548640 w 659130"/>
              <a:gd name="connsiteY0" fmla="*/ 0 h 427990"/>
              <a:gd name="connsiteX1" fmla="*/ 655320 w 659130"/>
              <a:gd name="connsiteY1" fmla="*/ 152400 h 427990"/>
              <a:gd name="connsiteX2" fmla="*/ 571500 w 659130"/>
              <a:gd name="connsiteY2" fmla="*/ 342900 h 427990"/>
              <a:gd name="connsiteX3" fmla="*/ 335280 w 659130"/>
              <a:gd name="connsiteY3" fmla="*/ 426720 h 427990"/>
              <a:gd name="connsiteX4" fmla="*/ 99060 w 659130"/>
              <a:gd name="connsiteY4" fmla="*/ 350520 h 427990"/>
              <a:gd name="connsiteX5" fmla="*/ 0 w 659130"/>
              <a:gd name="connsiteY5" fmla="*/ 220980 h 42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9130" h="427990">
                <a:moveTo>
                  <a:pt x="548640" y="0"/>
                </a:moveTo>
                <a:cubicBezTo>
                  <a:pt x="600075" y="47625"/>
                  <a:pt x="651510" y="95250"/>
                  <a:pt x="655320" y="152400"/>
                </a:cubicBezTo>
                <a:cubicBezTo>
                  <a:pt x="659130" y="209550"/>
                  <a:pt x="624840" y="297180"/>
                  <a:pt x="571500" y="342900"/>
                </a:cubicBezTo>
                <a:cubicBezTo>
                  <a:pt x="518160" y="388620"/>
                  <a:pt x="414020" y="425450"/>
                  <a:pt x="335280" y="426720"/>
                </a:cubicBezTo>
                <a:cubicBezTo>
                  <a:pt x="256540" y="427990"/>
                  <a:pt x="154940" y="384810"/>
                  <a:pt x="99060" y="350520"/>
                </a:cubicBezTo>
                <a:cubicBezTo>
                  <a:pt x="43180" y="316230"/>
                  <a:pt x="21590" y="268605"/>
                  <a:pt x="0" y="220980"/>
                </a:cubicBezTo>
              </a:path>
            </a:pathLst>
          </a:custGeom>
          <a:ln w="28575">
            <a:solidFill>
              <a:srgbClr val="005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立方体 41"/>
          <p:cNvSpPr/>
          <p:nvPr/>
        </p:nvSpPr>
        <p:spPr>
          <a:xfrm rot="420000">
            <a:off x="3370190" y="1849862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/>
        </p:nvSpPr>
        <p:spPr>
          <a:xfrm rot="360000">
            <a:off x="3438250" y="1815898"/>
            <a:ext cx="219102" cy="55405"/>
          </a:xfrm>
          <a:prstGeom prst="parallelogram">
            <a:avLst>
              <a:gd name="adj" fmla="val 109448"/>
            </a:avLst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立方体 65"/>
          <p:cNvSpPr/>
          <p:nvPr/>
        </p:nvSpPr>
        <p:spPr>
          <a:xfrm rot="420000">
            <a:off x="3370190" y="2460067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平行四边形 66"/>
          <p:cNvSpPr/>
          <p:nvPr/>
        </p:nvSpPr>
        <p:spPr>
          <a:xfrm rot="360000">
            <a:off x="3438250" y="2426102"/>
            <a:ext cx="219102" cy="55405"/>
          </a:xfrm>
          <a:prstGeom prst="parallelogram">
            <a:avLst>
              <a:gd name="adj" fmla="val 109448"/>
            </a:avLst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/>
          <p:cNvCxnSpPr>
            <a:endCxn id="67" idx="0"/>
          </p:cNvCxnSpPr>
          <p:nvPr/>
        </p:nvCxnSpPr>
        <p:spPr>
          <a:xfrm rot="5400000">
            <a:off x="3533465" y="2273529"/>
            <a:ext cx="182709" cy="121806"/>
          </a:xfrm>
          <a:prstGeom prst="straightConnector1">
            <a:avLst/>
          </a:prstGeom>
          <a:ln w="28575">
            <a:solidFill>
              <a:srgbClr val="005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立方体 91"/>
          <p:cNvSpPr/>
          <p:nvPr/>
        </p:nvSpPr>
        <p:spPr>
          <a:xfrm>
            <a:off x="4402507" y="1038484"/>
            <a:ext cx="483127" cy="1932509"/>
          </a:xfrm>
          <a:prstGeom prst="cube">
            <a:avLst/>
          </a:prstGeom>
          <a:gradFill flip="none" rotWithShape="1">
            <a:gsLst>
              <a:gs pos="100000">
                <a:srgbClr val="0093DD"/>
              </a:gs>
              <a:gs pos="3200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箭头连接符 94"/>
          <p:cNvCxnSpPr/>
          <p:nvPr/>
        </p:nvCxnSpPr>
        <p:spPr>
          <a:xfrm rot="10800000">
            <a:off x="4769593" y="1818520"/>
            <a:ext cx="199198" cy="0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550020" y="2986665"/>
            <a:ext cx="5882325" cy="663620"/>
            <a:chOff x="550020" y="2986665"/>
            <a:chExt cx="5882325" cy="663620"/>
          </a:xfrm>
        </p:grpSpPr>
        <p:sp>
          <p:nvSpPr>
            <p:cNvPr id="99" name="内容占位符 2"/>
            <p:cNvSpPr txBox="1">
              <a:spLocks/>
            </p:cNvSpPr>
            <p:nvPr/>
          </p:nvSpPr>
          <p:spPr>
            <a:xfrm>
              <a:off x="860181" y="3003954"/>
              <a:ext cx="55721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>
                  <a:sym typeface="宋体" charset="0"/>
                </a:rPr>
                <a:t>读取或写入时，磁头必须被定位在</a:t>
              </a:r>
              <a:r>
                <a:rPr lang="zh-CN" altLang="en-US" sz="1800" dirty="0">
                  <a:solidFill>
                    <a:srgbClr val="C00000"/>
                  </a:solidFill>
                  <a:sym typeface="宋体" charset="0"/>
                </a:rPr>
                <a:t>期望的磁道</a:t>
              </a:r>
              <a:r>
                <a:rPr lang="zh-CN" altLang="en-US" sz="1800" dirty="0">
                  <a:sym typeface="宋体" charset="0"/>
                </a:rPr>
                <a:t>，并从所</a:t>
              </a:r>
              <a:r>
                <a:rPr lang="zh-CN" altLang="en-US" sz="1800" dirty="0">
                  <a:solidFill>
                    <a:srgbClr val="C00000"/>
                  </a:solidFill>
                  <a:sym typeface="宋体" charset="0"/>
                </a:rPr>
                <a:t>期望的柱面和扇区</a:t>
              </a:r>
              <a:r>
                <a:rPr lang="zh-CN" altLang="en-US" sz="1800" dirty="0">
                  <a:sym typeface="宋体" charset="0"/>
                </a:rPr>
                <a:t>的开始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TextBox 11"/>
            <p:cNvSpPr txBox="1"/>
            <p:nvPr/>
          </p:nvSpPr>
          <p:spPr>
            <a:xfrm>
              <a:off x="550020" y="298666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0020" y="3580221"/>
            <a:ext cx="4418771" cy="629642"/>
            <a:chOff x="550020" y="3580221"/>
            <a:chExt cx="4418771" cy="629642"/>
          </a:xfrm>
        </p:grpSpPr>
        <p:sp>
          <p:nvSpPr>
            <p:cNvPr id="102" name="内容占位符 2"/>
            <p:cNvSpPr txBox="1">
              <a:spLocks/>
            </p:cNvSpPr>
            <p:nvPr/>
          </p:nvSpPr>
          <p:spPr>
            <a:xfrm>
              <a:off x="834569" y="3580352"/>
              <a:ext cx="15001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寻道时间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TextBox 31"/>
            <p:cNvSpPr txBox="1"/>
            <p:nvPr/>
          </p:nvSpPr>
          <p:spPr>
            <a:xfrm>
              <a:off x="550020" y="3580221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04" name="图片 10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4833" y="397300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07" name="内容占位符 2"/>
            <p:cNvSpPr txBox="1">
              <a:spLocks/>
            </p:cNvSpPr>
            <p:nvPr/>
          </p:nvSpPr>
          <p:spPr>
            <a:xfrm>
              <a:off x="1077397" y="3868231"/>
              <a:ext cx="3891394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>
                  <a:sym typeface="宋体" charset="0"/>
                </a:rPr>
                <a:t>定位到期望的磁道所花费的时间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50020" y="4114117"/>
            <a:ext cx="5572828" cy="643008"/>
            <a:chOff x="550020" y="4114117"/>
            <a:chExt cx="5572828" cy="643008"/>
          </a:xfrm>
        </p:grpSpPr>
        <p:sp>
          <p:nvSpPr>
            <p:cNvPr id="108" name="内容占位符 2"/>
            <p:cNvSpPr txBox="1">
              <a:spLocks/>
            </p:cNvSpPr>
            <p:nvPr/>
          </p:nvSpPr>
          <p:spPr>
            <a:xfrm>
              <a:off x="834569" y="4114117"/>
              <a:ext cx="15001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旋转延迟</a:t>
              </a:r>
            </a:p>
          </p:txBody>
        </p:sp>
        <p:sp>
          <p:nvSpPr>
            <p:cNvPr id="109" name="TextBox 33"/>
            <p:cNvSpPr txBox="1"/>
            <p:nvPr/>
          </p:nvSpPr>
          <p:spPr>
            <a:xfrm>
              <a:off x="550020" y="4114117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3" name="图片 1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4833" y="44911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15" name="内容占位符 2"/>
            <p:cNvSpPr txBox="1">
              <a:spLocks/>
            </p:cNvSpPr>
            <p:nvPr/>
          </p:nvSpPr>
          <p:spPr>
            <a:xfrm>
              <a:off x="1088446" y="4415493"/>
              <a:ext cx="5034402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>
                  <a:sym typeface="宋体" charset="0"/>
                </a:rPr>
                <a:t>从零扇区开始处到达目的地花费的时间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8" name="内容占位符 2"/>
          <p:cNvSpPr txBox="1">
            <a:spLocks/>
          </p:cNvSpPr>
          <p:nvPr/>
        </p:nvSpPr>
        <p:spPr>
          <a:xfrm>
            <a:off x="620568" y="4736450"/>
            <a:ext cx="5391592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sz="1800" dirty="0">
                <a:solidFill>
                  <a:srgbClr val="C00000"/>
                </a:solidFill>
                <a:sym typeface="宋体" charset="0"/>
              </a:rPr>
              <a:t>平均旋转延迟时间=磁盘旋转一周时间的一半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346115" y="1948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>
                <a:sym typeface="宋体" charset="0"/>
              </a:rPr>
              <a:t>磁盘</a:t>
            </a:r>
            <a:r>
              <a:rPr lang="en-US" altLang="zh-CN" dirty="0">
                <a:sym typeface="宋体" charset="0"/>
              </a:rPr>
              <a:t>I/O</a:t>
            </a:r>
            <a:r>
              <a:rPr lang="zh-CN" altLang="en-US" dirty="0">
                <a:sym typeface="宋体" charset="0"/>
              </a:rPr>
              <a:t>传输时间</a:t>
            </a:r>
            <a:endParaRPr lang="zh-CN" altLang="en-US" dirty="0"/>
          </a:p>
        </p:txBody>
      </p:sp>
      <p:pic>
        <p:nvPicPr>
          <p:cNvPr id="16" name="Object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262" y="2478481"/>
            <a:ext cx="2514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2804731" y="2491075"/>
            <a:ext cx="522097" cy="870161"/>
          </a:xfrm>
          <a:prstGeom prst="ellipse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</a:pPr>
            <a:endParaRPr lang="zh-CN">
              <a:solidFill>
                <a:srgbClr val="000099"/>
              </a:solidFill>
              <a:ea typeface="MS PGothic" charset="0"/>
              <a:cs typeface="MS PGothic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62350" y="843558"/>
            <a:ext cx="2117948" cy="976821"/>
            <a:chOff x="262350" y="843558"/>
            <a:chExt cx="2117948" cy="976821"/>
          </a:xfrm>
        </p:grpSpPr>
        <p:sp>
          <p:nvSpPr>
            <p:cNvPr id="33" name="TextBox 32"/>
            <p:cNvSpPr txBox="1"/>
            <p:nvPr/>
          </p:nvSpPr>
          <p:spPr>
            <a:xfrm>
              <a:off x="467544" y="843558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5072"/>
                  </a:solidFill>
                  <a:latin typeface="+mn-ea"/>
                </a:rPr>
                <a:t>等待设备可用</a:t>
              </a: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2380298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262350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51647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78126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05329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131808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58173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184652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2115508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2146889" y="839126"/>
            <a:ext cx="1569660" cy="981253"/>
            <a:chOff x="2146889" y="839126"/>
            <a:chExt cx="1569660" cy="981253"/>
          </a:xfrm>
        </p:grpSpPr>
        <p:sp>
          <p:nvSpPr>
            <p:cNvPr id="34" name="TextBox 33"/>
            <p:cNvSpPr txBox="1"/>
            <p:nvPr/>
          </p:nvSpPr>
          <p:spPr>
            <a:xfrm>
              <a:off x="2146889" y="839126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5072"/>
                  </a:solidFill>
                  <a:latin typeface="+mn-ea"/>
                </a:rPr>
                <a:t>等待通道可用</a:t>
              </a:r>
              <a:endParaRPr lang="en-US" altLang="zh-CN" b="1" dirty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3436035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265347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291826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318724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3437175" y="843558"/>
            <a:ext cx="1869927" cy="976821"/>
            <a:chOff x="3437175" y="843558"/>
            <a:chExt cx="1869927" cy="976821"/>
          </a:xfrm>
        </p:grpSpPr>
        <p:sp>
          <p:nvSpPr>
            <p:cNvPr id="35" name="TextBox 34"/>
            <p:cNvSpPr txBox="1"/>
            <p:nvPr/>
          </p:nvSpPr>
          <p:spPr>
            <a:xfrm>
              <a:off x="4026442" y="843558"/>
              <a:ext cx="659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5072"/>
                  </a:solidFill>
                  <a:latin typeface="+mn-ea"/>
                </a:rPr>
                <a:t>寻道</a:t>
              </a: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307102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3437175" y="1613880"/>
              <a:ext cx="1869926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6948264" y="839126"/>
            <a:ext cx="1409536" cy="981253"/>
            <a:chOff x="6948264" y="839126"/>
            <a:chExt cx="1409536" cy="981253"/>
          </a:xfrm>
        </p:grpSpPr>
        <p:sp>
          <p:nvSpPr>
            <p:cNvPr id="37" name="TextBox 36"/>
            <p:cNvSpPr txBox="1"/>
            <p:nvPr/>
          </p:nvSpPr>
          <p:spPr>
            <a:xfrm>
              <a:off x="6948264" y="839126"/>
              <a:ext cx="14095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5072"/>
                  </a:solidFill>
                  <a:latin typeface="+mn-ea"/>
                </a:rPr>
                <a:t>   </a:t>
              </a:r>
              <a:r>
                <a:rPr lang="zh-CN" altLang="en-US" b="1" dirty="0">
                  <a:solidFill>
                    <a:srgbClr val="005072"/>
                  </a:solidFill>
                  <a:latin typeface="+mn-ea"/>
                </a:rPr>
                <a:t>数据传送</a:t>
              </a: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8226663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7188036" y="1613880"/>
              <a:ext cx="1008000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30358" y="3408739"/>
            <a:ext cx="110799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  <a:tabLst>
                <a:tab pos="911225" algn="l"/>
                <a:tab pos="1825625" algn="l"/>
                <a:tab pos="2740025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zh-CN" altLang="en-US" b="1" dirty="0">
                <a:solidFill>
                  <a:srgbClr val="005072"/>
                </a:solidFill>
                <a:latin typeface="+mn-ea"/>
                <a:sym typeface="宋体" charset="0"/>
              </a:rPr>
              <a:t>访问时间</a:t>
            </a:r>
            <a:endParaRPr lang="zh-CN" altLang="zh-CN" b="1" dirty="0">
              <a:solidFill>
                <a:srgbClr val="005072"/>
              </a:solidFill>
              <a:latin typeface="+mn-ea"/>
              <a:sym typeface="宋体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384489" y="1902651"/>
            <a:ext cx="5854699" cy="369332"/>
            <a:chOff x="2384489" y="1902651"/>
            <a:chExt cx="5854699" cy="369332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115188" y="2119077"/>
              <a:ext cx="2124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30"/>
            <p:cNvSpPr txBox="1"/>
            <p:nvPr/>
          </p:nvSpPr>
          <p:spPr>
            <a:xfrm>
              <a:off x="4855696" y="1902651"/>
              <a:ext cx="9028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5072"/>
                  </a:solidFill>
                  <a:latin typeface="+mn-ea"/>
                </a:rPr>
                <a:t>设备忙</a:t>
              </a: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2384489" y="2119077"/>
              <a:ext cx="2160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5365229" y="842390"/>
            <a:ext cx="1822807" cy="977989"/>
            <a:chOff x="5365229" y="842390"/>
            <a:chExt cx="1822807" cy="977989"/>
          </a:xfrm>
        </p:grpSpPr>
        <p:sp>
          <p:nvSpPr>
            <p:cNvPr id="36" name="TextBox 35"/>
            <p:cNvSpPr txBox="1"/>
            <p:nvPr/>
          </p:nvSpPr>
          <p:spPr>
            <a:xfrm>
              <a:off x="5580112" y="842390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05072"/>
                  </a:solidFill>
                  <a:latin typeface="+mn-ea"/>
                </a:rPr>
                <a:t>旋转延时</a:t>
              </a: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7170926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V="1">
              <a:off x="5365229" y="1604355"/>
              <a:ext cx="1822807" cy="9525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346115" y="1948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>
                <a:sym typeface="宋体" charset="0"/>
              </a:rPr>
              <a:t>磁盘</a:t>
            </a:r>
            <a:r>
              <a:rPr lang="en-US" altLang="zh-CN" dirty="0">
                <a:sym typeface="宋体" charset="0"/>
              </a:rPr>
              <a:t>I/O</a:t>
            </a:r>
            <a:r>
              <a:rPr lang="zh-CN" altLang="en-US" dirty="0">
                <a:sym typeface="宋体" charset="0"/>
              </a:rPr>
              <a:t>传输时间</a:t>
            </a:r>
            <a:endParaRPr lang="zh-CN" altLang="en-US" dirty="0"/>
          </a:p>
        </p:txBody>
      </p:sp>
      <p:pic>
        <p:nvPicPr>
          <p:cNvPr id="16" name="Object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262" y="2478481"/>
            <a:ext cx="2514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3487907" y="2491075"/>
            <a:ext cx="522097" cy="870161"/>
          </a:xfrm>
          <a:prstGeom prst="ellipse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</a:pPr>
            <a:endParaRPr lang="zh-CN">
              <a:solidFill>
                <a:srgbClr val="000099"/>
              </a:solidFill>
              <a:ea typeface="MS PGothic" charset="0"/>
              <a:cs typeface="MS PGothic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87244" y="3386425"/>
            <a:ext cx="110799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  <a:tabLst>
                <a:tab pos="911225" algn="l"/>
                <a:tab pos="1825625" algn="l"/>
                <a:tab pos="2740025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zh-CN" altLang="en-US" b="1" dirty="0">
                <a:solidFill>
                  <a:srgbClr val="005072"/>
                </a:solidFill>
                <a:latin typeface="+mn-ea"/>
                <a:sym typeface="宋体" charset="0"/>
              </a:rPr>
              <a:t>寻道时间</a:t>
            </a:r>
            <a:endParaRPr lang="zh-CN" altLang="zh-CN" b="1" dirty="0">
              <a:solidFill>
                <a:srgbClr val="005072"/>
              </a:solidFill>
              <a:latin typeface="+mn-ea"/>
              <a:sym typeface="宋体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62350" y="843558"/>
            <a:ext cx="2117948" cy="976821"/>
            <a:chOff x="262350" y="843558"/>
            <a:chExt cx="2117948" cy="976821"/>
          </a:xfrm>
        </p:grpSpPr>
        <p:sp>
          <p:nvSpPr>
            <p:cNvPr id="57" name="TextBox 32"/>
            <p:cNvSpPr txBox="1"/>
            <p:nvPr/>
          </p:nvSpPr>
          <p:spPr>
            <a:xfrm>
              <a:off x="467544" y="843558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5072"/>
                  </a:solidFill>
                  <a:latin typeface="+mn-ea"/>
                </a:rPr>
                <a:t>等待设备可用</a:t>
              </a: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2380298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262350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51647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78126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05329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31808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158173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184652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2115508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2146889" y="839126"/>
            <a:ext cx="1569660" cy="981253"/>
            <a:chOff x="2146889" y="839126"/>
            <a:chExt cx="1569660" cy="981253"/>
          </a:xfrm>
        </p:grpSpPr>
        <p:sp>
          <p:nvSpPr>
            <p:cNvPr id="68" name="TextBox 33"/>
            <p:cNvSpPr txBox="1"/>
            <p:nvPr/>
          </p:nvSpPr>
          <p:spPr>
            <a:xfrm>
              <a:off x="2146889" y="839126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5072"/>
                  </a:solidFill>
                  <a:latin typeface="+mn-ea"/>
                </a:rPr>
                <a:t>等待通道可用</a:t>
              </a:r>
              <a:endParaRPr lang="en-US" altLang="zh-CN" b="1" dirty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3436035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265347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291826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318724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3437175" y="843558"/>
            <a:ext cx="1869927" cy="976821"/>
            <a:chOff x="3437175" y="843558"/>
            <a:chExt cx="1869927" cy="976821"/>
          </a:xfrm>
        </p:grpSpPr>
        <p:sp>
          <p:nvSpPr>
            <p:cNvPr id="74" name="TextBox 34"/>
            <p:cNvSpPr txBox="1"/>
            <p:nvPr/>
          </p:nvSpPr>
          <p:spPr>
            <a:xfrm>
              <a:off x="4026442" y="843558"/>
              <a:ext cx="659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5072"/>
                  </a:solidFill>
                  <a:latin typeface="+mn-ea"/>
                </a:rPr>
                <a:t>寻道</a:t>
              </a:r>
            </a:p>
          </p:txBody>
        </p:sp>
        <p:cxnSp>
          <p:nvCxnSpPr>
            <p:cNvPr id="75" name="直接连接符 74"/>
            <p:cNvCxnSpPr/>
            <p:nvPr/>
          </p:nvCxnSpPr>
          <p:spPr>
            <a:xfrm>
              <a:off x="5307102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3437175" y="1613880"/>
              <a:ext cx="1869926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6948264" y="839126"/>
            <a:ext cx="1409536" cy="981253"/>
            <a:chOff x="6948264" y="839126"/>
            <a:chExt cx="1409536" cy="981253"/>
          </a:xfrm>
        </p:grpSpPr>
        <p:sp>
          <p:nvSpPr>
            <p:cNvPr id="78" name="TextBox 36"/>
            <p:cNvSpPr txBox="1"/>
            <p:nvPr/>
          </p:nvSpPr>
          <p:spPr>
            <a:xfrm>
              <a:off x="6948264" y="839126"/>
              <a:ext cx="14095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5072"/>
                  </a:solidFill>
                  <a:latin typeface="+mn-ea"/>
                </a:rPr>
                <a:t>   </a:t>
              </a:r>
              <a:r>
                <a:rPr lang="zh-CN" altLang="en-US" b="1" dirty="0">
                  <a:solidFill>
                    <a:srgbClr val="005072"/>
                  </a:solidFill>
                  <a:latin typeface="+mn-ea"/>
                </a:rPr>
                <a:t>数据传送</a:t>
              </a: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8226663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7188036" y="1613880"/>
              <a:ext cx="1008000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2384489" y="1902651"/>
            <a:ext cx="5854699" cy="369332"/>
            <a:chOff x="2384489" y="1902651"/>
            <a:chExt cx="5854699" cy="369332"/>
          </a:xfrm>
        </p:grpSpPr>
        <p:cxnSp>
          <p:nvCxnSpPr>
            <p:cNvPr id="82" name="直接连接符 81"/>
            <p:cNvCxnSpPr/>
            <p:nvPr/>
          </p:nvCxnSpPr>
          <p:spPr>
            <a:xfrm>
              <a:off x="6115188" y="2119077"/>
              <a:ext cx="2124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30"/>
            <p:cNvSpPr txBox="1"/>
            <p:nvPr/>
          </p:nvSpPr>
          <p:spPr>
            <a:xfrm>
              <a:off x="4855696" y="1902651"/>
              <a:ext cx="9028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5072"/>
                  </a:solidFill>
                  <a:latin typeface="+mn-ea"/>
                </a:rPr>
                <a:t>设备忙</a:t>
              </a:r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2384489" y="2119077"/>
              <a:ext cx="2160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5365229" y="842390"/>
            <a:ext cx="1822807" cy="977989"/>
            <a:chOff x="5365229" y="842390"/>
            <a:chExt cx="1822807" cy="977989"/>
          </a:xfrm>
        </p:grpSpPr>
        <p:sp>
          <p:nvSpPr>
            <p:cNvPr id="86" name="TextBox 35"/>
            <p:cNvSpPr txBox="1"/>
            <p:nvPr/>
          </p:nvSpPr>
          <p:spPr>
            <a:xfrm>
              <a:off x="5580112" y="842390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05072"/>
                  </a:solidFill>
                  <a:latin typeface="+mn-ea"/>
                </a:rPr>
                <a:t>旋转延时</a:t>
              </a:r>
            </a:p>
          </p:txBody>
        </p:sp>
        <p:cxnSp>
          <p:nvCxnSpPr>
            <p:cNvPr id="87" name="直接连接符 86"/>
            <p:cNvCxnSpPr/>
            <p:nvPr/>
          </p:nvCxnSpPr>
          <p:spPr>
            <a:xfrm>
              <a:off x="7170926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V="1">
              <a:off x="5365229" y="1604355"/>
              <a:ext cx="1822807" cy="9525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53940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346115" y="1948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>
                <a:sym typeface="宋体" charset="0"/>
              </a:rPr>
              <a:t>磁盘</a:t>
            </a:r>
            <a:r>
              <a:rPr lang="en-US" altLang="zh-CN" dirty="0">
                <a:sym typeface="宋体" charset="0"/>
              </a:rPr>
              <a:t>I/O</a:t>
            </a:r>
            <a:r>
              <a:rPr lang="zh-CN" altLang="en-US" dirty="0">
                <a:sym typeface="宋体" charset="0"/>
              </a:rPr>
              <a:t>传输时间</a:t>
            </a:r>
            <a:endParaRPr lang="zh-CN" altLang="en-US" dirty="0"/>
          </a:p>
        </p:txBody>
      </p:sp>
      <p:pic>
        <p:nvPicPr>
          <p:cNvPr id="16" name="Object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262" y="2478481"/>
            <a:ext cx="2514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4148474" y="2548597"/>
            <a:ext cx="522097" cy="870161"/>
          </a:xfrm>
          <a:prstGeom prst="ellipse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</a:pPr>
            <a:endParaRPr lang="zh-CN">
              <a:solidFill>
                <a:srgbClr val="000099"/>
              </a:solidFill>
              <a:ea typeface="MS PGothic" charset="0"/>
              <a:cs typeface="MS PGothic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55524" y="3488874"/>
            <a:ext cx="110799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  <a:tabLst>
                <a:tab pos="911225" algn="l"/>
                <a:tab pos="1825625" algn="l"/>
                <a:tab pos="2740025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zh-CN" altLang="en-US" b="1" dirty="0">
                <a:solidFill>
                  <a:srgbClr val="005072"/>
                </a:solidFill>
                <a:latin typeface="+mn-ea"/>
                <a:sym typeface="宋体" charset="0"/>
              </a:rPr>
              <a:t>旋转延迟</a:t>
            </a:r>
            <a:endParaRPr lang="zh-CN" altLang="zh-CN" b="1" dirty="0">
              <a:solidFill>
                <a:srgbClr val="005072"/>
              </a:solidFill>
              <a:latin typeface="+mn-ea"/>
              <a:sym typeface="宋体" charset="0"/>
            </a:endParaRPr>
          </a:p>
        </p:txBody>
      </p:sp>
      <p:sp>
        <p:nvSpPr>
          <p:cNvPr id="56" name="Text Box 13"/>
          <p:cNvSpPr txBox="1">
            <a:spLocks noChangeArrowheads="1"/>
          </p:cNvSpPr>
          <p:nvPr/>
        </p:nvSpPr>
        <p:spPr bwMode="auto">
          <a:xfrm>
            <a:off x="3406802" y="3776272"/>
            <a:ext cx="25275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9pPr>
          </a:lstStyle>
          <a:p>
            <a:pPr>
              <a:spcBef>
                <a:spcPct val="50000"/>
              </a:spcBef>
              <a:buFont typeface="Arial" charset="0"/>
              <a:buNone/>
            </a:pPr>
            <a:r>
              <a:rPr lang="zh-CN" sz="1600" b="1" dirty="0">
                <a:solidFill>
                  <a:srgbClr val="C00000"/>
                </a:solidFill>
                <a:latin typeface="+mn-ea"/>
                <a:ea typeface="+mn-ea"/>
              </a:rPr>
              <a:t>1/r </a:t>
            </a:r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</a:rPr>
              <a:t>=</a:t>
            </a:r>
            <a:r>
              <a:rPr lang="zh-CN" altLang="en-US" sz="1600" b="1" dirty="0">
                <a:solidFill>
                  <a:srgbClr val="C00000"/>
                </a:solidFill>
                <a:latin typeface="+mn-ea"/>
                <a:ea typeface="+mn-ea"/>
              </a:rPr>
              <a:t>旋转一周的时间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262350" y="843558"/>
            <a:ext cx="2117948" cy="976821"/>
            <a:chOff x="262350" y="843558"/>
            <a:chExt cx="2117948" cy="976821"/>
          </a:xfrm>
        </p:grpSpPr>
        <p:sp>
          <p:nvSpPr>
            <p:cNvPr id="58" name="TextBox 32"/>
            <p:cNvSpPr txBox="1"/>
            <p:nvPr/>
          </p:nvSpPr>
          <p:spPr>
            <a:xfrm>
              <a:off x="467544" y="843558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5072"/>
                  </a:solidFill>
                  <a:latin typeface="+mn-ea"/>
                </a:rPr>
                <a:t>等待设备可用</a:t>
              </a: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2380298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262350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51647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78126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05329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131808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158173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184652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2115508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2146889" y="839126"/>
            <a:ext cx="1569660" cy="981253"/>
            <a:chOff x="2146889" y="839126"/>
            <a:chExt cx="1569660" cy="981253"/>
          </a:xfrm>
        </p:grpSpPr>
        <p:sp>
          <p:nvSpPr>
            <p:cNvPr id="69" name="TextBox 33"/>
            <p:cNvSpPr txBox="1"/>
            <p:nvPr/>
          </p:nvSpPr>
          <p:spPr>
            <a:xfrm>
              <a:off x="2146889" y="839126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5072"/>
                  </a:solidFill>
                  <a:latin typeface="+mn-ea"/>
                </a:rPr>
                <a:t>等待通道可用</a:t>
              </a:r>
              <a:endParaRPr lang="en-US" altLang="zh-CN" b="1" dirty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>
            <a:xfrm>
              <a:off x="3436035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265347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291826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18724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3437175" y="843558"/>
            <a:ext cx="1869927" cy="976821"/>
            <a:chOff x="3437175" y="843558"/>
            <a:chExt cx="1869927" cy="976821"/>
          </a:xfrm>
        </p:grpSpPr>
        <p:sp>
          <p:nvSpPr>
            <p:cNvPr id="75" name="TextBox 34"/>
            <p:cNvSpPr txBox="1"/>
            <p:nvPr/>
          </p:nvSpPr>
          <p:spPr>
            <a:xfrm>
              <a:off x="4026442" y="843558"/>
              <a:ext cx="659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5072"/>
                  </a:solidFill>
                  <a:latin typeface="+mn-ea"/>
                </a:rPr>
                <a:t>寻道</a:t>
              </a: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307102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3437175" y="1613880"/>
              <a:ext cx="1869926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6948264" y="839126"/>
            <a:ext cx="1409536" cy="981253"/>
            <a:chOff x="6948264" y="839126"/>
            <a:chExt cx="1409536" cy="981253"/>
          </a:xfrm>
        </p:grpSpPr>
        <p:sp>
          <p:nvSpPr>
            <p:cNvPr id="79" name="TextBox 36"/>
            <p:cNvSpPr txBox="1"/>
            <p:nvPr/>
          </p:nvSpPr>
          <p:spPr>
            <a:xfrm>
              <a:off x="6948264" y="839126"/>
              <a:ext cx="14095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5072"/>
                  </a:solidFill>
                  <a:latin typeface="+mn-ea"/>
                </a:rPr>
                <a:t>   </a:t>
              </a:r>
              <a:r>
                <a:rPr lang="zh-CN" altLang="en-US" b="1" dirty="0">
                  <a:solidFill>
                    <a:srgbClr val="005072"/>
                  </a:solidFill>
                  <a:latin typeface="+mn-ea"/>
                </a:rPr>
                <a:t>数据传送</a:t>
              </a:r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8226663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7188036" y="1613880"/>
              <a:ext cx="1008000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2384489" y="1902651"/>
            <a:ext cx="5854699" cy="369332"/>
            <a:chOff x="2384489" y="1902651"/>
            <a:chExt cx="5854699" cy="369332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6115188" y="2119077"/>
              <a:ext cx="2124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30"/>
            <p:cNvSpPr txBox="1"/>
            <p:nvPr/>
          </p:nvSpPr>
          <p:spPr>
            <a:xfrm>
              <a:off x="4855696" y="1902651"/>
              <a:ext cx="9028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5072"/>
                  </a:solidFill>
                  <a:latin typeface="+mn-ea"/>
                </a:rPr>
                <a:t>设备忙</a:t>
              </a: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2384489" y="2119077"/>
              <a:ext cx="2160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/>
          <p:nvPr/>
        </p:nvGrpSpPr>
        <p:grpSpPr>
          <a:xfrm>
            <a:off x="5365229" y="842390"/>
            <a:ext cx="1822807" cy="977989"/>
            <a:chOff x="5365229" y="842390"/>
            <a:chExt cx="1822807" cy="977989"/>
          </a:xfrm>
        </p:grpSpPr>
        <p:sp>
          <p:nvSpPr>
            <p:cNvPr id="87" name="TextBox 35"/>
            <p:cNvSpPr txBox="1"/>
            <p:nvPr/>
          </p:nvSpPr>
          <p:spPr>
            <a:xfrm>
              <a:off x="5580112" y="842390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05072"/>
                  </a:solidFill>
                  <a:latin typeface="+mn-ea"/>
                </a:rPr>
                <a:t>旋转延时</a:t>
              </a:r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7170926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5365229" y="1604355"/>
              <a:ext cx="1822807" cy="9525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680031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ject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262" y="2478481"/>
            <a:ext cx="2514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"/>
          <p:cNvSpPr txBox="1">
            <a:spLocks/>
          </p:cNvSpPr>
          <p:nvPr/>
        </p:nvSpPr>
        <p:spPr>
          <a:xfrm>
            <a:off x="346115" y="1948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>
                <a:sym typeface="宋体" charset="0"/>
              </a:rPr>
              <a:t>磁盘</a:t>
            </a:r>
            <a:r>
              <a:rPr lang="en-US" altLang="zh-CN" dirty="0">
                <a:sym typeface="宋体" charset="0"/>
              </a:rPr>
              <a:t>I/O</a:t>
            </a:r>
            <a:r>
              <a:rPr lang="zh-CN" altLang="en-US" dirty="0">
                <a:sym typeface="宋体" charset="0"/>
              </a:rPr>
              <a:t>传输时间</a:t>
            </a:r>
            <a:endParaRPr lang="zh-CN" altLang="en-US" dirty="0"/>
          </a:p>
        </p:txBody>
      </p:sp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4860032" y="2533296"/>
            <a:ext cx="522097" cy="870161"/>
          </a:xfrm>
          <a:prstGeom prst="ellipse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</a:pPr>
            <a:endParaRPr lang="zh-CN">
              <a:solidFill>
                <a:srgbClr val="000099"/>
              </a:solidFill>
              <a:ea typeface="MS PGothic" charset="0"/>
              <a:cs typeface="MS PGothic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0599" y="3433466"/>
            <a:ext cx="110799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  <a:tabLst>
                <a:tab pos="911225" algn="l"/>
                <a:tab pos="1825625" algn="l"/>
                <a:tab pos="2740025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zh-CN" altLang="en-US" b="1" dirty="0">
                <a:solidFill>
                  <a:srgbClr val="005072"/>
                </a:solidFill>
                <a:latin typeface="+mn-ea"/>
                <a:sym typeface="宋体" charset="0"/>
              </a:rPr>
              <a:t>传输时间</a:t>
            </a:r>
            <a:endParaRPr lang="zh-CN" altLang="zh-CN" b="1" dirty="0">
              <a:solidFill>
                <a:srgbClr val="005072"/>
              </a:solidFill>
              <a:latin typeface="+mn-ea"/>
              <a:sym typeface="宋体" charset="0"/>
            </a:endParaRPr>
          </a:p>
        </p:txBody>
      </p:sp>
      <p:sp>
        <p:nvSpPr>
          <p:cNvPr id="56" name="Text Box 13"/>
          <p:cNvSpPr txBox="1">
            <a:spLocks noChangeArrowheads="1"/>
          </p:cNvSpPr>
          <p:nvPr/>
        </p:nvSpPr>
        <p:spPr bwMode="auto">
          <a:xfrm>
            <a:off x="4165661" y="3775098"/>
            <a:ext cx="2527538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9pPr>
          </a:lstStyle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  <a:tabLst>
                <a:tab pos="911225" algn="l"/>
                <a:tab pos="1825625" algn="l"/>
                <a:tab pos="2740025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zh-CN" altLang="zh-CN" sz="1600" b="1" dirty="0">
                <a:solidFill>
                  <a:srgbClr val="C00000"/>
                </a:solidFill>
                <a:latin typeface="+mn-ea"/>
                <a:ea typeface="+mn-ea"/>
                <a:sym typeface="宋体" charset="0"/>
              </a:rPr>
              <a:t>b = </a:t>
            </a:r>
            <a:r>
              <a:rPr lang="zh-CN" altLang="en-US" sz="1600" b="1" dirty="0">
                <a:solidFill>
                  <a:srgbClr val="C00000"/>
                </a:solidFill>
                <a:latin typeface="+mn-ea"/>
                <a:ea typeface="+mn-ea"/>
                <a:sym typeface="宋体" charset="0"/>
              </a:rPr>
              <a:t>传输的比特数</a:t>
            </a:r>
            <a:endParaRPr lang="en-US" altLang="zh-CN" sz="1600" b="1" dirty="0">
              <a:solidFill>
                <a:srgbClr val="C00000"/>
              </a:solidFill>
              <a:latin typeface="+mn-ea"/>
              <a:ea typeface="+mn-ea"/>
              <a:sym typeface="宋体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48482" y="4033467"/>
            <a:ext cx="2073003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  <a:tabLst>
                <a:tab pos="911225" algn="l"/>
                <a:tab pos="1825625" algn="l"/>
                <a:tab pos="2740025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zh-CN" altLang="zh-CN" sz="1600" b="1" dirty="0">
                <a:solidFill>
                  <a:srgbClr val="C00000"/>
                </a:solidFill>
                <a:latin typeface="+mn-ea"/>
                <a:sym typeface="宋体" charset="0"/>
              </a:rPr>
              <a:t>N = </a:t>
            </a:r>
            <a:r>
              <a:rPr lang="zh-CN" altLang="en-US" sz="1600" b="1" dirty="0">
                <a:solidFill>
                  <a:srgbClr val="C00000"/>
                </a:solidFill>
                <a:latin typeface="+mn-ea"/>
                <a:sym typeface="宋体" charset="0"/>
              </a:rPr>
              <a:t>磁道上的比特数</a:t>
            </a:r>
            <a:endParaRPr lang="en-US" altLang="zh-CN" sz="1600" b="1" dirty="0">
              <a:solidFill>
                <a:srgbClr val="C00000"/>
              </a:solidFill>
              <a:latin typeface="+mn-ea"/>
              <a:sym typeface="宋体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31572" y="4294363"/>
            <a:ext cx="1369286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  <a:tabLst>
                <a:tab pos="911225" algn="l"/>
                <a:tab pos="1825625" algn="l"/>
                <a:tab pos="2740025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zh-CN" altLang="zh-CN" sz="1600" b="1" dirty="0">
                <a:solidFill>
                  <a:srgbClr val="C00000"/>
                </a:solidFill>
                <a:latin typeface="+mn-ea"/>
                <a:sym typeface="宋体" charset="0"/>
              </a:rPr>
              <a:t>r = </a:t>
            </a:r>
            <a:r>
              <a:rPr lang="zh-CN" altLang="en-US" sz="1600" b="1" dirty="0">
                <a:solidFill>
                  <a:srgbClr val="C00000"/>
                </a:solidFill>
                <a:latin typeface="+mn-ea"/>
                <a:sym typeface="宋体" charset="0"/>
              </a:rPr>
              <a:t>磁盘转数</a:t>
            </a:r>
            <a:endParaRPr lang="zh-CN" altLang="zh-CN" sz="1400" b="1" dirty="0">
              <a:solidFill>
                <a:srgbClr val="C00000"/>
              </a:solidFill>
              <a:latin typeface="+mn-ea"/>
              <a:cs typeface="MS PGothic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262350" y="843558"/>
            <a:ext cx="2117948" cy="976821"/>
            <a:chOff x="262350" y="843558"/>
            <a:chExt cx="2117948" cy="976821"/>
          </a:xfrm>
        </p:grpSpPr>
        <p:sp>
          <p:nvSpPr>
            <p:cNvPr id="58" name="TextBox 32"/>
            <p:cNvSpPr txBox="1"/>
            <p:nvPr/>
          </p:nvSpPr>
          <p:spPr>
            <a:xfrm>
              <a:off x="467544" y="843558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5072"/>
                  </a:solidFill>
                  <a:latin typeface="+mn-ea"/>
                </a:rPr>
                <a:t>等待设备可用</a:t>
              </a: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2380298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262350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51647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78126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05329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131808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158173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184652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2115508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2146889" y="839126"/>
            <a:ext cx="1569660" cy="981253"/>
            <a:chOff x="2146889" y="839126"/>
            <a:chExt cx="1569660" cy="981253"/>
          </a:xfrm>
        </p:grpSpPr>
        <p:sp>
          <p:nvSpPr>
            <p:cNvPr id="69" name="TextBox 33"/>
            <p:cNvSpPr txBox="1"/>
            <p:nvPr/>
          </p:nvSpPr>
          <p:spPr>
            <a:xfrm>
              <a:off x="2146889" y="839126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5072"/>
                  </a:solidFill>
                  <a:latin typeface="+mn-ea"/>
                </a:rPr>
                <a:t>等待通道可用</a:t>
              </a:r>
              <a:endParaRPr lang="en-US" altLang="zh-CN" b="1" dirty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>
            <a:xfrm>
              <a:off x="3436035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265347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291826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18724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3437175" y="843558"/>
            <a:ext cx="1869927" cy="976821"/>
            <a:chOff x="3437175" y="843558"/>
            <a:chExt cx="1869927" cy="976821"/>
          </a:xfrm>
        </p:grpSpPr>
        <p:sp>
          <p:nvSpPr>
            <p:cNvPr id="75" name="TextBox 34"/>
            <p:cNvSpPr txBox="1"/>
            <p:nvPr/>
          </p:nvSpPr>
          <p:spPr>
            <a:xfrm>
              <a:off x="4026442" y="843558"/>
              <a:ext cx="659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5072"/>
                  </a:solidFill>
                  <a:latin typeface="+mn-ea"/>
                </a:rPr>
                <a:t>寻道</a:t>
              </a: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307102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3437175" y="1613880"/>
              <a:ext cx="1869926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6948264" y="839126"/>
            <a:ext cx="1409536" cy="981253"/>
            <a:chOff x="6948264" y="839126"/>
            <a:chExt cx="1409536" cy="981253"/>
          </a:xfrm>
        </p:grpSpPr>
        <p:sp>
          <p:nvSpPr>
            <p:cNvPr id="79" name="TextBox 36"/>
            <p:cNvSpPr txBox="1"/>
            <p:nvPr/>
          </p:nvSpPr>
          <p:spPr>
            <a:xfrm>
              <a:off x="6948264" y="839126"/>
              <a:ext cx="14095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5072"/>
                  </a:solidFill>
                  <a:latin typeface="+mn-ea"/>
                </a:rPr>
                <a:t>   </a:t>
              </a:r>
              <a:r>
                <a:rPr lang="zh-CN" altLang="en-US" b="1" dirty="0">
                  <a:solidFill>
                    <a:srgbClr val="005072"/>
                  </a:solidFill>
                  <a:latin typeface="+mn-ea"/>
                </a:rPr>
                <a:t>数据传送</a:t>
              </a:r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8226663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7188036" y="1613880"/>
              <a:ext cx="1008000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2384489" y="1902651"/>
            <a:ext cx="5854699" cy="369332"/>
            <a:chOff x="2384489" y="1902651"/>
            <a:chExt cx="5854699" cy="369332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6115188" y="2119077"/>
              <a:ext cx="2124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30"/>
            <p:cNvSpPr txBox="1"/>
            <p:nvPr/>
          </p:nvSpPr>
          <p:spPr>
            <a:xfrm>
              <a:off x="4855696" y="1902651"/>
              <a:ext cx="9028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5072"/>
                  </a:solidFill>
                  <a:latin typeface="+mn-ea"/>
                </a:rPr>
                <a:t>设备忙</a:t>
              </a: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2384489" y="2119077"/>
              <a:ext cx="2160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/>
          <p:nvPr/>
        </p:nvGrpSpPr>
        <p:grpSpPr>
          <a:xfrm>
            <a:off x="5365229" y="842390"/>
            <a:ext cx="1822807" cy="977989"/>
            <a:chOff x="5365229" y="842390"/>
            <a:chExt cx="1822807" cy="977989"/>
          </a:xfrm>
        </p:grpSpPr>
        <p:sp>
          <p:nvSpPr>
            <p:cNvPr id="87" name="TextBox 35"/>
            <p:cNvSpPr txBox="1"/>
            <p:nvPr/>
          </p:nvSpPr>
          <p:spPr>
            <a:xfrm>
              <a:off x="5580112" y="842390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05072"/>
                  </a:solidFill>
                  <a:latin typeface="+mn-ea"/>
                </a:rPr>
                <a:t>旋转延时</a:t>
              </a:r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7170926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5365229" y="1604355"/>
              <a:ext cx="1822807" cy="9525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277461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6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/>
              <a:t>磁盘调度算法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44893" y="1092271"/>
            <a:ext cx="5870247" cy="687391"/>
            <a:chOff x="844893" y="843558"/>
            <a:chExt cx="5870247" cy="687391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843558"/>
              <a:ext cx="5572164" cy="68739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>
                  <a:sym typeface="宋体" charset="0"/>
                </a:rPr>
                <a:t>通过优化磁盘访问请求顺序来提高磁盘访问性能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84355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81005" y="2215130"/>
            <a:ext cx="4793473" cy="428628"/>
            <a:chOff x="1281005" y="1841981"/>
            <a:chExt cx="4793473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431008" y="1841981"/>
              <a:ext cx="46434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>
                  <a:sym typeface="宋体" charset="0"/>
                </a:rPr>
                <a:t>随机处理磁盘访问请求的性能表现很差</a:t>
              </a:r>
              <a:endParaRPr lang="zh-CN" altLang="en-US" dirty="0"/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1005" y="197477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279942" y="1495050"/>
            <a:ext cx="4294470" cy="428628"/>
            <a:chOff x="1279942" y="1172050"/>
            <a:chExt cx="4294470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431008" y="1172050"/>
              <a:ext cx="414340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dirty="0">
                  <a:sym typeface="宋体" charset="0"/>
                </a:rPr>
                <a:t>寻道时间是磁盘访问最耗时的部分</a:t>
              </a:r>
              <a:endParaRPr lang="zh-CN" altLang="en-US" dirty="0"/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9942" y="127560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279942" y="1855090"/>
            <a:ext cx="4876234" cy="428628"/>
            <a:chOff x="1279942" y="1499078"/>
            <a:chExt cx="4876234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431008" y="1499078"/>
              <a:ext cx="472516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>
                  <a:sym typeface="宋体" charset="0"/>
                </a:rPr>
                <a:t>同时会有多个在同一磁盘上的</a:t>
              </a:r>
              <a:r>
                <a:rPr lang="en-US" altLang="zh-CN" dirty="0">
                  <a:sym typeface="宋体" charset="0"/>
                </a:rPr>
                <a:t>I/O</a:t>
              </a:r>
              <a:r>
                <a:rPr lang="zh-CN" altLang="en-US" dirty="0">
                  <a:sym typeface="宋体" charset="0"/>
                </a:rPr>
                <a:t>请求</a:t>
              </a:r>
              <a:endParaRPr lang="zh-CN" altLang="en-US" dirty="0"/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9942" y="1627902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>
                <a:sym typeface="宋体" charset="0"/>
              </a:rPr>
              <a:t>先进先出(FIFO)算法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59582"/>
            <a:ext cx="2441223" cy="428628"/>
            <a:chOff x="844893" y="1059582"/>
            <a:chExt cx="244122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59582"/>
              <a:ext cx="21431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dirty="0">
                  <a:sym typeface="宋体" charset="0"/>
                </a:rPr>
                <a:t>按顺序处理请求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5958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433798"/>
            <a:ext cx="2726975" cy="428628"/>
            <a:chOff x="844893" y="1433798"/>
            <a:chExt cx="2726975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433798"/>
              <a:ext cx="24288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>
                  <a:sym typeface="宋体" charset="0"/>
                </a:rPr>
                <a:t>公平对待所有进程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43379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1855090"/>
            <a:ext cx="5941685" cy="428628"/>
            <a:chOff x="844893" y="1855090"/>
            <a:chExt cx="5941685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1855090"/>
              <a:ext cx="56436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>
                  <a:sym typeface="宋体" charset="0"/>
                </a:rPr>
                <a:t>在有很多进程的情况下，接近随机调度的性能</a:t>
              </a:r>
              <a:endParaRPr lang="zh-CN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18550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>
                <a:sym typeface="宋体" charset="0"/>
              </a:rPr>
              <a:t>FIFO算法示例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1" name="TextBox 1"/>
          <p:cNvSpPr>
            <a:spLocks noChangeArrowheads="1"/>
          </p:cNvSpPr>
          <p:nvPr/>
        </p:nvSpPr>
        <p:spPr bwMode="auto">
          <a:xfrm>
            <a:off x="1042988" y="5810240"/>
            <a:ext cx="73263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600" dirty="0">
                <a:solidFill>
                  <a:srgbClr val="000099"/>
                </a:solidFill>
                <a:ea typeface="MS PGothic" charset="0"/>
                <a:cs typeface="MS PGothic" charset="0"/>
                <a:hlinkClick r:id="rId2"/>
              </a:rPr>
              <a:t>http://cs.uttyler.edu/Faculty/Rainwater/COSC3355/Animations/diskschedulingfcfs.htm</a:t>
            </a:r>
            <a:endParaRPr lang="en-US" altLang="zh-CN" sz="1600" dirty="0">
              <a:solidFill>
                <a:srgbClr val="000099"/>
              </a:solidFill>
              <a:ea typeface="MS PGothic" charset="0"/>
              <a:cs typeface="MS PGothic" charset="0"/>
            </a:endParaRPr>
          </a:p>
        </p:txBody>
      </p:sp>
      <p:sp>
        <p:nvSpPr>
          <p:cNvPr id="6" name="Text Box 3"/>
          <p:cNvSpPr>
            <a:spLocks noChangeArrowheads="1"/>
          </p:cNvSpPr>
          <p:nvPr/>
        </p:nvSpPr>
        <p:spPr bwMode="auto">
          <a:xfrm>
            <a:off x="626067" y="4623356"/>
            <a:ext cx="19816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合计磁头移动距离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=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37860" y="843558"/>
            <a:ext cx="6609253" cy="349888"/>
            <a:chOff x="1237860" y="843558"/>
            <a:chExt cx="6609253" cy="349888"/>
          </a:xfrm>
        </p:grpSpPr>
        <p:sp>
          <p:nvSpPr>
            <p:cNvPr id="9" name="TextBox 8"/>
            <p:cNvSpPr txBox="1"/>
            <p:nvPr/>
          </p:nvSpPr>
          <p:spPr>
            <a:xfrm>
              <a:off x="1237860" y="854892"/>
              <a:ext cx="43213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005072"/>
                  </a:solidFill>
                  <a:latin typeface="+mn-ea"/>
                </a:rPr>
                <a:t>磁盘访问序列 </a:t>
              </a:r>
              <a:r>
                <a:rPr lang="en-US" altLang="zh-CN" sz="1600" b="1" dirty="0">
                  <a:solidFill>
                    <a:srgbClr val="005072"/>
                  </a:solidFill>
                  <a:latin typeface="+mn-ea"/>
                </a:rPr>
                <a:t>= 98,183,37,122,14,124,65,67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8380" y="843558"/>
              <a:ext cx="19287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005072"/>
                  </a:solidFill>
                  <a:latin typeface="+mn-ea"/>
                </a:rPr>
                <a:t>初始磁头位置：</a:t>
              </a:r>
              <a:r>
                <a:rPr lang="en-US" altLang="zh-CN" sz="1600" b="1" dirty="0">
                  <a:solidFill>
                    <a:srgbClr val="005072"/>
                  </a:solidFill>
                  <a:latin typeface="+mn-ea"/>
                </a:rPr>
                <a:t>53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53133" y="1138391"/>
            <a:ext cx="6967188" cy="556760"/>
            <a:chOff x="1053133" y="1138391"/>
            <a:chExt cx="6967188" cy="556760"/>
          </a:xfrm>
        </p:grpSpPr>
        <p:sp>
          <p:nvSpPr>
            <p:cNvPr id="11" name="TextBox 10"/>
            <p:cNvSpPr txBox="1"/>
            <p:nvPr/>
          </p:nvSpPr>
          <p:spPr>
            <a:xfrm>
              <a:off x="1053133" y="1138391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5072"/>
                  </a:solidFill>
                  <a:latin typeface="+mn-ea"/>
                </a:rPr>
                <a:t>0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33364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5072"/>
                  </a:solidFill>
                  <a:latin typeface="+mn-ea"/>
                </a:rPr>
                <a:t>14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33836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5072"/>
                  </a:solidFill>
                  <a:latin typeface="+mn-ea"/>
                </a:rPr>
                <a:t>37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51609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5072"/>
                  </a:solidFill>
                  <a:latin typeface="+mn-ea"/>
                </a:rPr>
                <a:t>53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65165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5072"/>
                  </a:solidFill>
                  <a:latin typeface="+mn-ea"/>
                </a:rPr>
                <a:t>65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76439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5072"/>
                  </a:solidFill>
                  <a:latin typeface="+mn-ea"/>
                </a:rPr>
                <a:t>67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21485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5072"/>
                  </a:solidFill>
                  <a:latin typeface="+mn-ea"/>
                </a:rPr>
                <a:t>98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68974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5072"/>
                  </a:solidFill>
                  <a:latin typeface="+mn-ea"/>
                </a:rPr>
                <a:t>122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34930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5072"/>
                  </a:solidFill>
                  <a:latin typeface="+mn-ea"/>
                </a:rPr>
                <a:t>124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82527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5072"/>
                  </a:solidFill>
                  <a:latin typeface="+mn-ea"/>
                </a:rPr>
                <a:t>183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55743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5072"/>
                  </a:solidFill>
                  <a:latin typeface="+mn-ea"/>
                </a:rPr>
                <a:t>199</a:t>
              </a:r>
              <a:endParaRPr lang="zh-CN" altLang="en-US" sz="1600" b="1" dirty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7741493" y="140715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217340" y="140715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300689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321796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262364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453508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426346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366914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462808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069357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658913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5400000">
              <a:off x="4480172" y="-1711025"/>
              <a:ext cx="0" cy="6516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接连接符 36"/>
          <p:cNvCxnSpPr/>
          <p:nvPr/>
        </p:nvCxnSpPr>
        <p:spPr>
          <a:xfrm rot="60000">
            <a:off x="3050307" y="1715370"/>
            <a:ext cx="1368000" cy="360040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458651" y="2100355"/>
            <a:ext cx="2777645" cy="306520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2483768" y="2425363"/>
            <a:ext cx="4793870" cy="341552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2464152" y="2789904"/>
            <a:ext cx="2736000" cy="318001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644055" y="3126955"/>
            <a:ext cx="3600000" cy="350515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622413" y="3499032"/>
            <a:ext cx="3669667" cy="275995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3410347" y="3818460"/>
            <a:ext cx="1903800" cy="316607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59480" y="4159451"/>
            <a:ext cx="130292" cy="424606"/>
            <a:chOff x="3359480" y="4159451"/>
            <a:chExt cx="130292" cy="424606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3359480" y="4159451"/>
              <a:ext cx="60392" cy="335656"/>
            </a:xfrm>
            <a:prstGeom prst="line">
              <a:avLst/>
            </a:prstGeom>
            <a:ln w="28575">
              <a:solidFill>
                <a:srgbClr val="005072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3381772" y="4476057"/>
              <a:ext cx="108000" cy="108000"/>
            </a:xfrm>
            <a:prstGeom prst="ellipse">
              <a:avLst/>
            </a:prstGeom>
            <a:solidFill>
              <a:srgbClr val="005072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Text Box 3"/>
          <p:cNvSpPr>
            <a:spLocks noChangeArrowheads="1"/>
          </p:cNvSpPr>
          <p:nvPr/>
        </p:nvSpPr>
        <p:spPr bwMode="auto">
          <a:xfrm>
            <a:off x="2434000" y="4636141"/>
            <a:ext cx="4379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45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 Box 3"/>
          <p:cNvSpPr>
            <a:spLocks noChangeArrowheads="1"/>
          </p:cNvSpPr>
          <p:nvPr/>
        </p:nvSpPr>
        <p:spPr bwMode="auto">
          <a:xfrm>
            <a:off x="2692126" y="4634064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+85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 Box 3"/>
          <p:cNvSpPr>
            <a:spLocks noChangeArrowheads="1"/>
          </p:cNvSpPr>
          <p:nvPr/>
        </p:nvSpPr>
        <p:spPr bwMode="auto">
          <a:xfrm>
            <a:off x="3074907" y="4633706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+146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 Box 3"/>
          <p:cNvSpPr>
            <a:spLocks noChangeArrowheads="1"/>
          </p:cNvSpPr>
          <p:nvPr/>
        </p:nvSpPr>
        <p:spPr bwMode="auto">
          <a:xfrm>
            <a:off x="3601206" y="4631607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+85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 Box 3"/>
          <p:cNvSpPr>
            <a:spLocks noChangeArrowheads="1"/>
          </p:cNvSpPr>
          <p:nvPr/>
        </p:nvSpPr>
        <p:spPr bwMode="auto">
          <a:xfrm>
            <a:off x="3995527" y="4629939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+108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"/>
          <p:cNvSpPr>
            <a:spLocks noChangeArrowheads="1"/>
          </p:cNvSpPr>
          <p:nvPr/>
        </p:nvSpPr>
        <p:spPr bwMode="auto">
          <a:xfrm>
            <a:off x="4533528" y="4623711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+110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 Box 3"/>
          <p:cNvSpPr>
            <a:spLocks noChangeArrowheads="1"/>
          </p:cNvSpPr>
          <p:nvPr/>
        </p:nvSpPr>
        <p:spPr bwMode="auto">
          <a:xfrm>
            <a:off x="5059860" y="4619736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+59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 Box 3"/>
          <p:cNvSpPr>
            <a:spLocks noChangeArrowheads="1"/>
          </p:cNvSpPr>
          <p:nvPr/>
        </p:nvSpPr>
        <p:spPr bwMode="auto">
          <a:xfrm>
            <a:off x="5474740" y="4619639"/>
            <a:ext cx="4667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 Box 3"/>
          <p:cNvSpPr>
            <a:spLocks noChangeArrowheads="1"/>
          </p:cNvSpPr>
          <p:nvPr/>
        </p:nvSpPr>
        <p:spPr bwMode="auto">
          <a:xfrm>
            <a:off x="5759677" y="4617531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=640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7578</TotalTime>
  <Words>789</Words>
  <Application>Microsoft Office PowerPoint</Application>
  <PresentationFormat>全屏显示(16:9)</PresentationFormat>
  <Paragraphs>195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Monotype Sorts</vt:lpstr>
      <vt:lpstr>MS PGothic</vt:lpstr>
      <vt:lpstr>微软雅黑</vt:lpstr>
      <vt:lpstr>张海山锐谐体2.0-授权联系：Samtype@QQ.com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胡 锦浩</cp:lastModifiedBy>
  <cp:revision>1094</cp:revision>
  <dcterms:created xsi:type="dcterms:W3CDTF">2015-01-11T06:38:50Z</dcterms:created>
  <dcterms:modified xsi:type="dcterms:W3CDTF">2020-06-03T03:59:30Z</dcterms:modified>
</cp:coreProperties>
</file>