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02" r:id="rId2"/>
    <p:sldId id="275" r:id="rId3"/>
    <p:sldId id="276" r:id="rId4"/>
    <p:sldId id="277" r:id="rId5"/>
    <p:sldId id="294" r:id="rId6"/>
    <p:sldId id="295" r:id="rId7"/>
    <p:sldId id="303" r:id="rId8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576A"/>
    <a:srgbClr val="D60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730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15A7E08B-C7D1-4965-985B-F458D29DC8FC}" type="datetimeFigureOut">
              <a:rPr lang="zh-CN" altLang="en-US"/>
              <a:pPr>
                <a:defRPr/>
              </a:pPr>
              <a:t>2020/3/8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AA0CA78E-3178-45F2-B646-C921AF43884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679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A7497A2A-ACCD-48B5-A5F3-2DF80A902532}" type="datetimeFigureOut">
              <a:rPr lang="zh-CN" altLang="en-US"/>
              <a:pPr>
                <a:defRPr/>
              </a:pPr>
              <a:t>2020/3/8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202BF2C8-6868-4156-B84E-A03FE980E3C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BEE05F4E-6999-41B8-8DFF-89FE6087134C}" type="datetimeFigureOut">
              <a:rPr lang="zh-CN" altLang="en-US"/>
              <a:pPr>
                <a:defRPr/>
              </a:pPr>
              <a:t>2020/3/8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9AEC1033-FFE2-4FC5-999B-4DA3DB03485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186CF0C2-5398-466A-984D-246D3808AB37}" type="datetimeFigureOut">
              <a:rPr lang="zh-CN" altLang="en-US"/>
              <a:pPr>
                <a:defRPr/>
              </a:pPr>
              <a:t>2020/3/8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58E605BB-0906-42C9-896E-B4CF6C25635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41DCB41D-39A2-40DE-BFB0-A73B8E9A6724}" type="datetimeFigureOut">
              <a:rPr lang="zh-CN" altLang="en-US"/>
              <a:pPr>
                <a:defRPr/>
              </a:pPr>
              <a:t>2020/3/8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C1152445-1FD3-4E2A-A853-371A9F70270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81D9FC01-8FDF-456C-A0FC-CA5807AF44C8}" type="datetimeFigureOut">
              <a:rPr lang="zh-CN" altLang="en-US"/>
              <a:pPr>
                <a:defRPr/>
              </a:pPr>
              <a:t>2020/3/8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799C3E96-ED1F-44E4-84A8-9F0980AC5FF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3688BA0C-6437-45B7-ABB5-128D4ED5BB65}" type="datetimeFigureOut">
              <a:rPr lang="zh-CN" altLang="en-US"/>
              <a:pPr>
                <a:defRPr/>
              </a:pPr>
              <a:t>2020/3/8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A1C49412-E5F1-4A1C-8829-D19B9B32F27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5A32D8E7-8591-45C6-90E8-F067127EC699}" type="datetimeFigureOut">
              <a:rPr lang="zh-CN" altLang="en-US"/>
              <a:pPr>
                <a:defRPr/>
              </a:pPr>
              <a:t>2020/3/8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739EB666-F78C-4376-9A7F-DEFBB782CF5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5A97E764-46C7-4E3C-A001-E172787C5673}" type="datetimeFigureOut">
              <a:rPr lang="zh-CN" altLang="en-US"/>
              <a:pPr>
                <a:defRPr/>
              </a:pPr>
              <a:t>2020/3/8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BAA16FAE-FAB9-4549-8B34-66FA458B398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20E8460D-62A8-4762-9198-EE6EC61A52A6}" type="datetimeFigureOut">
              <a:rPr lang="zh-CN" altLang="en-US"/>
              <a:pPr>
                <a:defRPr/>
              </a:pPr>
              <a:t>2020/3/8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26B15989-076B-4C08-8324-29DB54C9D98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347D2139-62CB-4C25-BC75-ED2C3D3DE7BE}" type="datetimeFigureOut">
              <a:rPr lang="zh-CN" altLang="en-US"/>
              <a:pPr>
                <a:defRPr/>
              </a:pPr>
              <a:t>2020/3/8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57768E8D-E834-4610-B5FB-BD3BB2ECFB0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9F3619F4-5F35-41AE-B6EE-5648DB07E210}" type="datetimeFigureOut">
              <a:rPr lang="zh-CN" altLang="en-US"/>
              <a:pPr>
                <a:defRPr/>
              </a:pPr>
              <a:t>2020/3/8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8CA75E46-863B-40A2-B4F3-F56272F425A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715"/>
            <a:ext cx="9144000" cy="5142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>
    <p:wipe dir="r"/>
  </p:transition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3500438" y="214313"/>
            <a:ext cx="1857375" cy="55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内容摘要</a:t>
            </a:r>
          </a:p>
        </p:txBody>
      </p:sp>
      <p:grpSp>
        <p:nvGrpSpPr>
          <p:cNvPr id="27" name="组合 26"/>
          <p:cNvGrpSpPr/>
          <p:nvPr/>
        </p:nvGrpSpPr>
        <p:grpSpPr>
          <a:xfrm>
            <a:off x="780897" y="785813"/>
            <a:ext cx="7220103" cy="3468539"/>
            <a:chOff x="780897" y="785813"/>
            <a:chExt cx="7220103" cy="3468539"/>
          </a:xfrm>
        </p:grpSpPr>
        <p:sp>
          <p:nvSpPr>
            <p:cNvPr id="3" name="TextBox 10"/>
            <p:cNvSpPr txBox="1">
              <a:spLocks noChangeArrowheads="1"/>
            </p:cNvSpPr>
            <p:nvPr/>
          </p:nvSpPr>
          <p:spPr bwMode="auto">
            <a:xfrm>
              <a:off x="1143000" y="785813"/>
              <a:ext cx="6858000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chemeClr val="folHlink"/>
                </a:buClr>
                <a:buSzPct val="75000"/>
              </a:pPr>
              <a:r>
                <a:rPr lang="zh-CN" altLang="en-US"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pitchFamily="18" charset="0"/>
                </a:rPr>
                <a:t>启动</a:t>
              </a:r>
              <a:endParaRPr lang="en-US" altLang="zh-CN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pitchFamily="18" charset="0"/>
              </a:endParaRPr>
            </a:p>
          </p:txBody>
        </p:sp>
        <p:sp>
          <p:nvSpPr>
            <p:cNvPr id="4" name="矩形 8"/>
            <p:cNvSpPr>
              <a:spLocks noChangeArrowheads="1"/>
            </p:cNvSpPr>
            <p:nvPr/>
          </p:nvSpPr>
          <p:spPr bwMode="auto">
            <a:xfrm>
              <a:off x="785813" y="822325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Calibri" pitchFamily="34" charset="0"/>
              </a:endParaRPr>
            </a:p>
          </p:txBody>
        </p:sp>
        <p:sp>
          <p:nvSpPr>
            <p:cNvPr id="11" name="TextBox 25"/>
            <p:cNvSpPr txBox="1">
              <a:spLocks noChangeArrowheads="1"/>
            </p:cNvSpPr>
            <p:nvPr/>
          </p:nvSpPr>
          <p:spPr bwMode="auto">
            <a:xfrm>
              <a:off x="1138084" y="1277813"/>
              <a:ext cx="6858000" cy="368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2900" indent="-342900">
                <a:lnSpc>
                  <a:spcPct val="90000"/>
                </a:lnSpc>
                <a:spcBef>
                  <a:spcPct val="20000"/>
                </a:spcBef>
              </a:pPr>
              <a:r>
                <a:rPr lang="zh-CN" altLang="en-US"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中断、异常和系统调用</a:t>
              </a:r>
            </a:p>
          </p:txBody>
        </p:sp>
        <p:sp>
          <p:nvSpPr>
            <p:cNvPr id="12" name="矩形 26"/>
            <p:cNvSpPr>
              <a:spLocks noChangeArrowheads="1"/>
            </p:cNvSpPr>
            <p:nvPr/>
          </p:nvSpPr>
          <p:spPr bwMode="auto">
            <a:xfrm>
              <a:off x="780897" y="1254001"/>
              <a:ext cx="415925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>
                <a:solidFill>
                  <a:srgbClr val="11576A"/>
                </a:solidFill>
                <a:latin typeface="Calibri" pitchFamily="34" charset="0"/>
              </a:endParaRPr>
            </a:p>
          </p:txBody>
        </p:sp>
        <p:sp>
          <p:nvSpPr>
            <p:cNvPr id="13" name="TextBox 27"/>
            <p:cNvSpPr txBox="1">
              <a:spLocks noChangeArrowheads="1"/>
            </p:cNvSpPr>
            <p:nvPr/>
          </p:nvSpPr>
          <p:spPr bwMode="auto">
            <a:xfrm>
              <a:off x="1004735" y="1635001"/>
              <a:ext cx="3562350" cy="368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742950" lvl="1" indent="-285750">
                <a:lnSpc>
                  <a:spcPct val="90000"/>
                </a:lnSpc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背景</a:t>
              </a:r>
            </a:p>
          </p:txBody>
        </p:sp>
        <p:pic>
          <p:nvPicPr>
            <p:cNvPr id="14" name="图片 2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87309" y="1747713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" name="TextBox 29"/>
            <p:cNvSpPr txBox="1">
              <a:spLocks noChangeArrowheads="1"/>
            </p:cNvSpPr>
            <p:nvPr/>
          </p:nvSpPr>
          <p:spPr bwMode="auto">
            <a:xfrm>
              <a:off x="1004734" y="1995686"/>
              <a:ext cx="515144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742950" lvl="1" indent="-285750">
                <a:lnSpc>
                  <a:spcPct val="90000"/>
                </a:lnSpc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中断、异常和系统调用相比较</a:t>
              </a:r>
            </a:p>
          </p:txBody>
        </p:sp>
        <p:pic>
          <p:nvPicPr>
            <p:cNvPr id="16" name="图片 30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87309" y="2100461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" name="TextBox 31"/>
            <p:cNvSpPr txBox="1">
              <a:spLocks noChangeArrowheads="1"/>
            </p:cNvSpPr>
            <p:nvPr/>
          </p:nvSpPr>
          <p:spPr bwMode="auto">
            <a:xfrm>
              <a:off x="1007791" y="2396124"/>
              <a:ext cx="3419473" cy="368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742950" lvl="1" indent="-285750">
                <a:lnSpc>
                  <a:spcPct val="90000"/>
                </a:lnSpc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中断和异常处理机制</a:t>
              </a:r>
            </a:p>
          </p:txBody>
        </p:sp>
        <p:pic>
          <p:nvPicPr>
            <p:cNvPr id="18" name="图片 32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90365" y="2500899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" name="TextBox 37"/>
            <p:cNvSpPr txBox="1">
              <a:spLocks noChangeArrowheads="1"/>
            </p:cNvSpPr>
            <p:nvPr/>
          </p:nvSpPr>
          <p:spPr bwMode="auto">
            <a:xfrm>
              <a:off x="1004734" y="2788664"/>
              <a:ext cx="3419474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742950" lvl="1" indent="-285750">
                <a:lnSpc>
                  <a:spcPct val="90000"/>
                </a:lnSpc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系统调用的概念和实现</a:t>
              </a:r>
            </a:p>
          </p:txBody>
        </p:sp>
        <p:pic>
          <p:nvPicPr>
            <p:cNvPr id="20" name="图片 3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87308" y="2890264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1" name="图片 40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87308" y="3239514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2" name="TextBox 41"/>
            <p:cNvSpPr txBox="1">
              <a:spLocks noChangeArrowheads="1"/>
            </p:cNvSpPr>
            <p:nvPr/>
          </p:nvSpPr>
          <p:spPr bwMode="auto">
            <a:xfrm>
              <a:off x="1004734" y="3156963"/>
              <a:ext cx="4348168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742950" lvl="1" indent="-285750">
                <a:lnSpc>
                  <a:spcPct val="90000"/>
                </a:lnSpc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程序调用与系统调用的不同之处</a:t>
              </a:r>
            </a:p>
          </p:txBody>
        </p:sp>
        <p:pic>
          <p:nvPicPr>
            <p:cNvPr id="23" name="图片 42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87308" y="3633639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4" name="TextBox 43"/>
            <p:cNvSpPr txBox="1">
              <a:spLocks noChangeArrowheads="1"/>
            </p:cNvSpPr>
            <p:nvPr/>
          </p:nvSpPr>
          <p:spPr bwMode="auto">
            <a:xfrm>
              <a:off x="1004734" y="3884464"/>
              <a:ext cx="3705226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742950" lvl="1" indent="-285750">
                <a:lnSpc>
                  <a:spcPct val="90000"/>
                </a:lnSpc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系统调用示例</a:t>
              </a:r>
            </a:p>
          </p:txBody>
        </p:sp>
        <p:pic>
          <p:nvPicPr>
            <p:cNvPr id="25" name="图片 44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87308" y="3990827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6" name="TextBox 43"/>
            <p:cNvSpPr txBox="1">
              <a:spLocks noChangeArrowheads="1"/>
            </p:cNvSpPr>
            <p:nvPr/>
          </p:nvSpPr>
          <p:spPr bwMode="auto">
            <a:xfrm>
              <a:off x="1004734" y="3551090"/>
              <a:ext cx="3705226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742950" lvl="1" indent="-285750">
                <a:lnSpc>
                  <a:spcPct val="90000"/>
                </a:lnSpc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开销</a:t>
              </a:r>
            </a:p>
          </p:txBody>
        </p:sp>
      </p:grpSp>
      <p:pic>
        <p:nvPicPr>
          <p:cNvPr id="28" name="图片 27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566"/>
            <a:ext cx="9140974" cy="5141934"/>
          </a:xfrm>
          <a:prstGeom prst="rect">
            <a:avLst/>
          </a:prstGeom>
        </p:spPr>
      </p:pic>
      <p:pic>
        <p:nvPicPr>
          <p:cNvPr id="29" name="图片 28" descr="封面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85984" y="1928808"/>
            <a:ext cx="4591364" cy="121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32168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3286116" y="214313"/>
            <a:ext cx="2857520" cy="530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algn="ctr">
              <a:lnSpc>
                <a:spcPct val="95000"/>
              </a:lnSpc>
              <a:defRPr/>
            </a:pP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标准C库的例子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642910" y="857238"/>
            <a:ext cx="6858000" cy="396875"/>
            <a:chOff x="642910" y="857238"/>
            <a:chExt cx="6858000" cy="396875"/>
          </a:xfrm>
        </p:grpSpPr>
        <p:sp>
          <p:nvSpPr>
            <p:cNvPr id="24584" name="TextBox 4"/>
            <p:cNvSpPr txBox="1">
              <a:spLocks noChangeArrowheads="1"/>
            </p:cNvSpPr>
            <p:nvPr/>
          </p:nvSpPr>
          <p:spPr bwMode="auto">
            <a:xfrm>
              <a:off x="642910" y="857238"/>
              <a:ext cx="68580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lvl="1" indent="-307975">
                <a:lnSpc>
                  <a:spcPct val="95000"/>
                </a:lnSpc>
                <a:buClr>
                  <a:srgbClr val="000099"/>
                </a:buClr>
                <a:buFont typeface="Monotype Sorts" charset="0"/>
                <a:buChar char="•"/>
                <a:defRPr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应用程序调用printf() 时，会触发系统调用write()。</a:t>
              </a:r>
            </a:p>
          </p:txBody>
        </p:sp>
        <p:sp>
          <p:nvSpPr>
            <p:cNvPr id="24585" name="矩形 6"/>
            <p:cNvSpPr>
              <a:spLocks noChangeArrowheads="1"/>
            </p:cNvSpPr>
            <p:nvPr/>
          </p:nvSpPr>
          <p:spPr bwMode="auto">
            <a:xfrm>
              <a:off x="758825" y="879463"/>
              <a:ext cx="414338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latin typeface="Calibri" pitchFamily="34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52270" y="1359356"/>
            <a:ext cx="2904782" cy="3227274"/>
            <a:chOff x="852270" y="1359356"/>
            <a:chExt cx="2904782" cy="3227274"/>
          </a:xfrm>
        </p:grpSpPr>
        <p:pic>
          <p:nvPicPr>
            <p:cNvPr id="38" name="图片 37" descr="图片6-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9592" y="1359356"/>
              <a:ext cx="2857460" cy="3227274"/>
            </a:xfrm>
            <a:prstGeom prst="rect">
              <a:avLst/>
            </a:prstGeom>
          </p:spPr>
        </p:pic>
        <p:sp>
          <p:nvSpPr>
            <p:cNvPr id="8" name="TextBox 4"/>
            <p:cNvSpPr txBox="1">
              <a:spLocks noChangeArrowheads="1"/>
            </p:cNvSpPr>
            <p:nvPr/>
          </p:nvSpPr>
          <p:spPr bwMode="auto">
            <a:xfrm>
              <a:off x="1475656" y="1437854"/>
              <a:ext cx="1785950" cy="14219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vl="1" indent="-307975">
                <a:lnSpc>
                  <a:spcPct val="80000"/>
                </a:lnSpc>
                <a:buClr>
                  <a:srgbClr val="000099"/>
                </a:buClr>
                <a:defRPr/>
              </a:pPr>
              <a:r>
                <a:rPr lang="en-US" altLang="zh-CN" sz="9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#include&lt;</a:t>
              </a:r>
              <a:r>
                <a:rPr lang="en-US" altLang="zh-CN" sz="9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stdio.h</a:t>
              </a:r>
              <a:r>
                <a:rPr lang="en-US" altLang="zh-CN" sz="9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&gt;</a:t>
              </a:r>
            </a:p>
            <a:p>
              <a:pPr lvl="1" indent="-307975">
                <a:lnSpc>
                  <a:spcPct val="80000"/>
                </a:lnSpc>
                <a:buClr>
                  <a:srgbClr val="000099"/>
                </a:buClr>
                <a:defRPr/>
              </a:pPr>
              <a:r>
                <a:rPr lang="en-US" altLang="zh-CN" sz="9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int</a:t>
              </a:r>
              <a:r>
                <a:rPr lang="en-US" altLang="zh-CN" sz="9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 main()</a:t>
              </a:r>
            </a:p>
            <a:p>
              <a:pPr lvl="1" indent="-307975">
                <a:lnSpc>
                  <a:spcPct val="80000"/>
                </a:lnSpc>
                <a:buClr>
                  <a:srgbClr val="000099"/>
                </a:buClr>
                <a:defRPr/>
              </a:pPr>
              <a:r>
                <a:rPr lang="en-US" altLang="zh-CN" sz="9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{</a:t>
              </a:r>
            </a:p>
            <a:p>
              <a:pPr lvl="1" indent="-307975">
                <a:lnSpc>
                  <a:spcPct val="80000"/>
                </a:lnSpc>
                <a:buClr>
                  <a:srgbClr val="000099"/>
                </a:buClr>
                <a:defRPr/>
              </a:pPr>
              <a:r>
                <a:rPr lang="en-US" altLang="zh-CN" sz="9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.</a:t>
              </a:r>
            </a:p>
            <a:p>
              <a:pPr lvl="1" indent="-307975">
                <a:lnSpc>
                  <a:spcPct val="80000"/>
                </a:lnSpc>
                <a:buClr>
                  <a:srgbClr val="000099"/>
                </a:buClr>
                <a:defRPr/>
              </a:pPr>
              <a:r>
                <a:rPr lang="en-US" altLang="zh-CN" sz="9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.</a:t>
              </a:r>
            </a:p>
            <a:p>
              <a:pPr lvl="1" indent="-307975">
                <a:lnSpc>
                  <a:spcPct val="80000"/>
                </a:lnSpc>
                <a:buClr>
                  <a:srgbClr val="000099"/>
                </a:buClr>
                <a:defRPr/>
              </a:pPr>
              <a:r>
                <a:rPr lang="en-US" altLang="zh-CN" sz="9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.</a:t>
              </a:r>
            </a:p>
            <a:p>
              <a:pPr lvl="1" indent="-307975">
                <a:lnSpc>
                  <a:spcPct val="80000"/>
                </a:lnSpc>
                <a:buClr>
                  <a:srgbClr val="000099"/>
                </a:buClr>
                <a:defRPr/>
              </a:pPr>
              <a:r>
                <a:rPr lang="en-US" altLang="zh-CN" sz="9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printf</a:t>
              </a:r>
              <a:r>
                <a:rPr lang="en-US" altLang="zh-CN" sz="9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(“greetings”);</a:t>
              </a:r>
            </a:p>
            <a:p>
              <a:pPr lvl="1" indent="-307975">
                <a:lnSpc>
                  <a:spcPct val="80000"/>
                </a:lnSpc>
                <a:buClr>
                  <a:srgbClr val="000099"/>
                </a:buClr>
                <a:defRPr/>
              </a:pPr>
              <a:r>
                <a:rPr lang="en-US" altLang="zh-CN" sz="9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.</a:t>
              </a:r>
            </a:p>
            <a:p>
              <a:pPr lvl="1" indent="-307975">
                <a:lnSpc>
                  <a:spcPct val="80000"/>
                </a:lnSpc>
                <a:buClr>
                  <a:srgbClr val="000099"/>
                </a:buClr>
                <a:defRPr/>
              </a:pPr>
              <a:r>
                <a:rPr lang="en-US" altLang="zh-CN" sz="9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.</a:t>
              </a:r>
            </a:p>
            <a:p>
              <a:pPr lvl="1" indent="-307975">
                <a:lnSpc>
                  <a:spcPct val="80000"/>
                </a:lnSpc>
                <a:buClr>
                  <a:srgbClr val="000099"/>
                </a:buClr>
                <a:defRPr/>
              </a:pPr>
              <a:r>
                <a:rPr lang="en-US" altLang="zh-CN" sz="9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.</a:t>
              </a:r>
            </a:p>
            <a:p>
              <a:pPr lvl="1" indent="-307975">
                <a:lnSpc>
                  <a:spcPct val="80000"/>
                </a:lnSpc>
                <a:buClr>
                  <a:srgbClr val="000099"/>
                </a:buClr>
                <a:defRPr/>
              </a:pPr>
              <a:r>
                <a:rPr lang="en-US" altLang="zh-CN" sz="9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return 0;</a:t>
              </a:r>
            </a:p>
            <a:p>
              <a:pPr lvl="1" indent="-307975">
                <a:lnSpc>
                  <a:spcPct val="80000"/>
                </a:lnSpc>
                <a:buClr>
                  <a:srgbClr val="000099"/>
                </a:buClr>
                <a:defRPr/>
              </a:pPr>
              <a:r>
                <a:rPr lang="en-US" altLang="zh-CN" sz="9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}</a:t>
              </a:r>
              <a:endParaRPr lang="zh-CN" altLang="en-US" sz="9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宋体" charset="0"/>
              </a:endParaRPr>
            </a:p>
          </p:txBody>
        </p:sp>
        <p:sp>
          <p:nvSpPr>
            <p:cNvPr id="9" name="TextBox 4"/>
            <p:cNvSpPr txBox="1">
              <a:spLocks noChangeArrowheads="1"/>
            </p:cNvSpPr>
            <p:nvPr/>
          </p:nvSpPr>
          <p:spPr bwMode="auto">
            <a:xfrm>
              <a:off x="857153" y="3112470"/>
              <a:ext cx="662245" cy="2677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>
                <a:lnSpc>
                  <a:spcPct val="95000"/>
                </a:lnSpc>
                <a:buClr>
                  <a:srgbClr val="000099"/>
                </a:buClr>
                <a:defRPr/>
              </a:pPr>
              <a:r>
                <a:rPr lang="zh-CN" altLang="en-US" sz="1200" b="1" dirty="0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用户态</a:t>
              </a:r>
            </a:p>
          </p:txBody>
        </p:sp>
        <p:sp>
          <p:nvSpPr>
            <p:cNvPr id="10" name="TextBox 4"/>
            <p:cNvSpPr txBox="1">
              <a:spLocks noChangeArrowheads="1"/>
            </p:cNvSpPr>
            <p:nvPr/>
          </p:nvSpPr>
          <p:spPr bwMode="auto">
            <a:xfrm>
              <a:off x="852270" y="3440974"/>
              <a:ext cx="676534" cy="2677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>
                <a:lnSpc>
                  <a:spcPct val="95000"/>
                </a:lnSpc>
                <a:buClr>
                  <a:srgbClr val="000099"/>
                </a:buClr>
                <a:defRPr/>
              </a:pPr>
              <a:r>
                <a:rPr lang="zh-CN" altLang="en-US" sz="1200" b="1" dirty="0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内核态</a:t>
              </a:r>
            </a:p>
          </p:txBody>
        </p:sp>
        <p:sp>
          <p:nvSpPr>
            <p:cNvPr id="11" name="TextBox 4"/>
            <p:cNvSpPr txBox="1">
              <a:spLocks noChangeArrowheads="1"/>
            </p:cNvSpPr>
            <p:nvPr/>
          </p:nvSpPr>
          <p:spPr bwMode="auto">
            <a:xfrm>
              <a:off x="1419509" y="3686508"/>
              <a:ext cx="748346" cy="2677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>
                <a:lnSpc>
                  <a:spcPct val="95000"/>
                </a:lnSpc>
                <a:buClr>
                  <a:srgbClr val="000099"/>
                </a:buClr>
                <a:defRPr/>
              </a:pPr>
              <a:r>
                <a:rPr lang="en-US" altLang="zh-CN" sz="1200" b="1" dirty="0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 write()</a:t>
              </a:r>
              <a:endParaRPr lang="zh-CN" altLang="en-US" sz="1200" b="1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  <a:cs typeface="宋体" charset="0"/>
              </a:endParaRPr>
            </a:p>
          </p:txBody>
        </p:sp>
        <p:sp>
          <p:nvSpPr>
            <p:cNvPr id="12" name="TextBox 4"/>
            <p:cNvSpPr txBox="1">
              <a:spLocks noChangeArrowheads="1"/>
            </p:cNvSpPr>
            <p:nvPr/>
          </p:nvSpPr>
          <p:spPr bwMode="auto">
            <a:xfrm>
              <a:off x="1902476" y="3286225"/>
              <a:ext cx="1214446" cy="2677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>
                <a:lnSpc>
                  <a:spcPct val="95000"/>
                </a:lnSpc>
                <a:buClr>
                  <a:srgbClr val="000099"/>
                </a:buClr>
                <a:defRPr/>
              </a:pPr>
              <a:r>
                <a:rPr lang="zh-CN" altLang="en-US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标准</a:t>
              </a:r>
              <a:r>
                <a:rPr lang="en-US" altLang="zh-CN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C</a:t>
              </a:r>
              <a:r>
                <a:rPr lang="zh-CN" altLang="en-US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库</a:t>
              </a:r>
            </a:p>
          </p:txBody>
        </p:sp>
        <p:sp>
          <p:nvSpPr>
            <p:cNvPr id="13" name="TextBox 4"/>
            <p:cNvSpPr txBox="1">
              <a:spLocks noChangeArrowheads="1"/>
            </p:cNvSpPr>
            <p:nvPr/>
          </p:nvSpPr>
          <p:spPr bwMode="auto">
            <a:xfrm>
              <a:off x="1797674" y="4001115"/>
              <a:ext cx="1313559" cy="443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>
                <a:lnSpc>
                  <a:spcPct val="95000"/>
                </a:lnSpc>
                <a:buClr>
                  <a:srgbClr val="000099"/>
                </a:buClr>
                <a:defRPr/>
              </a:pPr>
              <a:r>
                <a:rPr lang="en-US" altLang="zh-CN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    write()</a:t>
              </a:r>
            </a:p>
            <a:p>
              <a:pPr marL="0" lvl="1">
                <a:lnSpc>
                  <a:spcPct val="95000"/>
                </a:lnSpc>
                <a:buClr>
                  <a:srgbClr val="000099"/>
                </a:buClr>
                <a:defRPr/>
              </a:pPr>
              <a:r>
                <a:rPr lang="zh-CN" altLang="en-US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系统调用实现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071910" y="1359655"/>
            <a:ext cx="3048546" cy="3228319"/>
            <a:chOff x="4071910" y="1359655"/>
            <a:chExt cx="3048546" cy="3228319"/>
          </a:xfrm>
        </p:grpSpPr>
        <p:pic>
          <p:nvPicPr>
            <p:cNvPr id="39" name="图片 38" descr="图片6-2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35583" y="1359655"/>
              <a:ext cx="2984873" cy="3228319"/>
            </a:xfrm>
            <a:prstGeom prst="rect">
              <a:avLst/>
            </a:prstGeom>
          </p:spPr>
        </p:pic>
        <p:sp>
          <p:nvSpPr>
            <p:cNvPr id="14" name="TextBox 4"/>
            <p:cNvSpPr txBox="1">
              <a:spLocks noChangeArrowheads="1"/>
            </p:cNvSpPr>
            <p:nvPr/>
          </p:nvSpPr>
          <p:spPr bwMode="auto">
            <a:xfrm>
              <a:off x="5183597" y="1576620"/>
              <a:ext cx="1214446" cy="2677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>
                <a:lnSpc>
                  <a:spcPct val="95000"/>
                </a:lnSpc>
                <a:buClr>
                  <a:srgbClr val="000099"/>
                </a:buClr>
                <a:defRPr/>
              </a:pPr>
              <a:r>
                <a:rPr lang="en-US" altLang="zh-CN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 </a:t>
              </a:r>
              <a:r>
                <a:rPr lang="zh-CN" altLang="en-US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应用程序</a:t>
              </a:r>
            </a:p>
          </p:txBody>
        </p:sp>
        <p:sp>
          <p:nvSpPr>
            <p:cNvPr id="15" name="TextBox 4"/>
            <p:cNvSpPr txBox="1">
              <a:spLocks noChangeArrowheads="1"/>
            </p:cNvSpPr>
            <p:nvPr/>
          </p:nvSpPr>
          <p:spPr bwMode="auto">
            <a:xfrm>
              <a:off x="5056551" y="2538013"/>
              <a:ext cx="1428760" cy="2677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>
                <a:lnSpc>
                  <a:spcPct val="95000"/>
                </a:lnSpc>
                <a:buClr>
                  <a:srgbClr val="000099"/>
                </a:buClr>
                <a:defRPr/>
              </a:pPr>
              <a:r>
                <a:rPr lang="zh-CN" altLang="en-US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系统调用接口</a:t>
              </a:r>
            </a:p>
          </p:txBody>
        </p:sp>
        <p:sp>
          <p:nvSpPr>
            <p:cNvPr id="16" name="TextBox 4"/>
            <p:cNvSpPr txBox="1">
              <a:spLocks noChangeArrowheads="1"/>
            </p:cNvSpPr>
            <p:nvPr/>
          </p:nvSpPr>
          <p:spPr bwMode="auto">
            <a:xfrm>
              <a:off x="4349530" y="1994940"/>
              <a:ext cx="754279" cy="2677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>
                <a:lnSpc>
                  <a:spcPct val="95000"/>
                </a:lnSpc>
                <a:buClr>
                  <a:srgbClr val="000099"/>
                </a:buClr>
                <a:defRPr/>
              </a:pPr>
              <a:r>
                <a:rPr lang="en-US" altLang="zh-CN" sz="1200" b="1" dirty="0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write()</a:t>
              </a:r>
              <a:endParaRPr lang="zh-CN" altLang="en-US" sz="1200" b="1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  <a:cs typeface="宋体" charset="0"/>
              </a:endParaRPr>
            </a:p>
          </p:txBody>
        </p:sp>
        <p:sp>
          <p:nvSpPr>
            <p:cNvPr id="17" name="TextBox 4"/>
            <p:cNvSpPr txBox="1">
              <a:spLocks noChangeArrowheads="1"/>
            </p:cNvSpPr>
            <p:nvPr/>
          </p:nvSpPr>
          <p:spPr bwMode="auto">
            <a:xfrm>
              <a:off x="4074954" y="2287266"/>
              <a:ext cx="698972" cy="2677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>
                <a:lnSpc>
                  <a:spcPct val="95000"/>
                </a:lnSpc>
                <a:buClr>
                  <a:srgbClr val="000099"/>
                </a:buClr>
                <a:defRPr/>
              </a:pPr>
              <a:r>
                <a:rPr lang="zh-CN" altLang="en-US" sz="1200" b="1" dirty="0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用户态</a:t>
              </a:r>
            </a:p>
          </p:txBody>
        </p:sp>
        <p:sp>
          <p:nvSpPr>
            <p:cNvPr id="18" name="TextBox 4"/>
            <p:cNvSpPr txBox="1">
              <a:spLocks noChangeArrowheads="1"/>
            </p:cNvSpPr>
            <p:nvPr/>
          </p:nvSpPr>
          <p:spPr bwMode="auto">
            <a:xfrm>
              <a:off x="4071910" y="2831143"/>
              <a:ext cx="713261" cy="2677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>
                <a:lnSpc>
                  <a:spcPct val="95000"/>
                </a:lnSpc>
                <a:buClr>
                  <a:srgbClr val="000099"/>
                </a:buClr>
                <a:defRPr/>
              </a:pPr>
              <a:r>
                <a:rPr lang="zh-CN" altLang="en-US" sz="1200" b="1" dirty="0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内核态</a:t>
              </a:r>
            </a:p>
          </p:txBody>
        </p:sp>
        <p:sp>
          <p:nvSpPr>
            <p:cNvPr id="19" name="TextBox 4"/>
            <p:cNvSpPr txBox="1">
              <a:spLocks noChangeArrowheads="1"/>
            </p:cNvSpPr>
            <p:nvPr/>
          </p:nvSpPr>
          <p:spPr bwMode="auto">
            <a:xfrm>
              <a:off x="5538985" y="3223947"/>
              <a:ext cx="1409279" cy="12618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vl="1" indent="-307975">
                <a:lnSpc>
                  <a:spcPct val="95000"/>
                </a:lnSpc>
                <a:buClr>
                  <a:srgbClr val="000099"/>
                </a:buClr>
                <a:defRPr/>
              </a:pPr>
              <a:r>
                <a:rPr lang="en-US" altLang="zh-CN" sz="1000" b="1" dirty="0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write()</a:t>
              </a:r>
            </a:p>
            <a:p>
              <a:pPr lvl="1" indent="-307975">
                <a:lnSpc>
                  <a:spcPct val="95000"/>
                </a:lnSpc>
                <a:buClr>
                  <a:srgbClr val="000099"/>
                </a:buClr>
                <a:defRPr/>
              </a:pPr>
              <a:endParaRPr lang="en-US" altLang="zh-CN" sz="1000" b="1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  <a:cs typeface="宋体" charset="0"/>
              </a:endParaRPr>
            </a:p>
            <a:p>
              <a:pPr lvl="1" indent="-307975">
                <a:lnSpc>
                  <a:spcPct val="95000"/>
                </a:lnSpc>
                <a:buClr>
                  <a:srgbClr val="000099"/>
                </a:buClr>
                <a:defRPr/>
              </a:pPr>
              <a:r>
                <a:rPr lang="en-US" altLang="zh-CN" sz="1000" b="1" dirty="0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write()</a:t>
              </a:r>
            </a:p>
            <a:p>
              <a:pPr lvl="1" indent="-307975">
                <a:lnSpc>
                  <a:spcPct val="95000"/>
                </a:lnSpc>
                <a:buClr>
                  <a:srgbClr val="000099"/>
                </a:buClr>
                <a:defRPr/>
              </a:pPr>
              <a:r>
                <a:rPr lang="zh-CN" altLang="en-US" sz="1000" b="1" dirty="0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系统调用实现</a:t>
              </a:r>
              <a:r>
                <a:rPr lang="en-US" altLang="zh-CN" sz="1000" b="1" dirty="0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      </a:t>
              </a:r>
            </a:p>
            <a:p>
              <a:pPr lvl="1" indent="-307975">
                <a:lnSpc>
                  <a:spcPct val="95000"/>
                </a:lnSpc>
                <a:buClr>
                  <a:srgbClr val="000099"/>
                </a:buClr>
                <a:defRPr/>
              </a:pPr>
              <a:r>
                <a:rPr lang="en-US" altLang="zh-CN" sz="1000" b="1" dirty="0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    </a:t>
              </a:r>
            </a:p>
            <a:p>
              <a:pPr lvl="1" indent="-307975">
                <a:lnSpc>
                  <a:spcPct val="95000"/>
                </a:lnSpc>
                <a:buClr>
                  <a:srgbClr val="000099"/>
                </a:buClr>
                <a:defRPr/>
              </a:pPr>
              <a:endParaRPr lang="en-US" altLang="zh-CN" sz="1000" b="1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  <a:cs typeface="宋体" charset="0"/>
              </a:endParaRPr>
            </a:p>
            <a:p>
              <a:pPr lvl="1" indent="-307975">
                <a:lnSpc>
                  <a:spcPct val="95000"/>
                </a:lnSpc>
                <a:buClr>
                  <a:srgbClr val="000099"/>
                </a:buClr>
                <a:defRPr/>
              </a:pPr>
              <a:endParaRPr lang="en-US" altLang="zh-CN" sz="1000" b="1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  <a:cs typeface="宋体" charset="0"/>
              </a:endParaRPr>
            </a:p>
            <a:p>
              <a:pPr lvl="1" indent="-307975">
                <a:lnSpc>
                  <a:spcPct val="95000"/>
                </a:lnSpc>
                <a:buClr>
                  <a:srgbClr val="000099"/>
                </a:buClr>
                <a:defRPr/>
              </a:pPr>
              <a:r>
                <a:rPr lang="en-US" altLang="zh-CN" sz="1000" b="1" dirty="0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return</a:t>
              </a:r>
              <a:endParaRPr lang="zh-CN" altLang="en-US" sz="1000" b="1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  <a:cs typeface="宋体" charset="0"/>
              </a:endParaRPr>
            </a:p>
          </p:txBody>
        </p:sp>
        <p:sp>
          <p:nvSpPr>
            <p:cNvPr id="20" name="TextBox 4"/>
            <p:cNvSpPr txBox="1">
              <a:spLocks noChangeArrowheads="1"/>
            </p:cNvSpPr>
            <p:nvPr/>
          </p:nvSpPr>
          <p:spPr bwMode="auto">
            <a:xfrm>
              <a:off x="4794915" y="3701264"/>
              <a:ext cx="214314" cy="209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>
                <a:lnSpc>
                  <a:spcPct val="95000"/>
                </a:lnSpc>
                <a:buClr>
                  <a:srgbClr val="000099"/>
                </a:buClr>
                <a:defRPr/>
              </a:pPr>
              <a:r>
                <a:rPr lang="en-US" altLang="zh-CN" sz="800" b="1" dirty="0" err="1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i</a:t>
              </a:r>
              <a:endParaRPr lang="zh-CN" altLang="en-US" sz="800" b="1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  <a:cs typeface="宋体" charset="0"/>
              </a:endParaRPr>
            </a:p>
          </p:txBody>
        </p:sp>
        <p:sp>
          <p:nvSpPr>
            <p:cNvPr id="21" name="TextBox 4"/>
            <p:cNvSpPr txBox="1">
              <a:spLocks noChangeArrowheads="1"/>
            </p:cNvSpPr>
            <p:nvPr/>
          </p:nvSpPr>
          <p:spPr bwMode="auto">
            <a:xfrm>
              <a:off x="5056551" y="3243310"/>
              <a:ext cx="214314" cy="443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>
                <a:lnSpc>
                  <a:spcPct val="95000"/>
                </a:lnSpc>
                <a:buClr>
                  <a:srgbClr val="000099"/>
                </a:buClr>
                <a:defRPr/>
              </a:pPr>
              <a:r>
                <a:rPr lang="en-US" altLang="zh-CN" sz="800" b="1" dirty="0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.</a:t>
              </a:r>
            </a:p>
            <a:p>
              <a:pPr marL="0" lvl="1">
                <a:lnSpc>
                  <a:spcPct val="95000"/>
                </a:lnSpc>
                <a:buClr>
                  <a:srgbClr val="000099"/>
                </a:buClr>
                <a:defRPr/>
              </a:pPr>
              <a:r>
                <a:rPr lang="en-US" altLang="zh-CN" sz="800" b="1" dirty="0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.</a:t>
              </a:r>
            </a:p>
            <a:p>
              <a:pPr marL="0" lvl="1">
                <a:lnSpc>
                  <a:spcPct val="95000"/>
                </a:lnSpc>
                <a:buClr>
                  <a:srgbClr val="000099"/>
                </a:buClr>
                <a:defRPr/>
              </a:pPr>
              <a:r>
                <a:rPr lang="en-US" altLang="zh-CN" sz="800" b="1" dirty="0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.</a:t>
              </a:r>
              <a:endParaRPr lang="zh-CN" altLang="en-US" sz="800" b="1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  <a:cs typeface="宋体" charset="0"/>
              </a:endParaRPr>
            </a:p>
          </p:txBody>
        </p:sp>
        <p:sp>
          <p:nvSpPr>
            <p:cNvPr id="22" name="TextBox 4"/>
            <p:cNvSpPr txBox="1">
              <a:spLocks noChangeArrowheads="1"/>
            </p:cNvSpPr>
            <p:nvPr/>
          </p:nvSpPr>
          <p:spPr bwMode="auto">
            <a:xfrm>
              <a:off x="5056551" y="3886252"/>
              <a:ext cx="214314" cy="443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>
                <a:lnSpc>
                  <a:spcPct val="95000"/>
                </a:lnSpc>
                <a:buClr>
                  <a:srgbClr val="000099"/>
                </a:buClr>
                <a:defRPr/>
              </a:pPr>
              <a:r>
                <a:rPr lang="en-US" altLang="zh-CN" sz="800" b="1" dirty="0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.</a:t>
              </a:r>
            </a:p>
            <a:p>
              <a:pPr marL="0" lvl="1">
                <a:lnSpc>
                  <a:spcPct val="95000"/>
                </a:lnSpc>
                <a:buClr>
                  <a:srgbClr val="000099"/>
                </a:buClr>
                <a:defRPr/>
              </a:pPr>
              <a:r>
                <a:rPr lang="en-US" altLang="zh-CN" sz="800" b="1" dirty="0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.</a:t>
              </a:r>
            </a:p>
            <a:p>
              <a:pPr marL="0" lvl="1">
                <a:lnSpc>
                  <a:spcPct val="95000"/>
                </a:lnSpc>
                <a:buClr>
                  <a:srgbClr val="000099"/>
                </a:buClr>
                <a:defRPr/>
              </a:pPr>
              <a:r>
                <a:rPr lang="en-US" altLang="zh-CN" sz="800" b="1" dirty="0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.</a:t>
              </a:r>
              <a:endParaRPr lang="zh-CN" altLang="en-US" sz="800" b="1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  <a:cs typeface="宋体" charset="0"/>
              </a:endParaRPr>
            </a:p>
          </p:txBody>
        </p:sp>
        <p:sp>
          <p:nvSpPr>
            <p:cNvPr id="24" name="TextBox 4"/>
            <p:cNvSpPr txBox="1">
              <a:spLocks noChangeArrowheads="1"/>
            </p:cNvSpPr>
            <p:nvPr/>
          </p:nvSpPr>
          <p:spPr bwMode="auto">
            <a:xfrm>
              <a:off x="5823040" y="3820448"/>
              <a:ext cx="214314" cy="443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>
                <a:lnSpc>
                  <a:spcPct val="95000"/>
                </a:lnSpc>
                <a:buClr>
                  <a:srgbClr val="000099"/>
                </a:buClr>
                <a:defRPr/>
              </a:pPr>
              <a:r>
                <a:rPr lang="en-US" altLang="zh-CN" sz="800" b="1" dirty="0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.</a:t>
              </a:r>
            </a:p>
            <a:p>
              <a:pPr marL="0" lvl="1">
                <a:lnSpc>
                  <a:spcPct val="95000"/>
                </a:lnSpc>
                <a:buClr>
                  <a:srgbClr val="000099"/>
                </a:buClr>
                <a:defRPr/>
              </a:pPr>
              <a:r>
                <a:rPr lang="en-US" altLang="zh-CN" sz="800" b="1" dirty="0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.</a:t>
              </a:r>
            </a:p>
            <a:p>
              <a:pPr marL="0" lvl="1">
                <a:lnSpc>
                  <a:spcPct val="95000"/>
                </a:lnSpc>
                <a:buClr>
                  <a:srgbClr val="000099"/>
                </a:buClr>
                <a:defRPr/>
              </a:pPr>
              <a:r>
                <a:rPr lang="en-US" altLang="zh-CN" sz="800" b="1" dirty="0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.</a:t>
              </a:r>
              <a:endParaRPr lang="zh-CN" altLang="en-US" sz="800" b="1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  <a:cs typeface="宋体" charset="0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3071802" y="214313"/>
            <a:ext cx="2857520" cy="530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algn="ctr">
              <a:lnSpc>
                <a:spcPct val="95000"/>
              </a:lnSpc>
              <a:defRPr/>
            </a:pP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系统调用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758825" y="857238"/>
            <a:ext cx="8313769" cy="1114490"/>
            <a:chOff x="758825" y="857238"/>
            <a:chExt cx="8313769" cy="1114490"/>
          </a:xfrm>
        </p:grpSpPr>
        <p:sp>
          <p:nvSpPr>
            <p:cNvPr id="24584" name="TextBox 4"/>
            <p:cNvSpPr txBox="1">
              <a:spLocks noChangeArrowheads="1"/>
            </p:cNvSpPr>
            <p:nvPr/>
          </p:nvSpPr>
          <p:spPr bwMode="auto">
            <a:xfrm>
              <a:off x="1143024" y="857238"/>
              <a:ext cx="68580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操作系统服务的编程接口</a:t>
              </a:r>
            </a:p>
          </p:txBody>
        </p:sp>
        <p:sp>
          <p:nvSpPr>
            <p:cNvPr id="24585" name="矩形 6"/>
            <p:cNvSpPr>
              <a:spLocks noChangeArrowheads="1"/>
            </p:cNvSpPr>
            <p:nvPr/>
          </p:nvSpPr>
          <p:spPr bwMode="auto">
            <a:xfrm>
              <a:off x="758825" y="879463"/>
              <a:ext cx="414338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latin typeface="Calibri" pitchFamily="34" charset="0"/>
              </a:endParaRPr>
            </a:p>
          </p:txBody>
        </p:sp>
        <p:sp>
          <p:nvSpPr>
            <p:cNvPr id="9" name="TextBox 4"/>
            <p:cNvSpPr txBox="1">
              <a:spLocks noChangeArrowheads="1"/>
            </p:cNvSpPr>
            <p:nvPr/>
          </p:nvSpPr>
          <p:spPr bwMode="auto">
            <a:xfrm>
              <a:off x="1143024" y="1214428"/>
              <a:ext cx="68580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通常由高级语言编写（C或者C++）</a:t>
              </a:r>
            </a:p>
          </p:txBody>
        </p:sp>
        <p:sp>
          <p:nvSpPr>
            <p:cNvPr id="10" name="矩形 6"/>
            <p:cNvSpPr>
              <a:spLocks noChangeArrowheads="1"/>
            </p:cNvSpPr>
            <p:nvPr/>
          </p:nvSpPr>
          <p:spPr bwMode="auto">
            <a:xfrm>
              <a:off x="758825" y="1236653"/>
              <a:ext cx="414338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latin typeface="Calibri" pitchFamily="34" charset="0"/>
              </a:endParaRPr>
            </a:p>
          </p:txBody>
        </p:sp>
        <p:sp>
          <p:nvSpPr>
            <p:cNvPr id="11" name="TextBox 4"/>
            <p:cNvSpPr txBox="1">
              <a:spLocks noChangeArrowheads="1"/>
            </p:cNvSpPr>
            <p:nvPr/>
          </p:nvSpPr>
          <p:spPr bwMode="auto">
            <a:xfrm>
              <a:off x="1142976" y="1571618"/>
              <a:ext cx="792961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程序访问通常是通过高层次的API接口而不是直接进行系统调用</a:t>
              </a:r>
            </a:p>
          </p:txBody>
        </p:sp>
        <p:sp>
          <p:nvSpPr>
            <p:cNvPr id="12" name="矩形 6"/>
            <p:cNvSpPr>
              <a:spLocks noChangeArrowheads="1"/>
            </p:cNvSpPr>
            <p:nvPr/>
          </p:nvSpPr>
          <p:spPr bwMode="auto">
            <a:xfrm>
              <a:off x="758825" y="1593843"/>
              <a:ext cx="414338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latin typeface="Calibri" pitchFamily="34" charset="0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758825" y="1928808"/>
            <a:ext cx="8028017" cy="1757432"/>
            <a:chOff x="758825" y="1928808"/>
            <a:chExt cx="8028017" cy="1757432"/>
          </a:xfrm>
        </p:grpSpPr>
        <p:sp>
          <p:nvSpPr>
            <p:cNvPr id="13" name="TextBox 4"/>
            <p:cNvSpPr txBox="1">
              <a:spLocks noChangeArrowheads="1"/>
            </p:cNvSpPr>
            <p:nvPr/>
          </p:nvSpPr>
          <p:spPr bwMode="auto">
            <a:xfrm>
              <a:off x="1143024" y="1928808"/>
              <a:ext cx="68580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三种最常用的应用程序编程接口（API）</a:t>
              </a:r>
              <a:r>
                <a:rPr 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 </a:t>
              </a:r>
            </a:p>
          </p:txBody>
        </p:sp>
        <p:sp>
          <p:nvSpPr>
            <p:cNvPr id="14" name="矩形 6"/>
            <p:cNvSpPr>
              <a:spLocks noChangeArrowheads="1"/>
            </p:cNvSpPr>
            <p:nvPr/>
          </p:nvSpPr>
          <p:spPr bwMode="auto">
            <a:xfrm>
              <a:off x="758825" y="1951033"/>
              <a:ext cx="414338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latin typeface="Calibri" pitchFamily="34" charset="0"/>
              </a:endParaRPr>
            </a:p>
          </p:txBody>
        </p:sp>
        <p:sp>
          <p:nvSpPr>
            <p:cNvPr id="15" name="TextBox 7"/>
            <p:cNvSpPr txBox="1">
              <a:spLocks noChangeArrowheads="1"/>
            </p:cNvSpPr>
            <p:nvPr/>
          </p:nvSpPr>
          <p:spPr bwMode="auto">
            <a:xfrm>
              <a:off x="1009680" y="2285998"/>
              <a:ext cx="777716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lvl="1"/>
              <a:r>
                <a:rPr 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Win32 API 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用于 Windows</a:t>
              </a:r>
            </a:p>
          </p:txBody>
        </p:sp>
        <p:pic>
          <p:nvPicPr>
            <p:cNvPr id="16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92225" y="2422525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" name="TextBox 9"/>
            <p:cNvSpPr txBox="1">
              <a:spLocks noChangeArrowheads="1"/>
            </p:cNvSpPr>
            <p:nvPr/>
          </p:nvSpPr>
          <p:spPr bwMode="auto">
            <a:xfrm>
              <a:off x="1009680" y="2643188"/>
              <a:ext cx="7777162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lvl="1"/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POSIX API 用于 POSIX-based systems (包括UNIX，LINUX，Mac OS X的所有版本)</a:t>
              </a:r>
            </a:p>
          </p:txBody>
        </p:sp>
        <p:pic>
          <p:nvPicPr>
            <p:cNvPr id="18" name="图片 10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92225" y="2779715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" name="TextBox 7"/>
            <p:cNvSpPr txBox="1">
              <a:spLocks noChangeArrowheads="1"/>
            </p:cNvSpPr>
            <p:nvPr/>
          </p:nvSpPr>
          <p:spPr bwMode="auto">
            <a:xfrm>
              <a:off x="1000100" y="3286130"/>
              <a:ext cx="777716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lvl="1"/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Java API 用于JAVA虚拟机(JVM)</a:t>
              </a:r>
            </a:p>
          </p:txBody>
        </p:sp>
        <p:pic>
          <p:nvPicPr>
            <p:cNvPr id="20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92225" y="3406281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3071802" y="214313"/>
            <a:ext cx="2857520" cy="530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algn="ctr">
              <a:lnSpc>
                <a:spcPct val="95000"/>
              </a:lnSpc>
              <a:defRPr/>
            </a:pP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系统调用的实现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91314" y="1794533"/>
            <a:ext cx="4513907" cy="1097678"/>
            <a:chOff x="191314" y="1794533"/>
            <a:chExt cx="4513907" cy="1097678"/>
          </a:xfrm>
        </p:grpSpPr>
        <p:sp>
          <p:nvSpPr>
            <p:cNvPr id="11" name="TextBox 4"/>
            <p:cNvSpPr txBox="1">
              <a:spLocks noChangeArrowheads="1"/>
            </p:cNvSpPr>
            <p:nvPr/>
          </p:nvSpPr>
          <p:spPr bwMode="auto">
            <a:xfrm>
              <a:off x="583573" y="1799604"/>
              <a:ext cx="4121648" cy="10926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>
                <a:lnSpc>
                  <a:spcPts val="2600"/>
                </a:lnSpc>
                <a:buClr>
                  <a:srgbClr val="000099"/>
                </a:buClr>
                <a:defRPr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系统调用接口调用内核态中的系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endParaRPr>
            </a:p>
            <a:p>
              <a:pPr marL="0" lvl="1">
                <a:lnSpc>
                  <a:spcPts val="2600"/>
                </a:lnSpc>
                <a:buClr>
                  <a:srgbClr val="000099"/>
                </a:buClr>
                <a:defRPr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统调用功能实现，并返回系统调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endParaRPr>
            </a:p>
            <a:p>
              <a:pPr marL="0" lvl="1">
                <a:lnSpc>
                  <a:spcPts val="2600"/>
                </a:lnSpc>
                <a:buClr>
                  <a:srgbClr val="000099"/>
                </a:buClr>
                <a:defRPr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用的状态和结果</a:t>
              </a:r>
            </a:p>
          </p:txBody>
        </p:sp>
        <p:sp>
          <p:nvSpPr>
            <p:cNvPr id="12" name="矩形 6"/>
            <p:cNvSpPr>
              <a:spLocks noChangeArrowheads="1"/>
            </p:cNvSpPr>
            <p:nvPr/>
          </p:nvSpPr>
          <p:spPr bwMode="auto">
            <a:xfrm>
              <a:off x="191314" y="1794533"/>
              <a:ext cx="414338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latin typeface="Calibri" pitchFamily="34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77666" y="768954"/>
            <a:ext cx="4619893" cy="1111325"/>
            <a:chOff x="177666" y="768954"/>
            <a:chExt cx="4619893" cy="1111325"/>
          </a:xfrm>
        </p:grpSpPr>
        <p:sp>
          <p:nvSpPr>
            <p:cNvPr id="24584" name="TextBox 4"/>
            <p:cNvSpPr txBox="1">
              <a:spLocks noChangeArrowheads="1"/>
            </p:cNvSpPr>
            <p:nvPr/>
          </p:nvSpPr>
          <p:spPr bwMode="auto">
            <a:xfrm>
              <a:off x="418989" y="768954"/>
              <a:ext cx="4378570" cy="4257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vl="1" indent="-307975">
                <a:lnSpc>
                  <a:spcPts val="2600"/>
                </a:lnSpc>
                <a:buClr>
                  <a:srgbClr val="000099"/>
                </a:buClr>
                <a:defRPr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每个系统调用对应一个系统调用号</a:t>
              </a:r>
            </a:p>
          </p:txBody>
        </p:sp>
        <p:sp>
          <p:nvSpPr>
            <p:cNvPr id="24585" name="矩形 6"/>
            <p:cNvSpPr>
              <a:spLocks noChangeArrowheads="1"/>
            </p:cNvSpPr>
            <p:nvPr/>
          </p:nvSpPr>
          <p:spPr bwMode="auto">
            <a:xfrm>
              <a:off x="177666" y="768954"/>
              <a:ext cx="414338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latin typeface="Calibri" pitchFamily="34" charset="0"/>
              </a:endParaRPr>
            </a:p>
          </p:txBody>
        </p:sp>
        <p:sp>
          <p:nvSpPr>
            <p:cNvPr id="24" name="TextBox 7"/>
            <p:cNvSpPr txBox="1">
              <a:spLocks noChangeArrowheads="1"/>
            </p:cNvSpPr>
            <p:nvPr/>
          </p:nvSpPr>
          <p:spPr bwMode="auto">
            <a:xfrm>
              <a:off x="428521" y="1121097"/>
              <a:ext cx="4297600" cy="759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771525" lvl="2" indent="-257175">
                <a:lnSpc>
                  <a:spcPts val="2600"/>
                </a:lnSpc>
                <a:buClr>
                  <a:srgbClr val="0066FF"/>
                </a:buClr>
                <a:buSzPct val="80000"/>
                <a:defRPr/>
              </a:pP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系统调用接口根据系统调用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endParaRPr>
            </a:p>
            <a:p>
              <a:pPr marL="771525" lvl="2" indent="-257175">
                <a:lnSpc>
                  <a:spcPts val="2600"/>
                </a:lnSpc>
                <a:buClr>
                  <a:srgbClr val="0066FF"/>
                </a:buClr>
                <a:buSzPct val="80000"/>
                <a:defRPr/>
              </a:pP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号来维护表的索引</a:t>
              </a:r>
            </a:p>
          </p:txBody>
        </p:sp>
        <p:pic>
          <p:nvPicPr>
            <p:cNvPr id="25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11066" y="1235399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" name="组合 4"/>
          <p:cNvGrpSpPr/>
          <p:nvPr/>
        </p:nvGrpSpPr>
        <p:grpSpPr>
          <a:xfrm>
            <a:off x="169558" y="2807981"/>
            <a:ext cx="4978506" cy="1983464"/>
            <a:chOff x="169558" y="2807981"/>
            <a:chExt cx="4978506" cy="1983464"/>
          </a:xfrm>
        </p:grpSpPr>
        <p:sp>
          <p:nvSpPr>
            <p:cNvPr id="14" name="TextBox 4"/>
            <p:cNvSpPr txBox="1">
              <a:spLocks noChangeArrowheads="1"/>
            </p:cNvSpPr>
            <p:nvPr/>
          </p:nvSpPr>
          <p:spPr bwMode="auto">
            <a:xfrm>
              <a:off x="438985" y="2807981"/>
              <a:ext cx="4121648" cy="403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vl="1" indent="-307975">
                <a:lnSpc>
                  <a:spcPts val="2600"/>
                </a:lnSpc>
                <a:buClr>
                  <a:srgbClr val="000099"/>
                </a:buClr>
                <a:defRPr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用户不需要知道系统调用的实现</a:t>
              </a:r>
            </a:p>
          </p:txBody>
        </p:sp>
        <p:sp>
          <p:nvSpPr>
            <p:cNvPr id="15" name="矩形 6"/>
            <p:cNvSpPr>
              <a:spLocks noChangeArrowheads="1"/>
            </p:cNvSpPr>
            <p:nvPr/>
          </p:nvSpPr>
          <p:spPr bwMode="auto">
            <a:xfrm>
              <a:off x="169558" y="2830410"/>
              <a:ext cx="414338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latin typeface="Calibri" pitchFamily="34" charset="0"/>
              </a:endParaRPr>
            </a:p>
          </p:txBody>
        </p:sp>
        <p:sp>
          <p:nvSpPr>
            <p:cNvPr id="16" name="TextBox 7"/>
            <p:cNvSpPr txBox="1">
              <a:spLocks noChangeArrowheads="1"/>
            </p:cNvSpPr>
            <p:nvPr/>
          </p:nvSpPr>
          <p:spPr bwMode="auto">
            <a:xfrm>
              <a:off x="988089" y="3134677"/>
              <a:ext cx="4062386" cy="759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2">
                <a:lnSpc>
                  <a:spcPts val="2600"/>
                </a:lnSpc>
                <a:buClr>
                  <a:srgbClr val="0066FF"/>
                </a:buClr>
                <a:buSzPct val="80000"/>
                <a:defRPr/>
              </a:pP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需要设置调用参数和获取返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endParaRPr>
            </a:p>
            <a:p>
              <a:pPr marL="0" lvl="2">
                <a:lnSpc>
                  <a:spcPts val="2600"/>
                </a:lnSpc>
                <a:buClr>
                  <a:srgbClr val="0066FF"/>
                </a:buClr>
                <a:buSzPct val="80000"/>
                <a:defRPr/>
              </a:pP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回结果</a:t>
              </a:r>
            </a:p>
          </p:txBody>
        </p:sp>
        <p:pic>
          <p:nvPicPr>
            <p:cNvPr id="17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38362" y="3243908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" name="TextBox 7"/>
            <p:cNvSpPr txBox="1">
              <a:spLocks noChangeArrowheads="1"/>
            </p:cNvSpPr>
            <p:nvPr/>
          </p:nvSpPr>
          <p:spPr bwMode="auto">
            <a:xfrm>
              <a:off x="988089" y="3791267"/>
              <a:ext cx="4062386" cy="759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2">
                <a:lnSpc>
                  <a:spcPts val="2600"/>
                </a:lnSpc>
                <a:buClr>
                  <a:srgbClr val="0066FF"/>
                </a:buClr>
                <a:buSzPct val="80000"/>
                <a:defRPr/>
              </a:pP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操作系统接口的细节大部分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endParaRPr>
            </a:p>
            <a:p>
              <a:pPr marL="0" lvl="2">
                <a:lnSpc>
                  <a:spcPts val="2600"/>
                </a:lnSpc>
                <a:buClr>
                  <a:srgbClr val="0066FF"/>
                </a:buClr>
                <a:buSzPct val="80000"/>
                <a:defRPr/>
              </a:pP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都隐藏在应用编程接口后</a:t>
              </a:r>
            </a:p>
          </p:txBody>
        </p:sp>
        <p:pic>
          <p:nvPicPr>
            <p:cNvPr id="19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38362" y="3900498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" name="TextBox 7"/>
            <p:cNvSpPr txBox="1">
              <a:spLocks noChangeArrowheads="1"/>
            </p:cNvSpPr>
            <p:nvPr/>
          </p:nvSpPr>
          <p:spPr bwMode="auto">
            <a:xfrm>
              <a:off x="1085678" y="4400184"/>
              <a:ext cx="4062386" cy="3912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3">
                <a:lnSpc>
                  <a:spcPts val="2600"/>
                </a:lnSpc>
                <a:buClr>
                  <a:srgbClr val="000099"/>
                </a:buClr>
                <a:defRPr/>
              </a:pPr>
              <a:r>
                <a:rPr lang="en-US" altLang="zh-CN" sz="16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· </a:t>
              </a:r>
              <a:r>
                <a:rPr lang="zh-CN" altLang="en-US" sz="16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通过运行程序支持的库来管理</a:t>
              </a:r>
            </a:p>
          </p:txBody>
        </p:sp>
      </p:grpSp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1066026"/>
            <a:ext cx="4840610" cy="3459935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2214546" y="214313"/>
            <a:ext cx="5143536" cy="530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algn="ctr">
              <a:lnSpc>
                <a:spcPct val="95000"/>
              </a:lnSpc>
              <a:defRPr/>
            </a:pP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函数调用和系统调用的不同处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323528" y="768954"/>
            <a:ext cx="4248471" cy="1377557"/>
            <a:chOff x="323528" y="768954"/>
            <a:chExt cx="4248471" cy="1377557"/>
          </a:xfrm>
        </p:grpSpPr>
        <p:sp>
          <p:nvSpPr>
            <p:cNvPr id="24584" name="TextBox 4"/>
            <p:cNvSpPr txBox="1">
              <a:spLocks noChangeArrowheads="1"/>
            </p:cNvSpPr>
            <p:nvPr/>
          </p:nvSpPr>
          <p:spPr bwMode="auto">
            <a:xfrm>
              <a:off x="564851" y="768954"/>
              <a:ext cx="3803868" cy="4257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vl="1" indent="-307975">
                <a:lnSpc>
                  <a:spcPts val="2600"/>
                </a:lnSpc>
                <a:buClr>
                  <a:srgbClr val="000099"/>
                </a:buClr>
                <a:defRPr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系统调用</a:t>
              </a:r>
            </a:p>
          </p:txBody>
        </p:sp>
        <p:sp>
          <p:nvSpPr>
            <p:cNvPr id="24585" name="矩形 6"/>
            <p:cNvSpPr>
              <a:spLocks noChangeArrowheads="1"/>
            </p:cNvSpPr>
            <p:nvPr/>
          </p:nvSpPr>
          <p:spPr bwMode="auto">
            <a:xfrm>
              <a:off x="323528" y="768954"/>
              <a:ext cx="414338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latin typeface="Calibri" pitchFamily="34" charset="0"/>
              </a:endParaRPr>
            </a:p>
          </p:txBody>
        </p:sp>
        <p:sp>
          <p:nvSpPr>
            <p:cNvPr id="24" name="TextBox 7"/>
            <p:cNvSpPr txBox="1">
              <a:spLocks noChangeArrowheads="1"/>
            </p:cNvSpPr>
            <p:nvPr/>
          </p:nvSpPr>
          <p:spPr bwMode="auto">
            <a:xfrm>
              <a:off x="574382" y="1121097"/>
              <a:ext cx="3997617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vl="1">
                <a:buNone/>
              </a:pPr>
              <a:r>
                <a:rPr lang="en-US" altLang="zh-CN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INT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和</a:t>
              </a:r>
              <a:r>
                <a:rPr lang="en-US" altLang="zh-CN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IRET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指令用于系统调用</a:t>
              </a:r>
            </a:p>
          </p:txBody>
        </p:sp>
        <p:pic>
          <p:nvPicPr>
            <p:cNvPr id="25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56928" y="1235399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3" name="TextBox 7"/>
            <p:cNvSpPr txBox="1">
              <a:spLocks noChangeArrowheads="1"/>
            </p:cNvSpPr>
            <p:nvPr/>
          </p:nvSpPr>
          <p:spPr bwMode="auto">
            <a:xfrm>
              <a:off x="984343" y="1500180"/>
              <a:ext cx="3172054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2">
                <a:buNone/>
              </a:pPr>
              <a:r>
                <a:rPr lang="en-US" altLang="zh-CN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· </a:t>
              </a:r>
              <a:r>
                <a:rPr lang="zh-CN" altLang="en-US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系统调用时，堆栈切换和</a:t>
              </a:r>
              <a:endParaRPr lang="en-US" altLang="zh-CN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宋体" charset="0"/>
              </a:endParaRPr>
            </a:p>
            <a:p>
              <a:pPr marL="0" lvl="2">
                <a:buNone/>
              </a:pPr>
              <a:r>
                <a:rPr lang="zh-CN" altLang="en-US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  特权级的转换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23528" y="2075070"/>
            <a:ext cx="4045191" cy="1383175"/>
            <a:chOff x="323528" y="2143122"/>
            <a:chExt cx="4045191" cy="1383175"/>
          </a:xfrm>
        </p:grpSpPr>
        <p:sp>
          <p:nvSpPr>
            <p:cNvPr id="45" name="TextBox 4"/>
            <p:cNvSpPr txBox="1">
              <a:spLocks noChangeArrowheads="1"/>
            </p:cNvSpPr>
            <p:nvPr/>
          </p:nvSpPr>
          <p:spPr bwMode="auto">
            <a:xfrm>
              <a:off x="564851" y="2143122"/>
              <a:ext cx="3803868" cy="403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vl="1" indent="-307975">
                <a:lnSpc>
                  <a:spcPts val="2600"/>
                </a:lnSpc>
                <a:buClr>
                  <a:srgbClr val="000099"/>
                </a:buClr>
                <a:defRPr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函数调用</a:t>
              </a:r>
            </a:p>
          </p:txBody>
        </p:sp>
        <p:sp>
          <p:nvSpPr>
            <p:cNvPr id="46" name="矩形 6"/>
            <p:cNvSpPr>
              <a:spLocks noChangeArrowheads="1"/>
            </p:cNvSpPr>
            <p:nvPr/>
          </p:nvSpPr>
          <p:spPr bwMode="auto">
            <a:xfrm>
              <a:off x="323528" y="2143122"/>
              <a:ext cx="414338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latin typeface="Calibri" pitchFamily="34" charset="0"/>
              </a:endParaRPr>
            </a:p>
          </p:txBody>
        </p:sp>
        <p:sp>
          <p:nvSpPr>
            <p:cNvPr id="47" name="TextBox 7"/>
            <p:cNvSpPr txBox="1">
              <a:spLocks noChangeArrowheads="1"/>
            </p:cNvSpPr>
            <p:nvPr/>
          </p:nvSpPr>
          <p:spPr bwMode="auto">
            <a:xfrm>
              <a:off x="574383" y="2495265"/>
              <a:ext cx="350858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vl="1">
                <a:buNone/>
              </a:pPr>
              <a:r>
                <a:rPr lang="en-US" altLang="zh-CN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CALL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和</a:t>
              </a:r>
              <a:r>
                <a:rPr lang="en-US" altLang="zh-CN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RET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用于常规调用</a:t>
              </a:r>
            </a:p>
          </p:txBody>
        </p:sp>
        <p:pic>
          <p:nvPicPr>
            <p:cNvPr id="48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56928" y="2609567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9" name="TextBox 7"/>
            <p:cNvSpPr txBox="1">
              <a:spLocks noChangeArrowheads="1"/>
            </p:cNvSpPr>
            <p:nvPr/>
          </p:nvSpPr>
          <p:spPr bwMode="auto">
            <a:xfrm>
              <a:off x="984343" y="3156965"/>
              <a:ext cx="317205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2">
                <a:buNone/>
              </a:pPr>
              <a:r>
                <a:rPr lang="en-US" altLang="zh-CN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· </a:t>
              </a:r>
              <a:r>
                <a:rPr lang="zh-CN" altLang="en-US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常规调用时没有堆栈切换</a:t>
              </a:r>
            </a:p>
          </p:txBody>
        </p:sp>
      </p:grpSp>
      <p:pic>
        <p:nvPicPr>
          <p:cNvPr id="15" name="图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1066026"/>
            <a:ext cx="4840610" cy="3459935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323528" y="3482853"/>
            <a:ext cx="4932040" cy="1313287"/>
            <a:chOff x="323528" y="3517290"/>
            <a:chExt cx="4932040" cy="1313287"/>
          </a:xfrm>
        </p:grpSpPr>
        <p:sp>
          <p:nvSpPr>
            <p:cNvPr id="2" name="矩形 1"/>
            <p:cNvSpPr/>
            <p:nvPr/>
          </p:nvSpPr>
          <p:spPr>
            <a:xfrm>
              <a:off x="683568" y="3537915"/>
              <a:ext cx="4572000" cy="129266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Intel 64 and IA-32 Architectures Software Developer </a:t>
              </a:r>
              <a:r>
                <a:rPr lang="zh-CN" altLang="en-US" sz="1400" b="1" u="sng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Manualshttp://www.intel.com/content/www/us/en/processors/architectures-software-developer-manuals.html</a:t>
              </a:r>
              <a:endParaRPr lang="en-US" altLang="zh-CN" sz="1400" b="1" u="sng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宋体" charset="0"/>
              </a:endParaRPr>
            </a:p>
          </p:txBody>
        </p:sp>
        <p:sp>
          <p:nvSpPr>
            <p:cNvPr id="18" name="矩形 6"/>
            <p:cNvSpPr>
              <a:spLocks noChangeArrowheads="1"/>
            </p:cNvSpPr>
            <p:nvPr/>
          </p:nvSpPr>
          <p:spPr bwMode="auto">
            <a:xfrm>
              <a:off x="323528" y="3517290"/>
              <a:ext cx="414338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latin typeface="Calibri" pitchFamily="34" charset="0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2214546" y="214313"/>
            <a:ext cx="514353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Monotype Sorts" charset="0"/>
              <a:buNone/>
            </a:pP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中断、异常和系统调用的开销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475656" y="987574"/>
            <a:ext cx="4195319" cy="400110"/>
            <a:chOff x="1475656" y="987574"/>
            <a:chExt cx="4195319" cy="400110"/>
          </a:xfrm>
        </p:grpSpPr>
        <p:sp>
          <p:nvSpPr>
            <p:cNvPr id="24584" name="TextBox 4"/>
            <p:cNvSpPr txBox="1">
              <a:spLocks noChangeArrowheads="1"/>
            </p:cNvSpPr>
            <p:nvPr/>
          </p:nvSpPr>
          <p:spPr bwMode="auto">
            <a:xfrm>
              <a:off x="1867107" y="987574"/>
              <a:ext cx="380386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超过函数调用</a:t>
              </a:r>
            </a:p>
          </p:txBody>
        </p:sp>
        <p:sp>
          <p:nvSpPr>
            <p:cNvPr id="24585" name="矩形 6"/>
            <p:cNvSpPr>
              <a:spLocks noChangeArrowheads="1"/>
            </p:cNvSpPr>
            <p:nvPr/>
          </p:nvSpPr>
          <p:spPr bwMode="auto">
            <a:xfrm>
              <a:off x="1475656" y="987574"/>
              <a:ext cx="414338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latin typeface="Calibri" pitchFamily="34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403648" y="1339717"/>
            <a:ext cx="4896544" cy="2933825"/>
            <a:chOff x="1403648" y="1339717"/>
            <a:chExt cx="3931091" cy="2933825"/>
          </a:xfrm>
        </p:grpSpPr>
        <p:sp>
          <p:nvSpPr>
            <p:cNvPr id="24" name="TextBox 7"/>
            <p:cNvSpPr txBox="1">
              <a:spLocks noChangeArrowheads="1"/>
            </p:cNvSpPr>
            <p:nvPr/>
          </p:nvSpPr>
          <p:spPr bwMode="auto">
            <a:xfrm>
              <a:off x="1403648" y="1339717"/>
              <a:ext cx="350858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vl="1"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开销：</a:t>
              </a:r>
            </a:p>
          </p:txBody>
        </p:sp>
        <p:sp>
          <p:nvSpPr>
            <p:cNvPr id="43" name="TextBox 7"/>
            <p:cNvSpPr txBox="1">
              <a:spLocks noChangeArrowheads="1"/>
            </p:cNvSpPr>
            <p:nvPr/>
          </p:nvSpPr>
          <p:spPr bwMode="auto">
            <a:xfrm>
              <a:off x="2161199" y="1718800"/>
              <a:ext cx="317205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2"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引导机制</a:t>
              </a:r>
            </a:p>
          </p:txBody>
        </p:sp>
        <p:pic>
          <p:nvPicPr>
            <p:cNvPr id="44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979712" y="1833102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1" name="TextBox 7"/>
            <p:cNvSpPr txBox="1">
              <a:spLocks noChangeArrowheads="1"/>
            </p:cNvSpPr>
            <p:nvPr/>
          </p:nvSpPr>
          <p:spPr bwMode="auto">
            <a:xfrm>
              <a:off x="2162685" y="2075990"/>
              <a:ext cx="317205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2"/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建立内核堆栈</a:t>
              </a:r>
            </a:p>
          </p:txBody>
        </p:sp>
        <p:pic>
          <p:nvPicPr>
            <p:cNvPr id="52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981198" y="2190292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3" name="TextBox 7"/>
            <p:cNvSpPr txBox="1">
              <a:spLocks noChangeArrowheads="1"/>
            </p:cNvSpPr>
            <p:nvPr/>
          </p:nvSpPr>
          <p:spPr bwMode="auto">
            <a:xfrm>
              <a:off x="2161199" y="2426784"/>
              <a:ext cx="317205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2"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验证参数</a:t>
              </a:r>
            </a:p>
          </p:txBody>
        </p:sp>
        <p:pic>
          <p:nvPicPr>
            <p:cNvPr id="54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979712" y="2541086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5" name="TextBox 7"/>
            <p:cNvSpPr txBox="1">
              <a:spLocks noChangeArrowheads="1"/>
            </p:cNvSpPr>
            <p:nvPr/>
          </p:nvSpPr>
          <p:spPr bwMode="auto">
            <a:xfrm>
              <a:off x="2162685" y="2783974"/>
              <a:ext cx="3172054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2"/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内核态映射到用户态的地址空间</a:t>
              </a:r>
            </a:p>
          </p:txBody>
        </p:sp>
        <p:pic>
          <p:nvPicPr>
            <p:cNvPr id="56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981198" y="2898276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7" name="TextBox 7"/>
            <p:cNvSpPr txBox="1">
              <a:spLocks noChangeArrowheads="1"/>
            </p:cNvSpPr>
            <p:nvPr/>
          </p:nvSpPr>
          <p:spPr bwMode="auto">
            <a:xfrm>
              <a:off x="2128937" y="3504100"/>
              <a:ext cx="317205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2"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内核态独立地址空间</a:t>
              </a:r>
            </a:p>
          </p:txBody>
        </p:sp>
        <p:pic>
          <p:nvPicPr>
            <p:cNvPr id="58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979712" y="3597375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9" name="TextBox 7"/>
            <p:cNvSpPr txBox="1">
              <a:spLocks noChangeArrowheads="1"/>
            </p:cNvSpPr>
            <p:nvPr/>
          </p:nvSpPr>
          <p:spPr bwMode="auto">
            <a:xfrm>
              <a:off x="2161199" y="3134768"/>
              <a:ext cx="256046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2">
                <a:buNone/>
              </a:pPr>
              <a:r>
                <a:rPr lang="en-US" altLang="zh-CN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· </a:t>
              </a:r>
              <a:r>
                <a:rPr lang="zh-CN" altLang="en-US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更新页面映射权限</a:t>
              </a:r>
            </a:p>
          </p:txBody>
        </p:sp>
        <p:sp>
          <p:nvSpPr>
            <p:cNvPr id="60" name="TextBox 7"/>
            <p:cNvSpPr txBox="1">
              <a:spLocks noChangeArrowheads="1"/>
            </p:cNvSpPr>
            <p:nvPr/>
          </p:nvSpPr>
          <p:spPr bwMode="auto">
            <a:xfrm>
              <a:off x="2161199" y="3904210"/>
              <a:ext cx="88455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2">
                <a:buNone/>
              </a:pPr>
              <a:r>
                <a:rPr lang="en-US" altLang="zh-CN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· TLB</a:t>
              </a:r>
              <a:endParaRPr lang="zh-CN" altLang="en-US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宋体" charset="0"/>
              </a:endParaRPr>
            </a:p>
          </p:txBody>
        </p:sp>
        <p:sp>
          <p:nvSpPr>
            <p:cNvPr id="70" name="矩形 6"/>
            <p:cNvSpPr>
              <a:spLocks noChangeArrowheads="1"/>
            </p:cNvSpPr>
            <p:nvPr/>
          </p:nvSpPr>
          <p:spPr bwMode="auto">
            <a:xfrm>
              <a:off x="1475656" y="1352985"/>
              <a:ext cx="414338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latin typeface="Calibri" pitchFamily="34" charset="0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566"/>
            <a:ext cx="9140974" cy="5141934"/>
          </a:xfrm>
          <a:prstGeom prst="rect">
            <a:avLst/>
          </a:prstGeom>
        </p:spPr>
      </p:pic>
      <p:pic>
        <p:nvPicPr>
          <p:cNvPr id="5" name="图片 4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5984" y="1928808"/>
            <a:ext cx="4591364" cy="121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03565"/>
      </p:ext>
    </p:extLst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2015</TotalTime>
  <Words>425</Words>
  <Application>Microsoft Office PowerPoint</Application>
  <PresentationFormat>全屏显示(16:9)</PresentationFormat>
  <Paragraphs>108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Monotype Sorts</vt:lpstr>
      <vt:lpstr>微软雅黑</vt:lpstr>
      <vt:lpstr>张海山锐谐体2.0-授权联系：Samtype@QQ.com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胡 锦浩</cp:lastModifiedBy>
  <cp:revision>255</cp:revision>
  <dcterms:created xsi:type="dcterms:W3CDTF">2015-01-11T06:38:50Z</dcterms:created>
  <dcterms:modified xsi:type="dcterms:W3CDTF">2020-03-08T02:45:19Z</dcterms:modified>
</cp:coreProperties>
</file>