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2"/>
            <a:ext cx="9144000" cy="5140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648" y="227710"/>
            <a:ext cx="851870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465" y="907288"/>
            <a:ext cx="7129068" cy="3306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sdev.org/EL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class/sum2003/cmsc311/Notes/Mips/sta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library/l-ia/index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523"/>
            <a:ext cx="9141460" cy="514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2193290">
              <a:lnSpc>
                <a:spcPct val="100000"/>
              </a:lnSpc>
              <a:spcBef>
                <a:spcPts val="2850"/>
              </a:spcBef>
            </a:pPr>
            <a:r>
              <a:rPr sz="4000" b="1" spc="-5" dirty="0">
                <a:solidFill>
                  <a:srgbClr val="11566A"/>
                </a:solidFill>
                <a:latin typeface="微软雅黑"/>
                <a:cs typeface="微软雅黑"/>
              </a:rPr>
              <a:t>操</a:t>
            </a:r>
            <a:r>
              <a:rPr sz="4000" b="1" spc="-61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4000" b="1" spc="-5" dirty="0">
                <a:solidFill>
                  <a:srgbClr val="11566A"/>
                </a:solidFill>
                <a:latin typeface="微软雅黑"/>
                <a:cs typeface="微软雅黑"/>
              </a:rPr>
              <a:t>作</a:t>
            </a:r>
            <a:r>
              <a:rPr sz="4000" b="1" spc="-61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4000" b="1" spc="-5" dirty="0">
                <a:solidFill>
                  <a:srgbClr val="11566A"/>
                </a:solidFill>
                <a:latin typeface="微软雅黑"/>
                <a:cs typeface="微软雅黑"/>
              </a:rPr>
              <a:t>系</a:t>
            </a:r>
            <a:r>
              <a:rPr sz="4000" b="1" spc="-61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4000" b="1" spc="-5" dirty="0">
                <a:solidFill>
                  <a:srgbClr val="11566A"/>
                </a:solidFill>
                <a:latin typeface="微软雅黑"/>
                <a:cs typeface="微软雅黑"/>
              </a:rPr>
              <a:t>统</a:t>
            </a:r>
            <a:r>
              <a:rPr sz="4000" b="1" spc="-61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4000" b="1" spc="-5" dirty="0">
                <a:solidFill>
                  <a:srgbClr val="11566A"/>
                </a:solidFill>
                <a:latin typeface="微软雅黑"/>
                <a:cs typeface="微软雅黑"/>
              </a:rPr>
              <a:t>课</a:t>
            </a:r>
            <a:r>
              <a:rPr sz="4000" b="1" spc="-61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4000" b="1" spc="-5" dirty="0">
                <a:solidFill>
                  <a:srgbClr val="11566A"/>
                </a:solidFill>
                <a:latin typeface="微软雅黑"/>
                <a:cs typeface="微软雅黑"/>
              </a:rPr>
              <a:t>程</a:t>
            </a:r>
            <a:r>
              <a:rPr sz="4000" b="1" spc="-61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4000" b="1" spc="-5" dirty="0">
                <a:solidFill>
                  <a:srgbClr val="11566A"/>
                </a:solidFill>
                <a:latin typeface="微软雅黑"/>
                <a:cs typeface="微软雅黑"/>
              </a:rPr>
              <a:t>实</a:t>
            </a:r>
            <a:r>
              <a:rPr sz="4000" b="1" spc="-61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4000" b="1" spc="-5" dirty="0">
                <a:solidFill>
                  <a:srgbClr val="11566A"/>
                </a:solidFill>
                <a:latin typeface="微软雅黑"/>
                <a:cs typeface="微软雅黑"/>
              </a:rPr>
              <a:t>验</a:t>
            </a:r>
            <a:endParaRPr sz="4000">
              <a:latin typeface="微软雅黑"/>
              <a:cs typeface="微软雅黑"/>
            </a:endParaRPr>
          </a:p>
          <a:p>
            <a:pPr marL="2202815">
              <a:lnSpc>
                <a:spcPct val="100000"/>
              </a:lnSpc>
              <a:spcBef>
                <a:spcPts val="3554"/>
              </a:spcBef>
            </a:pPr>
            <a:r>
              <a:rPr sz="2400" b="1" spc="-5" dirty="0">
                <a:solidFill>
                  <a:srgbClr val="11566A"/>
                </a:solidFill>
                <a:latin typeface="微软雅黑"/>
                <a:cs typeface="微软雅黑"/>
              </a:rPr>
              <a:t>Lab1：bootloader启动ucore</a:t>
            </a:r>
            <a:r>
              <a:rPr sz="2400" b="1" spc="-7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微软雅黑"/>
                <a:cs typeface="微软雅黑"/>
              </a:rPr>
              <a:t>os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522"/>
            <a:ext cx="9144000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1929383"/>
            <a:ext cx="4591811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2860" y="4000296"/>
            <a:ext cx="395732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975" y="915924"/>
            <a:ext cx="6480048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485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段机制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003" y="4739436"/>
            <a:ext cx="395732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3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485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段机制</a:t>
            </a:r>
          </a:p>
        </p:txBody>
      </p:sp>
      <p:sp>
        <p:nvSpPr>
          <p:cNvPr id="4" name="object 4"/>
          <p:cNvSpPr/>
          <p:nvPr/>
        </p:nvSpPr>
        <p:spPr>
          <a:xfrm>
            <a:off x="969263" y="772668"/>
            <a:ext cx="1840992" cy="126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7455" y="2246376"/>
            <a:ext cx="4008120" cy="2439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0025" y="2137410"/>
            <a:ext cx="1841500" cy="2308860"/>
          </a:xfrm>
          <a:prstGeom prst="rect">
            <a:avLst/>
          </a:prstGeom>
          <a:ln w="19812">
            <a:solidFill>
              <a:srgbClr val="11566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9"/>
              </a:spcBef>
            </a:pPr>
            <a:r>
              <a:rPr sz="1600" spc="-5" dirty="0">
                <a:latin typeface="Times New Roman"/>
                <a:cs typeface="Times New Roman"/>
              </a:rPr>
              <a:t>Loading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GDT:</a:t>
            </a:r>
            <a:endParaRPr sz="1600">
              <a:latin typeface="Times New Roman"/>
              <a:cs typeface="Times New Roman"/>
            </a:endParaRPr>
          </a:p>
          <a:p>
            <a:pPr marL="80645" marR="454659">
              <a:lnSpc>
                <a:spcPct val="200000"/>
              </a:lnSpc>
              <a:spcBef>
                <a:spcPts val="130"/>
              </a:spcBef>
            </a:pPr>
            <a:r>
              <a:rPr sz="1400" spc="-5" dirty="0">
                <a:latin typeface="Courier New"/>
                <a:cs typeface="Courier New"/>
              </a:rPr>
              <a:t>lgdt </a:t>
            </a:r>
            <a:r>
              <a:rPr sz="1400" spc="-10" dirty="0">
                <a:latin typeface="Courier New"/>
                <a:cs typeface="Courier New"/>
              </a:rPr>
              <a:t>gdtdesc </a:t>
            </a:r>
            <a:r>
              <a:rPr sz="1400" spc="-7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gdt:</a:t>
            </a:r>
            <a:endParaRPr sz="1400">
              <a:latin typeface="Courier New"/>
              <a:cs typeface="Courier New"/>
            </a:endParaRPr>
          </a:p>
          <a:p>
            <a:pPr marL="5073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……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gdtdesc:</a:t>
            </a:r>
            <a:endParaRPr sz="1400">
              <a:latin typeface="Courier New"/>
              <a:cs typeface="Courier New"/>
            </a:endParaRPr>
          </a:p>
          <a:p>
            <a:pPr marL="5073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.word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0x17</a:t>
            </a:r>
            <a:endParaRPr sz="1400">
              <a:latin typeface="Courier New"/>
              <a:cs typeface="Courier New"/>
            </a:endParaRPr>
          </a:p>
          <a:p>
            <a:pPr marL="5073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.long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gdt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5076" y="771144"/>
            <a:ext cx="3235452" cy="1382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8228" y="1220724"/>
            <a:ext cx="3095625" cy="775970"/>
          </a:xfrm>
          <a:custGeom>
            <a:avLst/>
            <a:gdLst/>
            <a:ahLst/>
            <a:cxnLst/>
            <a:rect l="l" t="t" r="r" b="b"/>
            <a:pathLst>
              <a:path w="3095625" h="775969">
                <a:moveTo>
                  <a:pt x="0" y="775715"/>
                </a:moveTo>
                <a:lnTo>
                  <a:pt x="3095244" y="775715"/>
                </a:lnTo>
                <a:lnTo>
                  <a:pt x="3095244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633" y="271907"/>
            <a:ext cx="496125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60" dirty="0"/>
              <a:t> </a:t>
            </a:r>
            <a:r>
              <a:rPr spc="-5" dirty="0"/>
              <a:t>使能保护模式</a:t>
            </a:r>
          </a:p>
        </p:txBody>
      </p:sp>
      <p:sp>
        <p:nvSpPr>
          <p:cNvPr id="3" name="object 3"/>
          <p:cNvSpPr/>
          <p:nvPr/>
        </p:nvSpPr>
        <p:spPr>
          <a:xfrm>
            <a:off x="2284476" y="794004"/>
            <a:ext cx="3883152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3179" y="987552"/>
            <a:ext cx="3167380" cy="1943100"/>
          </a:xfrm>
          <a:custGeom>
            <a:avLst/>
            <a:gdLst/>
            <a:ahLst/>
            <a:cxnLst/>
            <a:rect l="l" t="t" r="r" b="b"/>
            <a:pathLst>
              <a:path w="3167379" h="1943100">
                <a:moveTo>
                  <a:pt x="0" y="1943100"/>
                </a:moveTo>
                <a:lnTo>
                  <a:pt x="3166872" y="1943100"/>
                </a:lnTo>
                <a:lnTo>
                  <a:pt x="3166872" y="0"/>
                </a:lnTo>
                <a:lnTo>
                  <a:pt x="0" y="0"/>
                </a:lnTo>
                <a:lnTo>
                  <a:pt x="0" y="194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576" y="3856431"/>
            <a:ext cx="754062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6365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  <a:p>
            <a:pPr marL="274320" indent="-261620">
              <a:lnSpc>
                <a:spcPts val="1825"/>
              </a:lnSpc>
              <a:spcBef>
                <a:spcPts val="1085"/>
              </a:spcBef>
              <a:buFont typeface="Arial"/>
              <a:buChar char="■"/>
              <a:tabLst>
                <a:tab pos="274955" algn="l"/>
              </a:tabLst>
            </a:pPr>
            <a:r>
              <a:rPr sz="1600" b="1" spc="-10" dirty="0">
                <a:solidFill>
                  <a:srgbClr val="11566A"/>
                </a:solidFill>
                <a:latin typeface="微软雅黑"/>
                <a:cs typeface="微软雅黑"/>
              </a:rPr>
              <a:t>使能保护模式（protection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mode）, </a:t>
            </a:r>
            <a:r>
              <a:rPr sz="1600" b="1" spc="-10" dirty="0">
                <a:solidFill>
                  <a:srgbClr val="11566A"/>
                </a:solidFill>
                <a:latin typeface="微软雅黑"/>
                <a:cs typeface="微软雅黑"/>
              </a:rPr>
              <a:t>bootloader/OS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要设置 CR0的bit 0</a:t>
            </a:r>
            <a:r>
              <a:rPr sz="1600" b="1" spc="2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(PE)</a:t>
            </a:r>
            <a:endParaRPr sz="1600">
              <a:latin typeface="微软雅黑"/>
              <a:cs typeface="微软雅黑"/>
            </a:endParaRPr>
          </a:p>
          <a:p>
            <a:pPr marL="274320" indent="-261620">
              <a:lnSpc>
                <a:spcPts val="1825"/>
              </a:lnSpc>
              <a:buFont typeface="Arial"/>
              <a:buChar char="■"/>
              <a:tabLst>
                <a:tab pos="274955" algn="l"/>
              </a:tabLst>
            </a:pPr>
            <a:r>
              <a:rPr sz="1600" b="1" spc="-10" dirty="0">
                <a:solidFill>
                  <a:srgbClr val="11566A"/>
                </a:solidFill>
                <a:latin typeface="微软雅黑"/>
                <a:cs typeface="微软雅黑"/>
              </a:rPr>
              <a:t>段机制（Segment-level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protection）在保护模式下是自动使能的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5" rIns="0" bIns="0" rtlCol="0">
            <a:spAutoFit/>
          </a:bodyPr>
          <a:lstStyle/>
          <a:p>
            <a:pPr marL="894080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x86</a:t>
            </a:r>
            <a:r>
              <a:rPr sz="2400" spc="-5" dirty="0"/>
              <a:t>启动顺序 </a:t>
            </a:r>
            <a:r>
              <a:rPr sz="2400" dirty="0"/>
              <a:t>– </a:t>
            </a:r>
            <a:r>
              <a:rPr sz="2400" spc="-5" dirty="0"/>
              <a:t>加载 </a:t>
            </a:r>
            <a:r>
              <a:rPr sz="2400" spc="-5" dirty="0">
                <a:latin typeface="微软雅黑"/>
                <a:cs typeface="微软雅黑"/>
              </a:rPr>
              <a:t>ELF</a:t>
            </a:r>
            <a:r>
              <a:rPr sz="2400" spc="-5" dirty="0"/>
              <a:t>格式的</a:t>
            </a:r>
            <a:r>
              <a:rPr sz="2400" spc="-5" dirty="0">
                <a:latin typeface="微软雅黑"/>
                <a:cs typeface="微软雅黑"/>
              </a:rPr>
              <a:t>ucore OS</a:t>
            </a:r>
            <a:r>
              <a:rPr sz="2400" spc="-5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kernel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014" y="852170"/>
            <a:ext cx="16224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struct elfhdr</a:t>
            </a:r>
            <a:r>
              <a:rPr sz="1400" b="1" spc="-1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8175" y="1086865"/>
            <a:ext cx="247269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must </a:t>
            </a:r>
            <a:r>
              <a:rPr sz="1400" b="1" spc="-5" dirty="0">
                <a:latin typeface="Courier New"/>
                <a:cs typeface="Courier New"/>
              </a:rPr>
              <a:t>equal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ELF_MAGIC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349" y="1065529"/>
            <a:ext cx="1622425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uint </a:t>
            </a:r>
            <a:r>
              <a:rPr sz="1400" b="1" spc="-10" dirty="0">
                <a:latin typeface="Courier New"/>
                <a:cs typeface="Courier New"/>
              </a:rPr>
              <a:t>magic; </a:t>
            </a:r>
            <a:r>
              <a:rPr sz="1400" b="1" spc="-8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uchar </a:t>
            </a:r>
            <a:r>
              <a:rPr sz="1400" b="1" spc="-10" dirty="0">
                <a:latin typeface="Courier New"/>
                <a:cs typeface="Courier New"/>
              </a:rPr>
              <a:t>elf[12]; </a:t>
            </a:r>
            <a:r>
              <a:rPr sz="1400" b="1" spc="-8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ushort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type; </a:t>
            </a:r>
            <a:r>
              <a:rPr sz="1400" b="1" spc="-8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ushort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machine;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8175" y="2260600"/>
            <a:ext cx="406717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program </a:t>
            </a:r>
            <a:r>
              <a:rPr sz="1400" b="1" spc="-5" dirty="0">
                <a:latin typeface="Courier New"/>
                <a:cs typeface="Courier New"/>
              </a:rPr>
              <a:t>entry point (in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va)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b="1" spc="-5" dirty="0">
                <a:latin typeface="Courier New"/>
                <a:cs typeface="Courier New"/>
              </a:rPr>
              <a:t>// offset of the </a:t>
            </a:r>
            <a:r>
              <a:rPr sz="1400" b="1" spc="-10" dirty="0">
                <a:latin typeface="Courier New"/>
                <a:cs typeface="Courier New"/>
              </a:rPr>
              <a:t>program </a:t>
            </a:r>
            <a:r>
              <a:rPr sz="1400" b="1" spc="-5" dirty="0">
                <a:latin typeface="Courier New"/>
                <a:cs typeface="Courier New"/>
              </a:rPr>
              <a:t>header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tables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349" y="2004568"/>
            <a:ext cx="453390" cy="119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uint  uint  u</a:t>
            </a:r>
            <a:r>
              <a:rPr sz="1400" b="1" spc="-1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nt  uint  uint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0420" y="2004568"/>
            <a:ext cx="876300" cy="119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ver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io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;  </a:t>
            </a:r>
            <a:r>
              <a:rPr sz="1400" b="1" spc="-10" dirty="0">
                <a:latin typeface="Courier New"/>
                <a:cs typeface="Courier New"/>
              </a:rPr>
              <a:t>entry; </a:t>
            </a:r>
            <a:r>
              <a:rPr sz="1400" b="1" spc="-8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phoff;  </a:t>
            </a:r>
            <a:r>
              <a:rPr sz="1400" b="1" spc="-10" dirty="0">
                <a:latin typeface="Courier New"/>
                <a:cs typeface="Courier New"/>
              </a:rPr>
              <a:t>shoff; </a:t>
            </a:r>
            <a:r>
              <a:rPr sz="1400" b="1" spc="-8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flags;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4625" y="3669410"/>
            <a:ext cx="364172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// number </a:t>
            </a:r>
            <a:r>
              <a:rPr sz="1400" b="1" spc="-5" dirty="0">
                <a:latin typeface="Courier New"/>
                <a:cs typeface="Courier New"/>
              </a:rPr>
              <a:t>of </a:t>
            </a:r>
            <a:r>
              <a:rPr sz="1400" b="1" spc="-10" dirty="0">
                <a:latin typeface="Courier New"/>
                <a:cs typeface="Courier New"/>
              </a:rPr>
              <a:t>program </a:t>
            </a:r>
            <a:r>
              <a:rPr sz="1400" b="1" spc="-5" dirty="0">
                <a:latin typeface="Courier New"/>
                <a:cs typeface="Courier New"/>
              </a:rPr>
              <a:t>header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tables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3854" y="3178302"/>
            <a:ext cx="1090295" cy="143319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b="1" spc="-10" dirty="0">
                <a:latin typeface="Courier New"/>
                <a:cs typeface="Courier New"/>
              </a:rPr>
              <a:t>ehsize;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b="1" spc="-10" dirty="0">
                <a:latin typeface="Courier New"/>
                <a:cs typeface="Courier New"/>
              </a:rPr>
              <a:t>phentsize;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1400" b="1" spc="-10" dirty="0">
                <a:latin typeface="Courier New"/>
                <a:cs typeface="Courier New"/>
              </a:rPr>
              <a:t>phnum; </a:t>
            </a:r>
            <a:r>
              <a:rPr sz="1400" b="1" spc="-819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</a:t>
            </a:r>
            <a:r>
              <a:rPr sz="1400" b="1" spc="-20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en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size</a:t>
            </a:r>
            <a:r>
              <a:rPr sz="1400" b="1" dirty="0">
                <a:latin typeface="Courier New"/>
                <a:cs typeface="Courier New"/>
              </a:rPr>
              <a:t>;  </a:t>
            </a:r>
            <a:r>
              <a:rPr sz="1400" b="1" spc="-10" dirty="0">
                <a:latin typeface="Courier New"/>
                <a:cs typeface="Courier New"/>
              </a:rPr>
              <a:t>shnum; </a:t>
            </a:r>
            <a:r>
              <a:rPr sz="1400" b="1" spc="-819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shstrndx;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014" y="3178302"/>
            <a:ext cx="878205" cy="16681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25425" algn="just">
              <a:lnSpc>
                <a:spcPct val="100000"/>
              </a:lnSpc>
              <a:spcBef>
                <a:spcPts val="165"/>
              </a:spcBef>
            </a:pP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>
              <a:latin typeface="Courier New"/>
              <a:cs typeface="Courier New"/>
            </a:endParaRPr>
          </a:p>
          <a:p>
            <a:pPr marL="225425" algn="just">
              <a:lnSpc>
                <a:spcPct val="100000"/>
              </a:lnSpc>
              <a:spcBef>
                <a:spcPts val="165"/>
              </a:spcBef>
            </a:pPr>
            <a:r>
              <a:rPr sz="1400" b="1" spc="-5" dirty="0">
                <a:latin typeface="Courier New"/>
                <a:cs typeface="Courier New"/>
              </a:rPr>
              <a:t>u</a:t>
            </a:r>
            <a:r>
              <a:rPr sz="1400" b="1" spc="-1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h</a:t>
            </a:r>
            <a:r>
              <a:rPr sz="1400" b="1" spc="-10" dirty="0">
                <a:latin typeface="Courier New"/>
                <a:cs typeface="Courier New"/>
              </a:rPr>
              <a:t>o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>
              <a:latin typeface="Courier New"/>
              <a:cs typeface="Courier New"/>
            </a:endParaRPr>
          </a:p>
          <a:p>
            <a:pPr marL="225425" marR="5080" algn="just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  </a:t>
            </a: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  </a:t>
            </a: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  </a:t>
            </a:r>
            <a:r>
              <a:rPr sz="1400" b="1" spc="-5" dirty="0">
                <a:latin typeface="Courier New"/>
                <a:cs typeface="Courier New"/>
              </a:rPr>
              <a:t>u</a:t>
            </a:r>
            <a:r>
              <a:rPr sz="1400" b="1" spc="-1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h</a:t>
            </a:r>
            <a:r>
              <a:rPr sz="1400" b="1" spc="-10" dirty="0">
                <a:latin typeface="Courier New"/>
                <a:cs typeface="Courier New"/>
              </a:rPr>
              <a:t>o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b="1" spc="-5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5" rIns="0" bIns="0" rtlCol="0">
            <a:spAutoFit/>
          </a:bodyPr>
          <a:lstStyle/>
          <a:p>
            <a:pPr marL="894080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x86</a:t>
            </a:r>
            <a:r>
              <a:rPr sz="2400" spc="-5" dirty="0"/>
              <a:t>启动顺序 </a:t>
            </a:r>
            <a:r>
              <a:rPr sz="2400" dirty="0"/>
              <a:t>– </a:t>
            </a:r>
            <a:r>
              <a:rPr sz="2400" spc="-5" dirty="0"/>
              <a:t>加载 </a:t>
            </a:r>
            <a:r>
              <a:rPr sz="2400" spc="-5" dirty="0">
                <a:latin typeface="微软雅黑"/>
                <a:cs typeface="微软雅黑"/>
              </a:rPr>
              <a:t>ELF</a:t>
            </a:r>
            <a:r>
              <a:rPr sz="2400" spc="-5" dirty="0"/>
              <a:t>格式的</a:t>
            </a:r>
            <a:r>
              <a:rPr sz="2400" spc="-5" dirty="0">
                <a:latin typeface="微软雅黑"/>
                <a:cs typeface="微软雅黑"/>
              </a:rPr>
              <a:t>ucore OS</a:t>
            </a:r>
            <a:r>
              <a:rPr sz="2400" spc="-5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kernel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6947" y="3243326"/>
            <a:ext cx="23876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422" y="1113685"/>
          <a:ext cx="6429456" cy="2150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0001"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struct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proghdr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83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type;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segment</a:t>
                      </a:r>
                      <a:r>
                        <a:rPr sz="14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type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75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offset;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beginning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the segment in the</a:t>
                      </a:r>
                      <a:r>
                        <a:rPr sz="14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file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782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va;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where this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segment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should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be placed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pa;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83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filesz;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038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memsz;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size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segment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byte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846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flags;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align;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5" y="1235964"/>
            <a:ext cx="6993255" cy="221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■"/>
              <a:tabLst>
                <a:tab pos="309245" algn="l"/>
              </a:tabLst>
            </a:pP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Chap. 2.5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(Control </a:t>
            </a: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Registers)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), </a:t>
            </a:r>
            <a:r>
              <a:rPr sz="1800" b="1" spc="-30" dirty="0">
                <a:solidFill>
                  <a:srgbClr val="11566A"/>
                </a:solidFill>
                <a:latin typeface="微软雅黑"/>
                <a:cs typeface="微软雅黑"/>
              </a:rPr>
              <a:t>Vol.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3, </a:t>
            </a: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and</a:t>
            </a:r>
            <a:r>
              <a:rPr sz="1800" b="1" spc="10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IA-32</a:t>
            </a:r>
            <a:endParaRPr sz="1800">
              <a:latin typeface="微软雅黑"/>
              <a:cs typeface="微软雅黑"/>
            </a:endParaRPr>
          </a:p>
          <a:p>
            <a:pPr marL="355600">
              <a:lnSpc>
                <a:spcPts val="2140"/>
              </a:lnSpc>
              <a:spcBef>
                <a:spcPts val="35"/>
              </a:spcBef>
            </a:pP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Software </a:t>
            </a: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Developer’s</a:t>
            </a:r>
            <a:r>
              <a:rPr sz="1800"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 sz="1800">
              <a:latin typeface="微软雅黑"/>
              <a:cs typeface="微软雅黑"/>
            </a:endParaRPr>
          </a:p>
          <a:p>
            <a:pPr marL="308610" indent="-295910">
              <a:lnSpc>
                <a:spcPts val="2140"/>
              </a:lnSpc>
              <a:buFont typeface="Arial"/>
              <a:buChar char="■"/>
              <a:tabLst>
                <a:tab pos="309245" algn="l"/>
              </a:tabLst>
            </a:pP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Chap.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3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(Protected-Mode </a:t>
            </a:r>
            <a:r>
              <a:rPr sz="1800" b="1" spc="10" dirty="0">
                <a:solidFill>
                  <a:srgbClr val="11566A"/>
                </a:solidFill>
                <a:latin typeface="微软雅黑"/>
                <a:cs typeface="微软雅黑"/>
              </a:rPr>
              <a:t>Memory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Management), </a:t>
            </a:r>
            <a:r>
              <a:rPr sz="1800" b="1" spc="-30" dirty="0">
                <a:solidFill>
                  <a:srgbClr val="11566A"/>
                </a:solidFill>
                <a:latin typeface="微软雅黑"/>
                <a:cs typeface="微软雅黑"/>
              </a:rPr>
              <a:t>Vol.</a:t>
            </a:r>
            <a:r>
              <a:rPr sz="1800" b="1" spc="-3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3,</a:t>
            </a:r>
            <a:endParaRPr sz="18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and IA-32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Software</a:t>
            </a:r>
            <a:r>
              <a:rPr sz="1800" b="1" spc="9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Developer’s</a:t>
            </a:r>
            <a:endParaRPr sz="1800">
              <a:latin typeface="微软雅黑"/>
              <a:cs typeface="微软雅黑"/>
            </a:endParaRPr>
          </a:p>
          <a:p>
            <a:pPr marL="355600">
              <a:lnSpc>
                <a:spcPts val="2140"/>
              </a:lnSpc>
            </a:pP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 sz="1800">
              <a:latin typeface="微软雅黑"/>
              <a:cs typeface="微软雅黑"/>
            </a:endParaRPr>
          </a:p>
          <a:p>
            <a:pPr marL="355600" marR="5080" indent="-342900">
              <a:lnSpc>
                <a:spcPts val="2200"/>
              </a:lnSpc>
              <a:spcBef>
                <a:spcPts val="20"/>
              </a:spcBef>
              <a:buFont typeface="Arial"/>
              <a:buChar char="■"/>
              <a:tabLst>
                <a:tab pos="309245" algn="l"/>
              </a:tabLst>
            </a:pP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Chap.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9.l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(Initialization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Overview), </a:t>
            </a:r>
            <a:r>
              <a:rPr sz="1800" b="1" spc="-35" dirty="0">
                <a:solidFill>
                  <a:srgbClr val="11566A"/>
                </a:solidFill>
                <a:latin typeface="微软雅黑"/>
                <a:cs typeface="微软雅黑"/>
              </a:rPr>
              <a:t>Vol.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3,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and IA-32 </a:t>
            </a:r>
            <a:r>
              <a:rPr sz="1800" b="1" spc="-32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Software </a:t>
            </a: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Developer’s</a:t>
            </a:r>
            <a:r>
              <a:rPr sz="1800"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 sz="1800">
              <a:latin typeface="微软雅黑"/>
              <a:cs typeface="微软雅黑"/>
            </a:endParaRPr>
          </a:p>
          <a:p>
            <a:pPr marL="308610" indent="-295910">
              <a:lnSpc>
                <a:spcPts val="2045"/>
              </a:lnSpc>
              <a:buFont typeface="Arial"/>
              <a:buChar char="■"/>
              <a:tabLst>
                <a:tab pos="309245" algn="l"/>
              </a:tabLst>
            </a:pP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An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introduction </a:t>
            </a: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to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ELF format:</a:t>
            </a:r>
            <a:r>
              <a:rPr sz="1800"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u="heavy" spc="-5" dirty="0">
                <a:solidFill>
                  <a:srgbClr val="0000FF"/>
                </a:solidFill>
                <a:latin typeface="微软雅黑"/>
                <a:cs typeface="微软雅黑"/>
                <a:hlinkClick r:id="rId2"/>
              </a:rPr>
              <a:t>http://wiki.osdev.org/ELF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246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75" dirty="0"/>
              <a:t> </a:t>
            </a:r>
            <a:r>
              <a:rPr dirty="0"/>
              <a:t>参考资料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507" y="1102944"/>
            <a:ext cx="4572000" cy="176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>
              <a:lnSpc>
                <a:spcPct val="120100"/>
              </a:lnSpc>
            </a:pPr>
            <a:r>
              <a:rPr sz="2000" dirty="0"/>
              <a:t>理解</a:t>
            </a:r>
            <a:r>
              <a:rPr sz="2000" spc="-5" dirty="0">
                <a:latin typeface="微软雅黑"/>
                <a:cs typeface="微软雅黑"/>
              </a:rPr>
              <a:t>C</a:t>
            </a:r>
            <a:r>
              <a:rPr sz="2000" dirty="0"/>
              <a:t>函数调用在汇编级是如</a:t>
            </a:r>
            <a:r>
              <a:rPr sz="2000" spc="-15" dirty="0"/>
              <a:t>何</a:t>
            </a:r>
            <a:r>
              <a:rPr sz="2000" dirty="0"/>
              <a:t>实现的  理解如何在汇编级代码中调用</a:t>
            </a:r>
            <a:r>
              <a:rPr sz="2000" dirty="0">
                <a:latin typeface="微软雅黑"/>
                <a:cs typeface="微软雅黑"/>
              </a:rPr>
              <a:t>C</a:t>
            </a:r>
            <a:r>
              <a:rPr sz="2000" dirty="0"/>
              <a:t>函数 </a:t>
            </a:r>
            <a:r>
              <a:rPr sz="2000" spc="-570" dirty="0"/>
              <a:t> </a:t>
            </a:r>
            <a:r>
              <a:rPr sz="2000" dirty="0"/>
              <a:t>理解基于</a:t>
            </a:r>
            <a:r>
              <a:rPr sz="2000" dirty="0">
                <a:latin typeface="微软雅黑"/>
                <a:cs typeface="微软雅黑"/>
              </a:rPr>
              <a:t>EBP</a:t>
            </a:r>
            <a:r>
              <a:rPr sz="2000" dirty="0"/>
              <a:t>寄存器的函数调用栈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600" spc="-5" dirty="0">
                <a:solidFill>
                  <a:srgbClr val="000000"/>
                </a:solidFill>
                <a:latin typeface="微软雅黑"/>
                <a:cs typeface="微软雅黑"/>
              </a:rPr>
              <a:t>C</a:t>
            </a:r>
            <a:r>
              <a:rPr sz="3600" spc="-5" dirty="0">
                <a:solidFill>
                  <a:srgbClr val="000000"/>
                </a:solidFill>
              </a:rPr>
              <a:t>函数调用的实现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0327" y="1267967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0327" y="1616963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0327" y="1976627"/>
            <a:ext cx="150875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60" y="2730198"/>
            <a:ext cx="396239" cy="140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5664" y="2730198"/>
            <a:ext cx="390144" cy="140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3152" cy="514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286427"/>
            <a:ext cx="353567" cy="3839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9103" y="286427"/>
            <a:ext cx="749808" cy="383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9439" y="286427"/>
            <a:ext cx="341375" cy="3839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2160" y="2961778"/>
            <a:ext cx="494030" cy="146685"/>
          </a:xfrm>
          <a:custGeom>
            <a:avLst/>
            <a:gdLst/>
            <a:ahLst/>
            <a:cxnLst/>
            <a:rect l="l" t="t" r="r" b="b"/>
            <a:pathLst>
              <a:path w="494030" h="146685">
                <a:moveTo>
                  <a:pt x="0" y="0"/>
                </a:moveTo>
                <a:lnTo>
                  <a:pt x="493776" y="0"/>
                </a:lnTo>
                <a:lnTo>
                  <a:pt x="493776" y="146304"/>
                </a:lnTo>
                <a:lnTo>
                  <a:pt x="0" y="146304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7344" y="286427"/>
            <a:ext cx="359663" cy="3839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11040" y="1072578"/>
            <a:ext cx="2377440" cy="35955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1280" y="2247180"/>
            <a:ext cx="165100" cy="154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100" dirty="0">
                <a:latin typeface="Courier New"/>
                <a:cs typeface="Courier New"/>
              </a:rPr>
              <a:t>'O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8816" y="2263634"/>
            <a:ext cx="165100" cy="1079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100" dirty="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9400" y="2262415"/>
            <a:ext cx="165100" cy="139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100" spc="-400" dirty="0">
                <a:latin typeface="Courier New"/>
                <a:cs typeface="Courier New"/>
              </a:rPr>
              <a:t>'</a:t>
            </a:r>
            <a:r>
              <a:rPr sz="1100" dirty="0">
                <a:latin typeface="Courier New"/>
                <a:cs typeface="Courier New"/>
              </a:rPr>
              <a:t>fl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0840" y="2228440"/>
            <a:ext cx="165100" cy="142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100" dirty="0">
                <a:latin typeface="Courier New"/>
                <a:cs typeface="Courier New"/>
              </a:rPr>
              <a:t>P•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80360" y="316898"/>
            <a:ext cx="222504" cy="295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99559" y="3357900"/>
            <a:ext cx="329184" cy="1554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5296" y="292521"/>
            <a:ext cx="746760" cy="3717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35555" y="976682"/>
            <a:ext cx="596265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900"/>
              </a:lnSpc>
            </a:pPr>
            <a:r>
              <a:rPr sz="1300" b="1" spc="-35" dirty="0">
                <a:latin typeface="Courier New"/>
                <a:cs typeface="Courier New"/>
              </a:rPr>
              <a:t>pushal  pushl </a:t>
            </a:r>
            <a:r>
              <a:rPr sz="1300" b="1" spc="-765" dirty="0">
                <a:latin typeface="Courier New"/>
                <a:cs typeface="Courier New"/>
              </a:rPr>
              <a:t> </a:t>
            </a:r>
            <a:r>
              <a:rPr sz="1300" b="1" spc="-35" dirty="0">
                <a:latin typeface="Courier New"/>
                <a:cs typeface="Courier New"/>
              </a:rPr>
              <a:t>pushl </a:t>
            </a:r>
            <a:r>
              <a:rPr sz="1300" b="1" spc="-765" dirty="0">
                <a:latin typeface="Courier New"/>
                <a:cs typeface="Courier New"/>
              </a:rPr>
              <a:t> </a:t>
            </a:r>
            <a:r>
              <a:rPr sz="1300" b="1" spc="-35" dirty="0">
                <a:latin typeface="Courier New"/>
                <a:cs typeface="Courier New"/>
              </a:rPr>
              <a:t>pushl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9060" y="1248752"/>
            <a:ext cx="410209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5" dirty="0">
                <a:latin typeface="Courier New"/>
                <a:cs typeface="Courier New"/>
              </a:rPr>
              <a:t>%eax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b="1" spc="-25" dirty="0">
                <a:latin typeface="Courier New"/>
                <a:cs typeface="Courier New"/>
              </a:rPr>
              <a:t>%ebx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300" b="1" spc="-25" dirty="0">
                <a:latin typeface="Courier New"/>
                <a:cs typeface="Courier New"/>
              </a:rPr>
              <a:t>%ecx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5555" y="2199703"/>
            <a:ext cx="101028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>
              <a:lnSpc>
                <a:spcPct val="100000"/>
              </a:lnSpc>
            </a:pPr>
            <a:r>
              <a:rPr sz="1250" b="1" dirty="0">
                <a:latin typeface="Courier New"/>
                <a:cs typeface="Courier New"/>
              </a:rPr>
              <a:t>%ecx</a:t>
            </a:r>
            <a:endParaRPr sz="125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  <a:spcBef>
                <a:spcPts val="345"/>
              </a:spcBef>
            </a:pPr>
            <a:r>
              <a:rPr sz="1250" b="1" dirty="0">
                <a:latin typeface="Courier New"/>
                <a:cs typeface="Courier New"/>
              </a:rPr>
              <a:t>%ebx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50" b="1" dirty="0">
                <a:latin typeface="Courier New"/>
                <a:cs typeface="Courier New"/>
              </a:rPr>
              <a:t>popal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1507" y="3372580"/>
            <a:ext cx="885190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5" dirty="0">
                <a:latin typeface="Courier New"/>
                <a:cs typeface="Courier New"/>
              </a:rPr>
              <a:t>foo:</a:t>
            </a:r>
            <a:endParaRPr sz="1300">
              <a:latin typeface="Courier New"/>
              <a:cs typeface="Courier New"/>
            </a:endParaRPr>
          </a:p>
          <a:p>
            <a:pPr marL="390525" marR="5080" indent="5715">
              <a:lnSpc>
                <a:spcPct val="118400"/>
              </a:lnSpc>
              <a:spcBef>
                <a:spcPts val="25"/>
              </a:spcBef>
            </a:pPr>
            <a:r>
              <a:rPr sz="1300" b="1" spc="-35" dirty="0">
                <a:latin typeface="Courier New"/>
                <a:cs typeface="Courier New"/>
              </a:rPr>
              <a:t>pushl  </a:t>
            </a:r>
            <a:r>
              <a:rPr sz="1300" b="1" spc="-25" dirty="0">
                <a:latin typeface="Courier New"/>
                <a:cs typeface="Courier New"/>
              </a:rPr>
              <a:t>movl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9060" y="3610253"/>
            <a:ext cx="50609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5" dirty="0">
                <a:latin typeface="Courier New"/>
                <a:cs typeface="Courier New"/>
              </a:rPr>
              <a:t>%ebp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b="1" spc="-25" dirty="0">
                <a:latin typeface="Courier New"/>
                <a:cs typeface="Courier New"/>
              </a:rPr>
              <a:t>%esp,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0372" y="3844879"/>
            <a:ext cx="410209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5" dirty="0">
                <a:latin typeface="Courier New"/>
                <a:cs typeface="Courier New"/>
              </a:rPr>
              <a:t>%ebp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5555" y="4323529"/>
            <a:ext cx="1014094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</a:tabLst>
            </a:pPr>
            <a:r>
              <a:rPr sz="1250" b="1" spc="-10" dirty="0">
                <a:latin typeface="Courier New"/>
                <a:cs typeface="Courier New"/>
              </a:rPr>
              <a:t>popl	</a:t>
            </a:r>
            <a:r>
              <a:rPr sz="1250" b="1" spc="5" dirty="0">
                <a:latin typeface="Courier New"/>
                <a:cs typeface="Courier New"/>
              </a:rPr>
              <a:t>%ebp</a:t>
            </a:r>
            <a:endParaRPr sz="125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70"/>
              </a:spcBef>
            </a:pPr>
            <a:r>
              <a:rPr sz="1350" b="1" spc="-65" dirty="0">
                <a:latin typeface="Courier New"/>
                <a:cs typeface="Courier New"/>
              </a:rPr>
              <a:t>ret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6859" y="3498255"/>
            <a:ext cx="35306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80" dirty="0">
                <a:latin typeface="Comic Sans MS"/>
                <a:cs typeface="Comic Sans MS"/>
              </a:rPr>
              <a:t>EBP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57291" y="3584620"/>
            <a:ext cx="134429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Arial"/>
                <a:cs typeface="Arial"/>
              </a:rPr>
              <a:t>Caller’  </a:t>
            </a:r>
            <a:r>
              <a:rPr sz="950" spc="-10" dirty="0">
                <a:latin typeface="Arial"/>
                <a:cs typeface="Arial"/>
              </a:rPr>
              <a:t>s </a:t>
            </a:r>
            <a:r>
              <a:rPr sz="950" spc="10" dirty="0">
                <a:latin typeface="Arial"/>
                <a:cs typeface="Arial"/>
              </a:rPr>
              <a:t>Coffer’  </a:t>
            </a:r>
            <a:r>
              <a:rPr sz="950" spc="-10" dirty="0">
                <a:latin typeface="Arial"/>
                <a:cs typeface="Arial"/>
              </a:rPr>
              <a:t>s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80" dirty="0">
                <a:latin typeface="Arial"/>
                <a:cs typeface="Arial"/>
              </a:rPr>
              <a:t>EBP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2188" y="4686623"/>
            <a:ext cx="42799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10" dirty="0">
                <a:latin typeface="Arial"/>
                <a:cs typeface="Arial"/>
              </a:rPr>
              <a:t>High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15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8111" y="0"/>
            <a:ext cx="5230368" cy="472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1464" y="3912472"/>
            <a:ext cx="292608" cy="134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6859" y="3578014"/>
            <a:ext cx="88646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45" dirty="0">
                <a:latin typeface="Comic Sans MS"/>
                <a:cs typeface="Comic Sans MS"/>
              </a:rPr>
              <a:t>EBP </a:t>
            </a:r>
            <a:r>
              <a:rPr sz="1050" spc="5" dirty="0">
                <a:latin typeface="Comic Sans MS"/>
                <a:cs typeface="Comic Sans MS"/>
              </a:rPr>
              <a:t>••••• </a:t>
            </a:r>
            <a:r>
              <a:rPr sz="1050" spc="114" dirty="0">
                <a:latin typeface="Comic Sans MS"/>
                <a:cs typeface="Comic Sans MS"/>
              </a:rPr>
              <a:t> </a:t>
            </a:r>
            <a:r>
              <a:rPr sz="1050" spc="300" dirty="0">
                <a:latin typeface="Comic Sans MS"/>
                <a:cs typeface="Comic Sans MS"/>
              </a:rPr>
              <a:t>•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7291" y="3578014"/>
            <a:ext cx="134239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5" dirty="0">
                <a:latin typeface="Comic Sans MS"/>
                <a:cs typeface="Comic Sans MS"/>
              </a:rPr>
              <a:t>Caller’  </a:t>
            </a:r>
            <a:r>
              <a:rPr sz="1050" spc="-60" dirty="0">
                <a:latin typeface="Comic Sans MS"/>
                <a:cs typeface="Comic Sans MS"/>
              </a:rPr>
              <a:t>s </a:t>
            </a:r>
            <a:r>
              <a:rPr sz="1050" spc="-105" dirty="0">
                <a:latin typeface="Comic Sans MS"/>
                <a:cs typeface="Comic Sans MS"/>
              </a:rPr>
              <a:t>Coffer’   </a:t>
            </a:r>
            <a:r>
              <a:rPr sz="1050" spc="-60" dirty="0">
                <a:latin typeface="Comic Sans MS"/>
                <a:cs typeface="Comic Sans MS"/>
              </a:rPr>
              <a:t>s 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70" dirty="0">
                <a:latin typeface="Comic Sans MS"/>
                <a:cs typeface="Comic Sans MS"/>
              </a:rPr>
              <a:t>EBP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2188" y="4686623"/>
            <a:ext cx="42799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10" dirty="0">
                <a:latin typeface="Arial"/>
                <a:cs typeface="Arial"/>
              </a:rPr>
              <a:t>High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207" y="0"/>
            <a:ext cx="5230368" cy="47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5344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5207" y="3906378"/>
            <a:ext cx="396239" cy="106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7559" y="3906378"/>
            <a:ext cx="292608" cy="134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2955" y="3559475"/>
            <a:ext cx="86042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10" dirty="0">
                <a:latin typeface="Comic Sans MS"/>
                <a:cs typeface="Comic Sans MS"/>
              </a:rPr>
              <a:t>EBP</a:t>
            </a:r>
            <a:r>
              <a:rPr sz="1100" spc="31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••-••¥•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3388" y="3559475"/>
            <a:ext cx="134302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omic Sans MS"/>
                <a:cs typeface="Comic Sans MS"/>
              </a:rPr>
              <a:t>Caller’  </a:t>
            </a:r>
            <a:r>
              <a:rPr sz="1100" spc="-85" dirty="0">
                <a:latin typeface="Comic Sans MS"/>
                <a:cs typeface="Comic Sans MS"/>
              </a:rPr>
              <a:t>s </a:t>
            </a:r>
            <a:r>
              <a:rPr sz="1100" spc="-130" dirty="0">
                <a:latin typeface="Comic Sans MS"/>
                <a:cs typeface="Comic Sans MS"/>
              </a:rPr>
              <a:t>Coffer’    </a:t>
            </a:r>
            <a:r>
              <a:rPr sz="1100" spc="-85" dirty="0">
                <a:latin typeface="Comic Sans MS"/>
                <a:cs typeface="Comic Sans MS"/>
              </a:rPr>
              <a:t>s</a:t>
            </a:r>
            <a:r>
              <a:rPr sz="1100" spc="155" dirty="0">
                <a:latin typeface="Comic Sans MS"/>
                <a:cs typeface="Comic Sans MS"/>
              </a:rPr>
              <a:t> </a:t>
            </a:r>
            <a:r>
              <a:rPr sz="1100" spc="-100" dirty="0">
                <a:latin typeface="Comic Sans MS"/>
                <a:cs typeface="Comic Sans MS"/>
              </a:rPr>
              <a:t>EBP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1331" y="4677738"/>
            <a:ext cx="42989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80" dirty="0">
                <a:latin typeface="Arial"/>
                <a:cs typeface="Arial"/>
              </a:rPr>
              <a:t>High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4252" y="246634"/>
            <a:ext cx="1013460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3000" b="1" dirty="0">
                <a:solidFill>
                  <a:srgbClr val="11566A"/>
                </a:solidFill>
                <a:latin typeface="微软雅黑"/>
                <a:cs typeface="微软雅黑"/>
              </a:rPr>
              <a:t>大	纲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7465" y="1099565"/>
            <a:ext cx="19189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10" dirty="0">
                <a:latin typeface="Arial"/>
                <a:cs typeface="Arial"/>
              </a:rPr>
              <a:t>■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2000" dirty="0">
                <a:latin typeface="微软雅黑"/>
                <a:cs typeface="微软雅黑"/>
              </a:rPr>
              <a:t>x86</a:t>
            </a:r>
            <a:r>
              <a:rPr sz="2000" spc="-30" dirty="0">
                <a:latin typeface="微软雅黑"/>
                <a:cs typeface="微软雅黑"/>
              </a:rPr>
              <a:t> </a:t>
            </a:r>
            <a:r>
              <a:rPr sz="2000" dirty="0"/>
              <a:t>启动顺序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34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15" dirty="0">
                <a:latin typeface="Arial"/>
                <a:cs typeface="Arial"/>
              </a:rPr>
              <a:t>■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dirty="0">
                <a:latin typeface="微软雅黑"/>
                <a:cs typeface="微软雅黑"/>
              </a:rPr>
              <a:t>C</a:t>
            </a:r>
            <a:r>
              <a:rPr dirty="0"/>
              <a:t>函数调用</a:t>
            </a:r>
            <a:endParaRPr sz="1800">
              <a:latin typeface="微软雅黑"/>
              <a:cs typeface="微软雅黑"/>
            </a:endParaRPr>
          </a:p>
          <a:p>
            <a:pPr marL="300990" indent="-288290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■"/>
              <a:tabLst>
                <a:tab pos="301625" algn="l"/>
              </a:tabLst>
            </a:pPr>
            <a:r>
              <a:rPr dirty="0">
                <a:latin typeface="微软雅黑"/>
                <a:cs typeface="微软雅黑"/>
              </a:rPr>
              <a:t>gcc</a:t>
            </a:r>
            <a:r>
              <a:rPr dirty="0"/>
              <a:t>内联汇编（</a:t>
            </a:r>
            <a:r>
              <a:rPr dirty="0">
                <a:latin typeface="微软雅黑"/>
                <a:cs typeface="微软雅黑"/>
              </a:rPr>
              <a:t>inline</a:t>
            </a:r>
            <a:r>
              <a:rPr spc="-65" dirty="0">
                <a:latin typeface="微软雅黑"/>
                <a:cs typeface="微软雅黑"/>
              </a:rPr>
              <a:t> </a:t>
            </a:r>
            <a:r>
              <a:rPr spc="-5" dirty="0">
                <a:latin typeface="微软雅黑"/>
                <a:cs typeface="微软雅黑"/>
              </a:rPr>
              <a:t>assembly</a:t>
            </a:r>
            <a:r>
              <a:rPr spc="-5" dirty="0"/>
              <a:t>）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715" dirty="0">
                <a:latin typeface="Arial"/>
                <a:cs typeface="Arial"/>
              </a:rPr>
              <a:t>■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dirty="0">
                <a:latin typeface="微软雅黑"/>
                <a:cs typeface="微软雅黑"/>
              </a:rPr>
              <a:t>x86-32</a:t>
            </a:r>
            <a:r>
              <a:rPr dirty="0"/>
              <a:t>下的中断处理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207" y="0"/>
            <a:ext cx="5230368" cy="47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5344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5207" y="3906378"/>
            <a:ext cx="396239" cy="106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7559" y="3906378"/>
            <a:ext cx="292608" cy="134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2955" y="3559475"/>
            <a:ext cx="86042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10" dirty="0">
                <a:latin typeface="Comic Sans MS"/>
                <a:cs typeface="Comic Sans MS"/>
              </a:rPr>
              <a:t>EBP</a:t>
            </a:r>
            <a:r>
              <a:rPr sz="1100" spc="31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••-••¥•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3388" y="3559475"/>
            <a:ext cx="134302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omic Sans MS"/>
                <a:cs typeface="Comic Sans MS"/>
              </a:rPr>
              <a:t>Caller’  </a:t>
            </a:r>
            <a:r>
              <a:rPr sz="1100" spc="-85" dirty="0">
                <a:latin typeface="Comic Sans MS"/>
                <a:cs typeface="Comic Sans MS"/>
              </a:rPr>
              <a:t>s </a:t>
            </a:r>
            <a:r>
              <a:rPr sz="1100" spc="-130" dirty="0">
                <a:latin typeface="Comic Sans MS"/>
                <a:cs typeface="Comic Sans MS"/>
              </a:rPr>
              <a:t>Coffer’    </a:t>
            </a:r>
            <a:r>
              <a:rPr sz="1100" spc="-85" dirty="0">
                <a:latin typeface="Comic Sans MS"/>
                <a:cs typeface="Comic Sans MS"/>
              </a:rPr>
              <a:t>s</a:t>
            </a:r>
            <a:r>
              <a:rPr sz="1100" spc="155" dirty="0">
                <a:latin typeface="Comic Sans MS"/>
                <a:cs typeface="Comic Sans MS"/>
              </a:rPr>
              <a:t> </a:t>
            </a:r>
            <a:r>
              <a:rPr sz="1100" spc="-100" dirty="0">
                <a:latin typeface="Comic Sans MS"/>
                <a:cs typeface="Comic Sans MS"/>
              </a:rPr>
              <a:t>EBP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1331" y="4677738"/>
            <a:ext cx="42989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80" dirty="0">
                <a:latin typeface="Arial"/>
                <a:cs typeface="Arial"/>
              </a:rPr>
              <a:t>High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0"/>
            <a:ext cx="6565392" cy="5131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5344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2344" y="3659563"/>
            <a:ext cx="295656" cy="134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2344" y="4366490"/>
            <a:ext cx="295656" cy="13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57291" y="3550591"/>
            <a:ext cx="133096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Times New Roman"/>
                <a:cs typeface="Times New Roman"/>
              </a:rPr>
              <a:t>Caller’  </a:t>
            </a:r>
            <a:r>
              <a:rPr sz="1050" spc="100" dirty="0">
                <a:latin typeface="Times New Roman"/>
                <a:cs typeface="Times New Roman"/>
              </a:rPr>
              <a:t>s </a:t>
            </a:r>
            <a:r>
              <a:rPr sz="1050" spc="-30" dirty="0">
                <a:latin typeface="Times New Roman"/>
                <a:cs typeface="Times New Roman"/>
              </a:rPr>
              <a:t>Coffer’   </a:t>
            </a:r>
            <a:r>
              <a:rPr sz="1050" spc="-85" dirty="0">
                <a:latin typeface="Times New Roman"/>
                <a:cs typeface="Times New Roman"/>
              </a:rPr>
              <a:t>a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105" dirty="0">
                <a:latin typeface="Times New Roman"/>
                <a:cs typeface="Times New Roman"/>
              </a:rPr>
              <a:t>EBP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8219" y="3646307"/>
            <a:ext cx="88074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latin typeface="Comic Sans MS"/>
                <a:cs typeface="Comic Sans MS"/>
              </a:rPr>
              <a:t>stackframe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3043" y="4649802"/>
            <a:ext cx="40068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65" dirty="0">
                <a:latin typeface="Times New Roman"/>
                <a:cs typeface="Times New Roman"/>
              </a:rPr>
              <a:t>Hi9h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0"/>
            <a:ext cx="6565392" cy="5131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5344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2344" y="3659563"/>
            <a:ext cx="295656" cy="134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2344" y="4366490"/>
            <a:ext cx="295656" cy="13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2955" y="3512234"/>
            <a:ext cx="84328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Times New Roman"/>
                <a:cs typeface="Times New Roman"/>
              </a:rPr>
              <a:t>EBP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-••••&gt;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291" y="3512234"/>
            <a:ext cx="1330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latin typeface="Times New Roman"/>
                <a:cs typeface="Times New Roman"/>
              </a:rPr>
              <a:t>caııer'  </a:t>
            </a:r>
            <a:r>
              <a:rPr sz="1400" spc="-35" dirty="0">
                <a:latin typeface="Times New Roman"/>
                <a:cs typeface="Times New Roman"/>
              </a:rPr>
              <a:t>s </a:t>
            </a:r>
            <a:r>
              <a:rPr sz="1400" spc="-180" dirty="0">
                <a:latin typeface="Times New Roman"/>
                <a:cs typeface="Times New Roman"/>
              </a:rPr>
              <a:t>Coffer’    </a:t>
            </a:r>
            <a:r>
              <a:rPr sz="1400" spc="-245" dirty="0">
                <a:latin typeface="Times New Roman"/>
                <a:cs typeface="Times New Roman"/>
              </a:rPr>
              <a:t>a   </a:t>
            </a:r>
            <a:r>
              <a:rPr sz="1400" spc="-229" dirty="0">
                <a:latin typeface="Times New Roman"/>
                <a:cs typeface="Times New Roman"/>
              </a:rPr>
              <a:t> </a:t>
            </a:r>
            <a:r>
              <a:rPr sz="1400" spc="-320" dirty="0">
                <a:latin typeface="Times New Roman"/>
                <a:cs typeface="Times New Roman"/>
              </a:rPr>
              <a:t>EBP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219" y="3646307"/>
            <a:ext cx="88074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latin typeface="Comic Sans MS"/>
                <a:cs typeface="Comic Sans MS"/>
              </a:rPr>
              <a:t>stackframe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3043" y="4649802"/>
            <a:ext cx="40068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65" dirty="0">
                <a:latin typeface="Times New Roman"/>
                <a:cs typeface="Times New Roman"/>
              </a:rPr>
              <a:t>Hi9h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53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0"/>
            <a:ext cx="6565392" cy="5131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2344" y="3659563"/>
            <a:ext cx="295656" cy="134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2344" y="4366490"/>
            <a:ext cx="295656" cy="13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2955" y="3512234"/>
            <a:ext cx="84328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Times New Roman"/>
                <a:cs typeface="Times New Roman"/>
              </a:rPr>
              <a:t>EBP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-••••&gt;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291" y="3512234"/>
            <a:ext cx="1330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latin typeface="Times New Roman"/>
                <a:cs typeface="Times New Roman"/>
              </a:rPr>
              <a:t>caııer'  </a:t>
            </a:r>
            <a:r>
              <a:rPr sz="1400" spc="-35" dirty="0">
                <a:latin typeface="Times New Roman"/>
                <a:cs typeface="Times New Roman"/>
              </a:rPr>
              <a:t>s </a:t>
            </a:r>
            <a:r>
              <a:rPr sz="1400" spc="-180" dirty="0">
                <a:latin typeface="Times New Roman"/>
                <a:cs typeface="Times New Roman"/>
              </a:rPr>
              <a:t>Coffer’    </a:t>
            </a:r>
            <a:r>
              <a:rPr sz="1400" spc="-245" dirty="0">
                <a:latin typeface="Times New Roman"/>
                <a:cs typeface="Times New Roman"/>
              </a:rPr>
              <a:t>a   </a:t>
            </a:r>
            <a:r>
              <a:rPr sz="1400" spc="-229" dirty="0">
                <a:latin typeface="Times New Roman"/>
                <a:cs typeface="Times New Roman"/>
              </a:rPr>
              <a:t> </a:t>
            </a:r>
            <a:r>
              <a:rPr sz="1400" spc="-320" dirty="0">
                <a:latin typeface="Times New Roman"/>
                <a:cs typeface="Times New Roman"/>
              </a:rPr>
              <a:t>EBP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219" y="3646307"/>
            <a:ext cx="88074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latin typeface="Comic Sans MS"/>
                <a:cs typeface="Comic Sans MS"/>
              </a:rPr>
              <a:t>stackframe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3043" y="4649802"/>
            <a:ext cx="40068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65" dirty="0">
                <a:latin typeface="Times New Roman"/>
                <a:cs typeface="Times New Roman"/>
              </a:rPr>
              <a:t>Hi9h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53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0"/>
            <a:ext cx="6565392" cy="5131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2344" y="3659563"/>
            <a:ext cx="295656" cy="134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2344" y="4366490"/>
            <a:ext cx="295656" cy="13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2955" y="3512234"/>
            <a:ext cx="84328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Times New Roman"/>
                <a:cs typeface="Times New Roman"/>
              </a:rPr>
              <a:t>EBP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-••••&gt;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291" y="3512234"/>
            <a:ext cx="1330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latin typeface="Times New Roman"/>
                <a:cs typeface="Times New Roman"/>
              </a:rPr>
              <a:t>caııer'  </a:t>
            </a:r>
            <a:r>
              <a:rPr sz="1400" spc="-35" dirty="0">
                <a:latin typeface="Times New Roman"/>
                <a:cs typeface="Times New Roman"/>
              </a:rPr>
              <a:t>s </a:t>
            </a:r>
            <a:r>
              <a:rPr sz="1400" spc="-180" dirty="0">
                <a:latin typeface="Times New Roman"/>
                <a:cs typeface="Times New Roman"/>
              </a:rPr>
              <a:t>Coffer’    </a:t>
            </a:r>
            <a:r>
              <a:rPr sz="1400" spc="-245" dirty="0">
                <a:latin typeface="Times New Roman"/>
                <a:cs typeface="Times New Roman"/>
              </a:rPr>
              <a:t>a   </a:t>
            </a:r>
            <a:r>
              <a:rPr sz="1400" spc="-229" dirty="0">
                <a:latin typeface="Times New Roman"/>
                <a:cs typeface="Times New Roman"/>
              </a:rPr>
              <a:t> </a:t>
            </a:r>
            <a:r>
              <a:rPr sz="1400" spc="-320" dirty="0">
                <a:latin typeface="Times New Roman"/>
                <a:cs typeface="Times New Roman"/>
              </a:rPr>
              <a:t>EBP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219" y="3646307"/>
            <a:ext cx="88074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latin typeface="Comic Sans MS"/>
                <a:cs typeface="Comic Sans MS"/>
              </a:rPr>
              <a:t>stackframe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3043" y="4649802"/>
            <a:ext cx="40068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65" dirty="0">
                <a:latin typeface="Times New Roman"/>
                <a:cs typeface="Times New Roman"/>
              </a:rPr>
              <a:t>Hi9h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0795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C</a:t>
            </a:r>
            <a:r>
              <a:rPr spc="-5" dirty="0"/>
              <a:t>函数调用的实现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39" y="1161541"/>
            <a:ext cx="745617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sz="1800" b="1" spc="10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其他需要注意的事项</a:t>
            </a:r>
            <a:endParaRPr sz="2000">
              <a:latin typeface="微软雅黑"/>
              <a:cs typeface="微软雅黑"/>
            </a:endParaRPr>
          </a:p>
          <a:p>
            <a:pPr marL="626745">
              <a:lnSpc>
                <a:spcPct val="100000"/>
              </a:lnSpc>
              <a:spcBef>
                <a:spcPts val="484"/>
              </a:spcBef>
            </a:pP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参数（parameters）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&amp;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函数返回值（return</a:t>
            </a:r>
            <a:r>
              <a:rPr sz="1800"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values）可通过寄存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器或位于内存中的栈来传递</a:t>
            </a:r>
            <a:endParaRPr sz="1800">
              <a:latin typeface="微软雅黑"/>
              <a:cs typeface="微软雅黑"/>
            </a:endParaRPr>
          </a:p>
          <a:p>
            <a:pPr marL="62674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不需要保存/恢复(save/restore)所有寄存器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6152" y="1592580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6152" y="2189988"/>
            <a:ext cx="150875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246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C</a:t>
            </a:r>
            <a:r>
              <a:rPr spc="-5" dirty="0"/>
              <a:t>函数调用的——参考资料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089533"/>
            <a:ext cx="751205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indent="-301625">
              <a:lnSpc>
                <a:spcPct val="100000"/>
              </a:lnSpc>
              <a:buSzPct val="90000"/>
              <a:buFont typeface="Arial"/>
              <a:buChar char="■"/>
              <a:tabLst>
                <a:tab pos="314960" algn="l"/>
              </a:tabLst>
            </a:pP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Understanding the</a:t>
            </a:r>
            <a:r>
              <a:rPr sz="2000" b="1" spc="-5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Stack: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600" b="1" u="sng" spc="-5" dirty="0">
                <a:solidFill>
                  <a:srgbClr val="0000FF"/>
                </a:solidFill>
                <a:latin typeface="微软雅黑"/>
                <a:cs typeface="微软雅黑"/>
                <a:hlinkClick r:id="rId2"/>
              </a:rPr>
              <a:t>http://www.cs.umd.edu/class/sum2003/cmsc311/Notes/Mips/stack.html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9144000" cy="514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6576" y="2191385"/>
            <a:ext cx="7122159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阅读理解内联汇编（inline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assembly</a:t>
            </a:r>
            <a:r>
              <a:rPr sz="2000"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instructions）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600" b="1" spc="-20" dirty="0">
                <a:latin typeface="微软雅黑"/>
                <a:cs typeface="微软雅黑"/>
              </a:rPr>
              <a:t>GCC内联汇编 </a:t>
            </a:r>
            <a:r>
              <a:rPr sz="3600" b="1" spc="-5" dirty="0">
                <a:latin typeface="微软雅黑"/>
                <a:cs typeface="微软雅黑"/>
              </a:rPr>
              <a:t>INLINE</a:t>
            </a:r>
            <a:r>
              <a:rPr sz="3600" b="1" spc="-10" dirty="0">
                <a:latin typeface="微软雅黑"/>
                <a:cs typeface="微软雅黑"/>
              </a:rPr>
              <a:t> </a:t>
            </a:r>
            <a:r>
              <a:rPr sz="3600" b="1" spc="-40" dirty="0">
                <a:latin typeface="微软雅黑"/>
                <a:cs typeface="微软雅黑"/>
              </a:rPr>
              <a:t>ASSEMBLY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7072" y="2295144"/>
            <a:ext cx="150875" cy="14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4" y="964844"/>
            <a:ext cx="5393335" cy="3127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-614045">
              <a:lnSpc>
                <a:spcPct val="1192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什么是内联汇编（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Inline assembly</a:t>
            </a:r>
            <a:r>
              <a:rPr lang="zh-CN" altLang="en-US" sz="2000" b="1" dirty="0">
                <a:solidFill>
                  <a:srgbClr val="11566A"/>
                </a:solidFill>
                <a:latin typeface="微软雅黑"/>
                <a:cs typeface="微软雅黑"/>
              </a:rPr>
              <a:t> ）</a:t>
            </a:r>
            <a:r>
              <a:rPr lang="en-US" altLang="zh-CN" sz="2000" b="1" dirty="0">
                <a:solidFill>
                  <a:srgbClr val="11566A"/>
                </a:solidFill>
                <a:latin typeface="微软雅黑"/>
                <a:cs typeface="微软雅黑"/>
              </a:rPr>
              <a:t>?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spc="-10" dirty="0" err="1">
                <a:solidFill>
                  <a:srgbClr val="11566A"/>
                </a:solidFill>
                <a:latin typeface="微软雅黑"/>
                <a:cs typeface="微软雅黑"/>
              </a:rPr>
              <a:t>这是GCC对C语言的扩张</a:t>
            </a: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 可直接在C语句中插入汇编指令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sz="1800" b="1" spc="-5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有何用处?</a:t>
            </a:r>
            <a:endParaRPr sz="2000" dirty="0">
              <a:latin typeface="微软雅黑"/>
              <a:cs typeface="微软雅黑"/>
            </a:endParaRPr>
          </a:p>
          <a:p>
            <a:pPr marL="626745" marR="1551305">
              <a:lnSpc>
                <a:spcPct val="120000"/>
              </a:lnSpc>
              <a:spcBef>
                <a:spcPts val="55"/>
              </a:spcBef>
            </a:pP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调用C语言不支持的指令  用汇编在C语言中手动优化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sz="1800" b="1" spc="-50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如何工作?</a:t>
            </a:r>
            <a:endParaRPr sz="2000" dirty="0">
              <a:latin typeface="微软雅黑"/>
              <a:cs typeface="微软雅黑"/>
            </a:endParaRPr>
          </a:p>
          <a:p>
            <a:pPr marL="626745">
              <a:lnSpc>
                <a:spcPct val="100000"/>
              </a:lnSpc>
              <a:spcBef>
                <a:spcPts val="439"/>
              </a:spcBef>
            </a:pP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用给定的模板和约束来生成汇编指令</a:t>
            </a:r>
            <a:endParaRPr sz="1800" dirty="0">
              <a:latin typeface="微软雅黑"/>
              <a:cs typeface="微软雅黑"/>
            </a:endParaRPr>
          </a:p>
          <a:p>
            <a:pPr marL="62674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在C函数内形成汇编源码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2595">
              <a:lnSpc>
                <a:spcPct val="100000"/>
              </a:lnSpc>
            </a:pPr>
            <a:r>
              <a:rPr spc="-100" dirty="0">
                <a:latin typeface="微软雅黑"/>
                <a:cs typeface="微软雅黑"/>
              </a:rPr>
              <a:t>C</a:t>
            </a:r>
            <a:r>
              <a:rPr spc="-5" dirty="0">
                <a:latin typeface="微软雅黑"/>
                <a:cs typeface="微软雅黑"/>
              </a:rPr>
              <a:t>C</a:t>
            </a:r>
            <a:r>
              <a:rPr dirty="0"/>
              <a:t>内联汇编</a:t>
            </a:r>
          </a:p>
        </p:txBody>
      </p:sp>
      <p:sp>
        <p:nvSpPr>
          <p:cNvPr id="4" name="object 4"/>
          <p:cNvSpPr/>
          <p:nvPr/>
        </p:nvSpPr>
        <p:spPr>
          <a:xfrm>
            <a:off x="1382267" y="1452372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0744" y="1780032"/>
            <a:ext cx="150875" cy="14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2267" y="2470404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0744" y="2798064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2267" y="3512820"/>
            <a:ext cx="150875" cy="14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0744" y="3840479"/>
            <a:ext cx="150875" cy="14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6560">
              <a:lnSpc>
                <a:spcPct val="100000"/>
              </a:lnSpc>
            </a:pPr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内联汇编– </a:t>
            </a:r>
            <a:r>
              <a:rPr spc="-5" dirty="0">
                <a:latin typeface="微软雅黑"/>
                <a:cs typeface="微软雅黑"/>
              </a:rPr>
              <a:t>Example</a:t>
            </a:r>
            <a:r>
              <a:rPr spc="-4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095121"/>
            <a:ext cx="292100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Assembly</a:t>
            </a:r>
            <a:r>
              <a:rPr sz="2400" b="1" spc="-8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(*.S):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movl</a:t>
            </a:r>
            <a:r>
              <a:rPr sz="2000" b="1" spc="-7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$0xffff,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2561" y="1504060"/>
            <a:ext cx="635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612" y="3064129"/>
            <a:ext cx="393954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Inline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assembly</a:t>
            </a:r>
            <a:r>
              <a:rPr sz="2400" b="1" spc="-8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(*.c):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asm </a:t>
            </a:r>
            <a:r>
              <a:rPr sz="2000" b="1" spc="165" dirty="0">
                <a:solidFill>
                  <a:srgbClr val="11566A"/>
                </a:solidFill>
                <a:latin typeface="Courier New"/>
                <a:cs typeface="Courier New"/>
              </a:rPr>
              <a:t>(</a:t>
            </a:r>
            <a:r>
              <a:rPr sz="2000" b="1" spc="165" dirty="0">
                <a:solidFill>
                  <a:srgbClr val="11566A"/>
                </a:solidFill>
                <a:latin typeface="Arial"/>
                <a:cs typeface="Arial"/>
              </a:rPr>
              <a:t>“</a:t>
            </a:r>
            <a:r>
              <a:rPr sz="2000" b="1" spc="165" dirty="0">
                <a:solidFill>
                  <a:srgbClr val="11566A"/>
                </a:solidFill>
                <a:latin typeface="Courier New"/>
                <a:cs typeface="Courier New"/>
              </a:rPr>
              <a:t>movl</a:t>
            </a:r>
            <a:r>
              <a:rPr sz="2000" b="1" spc="-5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$0xffff,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975" y="3473450"/>
            <a:ext cx="150177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%%eax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\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n</a:t>
            </a:r>
            <a:r>
              <a:rPr sz="2000" b="1" spc="1010" dirty="0">
                <a:solidFill>
                  <a:srgbClr val="11566A"/>
                </a:solidFill>
                <a:latin typeface="Arial"/>
                <a:cs typeface="Arial"/>
              </a:rPr>
              <a:t>”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8722" y="2190750"/>
            <a:ext cx="407034" cy="622300"/>
          </a:xfrm>
          <a:custGeom>
            <a:avLst/>
            <a:gdLst/>
            <a:ahLst/>
            <a:cxnLst/>
            <a:rect l="l" t="t" r="r" b="b"/>
            <a:pathLst>
              <a:path w="407035" h="622300">
                <a:moveTo>
                  <a:pt x="406907" y="418338"/>
                </a:moveTo>
                <a:lnTo>
                  <a:pt x="0" y="418338"/>
                </a:lnTo>
                <a:lnTo>
                  <a:pt x="203453" y="621792"/>
                </a:lnTo>
                <a:lnTo>
                  <a:pt x="406907" y="418338"/>
                </a:lnTo>
                <a:close/>
              </a:path>
              <a:path w="407035" h="622300">
                <a:moveTo>
                  <a:pt x="305180" y="0"/>
                </a:moveTo>
                <a:lnTo>
                  <a:pt x="101726" y="0"/>
                </a:lnTo>
                <a:lnTo>
                  <a:pt x="101726" y="418338"/>
                </a:lnTo>
                <a:lnTo>
                  <a:pt x="305180" y="418338"/>
                </a:lnTo>
                <a:lnTo>
                  <a:pt x="3051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8722" y="2190750"/>
            <a:ext cx="407034" cy="622300"/>
          </a:xfrm>
          <a:custGeom>
            <a:avLst/>
            <a:gdLst/>
            <a:ahLst/>
            <a:cxnLst/>
            <a:rect l="l" t="t" r="r" b="b"/>
            <a:pathLst>
              <a:path w="407035" h="622300">
                <a:moveTo>
                  <a:pt x="0" y="418338"/>
                </a:moveTo>
                <a:lnTo>
                  <a:pt x="101726" y="418338"/>
                </a:lnTo>
                <a:lnTo>
                  <a:pt x="101726" y="0"/>
                </a:lnTo>
                <a:lnTo>
                  <a:pt x="305180" y="0"/>
                </a:lnTo>
                <a:lnTo>
                  <a:pt x="305180" y="418338"/>
                </a:lnTo>
                <a:lnTo>
                  <a:pt x="406907" y="418338"/>
                </a:lnTo>
                <a:lnTo>
                  <a:pt x="203453" y="621792"/>
                </a:lnTo>
                <a:lnTo>
                  <a:pt x="0" y="4183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507" y="1102944"/>
            <a:ext cx="4018915" cy="176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>
              <a:lnSpc>
                <a:spcPct val="120100"/>
              </a:lnSpc>
            </a:pPr>
            <a:r>
              <a:rPr sz="2000" dirty="0"/>
              <a:t>理解</a:t>
            </a:r>
            <a:r>
              <a:rPr sz="2000" dirty="0">
                <a:latin typeface="微软雅黑"/>
                <a:cs typeface="微软雅黑"/>
              </a:rPr>
              <a:t>x86-32</a:t>
            </a:r>
            <a:r>
              <a:rPr sz="2000" dirty="0"/>
              <a:t>平台的启动过程 </a:t>
            </a:r>
            <a:r>
              <a:rPr sz="2000" spc="-550" dirty="0"/>
              <a:t> </a:t>
            </a:r>
            <a:r>
              <a:rPr sz="2000" dirty="0"/>
              <a:t>理解</a:t>
            </a:r>
            <a:r>
              <a:rPr sz="2000" dirty="0">
                <a:latin typeface="微软雅黑"/>
                <a:cs typeface="微软雅黑"/>
              </a:rPr>
              <a:t>x86-</a:t>
            </a:r>
            <a:r>
              <a:rPr sz="2000" spc="-5" dirty="0">
                <a:latin typeface="微软雅黑"/>
                <a:cs typeface="微软雅黑"/>
              </a:rPr>
              <a:t>32</a:t>
            </a:r>
            <a:r>
              <a:rPr sz="2000" dirty="0"/>
              <a:t>的实模式、保护模式  理解段机制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600" spc="-5" dirty="0">
                <a:solidFill>
                  <a:srgbClr val="000000"/>
                </a:solidFill>
                <a:latin typeface="微软雅黑"/>
                <a:cs typeface="微软雅黑"/>
              </a:rPr>
              <a:t>x86</a:t>
            </a:r>
            <a:r>
              <a:rPr sz="3600" spc="-5" dirty="0">
                <a:solidFill>
                  <a:srgbClr val="000000"/>
                </a:solidFill>
              </a:rPr>
              <a:t>启动顺序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0327" y="1267967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0327" y="1616963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0327" y="1976627"/>
            <a:ext cx="150875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6560">
              <a:lnSpc>
                <a:spcPct val="100000"/>
              </a:lnSpc>
            </a:pPr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内联汇编–</a:t>
            </a:r>
            <a:r>
              <a:rPr spc="-60" dirty="0"/>
              <a:t> </a:t>
            </a:r>
            <a:r>
              <a:rPr spc="-20" dirty="0">
                <a:latin typeface="微软雅黑"/>
                <a:cs typeface="微软雅黑"/>
              </a:rPr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39" y="1051686"/>
            <a:ext cx="37528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asm ( assembler</a:t>
            </a:r>
            <a:r>
              <a:rPr sz="2800" spc="10" dirty="0">
                <a:solidFill>
                  <a:srgbClr val="11566A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1566A"/>
                </a:solidFill>
                <a:latin typeface="Calibri"/>
                <a:cs typeface="Calibri"/>
              </a:rPr>
              <a:t>template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2497" y="1478407"/>
            <a:ext cx="1496060" cy="156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5080" indent="-56515" algn="just">
              <a:lnSpc>
                <a:spcPct val="120000"/>
              </a:lnSpc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(optional) </a:t>
            </a:r>
            <a:r>
              <a:rPr sz="2800" spc="-620" dirty="0">
                <a:solidFill>
                  <a:srgbClr val="11566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11566A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tional) 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(op</a:t>
            </a:r>
            <a:r>
              <a:rPr sz="2800" spc="-15" dirty="0">
                <a:solidFill>
                  <a:srgbClr val="11566A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iona</a:t>
            </a:r>
            <a:r>
              <a:rPr sz="2800" spc="-25" dirty="0">
                <a:solidFill>
                  <a:srgbClr val="11566A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732" y="1563751"/>
            <a:ext cx="2618105" cy="199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: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output</a:t>
            </a:r>
            <a:r>
              <a:rPr sz="2800" spc="-15" dirty="0">
                <a:solidFill>
                  <a:srgbClr val="11566A"/>
                </a:solidFill>
                <a:latin typeface="Calibri"/>
                <a:cs typeface="Calibri"/>
              </a:rPr>
              <a:t> operands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: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input</a:t>
            </a:r>
            <a:r>
              <a:rPr sz="2800" spc="-20" dirty="0">
                <a:solidFill>
                  <a:srgbClr val="11566A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1566A"/>
                </a:solidFill>
                <a:latin typeface="Calibri"/>
                <a:cs typeface="Calibri"/>
              </a:rPr>
              <a:t>operands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:</a:t>
            </a:r>
            <a:r>
              <a:rPr sz="2800" spc="-90" dirty="0">
                <a:solidFill>
                  <a:srgbClr val="11566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clobbers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6560">
              <a:lnSpc>
                <a:spcPct val="100000"/>
              </a:lnSpc>
            </a:pPr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内联汇编– </a:t>
            </a:r>
            <a:r>
              <a:rPr spc="-5" dirty="0">
                <a:latin typeface="微软雅黑"/>
                <a:cs typeface="微软雅黑"/>
              </a:rPr>
              <a:t>Example</a:t>
            </a:r>
            <a:r>
              <a:rPr spc="-3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842771"/>
            <a:ext cx="279527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Inline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assembly</a:t>
            </a:r>
            <a:r>
              <a:rPr sz="2400" b="1" spc="-8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(*.c):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76" y="3040126"/>
            <a:ext cx="417322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Generated asssembly code</a:t>
            </a:r>
            <a:r>
              <a:rPr sz="2400" b="1" spc="-1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(*.s):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926" y="3691331"/>
            <a:ext cx="21596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%ebx,</a:t>
            </a:r>
            <a:r>
              <a:rPr sz="2000" b="1" spc="-6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12(%esp)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7160" y="3996435"/>
            <a:ext cx="12446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12(%esp)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0926" y="3386582"/>
            <a:ext cx="2311400" cy="155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movl %cr0, %ebx </a:t>
            </a:r>
            <a:r>
              <a:rPr sz="2000" b="1" spc="-116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movl</a:t>
            </a:r>
            <a:endParaRPr sz="2000">
              <a:latin typeface="Courier New"/>
              <a:cs typeface="Courier New"/>
            </a:endParaRPr>
          </a:p>
          <a:p>
            <a:pPr marL="12700" marR="168148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orl  movl  movl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926" y="3996435"/>
            <a:ext cx="2159635" cy="94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$-2147483648,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12(%esp)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,</a:t>
            </a:r>
            <a:r>
              <a:rPr sz="2000" b="1" spc="-7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%eax,</a:t>
            </a:r>
            <a:r>
              <a:rPr sz="2000" b="1" spc="-8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%cr0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6510" y="2500122"/>
            <a:ext cx="407034" cy="623570"/>
          </a:xfrm>
          <a:custGeom>
            <a:avLst/>
            <a:gdLst/>
            <a:ahLst/>
            <a:cxnLst/>
            <a:rect l="l" t="t" r="r" b="b"/>
            <a:pathLst>
              <a:path w="407035" h="623569">
                <a:moveTo>
                  <a:pt x="406907" y="419861"/>
                </a:moveTo>
                <a:lnTo>
                  <a:pt x="0" y="419861"/>
                </a:lnTo>
                <a:lnTo>
                  <a:pt x="203453" y="623315"/>
                </a:lnTo>
                <a:lnTo>
                  <a:pt x="406907" y="419861"/>
                </a:lnTo>
                <a:close/>
              </a:path>
              <a:path w="407035" h="623569">
                <a:moveTo>
                  <a:pt x="305181" y="0"/>
                </a:moveTo>
                <a:lnTo>
                  <a:pt x="101726" y="0"/>
                </a:lnTo>
                <a:lnTo>
                  <a:pt x="101726" y="419861"/>
                </a:lnTo>
                <a:lnTo>
                  <a:pt x="305181" y="419861"/>
                </a:lnTo>
                <a:lnTo>
                  <a:pt x="30518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6510" y="2500122"/>
            <a:ext cx="407034" cy="623570"/>
          </a:xfrm>
          <a:custGeom>
            <a:avLst/>
            <a:gdLst/>
            <a:ahLst/>
            <a:cxnLst/>
            <a:rect l="l" t="t" r="r" b="b"/>
            <a:pathLst>
              <a:path w="407035" h="623569">
                <a:moveTo>
                  <a:pt x="0" y="419861"/>
                </a:moveTo>
                <a:lnTo>
                  <a:pt x="101726" y="419861"/>
                </a:lnTo>
                <a:lnTo>
                  <a:pt x="101726" y="0"/>
                </a:lnTo>
                <a:lnTo>
                  <a:pt x="305181" y="0"/>
                </a:lnTo>
                <a:lnTo>
                  <a:pt x="305181" y="419861"/>
                </a:lnTo>
                <a:lnTo>
                  <a:pt x="406907" y="419861"/>
                </a:lnTo>
                <a:lnTo>
                  <a:pt x="203453" y="623315"/>
                </a:lnTo>
                <a:lnTo>
                  <a:pt x="0" y="41986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06600" y="1232567"/>
          <a:ext cx="6904379" cy="1257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527">
                <a:tc>
                  <a:txBody>
                    <a:bodyPr/>
                    <a:lstStyle/>
                    <a:p>
                      <a:pPr marL="22225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uint32_t</a:t>
                      </a:r>
                      <a:r>
                        <a:rPr sz="2000" b="1" spc="-6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cr0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87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asm volatile</a:t>
                      </a:r>
                      <a:r>
                        <a:rPr sz="2000" b="1" spc="-5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("movl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%%cr0,</a:t>
                      </a:r>
                      <a:r>
                        <a:rPr sz="2000" b="1" spc="-7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%0\n"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:"=r"(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cr0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42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cr0 </a:t>
                      </a:r>
                      <a:r>
                        <a:rPr sz="2000" b="1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|=</a:t>
                      </a:r>
                      <a:r>
                        <a:rPr sz="2000" b="1" spc="-6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0x80000000;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04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asm volatile</a:t>
                      </a:r>
                      <a:r>
                        <a:rPr sz="2000" b="1" spc="-5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("movl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%0,</a:t>
                      </a:r>
                      <a:r>
                        <a:rPr sz="2000" b="1" spc="-7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%%cr0\n"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::"r"(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cr0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227710"/>
            <a:ext cx="5496560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4590">
              <a:lnSpc>
                <a:spcPct val="100000"/>
              </a:lnSpc>
            </a:pPr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内联汇编– </a:t>
            </a:r>
            <a:r>
              <a:rPr spc="-5" dirty="0">
                <a:latin typeface="微软雅黑"/>
                <a:cs typeface="微软雅黑"/>
              </a:rPr>
              <a:t>Example</a:t>
            </a:r>
            <a:r>
              <a:rPr spc="-3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latin typeface="Times New Roman"/>
                <a:cs typeface="Times New Roman"/>
              </a:rPr>
              <a:t>Inline </a:t>
            </a:r>
            <a:r>
              <a:rPr sz="2400" dirty="0">
                <a:latin typeface="Times New Roman"/>
                <a:cs typeface="Times New Roman"/>
              </a:rPr>
              <a:t>assembly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(*.c):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39" y="2910713"/>
            <a:ext cx="5283200" cy="186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365" indent="-240665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volatile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15"/>
              </a:lnSpc>
              <a:spcBef>
                <a:spcPts val="170"/>
              </a:spcBef>
            </a:pP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No </a:t>
            </a: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reordering; </a:t>
            </a: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No</a:t>
            </a:r>
            <a:r>
              <a:rPr sz="2000" b="1" spc="-10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elimination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  <a:tabLst>
                <a:tab pos="253365" algn="l"/>
              </a:tabLst>
            </a:pPr>
            <a:r>
              <a:rPr sz="2000" dirty="0">
                <a:solidFill>
                  <a:srgbClr val="11566A"/>
                </a:solidFill>
                <a:latin typeface="Arial"/>
                <a:cs typeface="Arial"/>
              </a:rPr>
              <a:t>•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%0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15"/>
              </a:lnSpc>
              <a:spcBef>
                <a:spcPts val="165"/>
              </a:spcBef>
            </a:pP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first constraint</a:t>
            </a:r>
            <a:r>
              <a:rPr sz="2000" b="1" spc="-8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following</a:t>
            </a:r>
            <a:endParaRPr sz="2000">
              <a:latin typeface="Times New Roman"/>
              <a:cs typeface="Times New Roman"/>
            </a:endParaRPr>
          </a:p>
          <a:p>
            <a:pPr marL="253365" indent="-240665">
              <a:lnSpc>
                <a:spcPts val="2315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r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A constraint; GCC is </a:t>
            </a:r>
            <a:r>
              <a:rPr sz="20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free </a:t>
            </a: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use </a:t>
            </a: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any</a:t>
            </a:r>
            <a:r>
              <a:rPr sz="2000" b="1" spc="-2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register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4719" y="1124617"/>
          <a:ext cx="6903083" cy="125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marL="22225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uint32_t</a:t>
                      </a:r>
                      <a:r>
                        <a:rPr sz="2000" b="1" spc="-7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cr0;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asm volatile</a:t>
                      </a:r>
                      <a:r>
                        <a:rPr sz="2000" b="1" spc="-5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("movl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%%cr0,</a:t>
                      </a:r>
                      <a:r>
                        <a:rPr sz="2000" b="1" spc="-7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%0\n"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:"=r"(cr0));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87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cr0 |=</a:t>
                      </a:r>
                      <a:r>
                        <a:rPr sz="2000" b="1" spc="-6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0x80000000;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asm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volatile</a:t>
                      </a:r>
                      <a:r>
                        <a:rPr sz="2000" b="1" spc="-5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("movl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%0,</a:t>
                      </a:r>
                      <a:r>
                        <a:rPr sz="2000" b="1" spc="-7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%%cr0\n"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::"r"(cr0));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6560">
              <a:lnSpc>
                <a:spcPct val="100000"/>
              </a:lnSpc>
            </a:pPr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内联汇编– </a:t>
            </a:r>
            <a:r>
              <a:rPr spc="-5" dirty="0">
                <a:latin typeface="微软雅黑"/>
                <a:cs typeface="微软雅黑"/>
              </a:rPr>
              <a:t>Example</a:t>
            </a:r>
            <a:r>
              <a:rPr spc="-3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1634" y="768096"/>
            <a:ext cx="220726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222, arg4 </a:t>
            </a:r>
            <a:r>
              <a:rPr sz="1800" b="1" dirty="0">
                <a:solidFill>
                  <a:srgbClr val="11566A"/>
                </a:solidFill>
                <a:latin typeface="Courier New"/>
                <a:cs typeface="Courier New"/>
              </a:rPr>
              <a:t>=</a:t>
            </a:r>
            <a:r>
              <a:rPr sz="1800" b="1" spc="-10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233;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6" y="768096"/>
            <a:ext cx="5693563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l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ong</a:t>
            </a:r>
            <a:r>
              <a:rPr lang="en-US" altLang="zh-CN"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lang="zh-CN" altLang="en-US" b="1" u="heavy" spc="-1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u="heavy" spc="-1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res, arg1 </a:t>
            </a:r>
            <a:r>
              <a:rPr sz="1800" b="1" dirty="0">
                <a:solidFill>
                  <a:srgbClr val="11566A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11566A"/>
                </a:solidFill>
                <a:latin typeface="Courier New"/>
                <a:cs typeface="Courier New"/>
              </a:rPr>
              <a:t>2,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arg2 </a:t>
            </a:r>
            <a:r>
              <a:rPr sz="1800" b="1" dirty="0">
                <a:solidFill>
                  <a:srgbClr val="11566A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22, arg3</a:t>
            </a:r>
            <a:r>
              <a:rPr sz="1800" b="1" spc="-10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1566A"/>
                </a:solidFill>
                <a:latin typeface="Courier New"/>
                <a:cs typeface="Courier New"/>
              </a:rPr>
              <a:t>=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1099185" algn="l"/>
              </a:tabLst>
            </a:pPr>
            <a:r>
              <a:rPr sz="1800" b="1" u="heavy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u="heavy" spc="-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11566A"/>
                </a:solidFill>
                <a:latin typeface="Courier New"/>
                <a:cs typeface="Courier New"/>
              </a:rPr>
              <a:t>asm</a:t>
            </a:r>
            <a:r>
              <a:rPr sz="1800" b="1" u="heavy" spc="-15" dirty="0">
                <a:solidFill>
                  <a:srgbClr val="11566A"/>
                </a:solidFill>
                <a:latin typeface="Courier New"/>
                <a:cs typeface="Courier New"/>
              </a:rPr>
              <a:t> 	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volatile ("int</a:t>
            </a:r>
            <a:r>
              <a:rPr sz="1800" b="1" spc="-7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$0x80"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1808" y="3214877"/>
            <a:ext cx="635000" cy="124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%ebx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%ecx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%edx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%esi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1008" y="2910077"/>
            <a:ext cx="246380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926465" algn="l"/>
              </a:tabLst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movl	$11,</a:t>
            </a:r>
            <a:r>
              <a:rPr sz="2000" b="1" spc="-8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 </a:t>
            </a:r>
            <a:r>
              <a:rPr sz="2000" b="1" spc="-110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mov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l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-28(%ebp),  mov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l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-24(%ebp),  mov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l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-20(%ebp),  mov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l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-16(%ebp),  int	$0x80</a:t>
            </a:r>
            <a:r>
              <a:rPr sz="2000" b="1" spc="-8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endParaRPr lang="en-US" altLang="zh-CN" sz="2000" b="1" spc="-85" dirty="0">
              <a:solidFill>
                <a:srgbClr val="11566A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926465" algn="l"/>
              </a:tabLst>
            </a:pPr>
            <a:r>
              <a:rPr sz="2000" b="1" spc="-5" dirty="0" err="1">
                <a:solidFill>
                  <a:srgbClr val="11566A"/>
                </a:solidFill>
                <a:latin typeface="Courier New"/>
                <a:cs typeface="Courier New"/>
              </a:rPr>
              <a:t>movl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5407" y="4739538"/>
            <a:ext cx="23120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%eax,</a:t>
            </a:r>
            <a:r>
              <a:rPr sz="2000" b="1" spc="-7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-12(%ebp)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4773" y="2212085"/>
            <a:ext cx="405765" cy="623570"/>
          </a:xfrm>
          <a:custGeom>
            <a:avLst/>
            <a:gdLst/>
            <a:ahLst/>
            <a:cxnLst/>
            <a:rect l="l" t="t" r="r" b="b"/>
            <a:pathLst>
              <a:path w="405764" h="623569">
                <a:moveTo>
                  <a:pt x="405384" y="420624"/>
                </a:moveTo>
                <a:lnTo>
                  <a:pt x="0" y="420624"/>
                </a:lnTo>
                <a:lnTo>
                  <a:pt x="202691" y="623315"/>
                </a:lnTo>
                <a:lnTo>
                  <a:pt x="405384" y="420624"/>
                </a:lnTo>
                <a:close/>
              </a:path>
              <a:path w="405764" h="623569">
                <a:moveTo>
                  <a:pt x="304038" y="0"/>
                </a:moveTo>
                <a:lnTo>
                  <a:pt x="101345" y="0"/>
                </a:lnTo>
                <a:lnTo>
                  <a:pt x="101345" y="420624"/>
                </a:lnTo>
                <a:lnTo>
                  <a:pt x="304038" y="420624"/>
                </a:lnTo>
                <a:lnTo>
                  <a:pt x="30403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4773" y="2212085"/>
            <a:ext cx="405765" cy="623570"/>
          </a:xfrm>
          <a:custGeom>
            <a:avLst/>
            <a:gdLst/>
            <a:ahLst/>
            <a:cxnLst/>
            <a:rect l="l" t="t" r="r" b="b"/>
            <a:pathLst>
              <a:path w="405764" h="623569">
                <a:moveTo>
                  <a:pt x="0" y="420624"/>
                </a:moveTo>
                <a:lnTo>
                  <a:pt x="101345" y="420624"/>
                </a:lnTo>
                <a:lnTo>
                  <a:pt x="101345" y="0"/>
                </a:lnTo>
                <a:lnTo>
                  <a:pt x="304038" y="0"/>
                </a:lnTo>
                <a:lnTo>
                  <a:pt x="304038" y="420624"/>
                </a:lnTo>
                <a:lnTo>
                  <a:pt x="405384" y="420624"/>
                </a:lnTo>
                <a:lnTo>
                  <a:pt x="202691" y="623315"/>
                </a:lnTo>
                <a:lnTo>
                  <a:pt x="0" y="42062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2393" y="1426717"/>
            <a:ext cx="4937760" cy="15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1566A"/>
                </a:solidFill>
                <a:latin typeface="Courier New"/>
                <a:cs typeface="Courier New"/>
              </a:rPr>
              <a:t>: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"=a" </a:t>
            </a:r>
            <a:r>
              <a:rPr sz="1800" b="1" spc="-15" dirty="0">
                <a:solidFill>
                  <a:srgbClr val="11566A"/>
                </a:solidFill>
                <a:latin typeface="Courier New"/>
                <a:cs typeface="Courier New"/>
              </a:rPr>
              <a:t>(</a:t>
            </a:r>
            <a:r>
              <a:rPr sz="1800" b="1" spc="97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u="heavy" spc="97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res)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11566A"/>
                </a:solidFill>
                <a:latin typeface="Courier New"/>
                <a:cs typeface="Courier New"/>
              </a:rPr>
              <a:t>: </a:t>
            </a:r>
            <a:r>
              <a:rPr sz="1800" b="1" spc="-5" dirty="0">
                <a:solidFill>
                  <a:srgbClr val="11566A"/>
                </a:solidFill>
                <a:latin typeface="Courier New"/>
                <a:cs typeface="Courier New"/>
              </a:rPr>
              <a:t>"0"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(11),"b" (arg1),"c"</a:t>
            </a:r>
            <a:r>
              <a:rPr sz="1800" b="1" spc="-10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(arg2),"d"</a:t>
            </a:r>
            <a:endParaRPr sz="1800">
              <a:latin typeface="Courier New"/>
              <a:cs typeface="Courier New"/>
            </a:endParaRPr>
          </a:p>
          <a:p>
            <a:pPr marR="34925" algn="r">
              <a:lnSpc>
                <a:spcPct val="100000"/>
              </a:lnSpc>
              <a:spcBef>
                <a:spcPts val="925"/>
              </a:spcBef>
            </a:pPr>
            <a:r>
              <a:rPr sz="2400" spc="-5" dirty="0">
                <a:solidFill>
                  <a:srgbClr val="11566A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661035">
              <a:lnSpc>
                <a:spcPct val="100000"/>
              </a:lnSpc>
              <a:spcBef>
                <a:spcPts val="1250"/>
              </a:spcBef>
            </a:pPr>
            <a:r>
              <a:rPr sz="1600" b="1" spc="-5" dirty="0">
                <a:solidFill>
                  <a:srgbClr val="11566A"/>
                </a:solidFill>
                <a:latin typeface="Courier New"/>
                <a:cs typeface="Courier New"/>
              </a:rPr>
              <a:t>……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1710" y="1755901"/>
            <a:ext cx="2625725" cy="333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(arg3),"S"</a:t>
            </a:r>
            <a:r>
              <a:rPr sz="1800" b="1" spc="-9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1566A"/>
                </a:solidFill>
                <a:latin typeface="Courier New"/>
                <a:cs typeface="Courier New"/>
              </a:rPr>
              <a:t>(arg4));</a:t>
            </a:r>
            <a:endParaRPr sz="1800" dirty="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925"/>
              </a:spcBef>
            </a:pP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  <a:p>
            <a:pPr marL="24765" marR="1337310">
              <a:lnSpc>
                <a:spcPct val="100000"/>
              </a:lnSpc>
            </a:pP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=</a:t>
            </a:r>
            <a:r>
              <a:rPr sz="2400" b="1" spc="-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%eax </a:t>
            </a:r>
            <a:r>
              <a:rPr sz="2400" b="1" spc="-52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b</a:t>
            </a:r>
            <a:r>
              <a:rPr sz="2400" b="1" spc="-5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=</a:t>
            </a:r>
            <a:r>
              <a:rPr sz="2400" b="1" spc="-4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%ebx </a:t>
            </a:r>
            <a:r>
              <a:rPr sz="2400" b="1" spc="-50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c</a:t>
            </a:r>
            <a:r>
              <a:rPr sz="2400" b="1" spc="-3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=</a:t>
            </a:r>
            <a:r>
              <a:rPr sz="2400" b="1" spc="-4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%ecx </a:t>
            </a:r>
            <a:r>
              <a:rPr sz="2400" b="1" spc="-53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d</a:t>
            </a:r>
            <a:r>
              <a:rPr sz="2400" b="1" spc="-4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=</a:t>
            </a:r>
            <a:r>
              <a:rPr sz="2400" b="1" spc="-4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%edx </a:t>
            </a:r>
            <a:r>
              <a:rPr sz="2400" b="1" spc="-50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S</a:t>
            </a:r>
            <a:r>
              <a:rPr sz="2400" b="1" spc="-3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=</a:t>
            </a:r>
            <a:r>
              <a:rPr sz="2400" b="1" spc="-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%esi </a:t>
            </a:r>
            <a:r>
              <a:rPr sz="2400" b="1" spc="-54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D =</a:t>
            </a:r>
            <a:r>
              <a:rPr sz="2400" b="1" spc="-9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%edi</a:t>
            </a:r>
            <a:endParaRPr sz="240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0 = </a:t>
            </a: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same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as </a:t>
            </a: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the</a:t>
            </a:r>
            <a:r>
              <a:rPr sz="24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first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0">
              <a:lnSpc>
                <a:spcPct val="100000"/>
              </a:lnSpc>
            </a:pPr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</a:t>
            </a:r>
            <a:r>
              <a:rPr spc="-15" dirty="0">
                <a:latin typeface="微软雅黑"/>
                <a:cs typeface="微软雅黑"/>
              </a:rPr>
              <a:t>-</a:t>
            </a:r>
            <a:r>
              <a:rPr spc="-85" dirty="0">
                <a:latin typeface="微软雅黑"/>
                <a:cs typeface="微软雅黑"/>
              </a:rPr>
              <a:t> </a:t>
            </a:r>
            <a:r>
              <a:rPr dirty="0"/>
              <a:t>参考资料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089533"/>
            <a:ext cx="629602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indent="-301625">
              <a:lnSpc>
                <a:spcPct val="100000"/>
              </a:lnSpc>
              <a:buSzPct val="90000"/>
              <a:buFont typeface="Arial"/>
              <a:buChar char="■"/>
              <a:tabLst>
                <a:tab pos="314960" algn="l"/>
              </a:tabLst>
            </a:pPr>
            <a:r>
              <a:rPr sz="2000" b="1" spc="-25" dirty="0">
                <a:solidFill>
                  <a:srgbClr val="11566A"/>
                </a:solidFill>
                <a:latin typeface="微软雅黑"/>
                <a:cs typeface="微软雅黑"/>
              </a:rPr>
              <a:t>GCC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Manual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6.41 –</a:t>
            </a:r>
            <a:r>
              <a:rPr sz="2000" b="1" spc="-2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6.43</a:t>
            </a:r>
            <a:endParaRPr sz="2000">
              <a:latin typeface="微软雅黑"/>
              <a:cs typeface="微软雅黑"/>
            </a:endParaRPr>
          </a:p>
          <a:p>
            <a:pPr marL="327660" indent="-314960">
              <a:lnSpc>
                <a:spcPct val="100000"/>
              </a:lnSpc>
              <a:spcBef>
                <a:spcPts val="935"/>
              </a:spcBef>
              <a:buSzPct val="90000"/>
              <a:buFont typeface="Arial"/>
              <a:buChar char="■"/>
              <a:tabLst>
                <a:tab pos="328295" algn="l"/>
              </a:tabLst>
            </a:pP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Inline assembly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for x86 in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 Linux: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u="sng" spc="-5" dirty="0">
                <a:solidFill>
                  <a:srgbClr val="0000FF"/>
                </a:solidFill>
                <a:latin typeface="微软雅黑"/>
                <a:cs typeface="微软雅黑"/>
                <a:hlinkClick r:id="rId2"/>
              </a:rPr>
              <a:t>http://www.ibm.com/developerworks/library/l-ia/index.html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358" y="1164209"/>
            <a:ext cx="22707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/>
              <a:t>了解</a:t>
            </a:r>
            <a:r>
              <a:rPr sz="2000" dirty="0">
                <a:latin typeface="微软雅黑"/>
                <a:cs typeface="微软雅黑"/>
              </a:rPr>
              <a:t>x86</a:t>
            </a:r>
            <a:r>
              <a:rPr sz="2000" dirty="0"/>
              <a:t>中的中断源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680" rIns="0" bIns="0" rtlCol="0">
            <a:spAutoFit/>
          </a:bodyPr>
          <a:lstStyle/>
          <a:p>
            <a:pPr marL="345440">
              <a:lnSpc>
                <a:spcPct val="100000"/>
              </a:lnSpc>
            </a:pPr>
            <a:r>
              <a:rPr dirty="0"/>
              <a:t>了解</a:t>
            </a:r>
            <a:r>
              <a:rPr dirty="0">
                <a:latin typeface="微软雅黑"/>
                <a:cs typeface="微软雅黑"/>
              </a:rPr>
              <a:t>CPU</a:t>
            </a:r>
            <a:r>
              <a:rPr dirty="0"/>
              <a:t>与操作系统如何处理中断</a:t>
            </a:r>
          </a:p>
          <a:p>
            <a:pPr marL="345440">
              <a:lnSpc>
                <a:spcPct val="100000"/>
              </a:lnSpc>
              <a:spcBef>
                <a:spcPts val="480"/>
              </a:spcBef>
            </a:pPr>
            <a:r>
              <a:rPr spc="-5" dirty="0"/>
              <a:t>能够对中断向量表（中断描述符表，简称</a:t>
            </a:r>
            <a:r>
              <a:rPr spc="-5" dirty="0">
                <a:latin typeface="微软雅黑"/>
                <a:cs typeface="微软雅黑"/>
              </a:rPr>
              <a:t>IDT</a:t>
            </a:r>
            <a:r>
              <a:rPr spc="-5" dirty="0"/>
              <a:t>）进行初始化</a:t>
            </a:r>
          </a:p>
          <a:p>
            <a:pPr marL="40640">
              <a:lnSpc>
                <a:spcPct val="100000"/>
              </a:lnSpc>
              <a:spcBef>
                <a:spcPts val="810"/>
              </a:spcBef>
            </a:pPr>
            <a:r>
              <a:rPr sz="3600" dirty="0">
                <a:solidFill>
                  <a:srgbClr val="000000"/>
                </a:solidFill>
                <a:latin typeface="微软雅黑"/>
                <a:cs typeface="微软雅黑"/>
              </a:rPr>
              <a:t>X86</a:t>
            </a:r>
            <a:r>
              <a:rPr sz="3600" dirty="0">
                <a:solidFill>
                  <a:srgbClr val="000000"/>
                </a:solidFill>
              </a:rPr>
              <a:t>中的中断处理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327" y="1267967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0327" y="1616963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0327" y="1976627"/>
            <a:ext cx="150875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dirty="0"/>
              <a:t>中断</a:t>
            </a:r>
            <a:r>
              <a:rPr spc="-65" dirty="0"/>
              <a:t> </a:t>
            </a:r>
            <a:r>
              <a:rPr spc="-5" dirty="0">
                <a:latin typeface="微软雅黑"/>
                <a:cs typeface="微软雅黑"/>
              </a:rPr>
              <a:t>Interrupts</a:t>
            </a:r>
          </a:p>
          <a:p>
            <a:pPr marL="626745" marR="5080">
              <a:lnSpc>
                <a:spcPct val="120100"/>
              </a:lnSpc>
              <a:spcBef>
                <a:spcPts val="5"/>
              </a:spcBef>
            </a:pPr>
            <a:r>
              <a:rPr sz="1800" dirty="0"/>
              <a:t>外部中断 </a:t>
            </a:r>
            <a:r>
              <a:rPr sz="1800" spc="-5" dirty="0">
                <a:latin typeface="微软雅黑"/>
                <a:cs typeface="微软雅黑"/>
              </a:rPr>
              <a:t>External (hardware generated) interrupts </a:t>
            </a:r>
            <a:r>
              <a:rPr sz="1800" spc="-440" dirty="0">
                <a:latin typeface="微软雅黑"/>
                <a:cs typeface="微软雅黑"/>
              </a:rPr>
              <a:t> </a:t>
            </a:r>
            <a:r>
              <a:rPr sz="1800" dirty="0"/>
              <a:t>串口、硬盘、网卡、时钟、…</a:t>
            </a:r>
            <a:endParaRPr sz="1800">
              <a:latin typeface="微软雅黑"/>
              <a:cs typeface="微软雅黑"/>
            </a:endParaRPr>
          </a:p>
          <a:p>
            <a:pPr marL="626745">
              <a:lnSpc>
                <a:spcPct val="100000"/>
              </a:lnSpc>
              <a:spcBef>
                <a:spcPts val="430"/>
              </a:spcBef>
            </a:pPr>
            <a:r>
              <a:rPr sz="1800" dirty="0"/>
              <a:t>软件产生的中断 </a:t>
            </a:r>
            <a:r>
              <a:rPr sz="1800" spc="-5" dirty="0">
                <a:latin typeface="微软雅黑"/>
                <a:cs typeface="微软雅黑"/>
              </a:rPr>
              <a:t>Software generated interrupts</a:t>
            </a:r>
            <a:endParaRPr sz="1800">
              <a:latin typeface="微软雅黑"/>
              <a:cs typeface="微软雅黑"/>
            </a:endParaRPr>
          </a:p>
          <a:p>
            <a:pPr marL="62674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微软雅黑"/>
                <a:cs typeface="微软雅黑"/>
              </a:rPr>
              <a:t>The INT </a:t>
            </a:r>
            <a:r>
              <a:rPr sz="1800" dirty="0">
                <a:latin typeface="微软雅黑"/>
                <a:cs typeface="微软雅黑"/>
              </a:rPr>
              <a:t>n</a:t>
            </a:r>
            <a:r>
              <a:rPr sz="1800" spc="-60" dirty="0">
                <a:latin typeface="微软雅黑"/>
                <a:cs typeface="微软雅黑"/>
              </a:rPr>
              <a:t> </a:t>
            </a:r>
            <a:r>
              <a:rPr sz="1800" spc="-5" dirty="0"/>
              <a:t>指令，通常用于系统调用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/>
              <a:t>异常</a:t>
            </a:r>
            <a:r>
              <a:rPr spc="-65" dirty="0"/>
              <a:t> </a:t>
            </a:r>
            <a:r>
              <a:rPr spc="-10" dirty="0">
                <a:latin typeface="微软雅黑"/>
                <a:cs typeface="微软雅黑"/>
              </a:rPr>
              <a:t>Exceptions</a:t>
            </a:r>
          </a:p>
          <a:p>
            <a:pPr marL="626745">
              <a:lnSpc>
                <a:spcPct val="100000"/>
              </a:lnSpc>
              <a:spcBef>
                <a:spcPts val="439"/>
              </a:spcBef>
            </a:pPr>
            <a:r>
              <a:rPr sz="1800" dirty="0"/>
              <a:t>程序错误</a:t>
            </a:r>
            <a:endParaRPr sz="1800"/>
          </a:p>
          <a:p>
            <a:pPr marL="626745">
              <a:lnSpc>
                <a:spcPct val="100000"/>
              </a:lnSpc>
              <a:spcBef>
                <a:spcPts val="430"/>
              </a:spcBef>
            </a:pPr>
            <a:r>
              <a:rPr sz="1800" spc="-5" dirty="0"/>
              <a:t>软件产生的异常 </a:t>
            </a:r>
            <a:r>
              <a:rPr sz="1800" spc="-5" dirty="0">
                <a:latin typeface="微软雅黑"/>
                <a:cs typeface="微软雅黑"/>
              </a:rPr>
              <a:t>Software generated</a:t>
            </a:r>
            <a:r>
              <a:rPr sz="1800" spc="15" dirty="0">
                <a:latin typeface="微软雅黑"/>
                <a:cs typeface="微软雅黑"/>
              </a:rPr>
              <a:t> </a:t>
            </a:r>
            <a:r>
              <a:rPr sz="1800" spc="-10" dirty="0">
                <a:latin typeface="微软雅黑"/>
                <a:cs typeface="微软雅黑"/>
              </a:rPr>
              <a:t>exceptions</a:t>
            </a:r>
            <a:endParaRPr sz="1800">
              <a:latin typeface="微软雅黑"/>
              <a:cs typeface="微软雅黑"/>
            </a:endParaRPr>
          </a:p>
          <a:p>
            <a:pPr marL="626745">
              <a:lnSpc>
                <a:spcPct val="100000"/>
              </a:lnSpc>
              <a:spcBef>
                <a:spcPts val="434"/>
              </a:spcBef>
            </a:pPr>
            <a:r>
              <a:rPr sz="1800" spc="-40" dirty="0">
                <a:latin typeface="微软雅黑"/>
                <a:cs typeface="微软雅黑"/>
              </a:rPr>
              <a:t>INTO, </a:t>
            </a:r>
            <a:r>
              <a:rPr sz="1800" spc="-5" dirty="0">
                <a:latin typeface="微软雅黑"/>
                <a:cs typeface="微软雅黑"/>
              </a:rPr>
              <a:t>INT </a:t>
            </a:r>
            <a:r>
              <a:rPr sz="1800" dirty="0">
                <a:latin typeface="微软雅黑"/>
                <a:cs typeface="微软雅黑"/>
              </a:rPr>
              <a:t>3 and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BOUND</a:t>
            </a:r>
            <a:endParaRPr sz="1800">
              <a:latin typeface="微软雅黑"/>
              <a:cs typeface="微软雅黑"/>
            </a:endParaRPr>
          </a:p>
          <a:p>
            <a:pPr marL="626745">
              <a:lnSpc>
                <a:spcPct val="100000"/>
              </a:lnSpc>
              <a:spcBef>
                <a:spcPts val="430"/>
              </a:spcBef>
            </a:pPr>
            <a:r>
              <a:rPr sz="1800" dirty="0"/>
              <a:t>机器检查出的异常</a:t>
            </a:r>
            <a:r>
              <a:rPr sz="1800" dirty="0">
                <a:latin typeface="微软雅黑"/>
                <a:cs typeface="微软雅黑"/>
              </a:rPr>
              <a:t>S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2164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</a:t>
            </a:r>
            <a:r>
              <a:rPr spc="-55" dirty="0"/>
              <a:t> </a:t>
            </a:r>
            <a:r>
              <a:rPr dirty="0"/>
              <a:t>中断源</a:t>
            </a:r>
          </a:p>
        </p:txBody>
      </p:sp>
      <p:sp>
        <p:nvSpPr>
          <p:cNvPr id="4" name="object 4"/>
          <p:cNvSpPr/>
          <p:nvPr/>
        </p:nvSpPr>
        <p:spPr>
          <a:xfrm>
            <a:off x="1382267" y="1336547"/>
            <a:ext cx="150875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0744" y="2008632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0744" y="3038855"/>
            <a:ext cx="150875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0744" y="3351276"/>
            <a:ext cx="150875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0744" y="4000500"/>
            <a:ext cx="150875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5" y="803783"/>
            <a:ext cx="6506845" cy="129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715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sz="1800" b="1" spc="10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每个中断或异常与一个中断服务例程（</a:t>
            </a: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Interrupt</a:t>
            </a:r>
            <a:r>
              <a:rPr sz="1800" b="1" spc="-1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spc="5" dirty="0">
                <a:solidFill>
                  <a:srgbClr val="11566A"/>
                </a:solidFill>
                <a:latin typeface="微软雅黑"/>
                <a:cs typeface="微软雅黑"/>
              </a:rPr>
              <a:t>Service</a:t>
            </a:r>
            <a:endParaRPr sz="1800">
              <a:latin typeface="微软雅黑"/>
              <a:cs typeface="微软雅黑"/>
            </a:endParaRPr>
          </a:p>
          <a:p>
            <a:pPr marL="354330">
              <a:lnSpc>
                <a:spcPct val="100000"/>
              </a:lnSpc>
              <a:spcBef>
                <a:spcPts val="470"/>
              </a:spcBef>
            </a:pP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Routine</a:t>
            </a:r>
            <a:r>
              <a:rPr sz="1800" b="1" spc="3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，简称ISR）关联，其关联关系存储在中断描述符表</a:t>
            </a:r>
            <a:endParaRPr sz="1800">
              <a:latin typeface="微软雅黑"/>
              <a:cs typeface="微软雅黑"/>
            </a:endParaRPr>
          </a:p>
          <a:p>
            <a:pPr marL="28575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11566A"/>
                </a:solidFill>
                <a:latin typeface="微软雅黑"/>
                <a:cs typeface="微软雅黑"/>
              </a:rPr>
              <a:t>（ </a:t>
            </a:r>
            <a:r>
              <a:rPr sz="18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Interrupt Descriptor</a:t>
            </a:r>
            <a:r>
              <a:rPr sz="1800" b="1" spc="-1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800" b="1" spc="-20" dirty="0">
                <a:solidFill>
                  <a:srgbClr val="11566A"/>
                </a:solidFill>
                <a:latin typeface="微软雅黑"/>
                <a:cs typeface="微软雅黑"/>
              </a:rPr>
              <a:t>Table，简称IDT）。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sz="1800" b="1" spc="100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1566A"/>
                </a:solidFill>
                <a:latin typeface="微软雅黑"/>
                <a:cs typeface="微软雅黑"/>
              </a:rPr>
              <a:t>IDT的起始地址和大小保存在中断描述符表寄存器IDTR中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6425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</a:t>
            </a:r>
            <a:r>
              <a:rPr dirty="0"/>
              <a:t> </a:t>
            </a:r>
            <a:r>
              <a:rPr spc="-5" dirty="0"/>
              <a:t>确定中断服务例程（</a:t>
            </a:r>
            <a:r>
              <a:rPr spc="-5" dirty="0">
                <a:latin typeface="微软雅黑"/>
                <a:cs typeface="微软雅黑"/>
              </a:rPr>
              <a:t>ISR</a:t>
            </a:r>
            <a:r>
              <a:rPr spc="-5" dirty="0"/>
              <a:t>）</a:t>
            </a:r>
          </a:p>
        </p:txBody>
      </p:sp>
      <p:sp>
        <p:nvSpPr>
          <p:cNvPr id="4" name="object 4"/>
          <p:cNvSpPr/>
          <p:nvPr/>
        </p:nvSpPr>
        <p:spPr>
          <a:xfrm>
            <a:off x="2627376" y="2139695"/>
            <a:ext cx="3340608" cy="2459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5252" y="4686706"/>
            <a:ext cx="395732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6425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</a:t>
            </a:r>
            <a:r>
              <a:rPr dirty="0"/>
              <a:t> </a:t>
            </a:r>
            <a:r>
              <a:rPr spc="-5" dirty="0"/>
              <a:t>确定中断服务例程（</a:t>
            </a:r>
            <a:r>
              <a:rPr spc="-5" dirty="0">
                <a:latin typeface="微软雅黑"/>
                <a:cs typeface="微软雅黑"/>
              </a:rPr>
              <a:t>ISR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5252" y="4686706"/>
            <a:ext cx="395732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1635" y="841247"/>
            <a:ext cx="3878579" cy="366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6425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</a:t>
            </a:r>
            <a:r>
              <a:rPr dirty="0"/>
              <a:t> </a:t>
            </a:r>
            <a:r>
              <a:rPr spc="-5" dirty="0"/>
              <a:t>确定中断服务例程（</a:t>
            </a:r>
            <a:r>
              <a:rPr spc="-5" dirty="0">
                <a:latin typeface="微软雅黑"/>
                <a:cs typeface="微软雅黑"/>
              </a:rPr>
              <a:t>ISR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5252" y="4686706"/>
            <a:ext cx="395732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339" y="865632"/>
            <a:ext cx="4032504" cy="3649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8314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寄存器初始值</a:t>
            </a:r>
          </a:p>
        </p:txBody>
      </p:sp>
      <p:sp>
        <p:nvSpPr>
          <p:cNvPr id="3" name="object 3"/>
          <p:cNvSpPr/>
          <p:nvPr/>
        </p:nvSpPr>
        <p:spPr>
          <a:xfrm>
            <a:off x="1260347" y="915924"/>
            <a:ext cx="6623304" cy="3328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" y="1673351"/>
            <a:ext cx="565404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666" y="1710054"/>
            <a:ext cx="446405" cy="120650"/>
          </a:xfrm>
          <a:custGeom>
            <a:avLst/>
            <a:gdLst/>
            <a:ahLst/>
            <a:cxnLst/>
            <a:rect l="l" t="t" r="r" b="b"/>
            <a:pathLst>
              <a:path w="446405" h="120650">
                <a:moveTo>
                  <a:pt x="394746" y="60071"/>
                </a:moveTo>
                <a:lnTo>
                  <a:pt x="330009" y="97790"/>
                </a:lnTo>
                <a:lnTo>
                  <a:pt x="327914" y="105791"/>
                </a:lnTo>
                <a:lnTo>
                  <a:pt x="331520" y="111887"/>
                </a:lnTo>
                <a:lnTo>
                  <a:pt x="335127" y="118110"/>
                </a:lnTo>
                <a:lnTo>
                  <a:pt x="343065" y="120142"/>
                </a:lnTo>
                <a:lnTo>
                  <a:pt x="423937" y="73025"/>
                </a:lnTo>
                <a:lnTo>
                  <a:pt x="420433" y="73025"/>
                </a:lnTo>
                <a:lnTo>
                  <a:pt x="420433" y="71247"/>
                </a:lnTo>
                <a:lnTo>
                  <a:pt x="413905" y="71247"/>
                </a:lnTo>
                <a:lnTo>
                  <a:pt x="394746" y="60071"/>
                </a:lnTo>
                <a:close/>
              </a:path>
              <a:path w="446405" h="120650">
                <a:moveTo>
                  <a:pt x="372539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372539" y="73025"/>
                </a:lnTo>
                <a:lnTo>
                  <a:pt x="394746" y="60071"/>
                </a:lnTo>
                <a:lnTo>
                  <a:pt x="372539" y="47117"/>
                </a:lnTo>
                <a:close/>
              </a:path>
              <a:path w="446405" h="120650">
                <a:moveTo>
                  <a:pt x="423937" y="47117"/>
                </a:moveTo>
                <a:lnTo>
                  <a:pt x="420433" y="47117"/>
                </a:lnTo>
                <a:lnTo>
                  <a:pt x="420433" y="73025"/>
                </a:lnTo>
                <a:lnTo>
                  <a:pt x="423937" y="73025"/>
                </a:lnTo>
                <a:lnTo>
                  <a:pt x="446150" y="60071"/>
                </a:lnTo>
                <a:lnTo>
                  <a:pt x="423937" y="47117"/>
                </a:lnTo>
                <a:close/>
              </a:path>
              <a:path w="446405" h="120650">
                <a:moveTo>
                  <a:pt x="413905" y="48895"/>
                </a:moveTo>
                <a:lnTo>
                  <a:pt x="394746" y="60071"/>
                </a:lnTo>
                <a:lnTo>
                  <a:pt x="413905" y="71247"/>
                </a:lnTo>
                <a:lnTo>
                  <a:pt x="413905" y="48895"/>
                </a:lnTo>
                <a:close/>
              </a:path>
              <a:path w="446405" h="120650">
                <a:moveTo>
                  <a:pt x="420433" y="48895"/>
                </a:moveTo>
                <a:lnTo>
                  <a:pt x="413905" y="48895"/>
                </a:lnTo>
                <a:lnTo>
                  <a:pt x="413905" y="71247"/>
                </a:lnTo>
                <a:lnTo>
                  <a:pt x="420433" y="71247"/>
                </a:lnTo>
                <a:lnTo>
                  <a:pt x="420433" y="48895"/>
                </a:lnTo>
                <a:close/>
              </a:path>
              <a:path w="446405" h="120650">
                <a:moveTo>
                  <a:pt x="343065" y="0"/>
                </a:moveTo>
                <a:lnTo>
                  <a:pt x="335127" y="2032"/>
                </a:lnTo>
                <a:lnTo>
                  <a:pt x="331520" y="8255"/>
                </a:lnTo>
                <a:lnTo>
                  <a:pt x="327914" y="14350"/>
                </a:lnTo>
                <a:lnTo>
                  <a:pt x="330009" y="22352"/>
                </a:lnTo>
                <a:lnTo>
                  <a:pt x="394746" y="60071"/>
                </a:lnTo>
                <a:lnTo>
                  <a:pt x="413905" y="48895"/>
                </a:lnTo>
                <a:lnTo>
                  <a:pt x="420433" y="48895"/>
                </a:lnTo>
                <a:lnTo>
                  <a:pt x="420433" y="47117"/>
                </a:lnTo>
                <a:lnTo>
                  <a:pt x="423937" y="47117"/>
                </a:lnTo>
                <a:lnTo>
                  <a:pt x="34306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" y="2276855"/>
            <a:ext cx="565404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666" y="2313558"/>
            <a:ext cx="446405" cy="120650"/>
          </a:xfrm>
          <a:custGeom>
            <a:avLst/>
            <a:gdLst/>
            <a:ahLst/>
            <a:cxnLst/>
            <a:rect l="l" t="t" r="r" b="b"/>
            <a:pathLst>
              <a:path w="446405" h="120650">
                <a:moveTo>
                  <a:pt x="394746" y="60071"/>
                </a:moveTo>
                <a:lnTo>
                  <a:pt x="330009" y="97790"/>
                </a:lnTo>
                <a:lnTo>
                  <a:pt x="327926" y="105791"/>
                </a:lnTo>
                <a:lnTo>
                  <a:pt x="331520" y="111887"/>
                </a:lnTo>
                <a:lnTo>
                  <a:pt x="335127" y="118110"/>
                </a:lnTo>
                <a:lnTo>
                  <a:pt x="343065" y="120142"/>
                </a:lnTo>
                <a:lnTo>
                  <a:pt x="423937" y="73025"/>
                </a:lnTo>
                <a:lnTo>
                  <a:pt x="420433" y="73025"/>
                </a:lnTo>
                <a:lnTo>
                  <a:pt x="420433" y="71247"/>
                </a:lnTo>
                <a:lnTo>
                  <a:pt x="413905" y="71247"/>
                </a:lnTo>
                <a:lnTo>
                  <a:pt x="394746" y="60071"/>
                </a:lnTo>
                <a:close/>
              </a:path>
              <a:path w="446405" h="120650">
                <a:moveTo>
                  <a:pt x="372539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372539" y="73025"/>
                </a:lnTo>
                <a:lnTo>
                  <a:pt x="394746" y="60071"/>
                </a:lnTo>
                <a:lnTo>
                  <a:pt x="372539" y="47117"/>
                </a:lnTo>
                <a:close/>
              </a:path>
              <a:path w="446405" h="120650">
                <a:moveTo>
                  <a:pt x="423937" y="47117"/>
                </a:moveTo>
                <a:lnTo>
                  <a:pt x="420433" y="47117"/>
                </a:lnTo>
                <a:lnTo>
                  <a:pt x="420433" y="73025"/>
                </a:lnTo>
                <a:lnTo>
                  <a:pt x="423937" y="73025"/>
                </a:lnTo>
                <a:lnTo>
                  <a:pt x="446150" y="60071"/>
                </a:lnTo>
                <a:lnTo>
                  <a:pt x="423937" y="47117"/>
                </a:lnTo>
                <a:close/>
              </a:path>
              <a:path w="446405" h="120650">
                <a:moveTo>
                  <a:pt x="413905" y="48895"/>
                </a:moveTo>
                <a:lnTo>
                  <a:pt x="394746" y="60071"/>
                </a:lnTo>
                <a:lnTo>
                  <a:pt x="413905" y="71247"/>
                </a:lnTo>
                <a:lnTo>
                  <a:pt x="413905" y="48895"/>
                </a:lnTo>
                <a:close/>
              </a:path>
              <a:path w="446405" h="120650">
                <a:moveTo>
                  <a:pt x="420433" y="48895"/>
                </a:moveTo>
                <a:lnTo>
                  <a:pt x="413905" y="48895"/>
                </a:lnTo>
                <a:lnTo>
                  <a:pt x="413905" y="71247"/>
                </a:lnTo>
                <a:lnTo>
                  <a:pt x="420433" y="71247"/>
                </a:lnTo>
                <a:lnTo>
                  <a:pt x="420433" y="48895"/>
                </a:lnTo>
                <a:close/>
              </a:path>
              <a:path w="446405" h="120650">
                <a:moveTo>
                  <a:pt x="343065" y="0"/>
                </a:moveTo>
                <a:lnTo>
                  <a:pt x="335127" y="2032"/>
                </a:lnTo>
                <a:lnTo>
                  <a:pt x="331520" y="8255"/>
                </a:lnTo>
                <a:lnTo>
                  <a:pt x="327926" y="14351"/>
                </a:lnTo>
                <a:lnTo>
                  <a:pt x="330009" y="22352"/>
                </a:lnTo>
                <a:lnTo>
                  <a:pt x="394746" y="60071"/>
                </a:lnTo>
                <a:lnTo>
                  <a:pt x="413905" y="48895"/>
                </a:lnTo>
                <a:lnTo>
                  <a:pt x="420433" y="48895"/>
                </a:lnTo>
                <a:lnTo>
                  <a:pt x="420433" y="47117"/>
                </a:lnTo>
                <a:lnTo>
                  <a:pt x="423937" y="47117"/>
                </a:lnTo>
                <a:lnTo>
                  <a:pt x="34306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8969" y="4283455"/>
            <a:ext cx="395732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中的中断处理–切换到中断服务例程（</a:t>
            </a:r>
            <a:r>
              <a:rPr spc="-5" dirty="0">
                <a:latin typeface="微软雅黑"/>
                <a:cs typeface="微软雅黑"/>
              </a:rPr>
              <a:t>ISR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465" y="951484"/>
            <a:ext cx="43910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sz="1800" b="1" spc="-35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不同特权级的中断切换对堆栈的影响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1610" y="2324735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6950" y="2376677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17830" h="76200">
                <a:moveTo>
                  <a:pt x="417449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17449" y="48006"/>
                </a:lnTo>
                <a:lnTo>
                  <a:pt x="417449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6950" y="3353561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30" h="76200">
                <a:moveTo>
                  <a:pt x="417449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449" y="48006"/>
                </a:lnTo>
                <a:lnTo>
                  <a:pt x="41744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3323" y="1494154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Stack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Usage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</a:t>
            </a:r>
            <a:r>
              <a:rPr sz="1200" b="1" spc="-5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No  Privilege-Level</a:t>
            </a:r>
            <a:r>
              <a:rPr sz="1200" b="1" spc="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5136" y="2288920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5136" y="253339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5136" y="2777870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5136" y="302234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5136" y="3266821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5136" y="3511296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5136" y="3755771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5136" y="4000271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1486" y="2044445"/>
            <a:ext cx="0" cy="2200910"/>
          </a:xfrm>
          <a:custGeom>
            <a:avLst/>
            <a:gdLst/>
            <a:ahLst/>
            <a:cxnLst/>
            <a:rect l="l" t="t" r="r" b="b"/>
            <a:pathLst>
              <a:path h="2200910">
                <a:moveTo>
                  <a:pt x="0" y="0"/>
                </a:moveTo>
                <a:lnTo>
                  <a:pt x="0" y="2200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9086" y="2044445"/>
            <a:ext cx="0" cy="2200910"/>
          </a:xfrm>
          <a:custGeom>
            <a:avLst/>
            <a:gdLst/>
            <a:ahLst/>
            <a:cxnLst/>
            <a:rect l="l" t="t" r="r" b="b"/>
            <a:pathLst>
              <a:path h="2200910">
                <a:moveTo>
                  <a:pt x="0" y="0"/>
                </a:moveTo>
                <a:lnTo>
                  <a:pt x="0" y="2200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46419" y="2304033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70041" y="2358389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29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29" h="76200">
                <a:moveTo>
                  <a:pt x="417449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449" y="48006"/>
                </a:lnTo>
                <a:lnTo>
                  <a:pt x="41744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8726" y="1494154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835">
              <a:lnSpc>
                <a:spcPct val="100000"/>
              </a:lnSpc>
            </a:pP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 Usage</a:t>
            </a:r>
            <a:r>
              <a:rPr sz="1200" b="1" spc="-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 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Privilege-Level</a:t>
            </a:r>
            <a:r>
              <a:rPr sz="1200" b="1" spc="2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16902" y="3847972"/>
            <a:ext cx="290195" cy="76835"/>
          </a:xfrm>
          <a:custGeom>
            <a:avLst/>
            <a:gdLst/>
            <a:ahLst/>
            <a:cxnLst/>
            <a:rect l="l" t="t" r="r" b="b"/>
            <a:pathLst>
              <a:path w="290195" h="76835">
                <a:moveTo>
                  <a:pt x="213453" y="48066"/>
                </a:moveTo>
                <a:lnTo>
                  <a:pt x="213359" y="76263"/>
                </a:lnTo>
                <a:lnTo>
                  <a:pt x="270125" y="48107"/>
                </a:lnTo>
                <a:lnTo>
                  <a:pt x="226187" y="48107"/>
                </a:lnTo>
                <a:lnTo>
                  <a:pt x="213453" y="48066"/>
                </a:lnTo>
                <a:close/>
              </a:path>
              <a:path w="290195" h="76835">
                <a:moveTo>
                  <a:pt x="213519" y="28254"/>
                </a:moveTo>
                <a:lnTo>
                  <a:pt x="213453" y="48066"/>
                </a:lnTo>
                <a:lnTo>
                  <a:pt x="226187" y="48107"/>
                </a:lnTo>
                <a:lnTo>
                  <a:pt x="226187" y="28295"/>
                </a:lnTo>
                <a:lnTo>
                  <a:pt x="213519" y="28254"/>
                </a:lnTo>
                <a:close/>
              </a:path>
              <a:path w="290195" h="76835">
                <a:moveTo>
                  <a:pt x="213614" y="0"/>
                </a:moveTo>
                <a:lnTo>
                  <a:pt x="213519" y="28254"/>
                </a:lnTo>
                <a:lnTo>
                  <a:pt x="226187" y="28295"/>
                </a:lnTo>
                <a:lnTo>
                  <a:pt x="226187" y="48107"/>
                </a:lnTo>
                <a:lnTo>
                  <a:pt x="270125" y="48107"/>
                </a:lnTo>
                <a:lnTo>
                  <a:pt x="289687" y="38404"/>
                </a:lnTo>
                <a:lnTo>
                  <a:pt x="213614" y="0"/>
                </a:lnTo>
                <a:close/>
              </a:path>
              <a:path w="290195" h="76835">
                <a:moveTo>
                  <a:pt x="0" y="27558"/>
                </a:moveTo>
                <a:lnTo>
                  <a:pt x="0" y="47370"/>
                </a:lnTo>
                <a:lnTo>
                  <a:pt x="213453" y="48066"/>
                </a:lnTo>
                <a:lnTo>
                  <a:pt x="213519" y="28254"/>
                </a:lnTo>
                <a:lnTo>
                  <a:pt x="0" y="27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4227" y="1954148"/>
            <a:ext cx="4533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H</a:t>
            </a:r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igh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6303" y="3301238"/>
            <a:ext cx="6577965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7575">
              <a:lnSpc>
                <a:spcPct val="100000"/>
              </a:lnSpc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>
              <a:latin typeface="Times New Roman"/>
              <a:cs typeface="Times New Roman"/>
            </a:endParaRPr>
          </a:p>
          <a:p>
            <a:pPr marL="2187575">
              <a:lnSpc>
                <a:spcPct val="100000"/>
              </a:lnSpc>
            </a:pP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  <a:p>
            <a:pPr marR="666115" algn="r">
              <a:lnSpc>
                <a:spcPct val="100000"/>
              </a:lnSpc>
              <a:spcBef>
                <a:spcPts val="229"/>
              </a:spcBef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Low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8503" y="4522622"/>
            <a:ext cx="9842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</a:t>
            </a:r>
            <a:r>
              <a:rPr sz="24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8289" y="4522622"/>
            <a:ext cx="9823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</a:t>
            </a:r>
            <a:r>
              <a:rPr sz="2400" b="1" spc="-9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97520" y="4490923"/>
            <a:ext cx="9823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</a:t>
            </a:r>
            <a:r>
              <a:rPr sz="2400" b="1" spc="-9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2537" y="2044445"/>
          <a:ext cx="1117549" cy="232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500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512811" y="2049272"/>
          <a:ext cx="1117600" cy="220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SS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ESP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3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6425">
              <a:lnSpc>
                <a:spcPct val="100000"/>
              </a:lnSpc>
            </a:pPr>
            <a:r>
              <a:rPr sz="2800" spc="-5" dirty="0">
                <a:latin typeface="微软雅黑"/>
                <a:cs typeface="微软雅黑"/>
              </a:rPr>
              <a:t>X86</a:t>
            </a:r>
            <a:r>
              <a:rPr sz="2800" spc="-5" dirty="0"/>
              <a:t>中的中断处理–从中断服务例程（</a:t>
            </a:r>
            <a:r>
              <a:rPr sz="2800" spc="-5" dirty="0">
                <a:latin typeface="微软雅黑"/>
                <a:cs typeface="微软雅黑"/>
              </a:rPr>
              <a:t>ISR</a:t>
            </a:r>
            <a:r>
              <a:rPr sz="2800" spc="-5" dirty="0"/>
              <a:t>）返回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509" y="818642"/>
            <a:ext cx="674243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>
              <a:lnSpc>
                <a:spcPct val="120000"/>
              </a:lnSpc>
              <a:buSzPct val="90000"/>
              <a:buFont typeface="Arial"/>
              <a:buChar char="■"/>
              <a:tabLst>
                <a:tab pos="308610" algn="l"/>
              </a:tabLst>
            </a:pP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iret vs. ret vs. retf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: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iret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弹出 EFLAGS 和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SS/ESP（根 </a:t>
            </a:r>
            <a:r>
              <a:rPr sz="2000" b="1" spc="-49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据是否改变特权级），但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ret弹出EIP，</a:t>
            </a:r>
            <a:r>
              <a:rPr sz="20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retf弹出CS和EIP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1610" y="2595117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6950" y="2647950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30" h="76200">
                <a:moveTo>
                  <a:pt x="417575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575" y="48006"/>
                </a:lnTo>
                <a:lnTo>
                  <a:pt x="41757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6950" y="3388614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30" h="76200">
                <a:moveTo>
                  <a:pt x="417575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575" y="48006"/>
                </a:lnTo>
                <a:lnTo>
                  <a:pt x="41757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3323" y="1774189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Stack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Usage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</a:t>
            </a:r>
            <a:r>
              <a:rPr sz="1200" b="1" spc="-5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No  Privilege-Level</a:t>
            </a:r>
            <a:r>
              <a:rPr sz="1200" b="1" spc="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0041" y="3867150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29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29" h="76200">
                <a:moveTo>
                  <a:pt x="417575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575" y="48006"/>
                </a:lnTo>
                <a:lnTo>
                  <a:pt x="41757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0691" y="2514345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8726" y="1774189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835">
              <a:lnSpc>
                <a:spcPct val="100000"/>
              </a:lnSpc>
            </a:pP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 Usage</a:t>
            </a:r>
            <a:r>
              <a:rPr sz="1200" b="1" spc="-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 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Privilege-Level</a:t>
            </a:r>
            <a:r>
              <a:rPr sz="1200" b="1" spc="2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6902" y="2664841"/>
            <a:ext cx="290195" cy="76200"/>
          </a:xfrm>
          <a:custGeom>
            <a:avLst/>
            <a:gdLst/>
            <a:ahLst/>
            <a:cxnLst/>
            <a:rect l="l" t="t" r="r" b="b"/>
            <a:pathLst>
              <a:path w="290195" h="76200">
                <a:moveTo>
                  <a:pt x="270030" y="28193"/>
                </a:moveTo>
                <a:lnTo>
                  <a:pt x="226187" y="28193"/>
                </a:lnTo>
                <a:lnTo>
                  <a:pt x="226187" y="48006"/>
                </a:lnTo>
                <a:lnTo>
                  <a:pt x="213440" y="48034"/>
                </a:lnTo>
                <a:lnTo>
                  <a:pt x="213487" y="76200"/>
                </a:lnTo>
                <a:lnTo>
                  <a:pt x="289687" y="37972"/>
                </a:lnTo>
                <a:lnTo>
                  <a:pt x="270030" y="28193"/>
                </a:lnTo>
                <a:close/>
              </a:path>
              <a:path w="290195" h="76200">
                <a:moveTo>
                  <a:pt x="213407" y="28222"/>
                </a:moveTo>
                <a:lnTo>
                  <a:pt x="0" y="28701"/>
                </a:lnTo>
                <a:lnTo>
                  <a:pt x="0" y="48513"/>
                </a:lnTo>
                <a:lnTo>
                  <a:pt x="213440" y="48034"/>
                </a:lnTo>
                <a:lnTo>
                  <a:pt x="213407" y="28222"/>
                </a:lnTo>
                <a:close/>
              </a:path>
              <a:path w="290195" h="76200">
                <a:moveTo>
                  <a:pt x="226187" y="28193"/>
                </a:moveTo>
                <a:lnTo>
                  <a:pt x="213407" y="28222"/>
                </a:lnTo>
                <a:lnTo>
                  <a:pt x="213440" y="48034"/>
                </a:lnTo>
                <a:lnTo>
                  <a:pt x="226187" y="48006"/>
                </a:lnTo>
                <a:lnTo>
                  <a:pt x="226187" y="28193"/>
                </a:lnTo>
                <a:close/>
              </a:path>
              <a:path w="290195" h="76200">
                <a:moveTo>
                  <a:pt x="213359" y="0"/>
                </a:moveTo>
                <a:lnTo>
                  <a:pt x="213407" y="28222"/>
                </a:lnTo>
                <a:lnTo>
                  <a:pt x="270030" y="28193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4227" y="2234310"/>
            <a:ext cx="4533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H</a:t>
            </a:r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igh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303" y="3336670"/>
            <a:ext cx="6933565" cy="135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7575">
              <a:lnSpc>
                <a:spcPct val="100000"/>
              </a:lnSpc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17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</a:t>
            </a:r>
            <a:endParaRPr sz="1200">
              <a:latin typeface="Times New Roman"/>
              <a:cs typeface="Times New Roman"/>
            </a:endParaRPr>
          </a:p>
          <a:p>
            <a:pPr marL="2187575">
              <a:lnSpc>
                <a:spcPct val="100000"/>
              </a:lnSpc>
            </a:pP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  <a:p>
            <a:pPr marL="5612765" marR="5080">
              <a:lnSpc>
                <a:spcPct val="100000"/>
              </a:lnSpc>
              <a:spcBef>
                <a:spcPts val="880"/>
              </a:spcBef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Low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2537" y="2324480"/>
          <a:ext cx="1117549" cy="232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00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25136" y="2324480"/>
          <a:ext cx="1117600" cy="22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SS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ESP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512811" y="2329307"/>
          <a:ext cx="1117600" cy="2200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SS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ESP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3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9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10" dirty="0">
                <a:latin typeface="Arial"/>
                <a:cs typeface="Arial"/>
              </a:rPr>
              <a:t>■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dirty="0"/>
              <a:t>用户程序通过系统调用访问</a:t>
            </a:r>
            <a:r>
              <a:rPr dirty="0">
                <a:latin typeface="微软雅黑"/>
                <a:cs typeface="微软雅黑"/>
              </a:rPr>
              <a:t>OS</a:t>
            </a:r>
            <a:r>
              <a:rPr dirty="0"/>
              <a:t>内核服务。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710" dirty="0">
                <a:latin typeface="Arial"/>
                <a:cs typeface="Arial"/>
              </a:rPr>
              <a:t>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dirty="0"/>
              <a:t>如何实现</a:t>
            </a:r>
            <a:endParaRPr sz="18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484"/>
              </a:spcBef>
            </a:pPr>
            <a:r>
              <a:rPr sz="1800" spc="-5" dirty="0"/>
              <a:t>需要指定中断号</a:t>
            </a:r>
            <a:endParaRPr sz="1800"/>
          </a:p>
          <a:p>
            <a:pPr marL="626745" marR="5080">
              <a:lnSpc>
                <a:spcPct val="120000"/>
              </a:lnSpc>
            </a:pPr>
            <a:r>
              <a:rPr sz="1800" spc="-10" dirty="0"/>
              <a:t>使用</a:t>
            </a:r>
            <a:r>
              <a:rPr sz="1800" spc="-10" dirty="0">
                <a:latin typeface="微软雅黑"/>
                <a:cs typeface="微软雅黑"/>
              </a:rPr>
              <a:t>Trap</a:t>
            </a:r>
            <a:r>
              <a:rPr sz="1800" spc="-10" dirty="0"/>
              <a:t>，也称</a:t>
            </a:r>
            <a:r>
              <a:rPr sz="1800" spc="-10" dirty="0">
                <a:latin typeface="微软雅黑"/>
                <a:cs typeface="微软雅黑"/>
              </a:rPr>
              <a:t>Software </a:t>
            </a:r>
            <a:r>
              <a:rPr sz="1800" spc="-5" dirty="0">
                <a:latin typeface="微软雅黑"/>
                <a:cs typeface="微软雅黑"/>
              </a:rPr>
              <a:t>generated interrupt </a:t>
            </a:r>
            <a:r>
              <a:rPr sz="1800" spc="-480" dirty="0">
                <a:latin typeface="微软雅黑"/>
                <a:cs typeface="微软雅黑"/>
              </a:rPr>
              <a:t> </a:t>
            </a:r>
            <a:r>
              <a:rPr sz="1800" dirty="0"/>
              <a:t>或使用特殊指令</a:t>
            </a:r>
            <a:r>
              <a:rPr sz="1800" spc="-75" dirty="0"/>
              <a:t> </a:t>
            </a:r>
            <a:r>
              <a:rPr sz="1800" spc="-5" dirty="0">
                <a:latin typeface="微软雅黑"/>
                <a:cs typeface="微软雅黑"/>
              </a:rPr>
              <a:t>(SYSENTER/SYSEXIT)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246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中的中断处理–系统调用</a:t>
            </a:r>
          </a:p>
        </p:txBody>
      </p:sp>
      <p:sp>
        <p:nvSpPr>
          <p:cNvPr id="4" name="object 4"/>
          <p:cNvSpPr/>
          <p:nvPr/>
        </p:nvSpPr>
        <p:spPr>
          <a:xfrm>
            <a:off x="1380744" y="1842516"/>
            <a:ext cx="150875" cy="14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0744" y="2199132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0744" y="2508504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76" y="1239520"/>
            <a:ext cx="6216650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SzPct val="90000"/>
              <a:buFont typeface="Arial"/>
              <a:buChar char="■"/>
              <a:tabLst>
                <a:tab pos="308610" algn="l"/>
              </a:tabLst>
            </a:pP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Chap. 6, </a:t>
            </a:r>
            <a:r>
              <a:rPr sz="2000" b="1" spc="-35" dirty="0">
                <a:solidFill>
                  <a:srgbClr val="11566A"/>
                </a:solidFill>
                <a:latin typeface="微软雅黑"/>
                <a:cs typeface="微软雅黑"/>
              </a:rPr>
              <a:t>Vol.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3,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and IA-32</a:t>
            </a:r>
            <a:r>
              <a:rPr sz="2000" b="1" spc="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</a:t>
            </a:r>
            <a:endParaRPr sz="2000">
              <a:latin typeface="微软雅黑"/>
              <a:cs typeface="微软雅黑"/>
            </a:endParaRPr>
          </a:p>
          <a:p>
            <a:pPr marL="393065">
              <a:lnSpc>
                <a:spcPct val="100000"/>
              </a:lnSpc>
            </a:pP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Software Developer’s</a:t>
            </a:r>
            <a:r>
              <a:rPr sz="2000" b="1" spc="-6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246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中的中断处理–参考资料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4253" rIns="0" bIns="0" rtlCol="0">
            <a:spAutoFit/>
          </a:bodyPr>
          <a:lstStyle/>
          <a:p>
            <a:pPr marL="314325" indent="-301625">
              <a:lnSpc>
                <a:spcPct val="100000"/>
              </a:lnSpc>
              <a:buSzPct val="90000"/>
              <a:buFont typeface="Arial"/>
              <a:buChar char="■"/>
              <a:tabLst>
                <a:tab pos="314960" algn="l"/>
              </a:tabLst>
            </a:pPr>
            <a:r>
              <a:rPr dirty="0">
                <a:latin typeface="微软雅黑"/>
                <a:cs typeface="微软雅黑"/>
              </a:rPr>
              <a:t>CS = </a:t>
            </a:r>
            <a:r>
              <a:rPr spc="-5" dirty="0">
                <a:latin typeface="微软雅黑"/>
                <a:cs typeface="微软雅黑"/>
              </a:rPr>
              <a:t>F000H, </a:t>
            </a:r>
            <a:r>
              <a:rPr dirty="0">
                <a:latin typeface="微软雅黑"/>
                <a:cs typeface="微软雅黑"/>
              </a:rPr>
              <a:t>EIP =</a:t>
            </a:r>
            <a:r>
              <a:rPr spc="-7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0000FFF0H</a:t>
            </a:r>
          </a:p>
          <a:p>
            <a:pPr marL="12700">
              <a:lnSpc>
                <a:spcPct val="100000"/>
              </a:lnSpc>
            </a:pPr>
            <a:r>
              <a:rPr sz="1800" spc="715" dirty="0">
                <a:latin typeface="Arial"/>
                <a:cs typeface="Arial"/>
              </a:rPr>
              <a:t>■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dirty="0"/>
              <a:t>实际地址是</a:t>
            </a:r>
            <a:r>
              <a:rPr dirty="0">
                <a:latin typeface="微软雅黑"/>
                <a:cs typeface="微软雅黑"/>
              </a:rPr>
              <a:t>:</a:t>
            </a:r>
            <a:endParaRPr sz="1800">
              <a:latin typeface="微软雅黑"/>
              <a:cs typeface="微软雅黑"/>
            </a:endParaRPr>
          </a:p>
          <a:p>
            <a:pPr marL="811530">
              <a:lnSpc>
                <a:spcPct val="100000"/>
              </a:lnSpc>
              <a:spcBef>
                <a:spcPts val="55"/>
              </a:spcBef>
            </a:pPr>
            <a:r>
              <a:rPr sz="1800" dirty="0">
                <a:latin typeface="微软雅黑"/>
                <a:cs typeface="微软雅黑"/>
              </a:rPr>
              <a:t>Base + EIP = </a:t>
            </a:r>
            <a:r>
              <a:rPr sz="1800" spc="-5" dirty="0">
                <a:latin typeface="微软雅黑"/>
                <a:cs typeface="微软雅黑"/>
              </a:rPr>
              <a:t>FFFF0000H </a:t>
            </a:r>
            <a:r>
              <a:rPr sz="1800" dirty="0">
                <a:latin typeface="微软雅黑"/>
                <a:cs typeface="微软雅黑"/>
              </a:rPr>
              <a:t>+ </a:t>
            </a:r>
            <a:r>
              <a:rPr sz="1800" spc="-5" dirty="0">
                <a:latin typeface="微软雅黑"/>
                <a:cs typeface="微软雅黑"/>
              </a:rPr>
              <a:t>0000FFF0H </a:t>
            </a:r>
            <a:r>
              <a:rPr sz="1800" dirty="0">
                <a:latin typeface="微软雅黑"/>
                <a:cs typeface="微软雅黑"/>
              </a:rPr>
              <a:t>=</a:t>
            </a:r>
            <a:r>
              <a:rPr sz="1800" spc="-8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FFFFFFF0H</a:t>
            </a:r>
            <a:endParaRPr sz="1800">
              <a:latin typeface="微软雅黑"/>
              <a:cs typeface="微软雅黑"/>
            </a:endParaRPr>
          </a:p>
          <a:p>
            <a:pPr marL="811530">
              <a:lnSpc>
                <a:spcPct val="100000"/>
              </a:lnSpc>
            </a:pPr>
            <a:r>
              <a:rPr sz="1800" spc="-5" dirty="0"/>
              <a:t>这是</a:t>
            </a:r>
            <a:r>
              <a:rPr sz="1800" spc="-5" dirty="0">
                <a:latin typeface="微软雅黑"/>
                <a:cs typeface="微软雅黑"/>
              </a:rPr>
              <a:t>BIOS</a:t>
            </a:r>
            <a:r>
              <a:rPr sz="1800" spc="-5" dirty="0"/>
              <a:t>的</a:t>
            </a:r>
            <a:r>
              <a:rPr sz="1800" spc="-5" dirty="0">
                <a:latin typeface="微软雅黑"/>
                <a:cs typeface="微软雅黑"/>
              </a:rPr>
              <a:t>EPROM </a:t>
            </a:r>
            <a:r>
              <a:rPr sz="1800" dirty="0">
                <a:latin typeface="微软雅黑"/>
                <a:cs typeface="微软雅黑"/>
              </a:rPr>
              <a:t>(Erasable Programmable</a:t>
            </a:r>
            <a:r>
              <a:rPr sz="1800" spc="-25" dirty="0">
                <a:latin typeface="微软雅黑"/>
                <a:cs typeface="微软雅黑"/>
              </a:rPr>
              <a:t> </a:t>
            </a:r>
            <a:r>
              <a:rPr sz="1800" spc="-15" dirty="0">
                <a:latin typeface="微软雅黑"/>
                <a:cs typeface="微软雅黑"/>
              </a:rPr>
              <a:t>Read</a:t>
            </a:r>
            <a:endParaRPr sz="1800">
              <a:latin typeface="微软雅黑"/>
              <a:cs typeface="微软雅黑"/>
            </a:endParaRPr>
          </a:p>
          <a:p>
            <a:pPr marL="812800">
              <a:lnSpc>
                <a:spcPts val="2135"/>
              </a:lnSpc>
            </a:pPr>
            <a:r>
              <a:rPr sz="1800" spc="-5" dirty="0">
                <a:latin typeface="微软雅黑"/>
                <a:cs typeface="微软雅黑"/>
              </a:rPr>
              <a:t>Only </a:t>
            </a:r>
            <a:r>
              <a:rPr sz="1800" spc="5" dirty="0">
                <a:latin typeface="微软雅黑"/>
                <a:cs typeface="微软雅黑"/>
              </a:rPr>
              <a:t>Memory)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spc="-5" dirty="0"/>
              <a:t>所在地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ts val="2375"/>
              </a:lnSpc>
            </a:pPr>
            <a:r>
              <a:rPr sz="1800" spc="710" dirty="0">
                <a:latin typeface="Arial"/>
                <a:cs typeface="Arial"/>
              </a:rPr>
              <a:t>■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dirty="0"/>
              <a:t>当</a:t>
            </a:r>
            <a:r>
              <a:rPr dirty="0">
                <a:latin typeface="微软雅黑"/>
                <a:cs typeface="微软雅黑"/>
              </a:rPr>
              <a:t>CS</a:t>
            </a:r>
            <a:r>
              <a:rPr dirty="0"/>
              <a:t>被新值加载，则地址转换规则将开始起作用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710" dirty="0">
                <a:latin typeface="Arial"/>
                <a:cs typeface="Arial"/>
              </a:rPr>
              <a:t>■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dirty="0"/>
              <a:t>通常第一条指令是一条长跳转指令</a:t>
            </a:r>
            <a:r>
              <a:rPr dirty="0">
                <a:latin typeface="微软雅黑"/>
                <a:cs typeface="微软雅黑"/>
              </a:rPr>
              <a:t>(</a:t>
            </a:r>
            <a:r>
              <a:rPr dirty="0"/>
              <a:t>这样</a:t>
            </a:r>
            <a:r>
              <a:rPr dirty="0">
                <a:latin typeface="微软雅黑"/>
                <a:cs typeface="微软雅黑"/>
              </a:rPr>
              <a:t>CS</a:t>
            </a:r>
            <a:r>
              <a:rPr dirty="0"/>
              <a:t>和</a:t>
            </a:r>
            <a:r>
              <a:rPr dirty="0">
                <a:latin typeface="微软雅黑"/>
                <a:cs typeface="微软雅黑"/>
              </a:rPr>
              <a:t>EIP</a:t>
            </a:r>
            <a:r>
              <a:rPr dirty="0"/>
              <a:t>都会更新</a:t>
            </a:r>
            <a:r>
              <a:rPr dirty="0">
                <a:latin typeface="微软雅黑"/>
                <a:cs typeface="微软雅黑"/>
              </a:rPr>
              <a:t>)</a:t>
            </a:r>
            <a:endParaRPr sz="18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/>
              <a:t>到</a:t>
            </a:r>
            <a:r>
              <a:rPr dirty="0">
                <a:latin typeface="微软雅黑"/>
                <a:cs typeface="微软雅黑"/>
              </a:rPr>
              <a:t>BIOS</a:t>
            </a:r>
            <a:r>
              <a:rPr dirty="0"/>
              <a:t>代码中执行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8314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第一条指令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805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75" dirty="0"/>
              <a:t> </a:t>
            </a:r>
            <a:r>
              <a:rPr dirty="0"/>
              <a:t>处于实模式的段</a:t>
            </a:r>
          </a:p>
        </p:txBody>
      </p:sp>
      <p:sp>
        <p:nvSpPr>
          <p:cNvPr id="3" name="object 3"/>
          <p:cNvSpPr/>
          <p:nvPr/>
        </p:nvSpPr>
        <p:spPr>
          <a:xfrm>
            <a:off x="1728216" y="1027175"/>
            <a:ext cx="5832348" cy="2357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452" y="3424173"/>
            <a:ext cx="591248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980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150">
              <a:latin typeface="Times New Roman"/>
              <a:cs typeface="Times New Roman"/>
            </a:endParaRPr>
          </a:p>
          <a:p>
            <a:pPr marL="308610" indent="-295910">
              <a:lnSpc>
                <a:spcPts val="2375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段选择子（Segment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Selector）: CS,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DS,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SS,</a:t>
            </a:r>
            <a:r>
              <a:rPr sz="2000" b="1" spc="-6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  <a:p>
            <a:pPr marL="314325" indent="-301625">
              <a:lnSpc>
                <a:spcPts val="2375"/>
              </a:lnSpc>
              <a:buSzPct val="90000"/>
              <a:buFont typeface="Arial"/>
              <a:buChar char="■"/>
              <a:tabLst>
                <a:tab pos="314960" algn="l"/>
              </a:tabLst>
            </a:pP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偏移量（Offset）:</a:t>
            </a:r>
            <a:r>
              <a:rPr sz="2000" b="1" spc="-12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EIP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442" y="1214247"/>
            <a:ext cx="663194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1000"/>
              </a:lnSpc>
            </a:pPr>
            <a:r>
              <a:rPr sz="1800"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sz="1800" b="1" spc="45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BIOS</a:t>
            </a:r>
            <a:r>
              <a:rPr sz="2000" b="1" spc="-4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加载存储设备（比如软盘、硬盘、光盘、USB盘） </a:t>
            </a:r>
            <a:r>
              <a:rPr sz="2000" b="1" spc="-50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5" dirty="0">
                <a:solidFill>
                  <a:srgbClr val="11566A"/>
                </a:solidFill>
                <a:latin typeface="微软雅黑"/>
                <a:cs typeface="微软雅黑"/>
              </a:rPr>
              <a:t>上的第一个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扇区(主引导扇区，Master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Boot</a:t>
            </a:r>
            <a:r>
              <a:rPr sz="2000" b="1" spc="-10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10" dirty="0">
                <a:solidFill>
                  <a:srgbClr val="11566A"/>
                </a:solidFill>
                <a:latin typeface="微软雅黑"/>
                <a:cs typeface="微软雅黑"/>
              </a:rPr>
              <a:t>Record,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or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MBR) 的512字节到内存的 0x7c00</a:t>
            </a:r>
            <a:r>
              <a:rPr sz="2000" b="1" spc="-5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30375" algn="l"/>
              </a:tabLst>
            </a:pPr>
            <a:r>
              <a:rPr sz="1800" b="1" spc="715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sz="1800" b="1" spc="40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然后转跳到	</a:t>
            </a:r>
            <a:r>
              <a:rPr sz="2000" b="1" spc="5" dirty="0">
                <a:solidFill>
                  <a:srgbClr val="11566A"/>
                </a:solidFill>
                <a:latin typeface="微软雅黑"/>
                <a:cs typeface="微软雅黑"/>
              </a:rPr>
              <a:t>@</a:t>
            </a:r>
            <a:r>
              <a:rPr sz="2000" b="1" spc="-8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0x7c00的第一条指令开始执行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225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从</a:t>
            </a:r>
            <a:r>
              <a:rPr spc="-5" dirty="0">
                <a:latin typeface="微软雅黑"/>
                <a:cs typeface="微软雅黑"/>
              </a:rPr>
              <a:t>BIOS</a:t>
            </a:r>
            <a:r>
              <a:rPr spc="-5" dirty="0"/>
              <a:t>到</a:t>
            </a:r>
            <a:r>
              <a:rPr spc="-5" dirty="0">
                <a:latin typeface="微软雅黑"/>
                <a:cs typeface="微软雅黑"/>
              </a:rPr>
              <a:t>Bootloader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4253" rIns="0" bIns="0" rtlCol="0">
            <a:spAutoFit/>
          </a:bodyPr>
          <a:lstStyle/>
          <a:p>
            <a:pPr marL="314325" indent="-301625">
              <a:lnSpc>
                <a:spcPct val="100000"/>
              </a:lnSpc>
              <a:buSzPct val="90000"/>
              <a:buFont typeface="Arial"/>
              <a:buChar char="■"/>
              <a:tabLst>
                <a:tab pos="314960" algn="l"/>
              </a:tabLst>
            </a:pPr>
            <a:r>
              <a:rPr spc="-5" dirty="0">
                <a:latin typeface="微软雅黑"/>
                <a:cs typeface="微软雅黑"/>
              </a:rPr>
              <a:t>bootloader</a:t>
            </a:r>
            <a:r>
              <a:rPr spc="-5" dirty="0"/>
              <a:t>做的事情</a:t>
            </a:r>
            <a:r>
              <a:rPr spc="-5" dirty="0">
                <a:latin typeface="微软雅黑"/>
                <a:cs typeface="微软雅黑"/>
              </a:rPr>
              <a:t>:</a:t>
            </a:r>
          </a:p>
          <a:p>
            <a:pPr marL="626745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使能保护模式（</a:t>
            </a:r>
            <a:r>
              <a:rPr sz="1800" spc="-5" dirty="0">
                <a:latin typeface="微软雅黑"/>
                <a:cs typeface="微软雅黑"/>
              </a:rPr>
              <a:t>protection mode</a:t>
            </a:r>
            <a:r>
              <a:rPr sz="1800" spc="-5" dirty="0"/>
              <a:t>） </a:t>
            </a:r>
            <a:r>
              <a:rPr sz="1800" dirty="0">
                <a:latin typeface="微软雅黑"/>
                <a:cs typeface="微软雅黑"/>
              </a:rPr>
              <a:t>&amp;</a:t>
            </a:r>
            <a:r>
              <a:rPr sz="1800" spc="-20" dirty="0">
                <a:latin typeface="微软雅黑"/>
                <a:cs typeface="微软雅黑"/>
              </a:rPr>
              <a:t> </a:t>
            </a:r>
            <a:r>
              <a:rPr sz="1800" spc="-10" dirty="0"/>
              <a:t>段机制（</a:t>
            </a:r>
            <a:r>
              <a:rPr sz="1800" spc="-10" dirty="0">
                <a:latin typeface="微软雅黑"/>
                <a:cs typeface="微软雅黑"/>
              </a:rPr>
              <a:t>segment-</a:t>
            </a:r>
            <a:endParaRPr sz="18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微软雅黑"/>
                <a:cs typeface="微软雅黑"/>
              </a:rPr>
              <a:t>level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protection</a:t>
            </a:r>
            <a:r>
              <a:rPr sz="1800" spc="-5" dirty="0"/>
              <a:t>）</a:t>
            </a:r>
            <a:endParaRPr sz="1800">
              <a:latin typeface="微软雅黑"/>
              <a:cs typeface="微软雅黑"/>
            </a:endParaRPr>
          </a:p>
          <a:p>
            <a:pPr marL="626745">
              <a:lnSpc>
                <a:spcPct val="100000"/>
              </a:lnSpc>
            </a:pPr>
            <a:r>
              <a:rPr sz="1800" spc="-5" dirty="0"/>
              <a:t>从硬盘上读取</a:t>
            </a:r>
            <a:r>
              <a:rPr sz="1800" spc="-5" dirty="0">
                <a:latin typeface="微软雅黑"/>
                <a:cs typeface="微软雅黑"/>
              </a:rPr>
              <a:t>kernel </a:t>
            </a:r>
            <a:r>
              <a:rPr sz="1800" dirty="0">
                <a:latin typeface="微软雅黑"/>
                <a:cs typeface="微软雅黑"/>
              </a:rPr>
              <a:t>in ELF </a:t>
            </a:r>
            <a:r>
              <a:rPr sz="1800" spc="-5" dirty="0"/>
              <a:t>格式的</a:t>
            </a:r>
            <a:r>
              <a:rPr sz="1800" spc="-5" dirty="0">
                <a:latin typeface="微软雅黑"/>
                <a:cs typeface="微软雅黑"/>
              </a:rPr>
              <a:t>ucore kernel</a:t>
            </a:r>
            <a:r>
              <a:rPr sz="1800" spc="-1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(</a:t>
            </a:r>
            <a:r>
              <a:rPr sz="1800" spc="-5" dirty="0"/>
              <a:t>跟在</a:t>
            </a:r>
            <a:endParaRPr sz="18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MBR</a:t>
            </a:r>
            <a:r>
              <a:rPr sz="1800" spc="-5" dirty="0"/>
              <a:t>后面的扇区</a:t>
            </a:r>
            <a:r>
              <a:rPr sz="1800" spc="-5" dirty="0">
                <a:latin typeface="微软雅黑"/>
                <a:cs typeface="微软雅黑"/>
              </a:rPr>
              <a:t>)</a:t>
            </a:r>
            <a:r>
              <a:rPr sz="1800" spc="-5" dirty="0"/>
              <a:t>并放到内存中固定位置</a:t>
            </a:r>
            <a:endParaRPr sz="1800">
              <a:latin typeface="微软雅黑"/>
              <a:cs typeface="微软雅黑"/>
            </a:endParaRPr>
          </a:p>
          <a:p>
            <a:pPr marL="355600" marR="121920" indent="271145">
              <a:lnSpc>
                <a:spcPct val="100000"/>
              </a:lnSpc>
            </a:pPr>
            <a:r>
              <a:rPr sz="1800" spc="-5" dirty="0"/>
              <a:t>跳转到</a:t>
            </a:r>
            <a:r>
              <a:rPr sz="1800" spc="-5" dirty="0">
                <a:latin typeface="微软雅黑"/>
                <a:cs typeface="微软雅黑"/>
              </a:rPr>
              <a:t>ucore </a:t>
            </a:r>
            <a:r>
              <a:rPr sz="1800" dirty="0">
                <a:latin typeface="微软雅黑"/>
                <a:cs typeface="微软雅黑"/>
              </a:rPr>
              <a:t>OS</a:t>
            </a:r>
            <a:r>
              <a:rPr sz="1800" dirty="0"/>
              <a:t>的入口点（</a:t>
            </a:r>
            <a:r>
              <a:rPr sz="1800" dirty="0">
                <a:latin typeface="微软雅黑"/>
                <a:cs typeface="微软雅黑"/>
              </a:rPr>
              <a:t>entry</a:t>
            </a:r>
            <a:r>
              <a:rPr sz="1800" spc="6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point</a:t>
            </a:r>
            <a:r>
              <a:rPr sz="1800" spc="-5" dirty="0"/>
              <a:t>）执行，这时控制 </a:t>
            </a:r>
            <a:r>
              <a:rPr sz="1800" dirty="0"/>
              <a:t> </a:t>
            </a:r>
            <a:r>
              <a:rPr sz="1800" spc="-5" dirty="0"/>
              <a:t>权到了</a:t>
            </a:r>
            <a:r>
              <a:rPr sz="1800" spc="-5" dirty="0">
                <a:latin typeface="微软雅黑"/>
                <a:cs typeface="微软雅黑"/>
              </a:rPr>
              <a:t>ucore</a:t>
            </a:r>
            <a:r>
              <a:rPr sz="1800" spc="-7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OS</a:t>
            </a:r>
            <a:r>
              <a:rPr sz="1800" spc="-5" dirty="0"/>
              <a:t>中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从</a:t>
            </a:r>
            <a:r>
              <a:rPr spc="-5" dirty="0">
                <a:latin typeface="微软雅黑"/>
                <a:cs typeface="微软雅黑"/>
              </a:rPr>
              <a:t>bootloader</a:t>
            </a:r>
            <a:r>
              <a:rPr spc="-5" dirty="0"/>
              <a:t>到</a:t>
            </a:r>
            <a:r>
              <a:rPr spc="-5" dirty="0">
                <a:latin typeface="微软雅黑"/>
                <a:cs typeface="微软雅黑"/>
              </a:rPr>
              <a:t>OS</a:t>
            </a:r>
          </a:p>
        </p:txBody>
      </p:sp>
      <p:sp>
        <p:nvSpPr>
          <p:cNvPr id="4" name="object 4"/>
          <p:cNvSpPr/>
          <p:nvPr/>
        </p:nvSpPr>
        <p:spPr>
          <a:xfrm>
            <a:off x="1377696" y="1545336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7696" y="2087879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7696" y="2641092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485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段机制</a:t>
            </a:r>
          </a:p>
        </p:txBody>
      </p:sp>
      <p:sp>
        <p:nvSpPr>
          <p:cNvPr id="3" name="object 3"/>
          <p:cNvSpPr/>
          <p:nvPr/>
        </p:nvSpPr>
        <p:spPr>
          <a:xfrm>
            <a:off x="1450847" y="915924"/>
            <a:ext cx="6361176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2860" y="3878071"/>
            <a:ext cx="395732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1501</Words>
  <Application>Microsoft Office PowerPoint</Application>
  <PresentationFormat>全屏显示(16:9)</PresentationFormat>
  <Paragraphs>331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微软雅黑</vt:lpstr>
      <vt:lpstr>Arial</vt:lpstr>
      <vt:lpstr>Calibri</vt:lpstr>
      <vt:lpstr>Comic Sans MS</vt:lpstr>
      <vt:lpstr>Courier New</vt:lpstr>
      <vt:lpstr>Times New Roman</vt:lpstr>
      <vt:lpstr>Office Theme</vt:lpstr>
      <vt:lpstr>PowerPoint 演示文稿</vt:lpstr>
      <vt:lpstr>■ x86 启动顺序</vt:lpstr>
      <vt:lpstr>理解x86-32平台的启动过程  理解x86-32的实模式、保护模式  理解段机制 x86启动顺序</vt:lpstr>
      <vt:lpstr>x86启动顺序 – 寄存器初始值</vt:lpstr>
      <vt:lpstr>x86启动顺序 – 第一条指令</vt:lpstr>
      <vt:lpstr>x86启动顺序 – 处于实模式的段</vt:lpstr>
      <vt:lpstr>x86启动顺序 – 从BIOS到Bootloader</vt:lpstr>
      <vt:lpstr>x86启动顺序 – 从bootloader到OS</vt:lpstr>
      <vt:lpstr>x86启动顺序 – 段机制</vt:lpstr>
      <vt:lpstr>x86启动顺序 – 段机制</vt:lpstr>
      <vt:lpstr>x86启动顺序 – 段机制</vt:lpstr>
      <vt:lpstr>x86启动顺序 – 使能保护模式</vt:lpstr>
      <vt:lpstr>x86启动顺序 – 加载 ELF格式的ucore OS kernel</vt:lpstr>
      <vt:lpstr>x86启动顺序 – 加载 ELF格式的ucore OS kernel</vt:lpstr>
      <vt:lpstr>x86启动顺序 – 参考资料</vt:lpstr>
      <vt:lpstr>理解C函数调用在汇编级是如何实现的  理解如何在汇编级代码中调用C函数  理解基于EBP寄存器的函数调用栈 C函数调用的实现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C函数调用的实现</vt:lpstr>
      <vt:lpstr>C函数调用的——参考资料</vt:lpstr>
      <vt:lpstr>PowerPoint 演示文稿</vt:lpstr>
      <vt:lpstr>CC内联汇编</vt:lpstr>
      <vt:lpstr>CC内联汇编– Example 1</vt:lpstr>
      <vt:lpstr>CC内联汇编– Syntax</vt:lpstr>
      <vt:lpstr>CC内联汇编– Example 2</vt:lpstr>
      <vt:lpstr>CC内联汇编– Example 2 Inline assembly (*.c):</vt:lpstr>
      <vt:lpstr>CC内联汇编– Example 3</vt:lpstr>
      <vt:lpstr>CC内联汇编- 参考资料</vt:lpstr>
      <vt:lpstr>了解x86中的中断源</vt:lpstr>
      <vt:lpstr>X86中的中断处理– 中断源</vt:lpstr>
      <vt:lpstr>X86中的中断处理– 确定中断服务例程（ISR）</vt:lpstr>
      <vt:lpstr>X86中的中断处理– 确定中断服务例程（ISR）</vt:lpstr>
      <vt:lpstr>X86中的中断处理– 确定中断服务例程（ISR）</vt:lpstr>
      <vt:lpstr>X86中的中断处理–切换到中断服务例程（ISR）</vt:lpstr>
      <vt:lpstr>X86中的中断处理–从中断服务例程（ISR）返回</vt:lpstr>
      <vt:lpstr>X86中的中断处理–系统调用</vt:lpstr>
      <vt:lpstr>X86中的中断处理–参考资料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2</cp:revision>
  <dcterms:created xsi:type="dcterms:W3CDTF">2020-03-08T20:52:31Z</dcterms:created>
  <dcterms:modified xsi:type="dcterms:W3CDTF">2020-03-09T05:08:21Z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2020-03-08T00:00:00Z</vt:filetime>
  </property>
</Properties>
</file>