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568" r:id="rId2"/>
    <p:sldId id="569" r:id="rId3"/>
    <p:sldId id="541" r:id="rId4"/>
    <p:sldId id="547" r:id="rId5"/>
    <p:sldId id="571" r:id="rId6"/>
    <p:sldId id="572" r:id="rId7"/>
    <p:sldId id="548" r:id="rId8"/>
    <p:sldId id="578" r:id="rId9"/>
    <p:sldId id="549" r:id="rId10"/>
    <p:sldId id="573" r:id="rId11"/>
    <p:sldId id="550" r:id="rId12"/>
    <p:sldId id="575" r:id="rId13"/>
    <p:sldId id="576" r:id="rId14"/>
    <p:sldId id="577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79" r:id="rId23"/>
    <p:sldId id="558" r:id="rId24"/>
    <p:sldId id="559" r:id="rId25"/>
    <p:sldId id="560" r:id="rId26"/>
    <p:sldId id="561" r:id="rId27"/>
    <p:sldId id="562" r:id="rId28"/>
    <p:sldId id="563" r:id="rId29"/>
    <p:sldId id="542" r:id="rId30"/>
    <p:sldId id="565" r:id="rId31"/>
    <p:sldId id="566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  <p:sldId id="623" r:id="rId53"/>
    <p:sldId id="624" r:id="rId54"/>
    <p:sldId id="625" r:id="rId55"/>
    <p:sldId id="626" r:id="rId56"/>
    <p:sldId id="627" r:id="rId57"/>
    <p:sldId id="628" r:id="rId58"/>
    <p:sldId id="629" r:id="rId59"/>
    <p:sldId id="630" r:id="rId60"/>
    <p:sldId id="631" r:id="rId61"/>
    <p:sldId id="632" r:id="rId62"/>
    <p:sldId id="633" r:id="rId63"/>
    <p:sldId id="634" r:id="rId64"/>
    <p:sldId id="635" r:id="rId65"/>
    <p:sldId id="636" r:id="rId66"/>
    <p:sldId id="637" r:id="rId67"/>
    <p:sldId id="638" r:id="rId68"/>
    <p:sldId id="639" r:id="rId69"/>
    <p:sldId id="640" r:id="rId70"/>
    <p:sldId id="641" r:id="rId71"/>
    <p:sldId id="642" r:id="rId72"/>
    <p:sldId id="643" r:id="rId73"/>
    <p:sldId id="644" r:id="rId74"/>
    <p:sldId id="300" r:id="rId7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801">
          <p15:clr>
            <a:srgbClr val="A4A3A4"/>
          </p15:clr>
        </p15:guide>
        <p15:guide id="3" pos="2880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>
        <p:scale>
          <a:sx n="75" d="100"/>
          <a:sy n="75" d="100"/>
        </p:scale>
        <p:origin x="174" y="1194"/>
      </p:cViewPr>
      <p:guideLst>
        <p:guide orient="horz" pos="1620"/>
        <p:guide orient="horz" pos="1801"/>
        <p:guide pos="2880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/>
              <a:t>文件系统的概念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187068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18706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529971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52997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1887161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1887161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23074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2307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58793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58793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  <p:sp>
        <p:nvSpPr>
          <p:cNvPr id="27" name="TextBox 19"/>
          <p:cNvSpPr txBox="1"/>
          <p:nvPr/>
        </p:nvSpPr>
        <p:spPr>
          <a:xfrm>
            <a:off x="2357422" y="4071948"/>
            <a:ext cx="45005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Lec21 </a:t>
            </a:r>
            <a:r>
              <a:rPr lang="zh-CN" altLang="en-US" sz="225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文件系统</a:t>
            </a:r>
            <a:endParaRPr lang="en-US" altLang="zh-CN" sz="225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清华大学计算机系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4893" y="144292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内核跟踪进程打开的所有文件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86209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操作系统为每个进程维护一个打开文件表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23583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文件描述符是打开文件的标识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11624" y="301071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tailEnd type="triangle" w="med" len="med"/>
            </a:ln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2609696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j-ea"/>
                  <a:ea typeface="+mj-ea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80737" y="168659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最近一次读写位置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" name="内容占位符 2"/>
            <p:cNvSpPr txBox="1"/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每个进程分别维护自己的打开文件指针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07755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当前打开文件的次数</a:t>
              </a: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 defTabSz="-635">
                <a:spcBef>
                  <a:spcPts val="790"/>
                </a:spcBef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3" name="内容占位符 2"/>
          <p:cNvSpPr txBox="1"/>
          <p:nvPr/>
        </p:nvSpPr>
        <p:spPr>
          <a:xfrm>
            <a:off x="1680738" y="242727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缓存数据访问信息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操作系统在打开文件表中维护的打开文件状态和信息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617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171449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/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07009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r>
                <a:rPr lang="zh-CN" altLang="en-US" dirty="0">
                  <a:solidFill>
                    <a:srgbClr val="C00000"/>
                  </a:solidFill>
                </a:rPr>
                <a:t>的磁盘位置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40915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访问权限</a:t>
              </a:r>
            </a:p>
          </p:txBody>
        </p:sp>
      </p:grpSp>
      <p:sp>
        <p:nvSpPr>
          <p:cNvPr id="20" name="内容占位符 2"/>
          <p:cNvSpPr txBox="1"/>
          <p:nvPr/>
        </p:nvSpPr>
        <p:spPr>
          <a:xfrm>
            <a:off x="1619672" y="276475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/>
              <a:t>每个进程的文件访问模式信息</a:t>
            </a:r>
            <a:endParaRPr lang="en-GB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文件的用户视图和系统视图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798413" cy="695330"/>
            <a:chOff x="844893" y="1019164"/>
            <a:chExt cx="2798413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文件的用户视图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持久的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数据结构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663238"/>
            <a:ext cx="5298743" cy="1023492"/>
            <a:chOff x="844893" y="1663238"/>
            <a:chExt cx="5298743" cy="1023492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663238"/>
              <a:ext cx="19288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系统访问接口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63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000246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字节序列</a:t>
              </a:r>
              <a:r>
                <a:rPr lang="zh-CN" altLang="en-US" dirty="0"/>
                <a:t>的集合</a:t>
              </a:r>
              <a:r>
                <a:rPr lang="en-US" altLang="zh-CN" dirty="0"/>
                <a:t>(UNIX)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31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2328408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系统不关心存储在磁盘上的数据结构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49075"/>
            <a:ext cx="4870115" cy="796250"/>
            <a:chOff x="844893" y="2649075"/>
            <a:chExt cx="4870115" cy="79625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64907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操作系统的文件视图</a:t>
              </a:r>
              <a:endParaRPr lang="en-US" altLang="zh-CN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64907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394985" y="3016697"/>
              <a:ext cx="25606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数据块的集合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101" y="31477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62422" y="3397434"/>
            <a:ext cx="5667032" cy="686484"/>
            <a:chOff x="1262422" y="3397434"/>
            <a:chExt cx="5667032" cy="686484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022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394985" y="3397434"/>
              <a:ext cx="553446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数据块是逻辑存储单元，而扇区是物理存储单元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30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725596"/>
              <a:ext cx="26055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块大小&lt;&gt;</a:t>
              </a:r>
              <a:r>
                <a:rPr lang="en-US" altLang="zh-CN" dirty="0">
                  <a:sym typeface="Symbol" charset="0"/>
                </a:rPr>
                <a:t> </a:t>
              </a:r>
              <a:r>
                <a:rPr lang="zh-CN" altLang="en-US" dirty="0">
                  <a:sym typeface="Symbol" charset="0"/>
                </a:rPr>
                <a:t>扇区大小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用户视图到系统视图的转换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19164"/>
            <a:ext cx="3512793" cy="428628"/>
            <a:chOff x="844893" y="1019164"/>
            <a:chExt cx="351279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进程读文件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1356172"/>
            <a:ext cx="3525602" cy="358322"/>
            <a:chOff x="1262422" y="1356172"/>
            <a:chExt cx="3525602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339303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获取字节所在的数据块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44893" y="1985732"/>
            <a:ext cx="3727107" cy="428628"/>
            <a:chOff x="844893" y="1985732"/>
            <a:chExt cx="3727107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985732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进程写文件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9857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22740"/>
            <a:ext cx="2373474" cy="358322"/>
            <a:chOff x="1262422" y="2322740"/>
            <a:chExt cx="237347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322740"/>
              <a:ext cx="224091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获取数据块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50902"/>
            <a:ext cx="3165562" cy="358322"/>
            <a:chOff x="1262422" y="2650902"/>
            <a:chExt cx="3165562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55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2650902"/>
              <a:ext cx="30329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修改数据块中对应部分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98380"/>
            <a:ext cx="4870115" cy="428628"/>
            <a:chOff x="844893" y="3298380"/>
            <a:chExt cx="4870115" cy="42862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3298380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文件系统中的基本操作单位是数据块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3298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7309" y="3672809"/>
            <a:ext cx="5652145" cy="650874"/>
            <a:chOff x="1277309" y="3635388"/>
            <a:chExt cx="5652145" cy="650874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309" y="37141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3635388"/>
              <a:ext cx="5534469" cy="6508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例如</a:t>
              </a:r>
              <a:r>
                <a:rPr lang="en-US" altLang="zh-CN" dirty="0"/>
                <a:t>, </a:t>
              </a:r>
              <a:r>
                <a:rPr lang="en-US" altLang="zh-CN" dirty="0" err="1"/>
                <a:t>getc</a:t>
              </a:r>
              <a:r>
                <a:rPr lang="en-US" altLang="zh-CN" dirty="0"/>
                <a:t>()</a:t>
              </a:r>
              <a:r>
                <a:rPr lang="zh-CN" altLang="en-US" dirty="0"/>
                <a:t>和</a:t>
              </a:r>
              <a:r>
                <a:rPr lang="en-US" altLang="zh-CN" dirty="0" err="1"/>
                <a:t>putc</a:t>
              </a:r>
              <a:r>
                <a:rPr lang="en-US" altLang="zh-CN" dirty="0"/>
                <a:t>()</a:t>
              </a:r>
              <a:r>
                <a:rPr lang="zh-CN" altLang="en-US" dirty="0">
                  <a:sym typeface="Symbol" charset="0"/>
                </a:rPr>
                <a:t>即使每次只访问</a:t>
              </a:r>
              <a:r>
                <a:rPr lang="en-US" altLang="zh-CN" dirty="0">
                  <a:sym typeface="Symbol" charset="0"/>
                </a:rPr>
                <a:t>1</a:t>
              </a:r>
              <a:r>
                <a:rPr lang="zh-CN" altLang="en-US" dirty="0">
                  <a:sym typeface="Symbol" charset="0"/>
                </a:rPr>
                <a:t>字节的数据，也需要缓存目标数据</a:t>
              </a:r>
              <a:r>
                <a:rPr lang="en-US" altLang="zh-CN" dirty="0">
                  <a:sym typeface="Symbol" charset="0"/>
                </a:rPr>
                <a:t>4096</a:t>
              </a:r>
              <a:r>
                <a:rPr lang="zh-CN" altLang="en-US" dirty="0">
                  <a:sym typeface="Symbol" charset="0"/>
                </a:rPr>
                <a:t>字节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72084"/>
            <a:ext cx="3237570" cy="358322"/>
            <a:chOff x="1262422" y="1672084"/>
            <a:chExt cx="3237570" cy="358322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1672084"/>
              <a:ext cx="3105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返回数据块内对应部分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75430"/>
            <a:ext cx="2157450" cy="358322"/>
            <a:chOff x="1262422" y="2975430"/>
            <a:chExt cx="2157450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02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5" y="2975430"/>
              <a:ext cx="202488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写回数据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块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访问模式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755640"/>
            <a:ext cx="7759555" cy="428628"/>
            <a:chOff x="844893" y="755640"/>
            <a:chExt cx="775955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55640"/>
              <a:ext cx="74614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操作系统需要了解进程如何访问文件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56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27584" y="1131590"/>
            <a:ext cx="5328592" cy="700998"/>
            <a:chOff x="827584" y="1131590"/>
            <a:chExt cx="5328592" cy="70099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25667" y="1131590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顺序访问</a:t>
              </a:r>
              <a:r>
                <a:rPr lang="en-US" altLang="zh-CN" dirty="0"/>
                <a:t>: </a:t>
              </a:r>
              <a:r>
                <a:rPr lang="zh-CN" altLang="en-US" dirty="0"/>
                <a:t>按字节依次读取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7584" y="11315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15790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77676" y="1474266"/>
              <a:ext cx="4778500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大多数的文件访问都是顺序访问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789046"/>
            <a:ext cx="5441619" cy="1014646"/>
            <a:chOff x="827584" y="1789046"/>
            <a:chExt cx="5441619" cy="1014646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25667" y="178904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随机访问</a:t>
              </a:r>
              <a:r>
                <a:rPr lang="en-US" altLang="zh-CN" dirty="0"/>
                <a:t>: </a:t>
              </a:r>
              <a:r>
                <a:rPr lang="zh-CN" altLang="en-US" dirty="0"/>
                <a:t>从中间读写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7584" y="17890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22308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77676" y="2126054"/>
              <a:ext cx="281982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不常用</a:t>
              </a:r>
              <a:r>
                <a:rPr lang="en-US" altLang="zh-CN" dirty="0"/>
                <a:t>, </a:t>
              </a:r>
              <a:r>
                <a:rPr lang="zh-CN" altLang="en-US" dirty="0"/>
                <a:t>但仍然重要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5" name="内容占位符 2"/>
            <p:cNvSpPr txBox="1"/>
            <p:nvPr/>
          </p:nvSpPr>
          <p:spPr>
            <a:xfrm>
              <a:off x="1607636" y="2438570"/>
              <a:ext cx="46615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例如</a:t>
              </a:r>
              <a:r>
                <a:rPr lang="en-US" altLang="zh-CN" dirty="0"/>
                <a:t>, </a:t>
              </a:r>
              <a:r>
                <a:rPr lang="zh-CN" altLang="en-US" dirty="0"/>
                <a:t>虚拟内存中把内存页存储在文件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2715766"/>
            <a:ext cx="4752527" cy="428628"/>
            <a:chOff x="827584" y="2715766"/>
            <a:chExt cx="4752527" cy="428628"/>
          </a:xfrm>
        </p:grpSpPr>
        <p:sp>
          <p:nvSpPr>
            <p:cNvPr id="31" name="内容占位符 2"/>
            <p:cNvSpPr txBox="1"/>
            <p:nvPr/>
          </p:nvSpPr>
          <p:spPr>
            <a:xfrm>
              <a:off x="1125666" y="2715766"/>
              <a:ext cx="445444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索引访问</a:t>
              </a:r>
              <a:r>
                <a:rPr lang="en-US" altLang="zh-CN" dirty="0"/>
                <a:t>: </a:t>
              </a:r>
              <a:r>
                <a:rPr lang="zh-CN" altLang="en-US" dirty="0"/>
                <a:t>依据数据特征索引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7584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45113" y="3052774"/>
            <a:ext cx="5559135" cy="679902"/>
            <a:chOff x="1245113" y="3052774"/>
            <a:chExt cx="5559135" cy="67990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157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77676" y="3052774"/>
              <a:ext cx="5426572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通常操作系统不完整提供索引访问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13" y="347233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77676" y="3367554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数据库是建立在索引内容的磁盘访问上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索引文件示例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16200000" flipH="1">
            <a:off x="-9894195" y="2536031"/>
            <a:ext cx="1293027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167185" y="1339394"/>
            <a:ext cx="2997814" cy="3499312"/>
            <a:chOff x="4167185" y="1339394"/>
            <a:chExt cx="2997814" cy="3499312"/>
          </a:xfrm>
        </p:grpSpPr>
        <p:sp>
          <p:nvSpPr>
            <p:cNvPr id="39" name="矩形 38"/>
            <p:cNvSpPr/>
            <p:nvPr/>
          </p:nvSpPr>
          <p:spPr>
            <a:xfrm>
              <a:off x="4214810" y="1339394"/>
              <a:ext cx="2916000" cy="3168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214810" y="2025878"/>
              <a:ext cx="291600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rot="5400000">
              <a:off x="5179223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6465901" y="220447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167185" y="202587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 err="1">
                  <a:solidFill>
                    <a:srgbClr val="11576A"/>
                  </a:solidFill>
                  <a:latin typeface="+mn-ea"/>
                </a:rPr>
                <a:t>Smith,John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19718" y="2025878"/>
              <a:ext cx="1379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50" dirty="0">
                  <a:solidFill>
                    <a:srgbClr val="11576A"/>
                  </a:solidFill>
                  <a:latin typeface="+mn-ea"/>
                </a:rPr>
                <a:t>social-security</a:t>
              </a:r>
              <a:endParaRPr lang="zh-CN" altLang="en-US" sz="16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43702" y="2025878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spc="-100" dirty="0">
                  <a:solidFill>
                    <a:srgbClr val="11576A"/>
                  </a:solidFill>
                  <a:latin typeface="+mn-ea"/>
                </a:rPr>
                <a:t>age</a:t>
              </a:r>
              <a:endParaRPr lang="zh-CN" altLang="en-US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628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数据文件</a:t>
              </a:r>
            </a:p>
          </p:txBody>
        </p:sp>
      </p:grpSp>
      <p:sp>
        <p:nvSpPr>
          <p:cNvPr id="50" name="上箭头 49"/>
          <p:cNvSpPr/>
          <p:nvPr/>
        </p:nvSpPr>
        <p:spPr>
          <a:xfrm rot="2700000">
            <a:off x="3295801" y="1916631"/>
            <a:ext cx="324000" cy="2016000"/>
          </a:xfrm>
          <a:prstGeom prst="upArrow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38161" y="964714"/>
            <a:ext cx="2262315" cy="3873992"/>
            <a:chOff x="738161" y="964714"/>
            <a:chExt cx="2262315" cy="3873992"/>
          </a:xfrm>
        </p:grpSpPr>
        <p:grpSp>
          <p:nvGrpSpPr>
            <p:cNvPr id="12" name="组合 11"/>
            <p:cNvGrpSpPr/>
            <p:nvPr/>
          </p:nvGrpSpPr>
          <p:grpSpPr>
            <a:xfrm>
              <a:off x="785786" y="1303146"/>
              <a:ext cx="2143140" cy="365542"/>
              <a:chOff x="785786" y="1071552"/>
              <a:chExt cx="2143140" cy="36554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76274" y="1098540"/>
                <a:ext cx="8963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Adams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85786" y="1660336"/>
              <a:ext cx="2143140" cy="365542"/>
              <a:chOff x="785786" y="1071552"/>
              <a:chExt cx="2143140" cy="36554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876274" y="1098540"/>
                <a:ext cx="8690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Arthur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85786" y="2017526"/>
              <a:ext cx="2143140" cy="365542"/>
              <a:chOff x="785786" y="1071552"/>
              <a:chExt cx="2143140" cy="36554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0"/>
                <a:endCxn id="18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933424" y="1098540"/>
                <a:ext cx="7793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Asher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85786" y="2383069"/>
              <a:ext cx="2143140" cy="1057670"/>
              <a:chOff x="785786" y="1071552"/>
              <a:chExt cx="2143140" cy="3579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85786" y="1071552"/>
                <a:ext cx="2143140" cy="35719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1678761" y="1250147"/>
                <a:ext cx="357190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5400000">
                <a:off x="1323834" y="961923"/>
                <a:ext cx="1965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11576A"/>
                    </a:solidFill>
                    <a:latin typeface="+mj-ea"/>
                    <a:ea typeface="+mj-ea"/>
                    <a:cs typeface="Aharoni" pitchFamily="2" charset="-79"/>
                  </a:rPr>
                  <a:t>…</a:t>
                </a:r>
                <a:endParaRPr lang="zh-CN" altLang="en-US" sz="3200" b="1" dirty="0">
                  <a:solidFill>
                    <a:srgbClr val="11576A"/>
                  </a:solidFill>
                  <a:latin typeface="+mj-ea"/>
                  <a:ea typeface="+mj-ea"/>
                  <a:cs typeface="Aharoni" pitchFamily="2" charset="-79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785786" y="3435588"/>
              <a:ext cx="2143140" cy="35719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0"/>
              <a:endCxn id="26" idx="2"/>
            </p:cNvCxnSpPr>
            <p:nvPr/>
          </p:nvCxnSpPr>
          <p:spPr>
            <a:xfrm rot="16200000" flipH="1">
              <a:off x="1678761" y="3614183"/>
              <a:ext cx="35719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4374" y="3462576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Smith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5786" y="3792778"/>
              <a:ext cx="2143140" cy="70354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161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索引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4982" y="98246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位置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0277" y="4500152"/>
              <a:ext cx="10182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索引文件</a:t>
              </a: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815810" y="96471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文件内部结构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159155" cy="695330"/>
            <a:chOff x="844893" y="1019164"/>
            <a:chExt cx="4159155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0715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无结构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360906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单词、字节序列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844893" y="1670952"/>
            <a:ext cx="2298347" cy="428628"/>
            <a:chOff x="844893" y="1670952"/>
            <a:chExt cx="2298347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670952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简单记录结构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6709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007960"/>
            <a:ext cx="1437370" cy="358322"/>
            <a:chOff x="1262422" y="2007960"/>
            <a:chExt cx="143737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12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007960"/>
              <a:ext cx="13048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分列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336122"/>
            <a:ext cx="1523628" cy="358322"/>
            <a:chOff x="1262422" y="2336122"/>
            <a:chExt cx="152362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2336122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固定长度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3600"/>
            <a:ext cx="1655405" cy="428628"/>
            <a:chOff x="844893" y="2983600"/>
            <a:chExt cx="1655405" cy="42862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98360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复杂结构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3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320608"/>
            <a:ext cx="4309710" cy="436560"/>
            <a:chOff x="1262422" y="3320608"/>
            <a:chExt cx="4309710" cy="436560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253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3320608"/>
              <a:ext cx="417714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格式化的文档</a:t>
              </a:r>
              <a:r>
                <a:rPr lang="en-US" altLang="zh-CN" dirty="0"/>
                <a:t>(</a:t>
              </a:r>
              <a:r>
                <a:rPr lang="zh-CN" altLang="en-US" dirty="0"/>
                <a:t>如</a:t>
              </a:r>
              <a:r>
                <a:rPr lang="en-US" altLang="zh-CN" dirty="0"/>
                <a:t>, MS Word, PDF)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60650"/>
            <a:ext cx="1523628" cy="358322"/>
            <a:chOff x="1262422" y="2660650"/>
            <a:chExt cx="1523628" cy="35832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654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5" y="2660650"/>
              <a:ext cx="139106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可变长度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55233"/>
            <a:ext cx="1737942" cy="436560"/>
            <a:chOff x="1262422" y="3655233"/>
            <a:chExt cx="1737942" cy="43656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480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/>
            <p:nvPr/>
          </p:nvSpPr>
          <p:spPr>
            <a:xfrm>
              <a:off x="1394985" y="3655233"/>
              <a:ext cx="1605379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可执行文件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71482"/>
            <a:ext cx="1095000" cy="436560"/>
            <a:chOff x="1262422" y="3971482"/>
            <a:chExt cx="1095000" cy="436560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57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971482"/>
              <a:ext cx="962437" cy="436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…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文件系统的概念</a:t>
            </a:r>
            <a:endParaRPr lang="en-US" altLang="zh-CN" dirty="0">
              <a:solidFill>
                <a:srgbClr val="C00000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文件系统和文件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文件描述符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目录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文件别名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文件共享和访问控制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915566"/>
            <a:ext cx="4655801" cy="428628"/>
            <a:chOff x="844893" y="915566"/>
            <a:chExt cx="465580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915566"/>
              <a:ext cx="43577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多用户系统</a:t>
              </a:r>
              <a:r>
                <a:rPr lang="zh-CN" altLang="en-US" dirty="0"/>
                <a:t>中的文件共享是很必要的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155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252574"/>
            <a:ext cx="1655405" cy="428628"/>
            <a:chOff x="844893" y="1252574"/>
            <a:chExt cx="1655405" cy="428628"/>
          </a:xfrm>
        </p:grpSpPr>
        <p:sp>
          <p:nvSpPr>
            <p:cNvPr id="21" name="内容占位符 2"/>
            <p:cNvSpPr txBox="1"/>
            <p:nvPr/>
          </p:nvSpPr>
          <p:spPr>
            <a:xfrm>
              <a:off x="1142976" y="125257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访问控制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12525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589582"/>
            <a:ext cx="5829858" cy="358322"/>
            <a:chOff x="1262422" y="1589582"/>
            <a:chExt cx="58298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94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589582"/>
              <a:ext cx="56972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每个用户能够获得哪些文件的哪些访问权限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17744"/>
            <a:ext cx="5166966" cy="358322"/>
            <a:chOff x="1262422" y="1917744"/>
            <a:chExt cx="5166966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25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917744"/>
              <a:ext cx="50344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访问模式</a:t>
              </a:r>
              <a:r>
                <a:rPr lang="en-US" altLang="zh-CN" dirty="0"/>
                <a:t>: </a:t>
              </a:r>
              <a:r>
                <a:rPr lang="zh-CN" altLang="en-US" dirty="0"/>
                <a:t>读、写、执行、删除、列表等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224810"/>
            <a:ext cx="3227041" cy="428628"/>
            <a:chOff x="844893" y="2224810"/>
            <a:chExt cx="3227041" cy="42862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22481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文件访问控制列表</a:t>
              </a:r>
              <a:r>
                <a:rPr lang="en-US" altLang="zh-CN" dirty="0"/>
                <a:t>(ACL)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2248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561818"/>
            <a:ext cx="2452322" cy="365122"/>
            <a:chOff x="1262422" y="2561818"/>
            <a:chExt cx="2452322" cy="365122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6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2561818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&lt;</a:t>
              </a:r>
              <a:r>
                <a:rPr lang="zh-CN" altLang="en-US" dirty="0"/>
                <a:t>文件实体</a:t>
              </a:r>
              <a:r>
                <a:rPr lang="en-US" altLang="zh-CN" dirty="0"/>
                <a:t>, </a:t>
              </a:r>
              <a:r>
                <a:rPr lang="zh-CN" altLang="en-US" dirty="0"/>
                <a:t>权限</a:t>
              </a:r>
              <a:r>
                <a:rPr lang="en-US" altLang="zh-CN" dirty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2884753"/>
            <a:ext cx="1655405" cy="428628"/>
            <a:chOff x="844893" y="2884753"/>
            <a:chExt cx="1655405" cy="428628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2884753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/>
                <a:t>Unix</a:t>
              </a:r>
              <a:r>
                <a:rPr lang="zh-CN" altLang="en-US" dirty="0"/>
                <a:t>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28847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221761"/>
            <a:ext cx="4095396" cy="365122"/>
            <a:chOff x="1262422" y="3221761"/>
            <a:chExt cx="409539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265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22176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&lt;</a:t>
              </a:r>
              <a:r>
                <a:rPr lang="zh-CN" altLang="en-US" dirty="0"/>
                <a:t>用户</a:t>
              </a:r>
              <a:r>
                <a:rPr lang="en-US" altLang="zh-CN" dirty="0"/>
                <a:t>|</a:t>
              </a:r>
              <a:r>
                <a:rPr lang="zh-CN" altLang="en-US" dirty="0"/>
                <a:t>组</a:t>
              </a:r>
              <a:r>
                <a:rPr lang="en-US" altLang="zh-CN" dirty="0"/>
                <a:t>|</a:t>
              </a:r>
              <a:r>
                <a:rPr lang="zh-CN" altLang="en-US" dirty="0"/>
                <a:t>所有人</a:t>
              </a:r>
              <a:r>
                <a:rPr lang="en-US" altLang="zh-CN" dirty="0"/>
                <a:t>, </a:t>
              </a:r>
              <a:r>
                <a:rPr lang="zh-CN" altLang="en-US" dirty="0"/>
                <a:t>读</a:t>
              </a:r>
              <a:r>
                <a:rPr lang="en-US" altLang="zh-CN" dirty="0"/>
                <a:t>|</a:t>
              </a:r>
              <a:r>
                <a:rPr lang="zh-CN" altLang="en-US" dirty="0"/>
                <a:t>写</a:t>
              </a:r>
              <a:r>
                <a:rPr lang="en-US" altLang="zh-CN" dirty="0"/>
                <a:t>|</a:t>
              </a:r>
              <a:r>
                <a:rPr lang="zh-CN" altLang="en-US" dirty="0"/>
                <a:t>可执行</a:t>
              </a:r>
              <a:r>
                <a:rPr lang="en-US" altLang="zh-CN" dirty="0"/>
                <a:t>&gt;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538590"/>
            <a:ext cx="6333914" cy="644074"/>
            <a:chOff x="1262422" y="3538590"/>
            <a:chExt cx="6333914" cy="644074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433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3538590"/>
              <a:ext cx="6201351" cy="6440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用户标识</a:t>
              </a:r>
              <a:r>
                <a:rPr lang="en-US" altLang="zh-CN" dirty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识别用户</a:t>
              </a:r>
              <a:r>
                <a:rPr lang="en-US" altLang="zh-CN" dirty="0"/>
                <a:t>, </a:t>
              </a:r>
              <a:r>
                <a:rPr lang="zh-CN" altLang="en-US" dirty="0"/>
                <a:t>表明每个用户所允许的权限及保护模式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32322"/>
            <a:ext cx="5524156" cy="365122"/>
            <a:chOff x="1262422" y="4132322"/>
            <a:chExt cx="5524156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370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4132322"/>
              <a:ext cx="539159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组标识</a:t>
              </a:r>
              <a:r>
                <a:rPr lang="en-US" altLang="zh-CN" dirty="0">
                  <a:solidFill>
                    <a:srgbClr val="C00000"/>
                  </a:solidFill>
                </a:rPr>
                <a:t>ID</a:t>
              </a: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允许用户组成组，并指定了组访问权限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语义一致性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155867" cy="428628"/>
            <a:chOff x="844893" y="1019164"/>
            <a:chExt cx="515586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48577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规定多进程如何同时访问共享文件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275235"/>
            <a:ext cx="4512925" cy="702130"/>
            <a:chOff x="844893" y="3275235"/>
            <a:chExt cx="4512925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3275235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会话语义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612243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写入内容只有当文件关闭时可见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2532"/>
            <a:ext cx="5870247" cy="1293598"/>
            <a:chOff x="844893" y="1992532"/>
            <a:chExt cx="5870247" cy="1293598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1992532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/>
                <a:t>Unix </a:t>
              </a:r>
              <a:r>
                <a:rPr lang="zh-CN" altLang="en-US" dirty="0"/>
                <a:t>文件系统</a:t>
              </a:r>
              <a:r>
                <a:rPr lang="en-US" altLang="zh-CN" dirty="0"/>
                <a:t>(UFS)</a:t>
              </a:r>
              <a:r>
                <a:rPr lang="zh-CN" altLang="en-US" dirty="0"/>
                <a:t>语义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9925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343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2329540"/>
              <a:ext cx="5320155" cy="6207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对打开文件的写入内容立即对其他打开同一文件的其他用户可见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/>
            <p:nvPr/>
          </p:nvSpPr>
          <p:spPr>
            <a:xfrm>
              <a:off x="1394985" y="2922140"/>
              <a:ext cx="5320155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共享文件指针允许多用户同时读取和写入文件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920226"/>
            <a:ext cx="5012991" cy="702130"/>
            <a:chOff x="844893" y="3920226"/>
            <a:chExt cx="5012991" cy="702130"/>
          </a:xfrm>
        </p:grpSpPr>
        <p:sp>
          <p:nvSpPr>
            <p:cNvPr id="48" name="内容占位符 2"/>
            <p:cNvSpPr txBox="1"/>
            <p:nvPr/>
          </p:nvSpPr>
          <p:spPr>
            <a:xfrm>
              <a:off x="1142976" y="3920226"/>
              <a:ext cx="17728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读写锁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893" y="39202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620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4257234"/>
              <a:ext cx="446289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一些操作系统和文件系统提供该功能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357304"/>
            <a:ext cx="4166834" cy="686484"/>
            <a:chOff x="1262422" y="1357304"/>
            <a:chExt cx="4166834" cy="686484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与同步算法相似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因磁盘</a:t>
              </a:r>
              <a:r>
                <a:rPr lang="en-US" altLang="zh-CN" dirty="0"/>
                <a:t>I/O</a:t>
              </a:r>
              <a:r>
                <a:rPr lang="zh-CN" altLang="en-US" dirty="0"/>
                <a:t>和网络延迟而设计简单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/>
              <a:t>文件系统的概念</a:t>
            </a:r>
            <a:endParaRPr lang="en-US" altLang="zh-CN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文件系统和文件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文件描述符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目录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文件别名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分层文件系统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2718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文件以目录的方式组织起来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966318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目录是一类特殊的文件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目录的内容是文件索引表</a:t>
              </a:r>
              <a:r>
                <a:rPr lang="en-US" altLang="zh-CN" sz="1600" dirty="0"/>
                <a:t>&lt;</a:t>
              </a:r>
              <a:r>
                <a:rPr lang="zh-CN" altLang="en-US" sz="1600" dirty="0"/>
                <a:t>文件名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指向文件的指针</a:t>
              </a:r>
              <a:r>
                <a:rPr lang="en-US" altLang="zh-CN" sz="1600" dirty="0"/>
                <a:t>&gt;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43341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/>
                <a:t>目录和文件的树型结构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600" dirty="0"/>
                <a:t>早期的文件系统是扁平的</a:t>
              </a:r>
              <a:r>
                <a:rPr lang="en-US" altLang="zh-CN" sz="1600" dirty="0"/>
                <a:t> (</a:t>
              </a:r>
              <a:r>
                <a:rPr lang="zh-CN" altLang="en-US" sz="1600" dirty="0"/>
                <a:t>只有一层目录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100784"/>
            <a:ext cx="2776722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/spell/mail/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/first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32526" y="2221266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solidFill>
                      <a:srgbClr val="11576A"/>
                    </a:solidFill>
                    <a:latin typeface="+mn-ea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>
                    <a:solidFill>
                      <a:srgbClr val="11576A"/>
                    </a:solidFill>
                    <a:latin typeface="+mn-ea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solidFill>
                      <a:srgbClr val="11576A"/>
                    </a:solidFill>
                    <a:latin typeface="+mn-ea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>
                    <a:solidFill>
                      <a:srgbClr val="11576A"/>
                    </a:solidFill>
                    <a:latin typeface="+mn-ea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>
                  <a:solidFill>
                    <a:srgbClr val="11576A"/>
                  </a:solidFill>
                  <a:latin typeface="+mn-ea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spc="-100" dirty="0">
                  <a:solidFill>
                    <a:srgbClr val="11576A"/>
                  </a:solidFill>
                  <a:latin typeface="+mn-ea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0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3817352"/>
            <a:ext cx="2159566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4" y="221015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mail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prt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first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2" y="2230467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pc="-100" dirty="0">
                    <a:latin typeface="+mn-ea"/>
                  </a:rPr>
                  <a:t>programs</a:t>
                </a:r>
                <a:endParaRPr lang="zh-CN" altLang="en-US" sz="1000" b="1" spc="-100" dirty="0">
                  <a:latin typeface="+mn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p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目录操作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2863011" cy="428628"/>
            <a:chOff x="844893" y="1019164"/>
            <a:chExt cx="286301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56492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典型目录操作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1357304"/>
            <a:ext cx="1380752" cy="358322"/>
            <a:chOff x="1262422" y="1357304"/>
            <a:chExt cx="1380752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搜索文件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1452190" cy="358322"/>
            <a:chOff x="1262422" y="1685466"/>
            <a:chExt cx="1452190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创建文件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984600"/>
            <a:ext cx="1452190" cy="313648"/>
            <a:chOff x="1262422" y="1984600"/>
            <a:chExt cx="1452190" cy="313648"/>
          </a:xfrm>
        </p:grpSpPr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893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1984600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删除文件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275235"/>
            <a:ext cx="4870115" cy="428628"/>
            <a:chOff x="844893" y="3275235"/>
            <a:chExt cx="4870115" cy="428628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3275235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操作系统应该只允许内核修改目录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327523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612243"/>
            <a:ext cx="2452322" cy="365122"/>
            <a:chOff x="1262422" y="3612243"/>
            <a:chExt cx="2452322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17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3612243"/>
              <a:ext cx="231975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确保映射的完整性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922140"/>
            <a:ext cx="3523892" cy="363990"/>
            <a:chOff x="1262422" y="2922140"/>
            <a:chExt cx="3523892" cy="363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269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9" name="内容占位符 2"/>
            <p:cNvSpPr txBox="1"/>
            <p:nvPr/>
          </p:nvSpPr>
          <p:spPr>
            <a:xfrm>
              <a:off x="1394985" y="2922140"/>
              <a:ext cx="3391329" cy="363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遍历路径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916372"/>
            <a:ext cx="4317690" cy="365122"/>
            <a:chOff x="1262422" y="3916372"/>
            <a:chExt cx="4317690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211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3916372"/>
              <a:ext cx="418512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应用程序通过系统调用访问目录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300512"/>
            <a:ext cx="1452190" cy="313648"/>
            <a:chOff x="1262422" y="2300512"/>
            <a:chExt cx="1452190" cy="313648"/>
          </a:xfrm>
        </p:grpSpPr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52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2300512"/>
              <a:ext cx="131962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列目录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618010"/>
            <a:ext cx="1809380" cy="313648"/>
            <a:chOff x="1262422" y="2618010"/>
            <a:chExt cx="1809380" cy="313648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27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2618010"/>
              <a:ext cx="1676817" cy="3136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重命名文件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目录实现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文件名的线性列表，包涵了指向数据块的指针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编程简单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执行耗时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982784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/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0" indent="0"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– </a:t>
                </a:r>
                <a:r>
                  <a:rPr lang="zh-CN" altLang="en-US" dirty="0"/>
                  <a:t>哈希数据结构的线性表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/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dirty="0"/>
                  <a:t>减少目录搜索时间</a:t>
                </a:r>
                <a:endPara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冲突</a:t>
              </a:r>
              <a:r>
                <a:rPr lang="en-US" altLang="zh-CN" dirty="0"/>
                <a:t> – </a:t>
              </a:r>
              <a:r>
                <a:rPr lang="zh-CN" altLang="en-US" dirty="0"/>
                <a:t>两个文件名的哈希值相同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/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固定大小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文件别名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941286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>
                <a:lnSpc>
                  <a:spcPct val="90000"/>
                </a:lnSpc>
              </a:pPr>
              <a:r>
                <a:rPr lang="zh-CN" altLang="en-US" dirty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4893" y="431789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/>
                <a:t>: </a:t>
              </a:r>
              <a:r>
                <a:rPr lang="zh-CN" altLang="en-US" dirty="0"/>
                <a:t>以“快捷方式”指向其他文件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3" y="401626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/>
                <a:t>: </a:t>
              </a:r>
              <a:r>
                <a:rPr lang="zh-CN" altLang="en-US" dirty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2" y="1735931"/>
            <a:ext cx="1665841" cy="107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/count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/spell/count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0" y="135730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1350446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00" dirty="0">
                    <a:latin typeface="+mn-ea"/>
                  </a:rPr>
                  <a:t>spell</a:t>
                </a:r>
                <a:endParaRPr lang="zh-CN" altLang="en-US" sz="1100" b="1" spc="-100" dirty="0"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>
                    <a:latin typeface="+mn-ea"/>
                  </a:rPr>
                  <a:t>count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8" y="135730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dict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w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list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latin typeface="+mn-ea"/>
                  </a:rPr>
                  <a:t>all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>
                    <a:latin typeface="+mn-ea"/>
                  </a:rPr>
                  <a:t>words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5" y="2575972"/>
            <a:ext cx="2282997" cy="107721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/w/list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/all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/spell/words/list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kumimoji="0" lang="zh-CN" altLang="en-US" sz="3000" b="1" i="0" u="none" strike="noStrike" kern="1200" cap="none" spc="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目录中的循环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44893" y="429851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更多实践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3" y="332740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/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1223682"/>
            <a:ext cx="3039316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zh-CN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368459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/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99031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860899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00" dirty="0">
                  <a:solidFill>
                    <a:srgbClr val="11576A"/>
                  </a:solidFill>
                  <a:latin typeface="+mn-ea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>
                  <a:solidFill>
                    <a:srgbClr val="11576A"/>
                  </a:solidFill>
                  <a:latin typeface="+mn-ea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rgbClr val="11576A"/>
                  </a:solidFill>
                  <a:latin typeface="+mn-ea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spc="-150" dirty="0">
                  <a:solidFill>
                    <a:srgbClr val="11576A"/>
                  </a:solidFill>
                  <a:latin typeface="+mn-ea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spc="-150" dirty="0" err="1">
                  <a:solidFill>
                    <a:srgbClr val="11576A"/>
                  </a:solidFill>
                  <a:latin typeface="+mn-ea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0" y="860899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spc="-150" dirty="0">
                    <a:latin typeface="+mn-ea"/>
                  </a:rPr>
                  <a:t>book</a:t>
                </a:r>
                <a:endParaRPr lang="zh-CN" altLang="en-US" sz="1100" b="1" spc="-150" dirty="0">
                  <a:latin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 err="1">
                    <a:latin typeface="+mn-ea"/>
                  </a:rPr>
                  <a:t>avi</a:t>
                </a:r>
                <a:endParaRPr lang="zh-CN" altLang="en-US" sz="1100" b="1" dirty="0">
                  <a:latin typeface="+mn-ea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名字解析</a:t>
            </a:r>
            <a:r>
              <a:rPr lang="zh-CN" altLang="zh-CN" dirty="0"/>
              <a:t>（</a:t>
            </a:r>
            <a:r>
              <a:rPr lang="zh-CN" altLang="en-US" dirty="0"/>
              <a:t>路径遍历）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74225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名字解析</a:t>
              </a:r>
              <a:r>
                <a:rPr lang="en-US" altLang="zh-CN" dirty="0"/>
                <a:t>: </a:t>
              </a:r>
              <a:r>
                <a:rPr lang="zh-CN" altLang="en-US" dirty="0"/>
                <a:t>把逻辑名字转换成物理资源（如文件）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206737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62422" y="108039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依据路径名，在文件系统中找到实际文件位置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40856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遍历文件目录直到找到目标文件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172220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举例</a:t>
              </a:r>
              <a:r>
                <a:rPr lang="en-US" altLang="zh-CN" dirty="0"/>
                <a:t>: </a:t>
              </a:r>
              <a:r>
                <a:rPr lang="zh-CN" altLang="en-US" dirty="0"/>
                <a:t>解析</a:t>
              </a:r>
              <a:r>
                <a:rPr lang="en-US" altLang="zh-CN" dirty="0"/>
                <a:t>“/bin/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05921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读取根目录的文件头</a:t>
              </a:r>
              <a:r>
                <a:rPr lang="en-US" altLang="zh-CN" dirty="0"/>
                <a:t> (</a:t>
              </a:r>
              <a:r>
                <a:rPr lang="zh-CN" altLang="en-US" dirty="0"/>
                <a:t>在磁盘固定位置）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238411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读取根目录的数据块</a:t>
              </a:r>
              <a:r>
                <a:rPr lang="zh-CN" altLang="zh-CN" dirty="0"/>
                <a:t>，</a:t>
              </a:r>
              <a:r>
                <a:rPr lang="zh-CN" altLang="en-US" dirty="0"/>
                <a:t>搜索</a:t>
              </a:r>
              <a:r>
                <a:rPr lang="en-US" altLang="zh-CN" dirty="0"/>
                <a:t>“bin”</a:t>
              </a:r>
              <a:r>
                <a:rPr lang="zh-CN" altLang="en-US" dirty="0"/>
                <a:t>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266201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298790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的数据块</a:t>
              </a:r>
              <a:r>
                <a:rPr lang="en-US" altLang="zh-CN" dirty="0"/>
                <a:t>; </a:t>
              </a:r>
              <a:r>
                <a:rPr lang="zh-CN" altLang="en-US" dirty="0"/>
                <a:t>搜索</a:t>
              </a:r>
              <a:r>
                <a:rPr lang="en-US" altLang="zh-CN" dirty="0"/>
                <a:t>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r>
                <a:rPr lang="zh-CN" altLang="en-US" dirty="0"/>
                <a:t>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329497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读取</a:t>
              </a:r>
              <a:r>
                <a:rPr lang="en-US" altLang="zh-CN" dirty="0" err="1"/>
                <a:t>ls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3" y="362880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/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当前工作目录</a:t>
              </a:r>
              <a:r>
                <a:rPr lang="en-US" altLang="zh-CN" dirty="0"/>
                <a:t> (PWD)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396694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每个进程都会指向一个文件目录用于解析文件名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429510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允许用户指定相对路径来代替绝对路径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如，用</a:t>
              </a:r>
              <a:r>
                <a:rPr lang="en-US" altLang="zh-CN" dirty="0"/>
                <a:t> PWD=“/bin” </a:t>
              </a:r>
              <a:r>
                <a:rPr lang="zh-CN" altLang="en-US" dirty="0"/>
                <a:t>能够解析</a:t>
              </a:r>
              <a:r>
                <a:rPr lang="en-US" altLang="zh-CN" dirty="0"/>
                <a:t> 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63579" y="219979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文件系统挂载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/>
                <a:t>文件系统需要先挂载才能被访问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34279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未挂载的文件系统被挂载在挂载点上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6475108" y="1968255"/>
            <a:ext cx="1211263" cy="708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Arial" panose="0208060402020202020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hangingPunct="1">
              <a:buFont typeface="Arial" panose="0208060402020202020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52681" y="235914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  <a:latin typeface="+mn-ea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11576A"/>
                  </a:solidFill>
                  <a:latin typeface="+mn-ea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73804" y="1806979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11576A"/>
                    </a:solidFill>
                    <a:latin typeface="+mn-ea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045E-16 L -0.29323 -0.00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文件系统和文件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941685" cy="428628"/>
            <a:chOff x="844893" y="1019164"/>
            <a:chExt cx="594168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文件系统是操作系统中管理持久性数据的子系统，提供数据存储和访问功能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95792"/>
            <a:ext cx="6607427" cy="423636"/>
            <a:chOff x="844893" y="2595792"/>
            <a:chExt cx="6607427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595792"/>
              <a:ext cx="6309344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文件是具有符号名，由字节序列构成的数据项集合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957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5610"/>
            <a:ext cx="4524024" cy="355598"/>
            <a:chOff x="1262422" y="1665610"/>
            <a:chExt cx="4524024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03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665610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组织、检索、读写访问数据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75170"/>
            <a:ext cx="4023958" cy="671422"/>
            <a:chOff x="1262422" y="1975170"/>
            <a:chExt cx="4023958" cy="67142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99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975170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大多数计算机系统都有文件系统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14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2289402"/>
              <a:ext cx="339132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Google </a:t>
              </a:r>
              <a:r>
                <a:rPr lang="zh-CN" altLang="en-US" dirty="0"/>
                <a:t>也是一个文件系统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46720"/>
            <a:ext cx="4309710" cy="355598"/>
            <a:chOff x="1262422" y="2946720"/>
            <a:chExt cx="430971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514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2946720"/>
              <a:ext cx="417714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文件系统的基本数据单位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256280"/>
            <a:ext cx="3309578" cy="354014"/>
            <a:chOff x="1262422" y="3256280"/>
            <a:chExt cx="3309578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610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3256280"/>
              <a:ext cx="31770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文件名是文件的标识符号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文件系统种类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941553" cy="696462"/>
            <a:chOff x="844893" y="1019164"/>
            <a:chExt cx="4941553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8573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磁盘文件系统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439146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文件存储在数据存储设备上</a:t>
              </a:r>
              <a:r>
                <a:rPr lang="en-US" altLang="zh-CN" dirty="0"/>
                <a:t>, </a:t>
              </a:r>
              <a:r>
                <a:rPr lang="zh-CN" altLang="en-US" dirty="0"/>
                <a:t>如磁盘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881214" cy="358322"/>
            <a:chOff x="1262422" y="1685466"/>
            <a:chExt cx="488121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47486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例如</a:t>
              </a:r>
              <a:r>
                <a:rPr lang="en-US" altLang="zh-CN" dirty="0"/>
                <a:t>: FAT, NTFS, ext2/3, ISO9660,</a:t>
              </a:r>
              <a:r>
                <a:rPr lang="zh-CN" altLang="en-US" dirty="0"/>
                <a:t>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999114"/>
            <a:ext cx="5227305" cy="702130"/>
            <a:chOff x="844893" y="1999114"/>
            <a:chExt cx="5227305" cy="702130"/>
          </a:xfrm>
        </p:grpSpPr>
        <p:sp>
          <p:nvSpPr>
            <p:cNvPr id="25" name="内容占位符 2"/>
            <p:cNvSpPr txBox="1"/>
            <p:nvPr/>
          </p:nvSpPr>
          <p:spPr>
            <a:xfrm>
              <a:off x="1142976" y="19991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数据库文件系统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999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08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2336122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文件特征是可被寻址（辨识）的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40251"/>
            <a:ext cx="1880818" cy="365122"/>
            <a:chOff x="1262422" y="2640251"/>
            <a:chExt cx="18808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4502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640251"/>
              <a:ext cx="17482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例如</a:t>
              </a:r>
              <a:r>
                <a:rPr lang="en-US" altLang="zh-CN" dirty="0"/>
                <a:t>: </a:t>
              </a:r>
              <a:r>
                <a:rPr lang="en-US" altLang="zh-CN" dirty="0" err="1"/>
                <a:t>WinFS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89714"/>
            <a:ext cx="3869983" cy="702130"/>
            <a:chOff x="844893" y="2989714"/>
            <a:chExt cx="3869983" cy="70213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989714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日志文件系统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897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4314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3326722"/>
              <a:ext cx="331989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记录文件系统的修改</a:t>
              </a:r>
              <a:r>
                <a:rPr lang="en-US" altLang="zh-CN" dirty="0"/>
                <a:t>/</a:t>
              </a:r>
              <a:r>
                <a:rPr lang="zh-CN" altLang="en-US" dirty="0"/>
                <a:t>事件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3619960"/>
            <a:ext cx="4012859" cy="702130"/>
            <a:chOff x="844893" y="3619960"/>
            <a:chExt cx="4012859" cy="702130"/>
          </a:xfrm>
        </p:grpSpPr>
        <p:sp>
          <p:nvSpPr>
            <p:cNvPr id="47" name="内容占位符 2"/>
            <p:cNvSpPr txBox="1"/>
            <p:nvPr/>
          </p:nvSpPr>
          <p:spPr>
            <a:xfrm>
              <a:off x="1142976" y="361996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网络</a:t>
              </a:r>
              <a:r>
                <a:rPr lang="en-US" altLang="zh-CN" dirty="0"/>
                <a:t>/</a:t>
              </a:r>
              <a:r>
                <a:rPr lang="zh-CN" altLang="en-US" dirty="0"/>
                <a:t>分布式文件系统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199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617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395696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例如</a:t>
              </a:r>
              <a:r>
                <a:rPr lang="en-US" altLang="zh-CN" dirty="0"/>
                <a:t>: NFS, SMB, AFS, GFS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893" y="4287394"/>
            <a:ext cx="2798413" cy="428628"/>
            <a:chOff x="844893" y="4287394"/>
            <a:chExt cx="2798413" cy="428628"/>
          </a:xfrm>
        </p:grpSpPr>
        <p:sp>
          <p:nvSpPr>
            <p:cNvPr id="53" name="内容占位符 2"/>
            <p:cNvSpPr txBox="1"/>
            <p:nvPr/>
          </p:nvSpPr>
          <p:spPr>
            <a:xfrm>
              <a:off x="1142976" y="428739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特殊</a:t>
              </a:r>
              <a:r>
                <a:rPr lang="en-US" altLang="zh-CN" dirty="0"/>
                <a:t>/</a:t>
              </a:r>
              <a:r>
                <a:rPr lang="zh-CN" altLang="en-US" dirty="0"/>
                <a:t>虚拟文件系统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44893" y="4287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网络</a:t>
            </a:r>
            <a:r>
              <a:rPr lang="en-US" altLang="zh-CN" dirty="0"/>
              <a:t>/</a:t>
            </a:r>
            <a:r>
              <a:rPr lang="zh-CN" altLang="en-US" dirty="0"/>
              <a:t>分布式文件系统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3512793" cy="696462"/>
            <a:chOff x="844893" y="1019164"/>
            <a:chExt cx="3512793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文件可以通过网络被共享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文件位于远程服务器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85466"/>
            <a:ext cx="4166834" cy="358322"/>
            <a:chOff x="1262422" y="1685466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客户端远程挂载服务器文件系统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999114"/>
            <a:ext cx="4809776" cy="365122"/>
            <a:chOff x="1262422" y="1999114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3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/>
            <p:nvPr/>
          </p:nvSpPr>
          <p:spPr>
            <a:xfrm>
              <a:off x="1394985" y="1999114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标准系统文件访问被转换成远程访问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303243"/>
            <a:ext cx="5452718" cy="365122"/>
            <a:chOff x="1262422" y="2303243"/>
            <a:chExt cx="5452718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080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/>
            <p:nvPr/>
          </p:nvSpPr>
          <p:spPr>
            <a:xfrm>
              <a:off x="1394985" y="2303243"/>
              <a:ext cx="532015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标准文件共享协议</a:t>
              </a:r>
              <a:endParaRPr lang="en-US" altLang="zh-CN" dirty="0"/>
            </a:p>
            <a:p>
              <a:pPr marL="0" lvl="1" indent="0"/>
              <a:r>
                <a:rPr lang="en-US" altLang="zh-CN" dirty="0"/>
                <a:t>NFS for Unix, CIFS for Windows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3" y="2903540"/>
            <a:ext cx="5513057" cy="702130"/>
            <a:chOff x="844893" y="2903540"/>
            <a:chExt cx="5513057" cy="70213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2903540"/>
              <a:ext cx="292895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分布式文件系统的挑战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29035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453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3240548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客户端和客户端上的用户辨别起来很复杂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48174" y="3528118"/>
            <a:ext cx="3023826" cy="365122"/>
            <a:chOff x="1548174" y="3528118"/>
            <a:chExt cx="3023826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8174" y="36328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680737" y="3528118"/>
              <a:ext cx="289126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例如</a:t>
              </a:r>
              <a:r>
                <a:rPr lang="en-US" altLang="zh-CN" dirty="0"/>
                <a:t>, NFS</a:t>
              </a:r>
              <a:r>
                <a:rPr lang="zh-CN" altLang="en-US" dirty="0"/>
                <a:t>是不安全的</a:t>
              </a:r>
              <a:endParaRPr lang="en-US" altLang="zh-CN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859226"/>
            <a:ext cx="1737942" cy="365122"/>
            <a:chOff x="1262422" y="3859226"/>
            <a:chExt cx="1737942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781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3859226"/>
              <a:ext cx="160537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>
                  <a:solidFill>
                    <a:srgbClr val="C00000"/>
                  </a:solidFill>
                </a:rPr>
                <a:t>一致性</a:t>
              </a:r>
              <a:r>
                <a:rPr lang="zh-CN" altLang="en-US" dirty="0"/>
                <a:t>问题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4191016"/>
            <a:ext cx="2023694" cy="365122"/>
            <a:chOff x="1262422" y="4191016"/>
            <a:chExt cx="2023694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099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/>
            <p:nvPr/>
          </p:nvSpPr>
          <p:spPr>
            <a:xfrm>
              <a:off x="1394985" y="4191016"/>
              <a:ext cx="189113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错误处理模式</a:t>
              </a:r>
              <a:endParaRPr lang="en-US" altLang="zh-CN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/>
              <a:t>文件系统的概念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文件系统的实现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1583967" cy="428628"/>
            <a:chOff x="844893" y="1019164"/>
            <a:chExt cx="158396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分层结构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57304"/>
            <a:ext cx="6333914" cy="358322"/>
            <a:chOff x="1262422" y="1357304"/>
            <a:chExt cx="6333914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620135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虚拟（逻辑）文件系统</a:t>
              </a:r>
              <a:r>
                <a:rPr lang="en-US" altLang="zh-CN" dirty="0"/>
                <a:t>(VFS, Virtual File System)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685466"/>
            <a:ext cx="3095264" cy="358322"/>
            <a:chOff x="1262422" y="1685466"/>
            <a:chExt cx="309526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1685466"/>
              <a:ext cx="296270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特定文件系统模块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1538" y="3295646"/>
            <a:ext cx="5181600" cy="1676400"/>
            <a:chOff x="1071538" y="3295646"/>
            <a:chExt cx="5181600" cy="1676400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10715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ext2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1383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fat</a:t>
              </a:r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auto">
            <a:xfrm>
              <a:off x="32051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iso9660</a:t>
              </a: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2719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nfs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5338738" y="3676646"/>
              <a:ext cx="914400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600" b="1" dirty="0" err="1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smb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1071538" y="4514846"/>
              <a:ext cx="30480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设备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I/O</a:t>
              </a: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4271938" y="4514846"/>
              <a:ext cx="1981200" cy="457200"/>
            </a:xfrm>
            <a:prstGeom prst="rect">
              <a:avLst/>
            </a:prstGeom>
            <a:noFill/>
            <a:ln w="12700" cap="rnd">
              <a:noFill/>
              <a:prstDash val="sysDot"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网络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I/O</a:t>
              </a:r>
            </a:p>
          </p:txBody>
        </p:sp>
        <p:grpSp>
          <p:nvGrpSpPr>
            <p:cNvPr id="52" name="Group 14"/>
            <p:cNvGrpSpPr/>
            <p:nvPr/>
          </p:nvGrpSpPr>
          <p:grpSpPr bwMode="auto">
            <a:xfrm>
              <a:off x="1528738" y="3295646"/>
              <a:ext cx="4267200" cy="381000"/>
              <a:chOff x="0" y="0"/>
              <a:chExt cx="2688" cy="144"/>
            </a:xfrm>
          </p:grpSpPr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1344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21"/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22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11576A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071538" y="2069034"/>
            <a:ext cx="5228654" cy="1226612"/>
            <a:chOff x="1071538" y="2069034"/>
            <a:chExt cx="5228654" cy="1226612"/>
          </a:xfrm>
        </p:grpSpPr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071538" y="2457446"/>
              <a:ext cx="5228654" cy="8382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虚拟文件系统</a:t>
              </a:r>
              <a:endParaRPr lang="en-US" altLang="zh-CN" sz="1600" b="1" dirty="0">
                <a:solidFill>
                  <a:schemeClr val="bg1"/>
                </a:solidFill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071538" y="2069034"/>
              <a:ext cx="5228654" cy="38841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 cap="rnd">
              <a:noFill/>
              <a:prstDash val="sysDot"/>
              <a:miter lim="800000"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/</a:t>
              </a: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文件系统</a:t>
              </a:r>
              <a:r>
                <a:rPr lang="en-US" altLang="zh-CN" sz="16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API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虚拟文件系统</a:t>
            </a:r>
            <a:r>
              <a:rPr lang="en-US" altLang="zh-CN" dirty="0"/>
              <a:t> (VFS)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3941421" cy="696462"/>
            <a:chOff x="844893" y="1019164"/>
            <a:chExt cx="3941421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目的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对所有不同文件系统的抽象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671632"/>
            <a:ext cx="4370049" cy="702130"/>
            <a:chOff x="844893" y="1671632"/>
            <a:chExt cx="4370049" cy="702130"/>
          </a:xfrm>
        </p:grpSpPr>
        <p:sp>
          <p:nvSpPr>
            <p:cNvPr id="37" name="内容占位符 2"/>
            <p:cNvSpPr txBox="1"/>
            <p:nvPr/>
          </p:nvSpPr>
          <p:spPr>
            <a:xfrm>
              <a:off x="1142976" y="1671632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功能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671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3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394985" y="200864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提供相同的文件和文件系统</a:t>
              </a:r>
              <a:r>
                <a:rPr lang="zh-CN" altLang="en-US" dirty="0">
                  <a:solidFill>
                    <a:srgbClr val="C00000"/>
                  </a:solidFill>
                </a:rPr>
                <a:t>接口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96210"/>
            <a:ext cx="5095528" cy="365122"/>
            <a:chOff x="1262422" y="2296210"/>
            <a:chExt cx="5095528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00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2296210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管理所有文件和文件系统关联的</a:t>
              </a:r>
              <a:r>
                <a:rPr lang="zh-CN" altLang="en-US" dirty="0">
                  <a:solidFill>
                    <a:srgbClr val="C00000"/>
                  </a:solidFill>
                </a:rPr>
                <a:t>数据结构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627318"/>
            <a:ext cx="3595330" cy="365122"/>
            <a:chOff x="1262422" y="2627318"/>
            <a:chExt cx="3595330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2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262731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高效查询</a:t>
              </a:r>
              <a:r>
                <a:rPr lang="zh-CN" altLang="en-US" dirty="0">
                  <a:solidFill>
                    <a:srgbClr val="C00000"/>
                  </a:solidFill>
                </a:rPr>
                <a:t>例程</a:t>
              </a:r>
              <a:r>
                <a:rPr lang="en-US" altLang="zh-CN" dirty="0"/>
                <a:t>, </a:t>
              </a:r>
              <a:r>
                <a:rPr lang="zh-CN" altLang="en-US" dirty="0"/>
                <a:t>遍历文件系统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959108"/>
            <a:ext cx="3738206" cy="365122"/>
            <a:chOff x="1262422" y="2959108"/>
            <a:chExt cx="3738206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6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/>
            <p:nvPr/>
          </p:nvSpPr>
          <p:spPr>
            <a:xfrm>
              <a:off x="1394985" y="2959108"/>
              <a:ext cx="360564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与特定文件系统模块的</a:t>
              </a:r>
              <a:r>
                <a:rPr lang="zh-CN" altLang="en-US" dirty="0">
                  <a:solidFill>
                    <a:srgbClr val="C00000"/>
                  </a:solidFill>
                </a:rPr>
                <a:t>交互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355024"/>
            <a:ext cx="4309710" cy="928694"/>
            <a:chOff x="1262422" y="1181698"/>
            <a:chExt cx="4309710" cy="928694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8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181698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每个文件系统一个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97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492850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文件系统详细信息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0401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1799240"/>
              <a:ext cx="417714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块、块大小、空余块、计数</a:t>
              </a:r>
              <a:r>
                <a:rPr lang="en-US" altLang="zh-CN" dirty="0"/>
                <a:t>/</a:t>
              </a:r>
              <a:r>
                <a:rPr lang="zh-CN" altLang="en-US" dirty="0"/>
                <a:t>指针等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1755134"/>
            <a:ext cx="5037770" cy="928694"/>
            <a:chOff x="1262422" y="2446944"/>
            <a:chExt cx="5037770" cy="928694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5517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5" y="244694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每个文件一个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8628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758096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文件详细信息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926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3064486"/>
              <a:ext cx="490520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访问权限、拥有者、大小、数据块位置等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文件系统基本数据结构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4893" y="101688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3" y="141699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893" y="1841359"/>
            <a:ext cx="4084297" cy="428628"/>
            <a:chOff x="844893" y="3369288"/>
            <a:chExt cx="4084297" cy="428628"/>
          </a:xfrm>
        </p:grpSpPr>
        <p:sp>
          <p:nvSpPr>
            <p:cNvPr id="30" name="内容占位符 2"/>
            <p:cNvSpPr txBox="1"/>
            <p:nvPr/>
          </p:nvSpPr>
          <p:spPr>
            <a:xfrm>
              <a:off x="1142976" y="336928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目录项</a:t>
              </a:r>
              <a:r>
                <a:rPr lang="en-US" altLang="zh-CN" dirty="0"/>
                <a:t> (Linux: “</a:t>
              </a:r>
              <a:r>
                <a:rPr lang="en-US" altLang="zh-CN" dirty="0" err="1"/>
                <a:t>dentry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844893" y="33692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62422" y="2179499"/>
            <a:ext cx="6167098" cy="928694"/>
            <a:chOff x="1262422" y="3707428"/>
            <a:chExt cx="6167098" cy="928694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1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3707428"/>
              <a:ext cx="36056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每个目录项一个</a:t>
              </a:r>
              <a:r>
                <a:rPr lang="en-US" altLang="zh-CN" dirty="0"/>
                <a:t>(</a:t>
              </a:r>
              <a:r>
                <a:rPr lang="zh-CN" altLang="en-US" dirty="0"/>
                <a:t>目录和文件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233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5" y="4018580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将目录项数据结构及树型布局编码成树型数据结构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42974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394985" y="4324970"/>
              <a:ext cx="4605775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指向文件控制块、父目录、子目录等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文件系统的组织视图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1138226"/>
            <a:ext cx="2236886" cy="432000"/>
            <a:chOff x="1660502" y="1138226"/>
            <a:chExt cx="2236886" cy="432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1660502" y="1138226"/>
              <a:ext cx="571504" cy="432000"/>
              <a:chOff x="1139825" y="1000114"/>
              <a:chExt cx="571504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67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428990" y="1138226"/>
              <a:ext cx="468398" cy="432000"/>
              <a:chOff x="1176314" y="2000246"/>
              <a:chExt cx="468398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7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 flipV="1">
              <a:off x="2165331" y="134302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341544" y="1570226"/>
            <a:ext cx="2643206" cy="1554182"/>
            <a:chOff x="2341544" y="1570226"/>
            <a:chExt cx="2643206" cy="1554182"/>
          </a:xfrm>
        </p:grpSpPr>
        <p:grpSp>
          <p:nvGrpSpPr>
            <p:cNvPr id="70" name="组合 69"/>
            <p:cNvGrpSpPr/>
            <p:nvPr/>
          </p:nvGrpSpPr>
          <p:grpSpPr>
            <a:xfrm>
              <a:off x="2719372" y="1909758"/>
              <a:ext cx="468398" cy="432000"/>
              <a:chOff x="1176314" y="2000246"/>
              <a:chExt cx="468398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441690" y="1909758"/>
              <a:ext cx="468398" cy="432000"/>
              <a:chOff x="1176314" y="2000246"/>
              <a:chExt cx="468398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7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64008" y="1909758"/>
              <a:ext cx="468398" cy="432000"/>
              <a:chOff x="1176314" y="2000246"/>
              <a:chExt cx="468398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41544" y="2692408"/>
              <a:ext cx="468398" cy="432000"/>
              <a:chOff x="1176314" y="2000246"/>
              <a:chExt cx="468398" cy="432000"/>
            </a:xfrm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8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068632" y="2692408"/>
              <a:ext cx="468398" cy="432000"/>
              <a:chOff x="1176314" y="2000246"/>
              <a:chExt cx="468398" cy="432000"/>
            </a:xfrm>
          </p:grpSpPr>
          <p:sp>
            <p:nvSpPr>
              <p:cNvPr id="138" name="矩形 13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TextBox 8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16352" y="2692408"/>
              <a:ext cx="468398" cy="432000"/>
              <a:chOff x="1176314" y="2000246"/>
              <a:chExt cx="468398" cy="432000"/>
            </a:xfrm>
          </p:grpSpPr>
          <p:sp>
            <p:nvSpPr>
              <p:cNvPr id="136" name="矩形 13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Box 9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2" name="直接箭头连接符 81"/>
            <p:cNvCxnSpPr>
              <a:stCxn id="148" idx="2"/>
              <a:endCxn id="144" idx="0"/>
            </p:cNvCxnSpPr>
            <p:nvPr/>
          </p:nvCxnSpPr>
          <p:spPr>
            <a:xfrm rot="16200000" flipH="1">
              <a:off x="3489472" y="173687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46" idx="0"/>
            </p:cNvCxnSpPr>
            <p:nvPr/>
          </p:nvCxnSpPr>
          <p:spPr>
            <a:xfrm rot="10800000" flipV="1">
              <a:off x="3047994" y="157162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42" idx="0"/>
            </p:cNvCxnSpPr>
            <p:nvPr/>
          </p:nvCxnSpPr>
          <p:spPr>
            <a:xfrm>
              <a:off x="3800468" y="157162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46" idx="2"/>
              <a:endCxn id="140" idx="0"/>
            </p:cNvCxnSpPr>
            <p:nvPr/>
          </p:nvCxnSpPr>
          <p:spPr>
            <a:xfrm rot="5400000">
              <a:off x="2610793" y="235985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46" idx="2"/>
              <a:endCxn id="138" idx="0"/>
            </p:cNvCxnSpPr>
            <p:nvPr/>
          </p:nvCxnSpPr>
          <p:spPr>
            <a:xfrm rot="16200000" flipH="1">
              <a:off x="2915592" y="237267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42" idx="2"/>
              <a:endCxn id="136" idx="0"/>
            </p:cNvCxnSpPr>
            <p:nvPr/>
          </p:nvCxnSpPr>
          <p:spPr>
            <a:xfrm rot="16200000" flipH="1">
              <a:off x="4361810" y="237109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316144" y="2341758"/>
            <a:ext cx="2722582" cy="1554174"/>
            <a:chOff x="2316144" y="2341758"/>
            <a:chExt cx="2722582" cy="1554174"/>
          </a:xfrm>
        </p:grpSpPr>
        <p:grpSp>
          <p:nvGrpSpPr>
            <p:cNvPr id="76" name="组合 75"/>
            <p:cNvGrpSpPr/>
            <p:nvPr/>
          </p:nvGrpSpPr>
          <p:grpSpPr>
            <a:xfrm>
              <a:off x="2316144" y="3463932"/>
              <a:ext cx="571504" cy="432000"/>
              <a:chOff x="1127125" y="1000114"/>
              <a:chExt cx="571504" cy="432000"/>
            </a:xfrm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TextBox 95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030524" y="3463932"/>
              <a:ext cx="571504" cy="432000"/>
              <a:chOff x="1127125" y="1000114"/>
              <a:chExt cx="571504" cy="432000"/>
            </a:xfrm>
          </p:grpSpPr>
          <p:sp>
            <p:nvSpPr>
              <p:cNvPr id="132" name="矩形 13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TextBox 9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756018" y="3463932"/>
              <a:ext cx="571504" cy="432000"/>
              <a:chOff x="1127125" y="1000114"/>
              <a:chExt cx="571504" cy="432000"/>
            </a:xfrm>
          </p:grpSpPr>
          <p:sp>
            <p:nvSpPr>
              <p:cNvPr id="130" name="矩形 12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0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67222" y="3463932"/>
              <a:ext cx="571504" cy="432000"/>
              <a:chOff x="1127125" y="1000114"/>
              <a:chExt cx="571504" cy="432000"/>
            </a:xfrm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TextBox 10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87" name="直接箭头连接符 86"/>
            <p:cNvCxnSpPr>
              <a:stCxn id="140" idx="2"/>
              <a:endCxn id="134" idx="0"/>
            </p:cNvCxnSpPr>
            <p:nvPr/>
          </p:nvCxnSpPr>
          <p:spPr>
            <a:xfrm rot="16200000" flipH="1">
              <a:off x="2397334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311953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454829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44" idx="2"/>
              <a:endCxn id="130" idx="0"/>
            </p:cNvCxnSpPr>
            <p:nvPr/>
          </p:nvCxnSpPr>
          <p:spPr>
            <a:xfrm rot="16200000" flipH="1">
              <a:off x="3286276" y="272430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300140" y="3895931"/>
            <a:ext cx="4715412" cy="819723"/>
            <a:chOff x="1300140" y="3895931"/>
            <a:chExt cx="4715412" cy="819723"/>
          </a:xfrm>
        </p:grpSpPr>
        <p:grpSp>
          <p:nvGrpSpPr>
            <p:cNvPr id="80" name="组合 79"/>
            <p:cNvGrpSpPr/>
            <p:nvPr/>
          </p:nvGrpSpPr>
          <p:grpSpPr>
            <a:xfrm>
              <a:off x="1300140" y="4173550"/>
              <a:ext cx="4715412" cy="542104"/>
              <a:chOff x="2357422" y="4357700"/>
              <a:chExt cx="4715412" cy="542104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0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1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2" name="矩形 12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TextBox 115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0" name="矩形 11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TextBox 11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8" name="矩形 11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TextBox 121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6" name="矩形 11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4" name="矩形 11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TextBox 127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2" name="矩形 11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0" name="矩形 10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TextBox 133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2" name="直接箭头连接符 91"/>
            <p:cNvCxnSpPr>
              <a:stCxn id="134" idx="2"/>
              <a:endCxn id="127" idx="0"/>
            </p:cNvCxnSpPr>
            <p:nvPr/>
          </p:nvCxnSpPr>
          <p:spPr>
            <a:xfrm rot="5400000">
              <a:off x="1967847" y="356637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34" idx="2"/>
              <a:endCxn id="125" idx="0"/>
            </p:cNvCxnSpPr>
            <p:nvPr/>
          </p:nvCxnSpPr>
          <p:spPr>
            <a:xfrm rot="5400000">
              <a:off x="2201210" y="381879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4" idx="2"/>
              <a:endCxn id="123" idx="0"/>
            </p:cNvCxnSpPr>
            <p:nvPr/>
          </p:nvCxnSpPr>
          <p:spPr>
            <a:xfrm rot="16200000" flipH="1">
              <a:off x="2439335" y="404906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132" idx="2"/>
              <a:endCxn id="119" idx="0"/>
            </p:cNvCxnSpPr>
            <p:nvPr/>
          </p:nvCxnSpPr>
          <p:spPr>
            <a:xfrm rot="16200000" flipH="1">
              <a:off x="3339449" y="386333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30" idx="2"/>
              <a:endCxn id="121" idx="0"/>
            </p:cNvCxnSpPr>
            <p:nvPr/>
          </p:nvCxnSpPr>
          <p:spPr>
            <a:xfrm rot="5400000">
              <a:off x="3449784" y="360844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30" idx="2"/>
              <a:endCxn id="117" idx="0"/>
            </p:cNvCxnSpPr>
            <p:nvPr/>
          </p:nvCxnSpPr>
          <p:spPr>
            <a:xfrm rot="16200000" flipH="1">
              <a:off x="3930797" y="399747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8" idx="2"/>
              <a:endCxn id="115" idx="0"/>
            </p:cNvCxnSpPr>
            <p:nvPr/>
          </p:nvCxnSpPr>
          <p:spPr>
            <a:xfrm rot="5400000">
              <a:off x="4543574" y="401960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28" idx="2"/>
              <a:endCxn id="113" idx="0"/>
            </p:cNvCxnSpPr>
            <p:nvPr/>
          </p:nvCxnSpPr>
          <p:spPr>
            <a:xfrm rot="16200000" flipH="1">
              <a:off x="4781699" y="385778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28" idx="2"/>
              <a:endCxn id="111" idx="0"/>
            </p:cNvCxnSpPr>
            <p:nvPr/>
          </p:nvCxnSpPr>
          <p:spPr>
            <a:xfrm rot="16200000" flipH="1">
              <a:off x="5048398" y="359108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文件系统的存储结构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370049" cy="1266834"/>
            <a:chOff x="844893" y="1019164"/>
            <a:chExt cx="4370049" cy="126683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文件系统数据结构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卷控制块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每个文件系统一个）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668456"/>
              <a:ext cx="381995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7962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1974846"/>
              <a:ext cx="3391329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目录节点</a:t>
              </a:r>
              <a:r>
                <a:rPr lang="en-US" altLang="zh-CN" dirty="0"/>
                <a:t>(</a:t>
              </a:r>
              <a:r>
                <a:rPr lang="zh-CN" altLang="en-US" dirty="0"/>
                <a:t>每个目录项一个）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284410"/>
            <a:ext cx="3084165" cy="696462"/>
            <a:chOff x="844893" y="2284410"/>
            <a:chExt cx="3084165" cy="696462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142976" y="2284410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持久存储在外存中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844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73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622550"/>
              <a:ext cx="253407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存储设备的数据块中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28940"/>
            <a:ext cx="2869851" cy="428628"/>
            <a:chOff x="844893" y="2928940"/>
            <a:chExt cx="2869851" cy="428628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1142976" y="2928940"/>
              <a:ext cx="25717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当需要时加载进内存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267080"/>
            <a:ext cx="5024090" cy="358322"/>
            <a:chOff x="1262422" y="3267080"/>
            <a:chExt cx="5024090" cy="358322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71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3267080"/>
              <a:ext cx="48915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卷控制模块</a:t>
              </a:r>
              <a:r>
                <a:rPr lang="en-US" altLang="zh-CN" dirty="0"/>
                <a:t> : </a:t>
              </a:r>
              <a:r>
                <a:rPr lang="zh-CN" altLang="en-US" dirty="0"/>
                <a:t>当文件系统挂载时进入内存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578232"/>
            <a:ext cx="4595462" cy="358322"/>
            <a:chOff x="1262422" y="3578232"/>
            <a:chExt cx="4595462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830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3578232"/>
              <a:ext cx="44628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文件控制块</a:t>
              </a:r>
              <a:r>
                <a:rPr lang="en-US" altLang="zh-CN" dirty="0"/>
                <a:t>: </a:t>
              </a:r>
              <a:r>
                <a:rPr lang="zh-CN" altLang="en-US" dirty="0"/>
                <a:t>当文件被访问时进入每次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884622"/>
            <a:ext cx="5166966" cy="311152"/>
            <a:chOff x="1262422" y="3884622"/>
            <a:chExt cx="5166966" cy="31115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89398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/>
            <p:nvPr/>
          </p:nvSpPr>
          <p:spPr>
            <a:xfrm>
              <a:off x="1394985" y="3884622"/>
              <a:ext cx="5034403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目录节点</a:t>
              </a:r>
              <a:r>
                <a:rPr lang="en-US" altLang="zh-CN" dirty="0"/>
                <a:t>: </a:t>
              </a:r>
              <a:r>
                <a:rPr lang="zh-CN" altLang="en-US" dirty="0"/>
                <a:t>在遍历一个文件路径时进入内存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02736"/>
            <a:ext cx="4524024" cy="980982"/>
            <a:chOff x="1262422" y="1087428"/>
            <a:chExt cx="4524024" cy="98098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087428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管理文件块（位置和顺序）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017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3969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管理空闲空间</a:t>
              </a:r>
              <a:r>
                <a:rPr lang="en-US" altLang="zh-CN" dirty="0"/>
                <a:t>(</a:t>
              </a:r>
              <a:r>
                <a:rPr lang="zh-CN" altLang="en-US" dirty="0"/>
                <a:t>位置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3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1711220"/>
              <a:ext cx="203400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分配算法 </a:t>
              </a:r>
              <a:r>
                <a:rPr lang="en-US" altLang="zh-CN" dirty="0"/>
                <a:t>(</a:t>
              </a:r>
              <a:r>
                <a:rPr lang="zh-CN" altLang="en-US" dirty="0"/>
                <a:t>策略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/>
          <p:cNvGrpSpPr/>
          <p:nvPr/>
        </p:nvGrpSpPr>
        <p:grpSpPr>
          <a:xfrm>
            <a:off x="226658" y="4537452"/>
            <a:ext cx="7226002" cy="338554"/>
            <a:chOff x="246381" y="4794766"/>
            <a:chExt cx="7226002" cy="338554"/>
          </a:xfrm>
        </p:grpSpPr>
        <p:sp>
          <p:nvSpPr>
            <p:cNvPr id="144" name="TextBox 147"/>
            <p:cNvSpPr txBox="1"/>
            <p:nvPr/>
          </p:nvSpPr>
          <p:spPr>
            <a:xfrm>
              <a:off x="246381" y="479476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Disk</a:t>
              </a:r>
              <a:endParaRPr lang="zh-CN" altLang="en-US" sz="1600" b="1" dirty="0">
                <a:solidFill>
                  <a:srgbClr val="11576A"/>
                </a:solidFill>
                <a:latin typeface="+mn-ea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833405" y="4907033"/>
              <a:ext cx="6638978" cy="126000"/>
              <a:chOff x="1928794" y="4572014"/>
              <a:chExt cx="6638978" cy="126000"/>
            </a:xfrm>
            <a:noFill/>
          </p:grpSpPr>
          <p:sp>
            <p:nvSpPr>
              <p:cNvPr id="154" name="矩形 153"/>
              <p:cNvSpPr/>
              <p:nvPr/>
            </p:nvSpPr>
            <p:spPr>
              <a:xfrm>
                <a:off x="192879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05738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8597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3147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4429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5717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70054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82934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95750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8630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2120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34088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46905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59785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72665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85523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398144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411003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3625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3648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491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619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746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87442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00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12900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2556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384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51021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38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765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89339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019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14798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27460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029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52918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65757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78562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140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704020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1685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729521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4235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54979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6781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78038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93218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80583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818676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83133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44177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文件系统的存储视图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0502" y="781038"/>
            <a:ext cx="2236886" cy="432000"/>
            <a:chOff x="1660502" y="781038"/>
            <a:chExt cx="2236886" cy="432000"/>
          </a:xfrm>
        </p:grpSpPr>
        <p:grpSp>
          <p:nvGrpSpPr>
            <p:cNvPr id="5" name="组合 68"/>
            <p:cNvGrpSpPr/>
            <p:nvPr/>
          </p:nvGrpSpPr>
          <p:grpSpPr>
            <a:xfrm>
              <a:off x="1660502" y="781038"/>
              <a:ext cx="571504" cy="432000"/>
              <a:chOff x="1139825" y="1000114"/>
              <a:chExt cx="571504" cy="432000"/>
            </a:xfrm>
          </p:grpSpPr>
          <p:sp>
            <p:nvSpPr>
              <p:cNvPr id="89" name="矩形 8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6" name="组合 72"/>
            <p:cNvGrpSpPr/>
            <p:nvPr/>
          </p:nvGrpSpPr>
          <p:grpSpPr>
            <a:xfrm>
              <a:off x="3428990" y="781038"/>
              <a:ext cx="468398" cy="432000"/>
              <a:chOff x="1176314" y="2000246"/>
              <a:chExt cx="468398" cy="432000"/>
            </a:xfrm>
          </p:grpSpPr>
          <p:sp>
            <p:nvSpPr>
              <p:cNvPr id="87" name="矩形 8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165331" y="985837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341544" y="1213038"/>
            <a:ext cx="2643206" cy="1554182"/>
            <a:chOff x="2341544" y="1213038"/>
            <a:chExt cx="2643206" cy="1554182"/>
          </a:xfrm>
        </p:grpSpPr>
        <p:grpSp>
          <p:nvGrpSpPr>
            <p:cNvPr id="7" name="组合 73"/>
            <p:cNvGrpSpPr/>
            <p:nvPr/>
          </p:nvGrpSpPr>
          <p:grpSpPr>
            <a:xfrm>
              <a:off x="2719372" y="1552570"/>
              <a:ext cx="468398" cy="432000"/>
              <a:chOff x="1176314" y="2000246"/>
              <a:chExt cx="468398" cy="432000"/>
            </a:xfrm>
          </p:grpSpPr>
          <p:sp>
            <p:nvSpPr>
              <p:cNvPr id="85" name="矩形 8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" name="组合 76"/>
            <p:cNvGrpSpPr/>
            <p:nvPr/>
          </p:nvGrpSpPr>
          <p:grpSpPr>
            <a:xfrm>
              <a:off x="3441690" y="1552570"/>
              <a:ext cx="468398" cy="432000"/>
              <a:chOff x="1176314" y="2000246"/>
              <a:chExt cx="468398" cy="432000"/>
            </a:xfrm>
          </p:grpSpPr>
          <p:sp>
            <p:nvSpPr>
              <p:cNvPr id="83" name="矩形 82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" name="组合 79"/>
            <p:cNvGrpSpPr/>
            <p:nvPr/>
          </p:nvGrpSpPr>
          <p:grpSpPr>
            <a:xfrm>
              <a:off x="4164008" y="1552570"/>
              <a:ext cx="468398" cy="432000"/>
              <a:chOff x="1176314" y="2000246"/>
              <a:chExt cx="468398" cy="432000"/>
            </a:xfrm>
          </p:grpSpPr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1" name="组合 84"/>
            <p:cNvGrpSpPr/>
            <p:nvPr/>
          </p:nvGrpSpPr>
          <p:grpSpPr>
            <a:xfrm>
              <a:off x="2341544" y="2335220"/>
              <a:ext cx="468398" cy="432000"/>
              <a:chOff x="1176314" y="2000246"/>
              <a:chExt cx="468398" cy="432000"/>
            </a:xfrm>
          </p:grpSpPr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2" name="组合 87"/>
            <p:cNvGrpSpPr/>
            <p:nvPr/>
          </p:nvGrpSpPr>
          <p:grpSpPr>
            <a:xfrm>
              <a:off x="3068632" y="2335220"/>
              <a:ext cx="468398" cy="432000"/>
              <a:chOff x="1176314" y="2000246"/>
              <a:chExt cx="468398" cy="432000"/>
            </a:xfrm>
          </p:grpSpPr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90"/>
            <p:cNvGrpSpPr/>
            <p:nvPr/>
          </p:nvGrpSpPr>
          <p:grpSpPr>
            <a:xfrm>
              <a:off x="4516352" y="2335220"/>
              <a:ext cx="468398" cy="432000"/>
              <a:chOff x="1176314" y="2000246"/>
              <a:chExt cx="468398" cy="432000"/>
            </a:xfrm>
          </p:grpSpPr>
          <p:sp>
            <p:nvSpPr>
              <p:cNvPr id="75" name="矩形 7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0" name="直接箭头连接符 19"/>
            <p:cNvCxnSpPr>
              <a:stCxn id="87" idx="2"/>
              <a:endCxn id="83" idx="0"/>
            </p:cNvCxnSpPr>
            <p:nvPr/>
          </p:nvCxnSpPr>
          <p:spPr>
            <a:xfrm rot="16200000" flipH="1">
              <a:off x="3489472" y="1379691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85" idx="0"/>
            </p:cNvCxnSpPr>
            <p:nvPr/>
          </p:nvCxnSpPr>
          <p:spPr>
            <a:xfrm rot="10800000" flipV="1">
              <a:off x="3047994" y="1214436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1" idx="0"/>
            </p:cNvCxnSpPr>
            <p:nvPr/>
          </p:nvCxnSpPr>
          <p:spPr>
            <a:xfrm>
              <a:off x="3800468" y="1214437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5" idx="2"/>
              <a:endCxn id="79" idx="0"/>
            </p:cNvCxnSpPr>
            <p:nvPr/>
          </p:nvCxnSpPr>
          <p:spPr>
            <a:xfrm rot="5400000">
              <a:off x="2610793" y="2002671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5" idx="2"/>
              <a:endCxn id="77" idx="0"/>
            </p:cNvCxnSpPr>
            <p:nvPr/>
          </p:nvCxnSpPr>
          <p:spPr>
            <a:xfrm rot="16200000" flipH="1">
              <a:off x="2915592" y="2015485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1" idx="2"/>
              <a:endCxn id="75" idx="0"/>
            </p:cNvCxnSpPr>
            <p:nvPr/>
          </p:nvCxnSpPr>
          <p:spPr>
            <a:xfrm rot="16200000" flipH="1">
              <a:off x="4361810" y="2013904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316144" y="1984570"/>
            <a:ext cx="2722582" cy="1554174"/>
            <a:chOff x="2316144" y="1984570"/>
            <a:chExt cx="2722582" cy="1554174"/>
          </a:xfrm>
        </p:grpSpPr>
        <p:grpSp>
          <p:nvGrpSpPr>
            <p:cNvPr id="14" name="组合 93"/>
            <p:cNvGrpSpPr/>
            <p:nvPr/>
          </p:nvGrpSpPr>
          <p:grpSpPr>
            <a:xfrm>
              <a:off x="2316144" y="3106744"/>
              <a:ext cx="571504" cy="432000"/>
              <a:chOff x="1127125" y="1000114"/>
              <a:chExt cx="571504" cy="432000"/>
            </a:xfrm>
          </p:grpSpPr>
          <p:sp>
            <p:nvSpPr>
              <p:cNvPr id="73" name="矩形 72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5" name="组合 96"/>
            <p:cNvGrpSpPr/>
            <p:nvPr/>
          </p:nvGrpSpPr>
          <p:grpSpPr>
            <a:xfrm>
              <a:off x="3030524" y="3106744"/>
              <a:ext cx="571504" cy="432000"/>
              <a:chOff x="1127125" y="1000114"/>
              <a:chExt cx="571504" cy="432000"/>
            </a:xfrm>
          </p:grpSpPr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6" name="组合 99"/>
            <p:cNvGrpSpPr/>
            <p:nvPr/>
          </p:nvGrpSpPr>
          <p:grpSpPr>
            <a:xfrm>
              <a:off x="3756018" y="3106744"/>
              <a:ext cx="571504" cy="432000"/>
              <a:chOff x="1127125" y="1000114"/>
              <a:chExt cx="571504" cy="432000"/>
            </a:xfrm>
          </p:grpSpPr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7" name="组合 102"/>
            <p:cNvGrpSpPr/>
            <p:nvPr/>
          </p:nvGrpSpPr>
          <p:grpSpPr>
            <a:xfrm>
              <a:off x="4467222" y="3106744"/>
              <a:ext cx="571504" cy="432000"/>
              <a:chOff x="1127125" y="1000114"/>
              <a:chExt cx="571504" cy="432000"/>
            </a:xfrm>
          </p:grpSpPr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cxnSp>
          <p:nvCxnSpPr>
            <p:cNvPr id="25" name="直接箭头连接符 24"/>
            <p:cNvCxnSpPr>
              <a:stCxn id="79" idx="2"/>
              <a:endCxn id="73" idx="0"/>
            </p:cNvCxnSpPr>
            <p:nvPr/>
          </p:nvCxnSpPr>
          <p:spPr>
            <a:xfrm rot="16200000" flipH="1">
              <a:off x="2397334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311953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454829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3" idx="2"/>
              <a:endCxn id="69" idx="0"/>
            </p:cNvCxnSpPr>
            <p:nvPr/>
          </p:nvCxnSpPr>
          <p:spPr>
            <a:xfrm rot="16200000" flipH="1">
              <a:off x="3286276" y="2367120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/>
          <p:cNvGrpSpPr/>
          <p:nvPr/>
        </p:nvGrpSpPr>
        <p:grpSpPr>
          <a:xfrm>
            <a:off x="1300140" y="3538743"/>
            <a:ext cx="4715412" cy="819723"/>
            <a:chOff x="1300140" y="3538743"/>
            <a:chExt cx="4715412" cy="819723"/>
          </a:xfrm>
        </p:grpSpPr>
        <p:grpSp>
          <p:nvGrpSpPr>
            <p:cNvPr id="18" name="组合 134"/>
            <p:cNvGrpSpPr/>
            <p:nvPr/>
          </p:nvGrpSpPr>
          <p:grpSpPr>
            <a:xfrm>
              <a:off x="1300140" y="3816362"/>
              <a:ext cx="4715412" cy="542104"/>
              <a:chOff x="2357422" y="4357700"/>
              <a:chExt cx="4715412" cy="542104"/>
            </a:xfrm>
          </p:grpSpPr>
          <p:grpSp>
            <p:nvGrpSpPr>
              <p:cNvPr id="39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4" name="矩形 6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0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2" name="矩形 6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1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0" name="矩形 5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2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8" name="矩形 5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3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4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5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6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47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30" name="直接箭头连接符 29"/>
            <p:cNvCxnSpPr>
              <a:stCxn id="73" idx="2"/>
              <a:endCxn id="65" idx="0"/>
            </p:cNvCxnSpPr>
            <p:nvPr/>
          </p:nvCxnSpPr>
          <p:spPr>
            <a:xfrm rot="5400000">
              <a:off x="1967847" y="3209190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3" idx="2"/>
              <a:endCxn id="63" idx="0"/>
            </p:cNvCxnSpPr>
            <p:nvPr/>
          </p:nvCxnSpPr>
          <p:spPr>
            <a:xfrm rot="5400000">
              <a:off x="2201210" y="3461603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3" idx="2"/>
              <a:endCxn id="61" idx="0"/>
            </p:cNvCxnSpPr>
            <p:nvPr/>
          </p:nvCxnSpPr>
          <p:spPr>
            <a:xfrm rot="16200000" flipH="1">
              <a:off x="2439335" y="3691878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1" idx="2"/>
              <a:endCxn id="57" idx="0"/>
            </p:cNvCxnSpPr>
            <p:nvPr/>
          </p:nvCxnSpPr>
          <p:spPr>
            <a:xfrm rot="16200000" flipH="1">
              <a:off x="3339449" y="3506143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2"/>
              <a:endCxn id="59" idx="0"/>
            </p:cNvCxnSpPr>
            <p:nvPr/>
          </p:nvCxnSpPr>
          <p:spPr>
            <a:xfrm rot="5400000">
              <a:off x="3449784" y="3251253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9" idx="2"/>
              <a:endCxn id="55" idx="0"/>
            </p:cNvCxnSpPr>
            <p:nvPr/>
          </p:nvCxnSpPr>
          <p:spPr>
            <a:xfrm rot="16200000" flipH="1">
              <a:off x="3930797" y="3640290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6" idx="2"/>
              <a:endCxn id="53" idx="0"/>
            </p:cNvCxnSpPr>
            <p:nvPr/>
          </p:nvCxnSpPr>
          <p:spPr>
            <a:xfrm rot="5400000">
              <a:off x="4543574" y="3662413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6" idx="2"/>
              <a:endCxn id="51" idx="0"/>
            </p:cNvCxnSpPr>
            <p:nvPr/>
          </p:nvCxnSpPr>
          <p:spPr>
            <a:xfrm rot="16200000" flipH="1">
              <a:off x="4781699" y="3500592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6" idx="2"/>
              <a:endCxn id="49" idx="0"/>
            </p:cNvCxnSpPr>
            <p:nvPr/>
          </p:nvCxnSpPr>
          <p:spPr>
            <a:xfrm rot="16200000" flipH="1">
              <a:off x="5048398" y="3233892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813682" y="4651759"/>
            <a:ext cx="254590" cy="126000"/>
            <a:chOff x="813682" y="4731766"/>
            <a:chExt cx="254590" cy="126000"/>
          </a:xfrm>
        </p:grpSpPr>
        <p:sp>
          <p:nvSpPr>
            <p:cNvPr id="92" name="矩形 91"/>
            <p:cNvSpPr/>
            <p:nvPr/>
          </p:nvSpPr>
          <p:spPr>
            <a:xfrm>
              <a:off x="81368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4227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028825" y="4527712"/>
            <a:ext cx="1601691" cy="250047"/>
            <a:chOff x="2028825" y="4607719"/>
            <a:chExt cx="1601691" cy="250047"/>
          </a:xfrm>
        </p:grpSpPr>
        <p:sp>
          <p:nvSpPr>
            <p:cNvPr id="106" name="矩形 105"/>
            <p:cNvSpPr/>
            <p:nvPr/>
          </p:nvSpPr>
          <p:spPr>
            <a:xfrm>
              <a:off x="261154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74012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86633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9491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2114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497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75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028825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3108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3435350" y="4558683"/>
            <a:ext cx="4017310" cy="219076"/>
            <a:chOff x="3435350" y="4638690"/>
            <a:chExt cx="4017310" cy="219076"/>
          </a:xfrm>
        </p:grpSpPr>
        <p:sp>
          <p:nvSpPr>
            <p:cNvPr id="114" name="矩形 113"/>
            <p:cNvSpPr/>
            <p:nvPr/>
          </p:nvSpPr>
          <p:spPr>
            <a:xfrm>
              <a:off x="3630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5931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85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1389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405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68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9510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3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9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77828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4904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503286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5949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878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1407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554245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50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988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2509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60534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8009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084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43468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5630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886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707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69432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07165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71982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732666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435350" y="4648200"/>
              <a:ext cx="8001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3435350" y="4643452"/>
              <a:ext cx="900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3435350" y="4638690"/>
              <a:ext cx="1044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435350" y="4638690"/>
              <a:ext cx="1152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003856" y="4445539"/>
            <a:ext cx="1604882" cy="332220"/>
            <a:chOff x="1003856" y="4525546"/>
            <a:chExt cx="1604882" cy="332220"/>
          </a:xfrm>
        </p:grpSpPr>
        <p:sp>
          <p:nvSpPr>
            <p:cNvPr id="94" name="矩形 93"/>
            <p:cNvSpPr/>
            <p:nvPr/>
          </p:nvSpPr>
          <p:spPr>
            <a:xfrm>
              <a:off x="107086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1996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3278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4566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58543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71423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84239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7119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969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577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5393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8273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376981" y="4601773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368638" y="4525546"/>
              <a:ext cx="271463" cy="221456"/>
            </a:xfrm>
            <a:custGeom>
              <a:avLst/>
              <a:gdLst>
                <a:gd name="connsiteX0" fmla="*/ 0 w 271463"/>
                <a:gd name="connsiteY0" fmla="*/ 207169 h 221456"/>
                <a:gd name="connsiteX1" fmla="*/ 95250 w 271463"/>
                <a:gd name="connsiteY1" fmla="*/ 2381 h 221456"/>
                <a:gd name="connsiteX2" fmla="*/ 271463 w 271463"/>
                <a:gd name="connsiteY2" fmla="*/ 22145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3" h="221456">
                  <a:moveTo>
                    <a:pt x="0" y="207169"/>
                  </a:moveTo>
                  <a:cubicBezTo>
                    <a:pt x="25003" y="103584"/>
                    <a:pt x="50006" y="0"/>
                    <a:pt x="95250" y="2381"/>
                  </a:cubicBezTo>
                  <a:cubicBezTo>
                    <a:pt x="140494" y="4762"/>
                    <a:pt x="233363" y="196850"/>
                    <a:pt x="271463" y="221456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1003856" y="4602384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/>
              <a:t>文件系统的概念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多种磁盘缓存位置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62354" y="1347614"/>
            <a:ext cx="2262216" cy="2572830"/>
            <a:chOff x="2051720" y="1491630"/>
            <a:chExt cx="2262216" cy="2572830"/>
          </a:xfrm>
        </p:grpSpPr>
        <p:sp>
          <p:nvSpPr>
            <p:cNvPr id="4" name="矩形 3"/>
            <p:cNvSpPr/>
            <p:nvPr/>
          </p:nvSpPr>
          <p:spPr>
            <a:xfrm>
              <a:off x="2051720" y="1491630"/>
              <a:ext cx="2160240" cy="216024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44451" y="1697144"/>
              <a:ext cx="1772505" cy="1800200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33941" y="2067694"/>
              <a:ext cx="17725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61496" y="281930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1496" y="314781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1"/>
            <p:cNvSpPr txBox="1"/>
            <p:nvPr/>
          </p:nvSpPr>
          <p:spPr>
            <a:xfrm>
              <a:off x="2626222" y="1728674"/>
              <a:ext cx="129770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cs typeface="+mj-cs"/>
                </a:rPr>
                <a:t>内存虚拟盘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1" name="标题 1"/>
            <p:cNvSpPr txBox="1"/>
            <p:nvPr/>
          </p:nvSpPr>
          <p:spPr>
            <a:xfrm>
              <a:off x="2254110" y="3704420"/>
              <a:ext cx="1800200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 algn="ctr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内存</a:t>
              </a:r>
            </a:p>
          </p:txBody>
        </p:sp>
        <p:sp>
          <p:nvSpPr>
            <p:cNvPr id="12" name="标题 1"/>
            <p:cNvSpPr txBox="1"/>
            <p:nvPr/>
          </p:nvSpPr>
          <p:spPr>
            <a:xfrm>
              <a:off x="2297712" y="2808794"/>
              <a:ext cx="2016224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noProof="0" dirty="0">
                  <a:solidFill>
                    <a:schemeClr val="bg1"/>
                  </a:solidFill>
                  <a:cs typeface="+mj-cs"/>
                </a:rPr>
                <a:t>打开文件表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13" name="标题 1"/>
            <p:cNvSpPr txBox="1"/>
            <p:nvPr/>
          </p:nvSpPr>
          <p:spPr>
            <a:xfrm>
              <a:off x="2417584" y="3147814"/>
              <a:ext cx="158417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cs typeface="+mj-cs"/>
                </a:rPr>
                <a:t>数据块缓存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870708" y="2434082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51028" y="2434943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6444208" y="2152482"/>
            <a:ext cx="864096" cy="948493"/>
            <a:chOff x="296260" y="2283718"/>
            <a:chExt cx="864096" cy="948493"/>
          </a:xfrm>
        </p:grpSpPr>
        <p:sp>
          <p:nvSpPr>
            <p:cNvPr id="17" name="标题 1"/>
            <p:cNvSpPr txBox="1"/>
            <p:nvPr/>
          </p:nvSpPr>
          <p:spPr>
            <a:xfrm>
              <a:off x="404272" y="2872171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CPU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6260" y="2283718"/>
              <a:ext cx="864096" cy="547658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18580" y="1966955"/>
            <a:ext cx="1224136" cy="1263052"/>
            <a:chOff x="5065546" y="1965718"/>
            <a:chExt cx="1224136" cy="1263052"/>
          </a:xfrm>
        </p:grpSpPr>
        <p:sp>
          <p:nvSpPr>
            <p:cNvPr id="16" name="矩形 15"/>
            <p:cNvSpPr/>
            <p:nvPr/>
          </p:nvSpPr>
          <p:spPr>
            <a:xfrm>
              <a:off x="5107586" y="1965718"/>
              <a:ext cx="1080120" cy="894064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73969" y="2109734"/>
              <a:ext cx="739754" cy="6270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标题 1"/>
            <p:cNvSpPr txBox="1"/>
            <p:nvPr/>
          </p:nvSpPr>
          <p:spPr>
            <a:xfrm>
              <a:off x="5065546" y="2868730"/>
              <a:ext cx="122413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磁盘控制器</a:t>
              </a:r>
            </a:p>
          </p:txBody>
        </p:sp>
        <p:sp>
          <p:nvSpPr>
            <p:cNvPr id="22" name="标题 1"/>
            <p:cNvSpPr txBox="1"/>
            <p:nvPr/>
          </p:nvSpPr>
          <p:spPr>
            <a:xfrm>
              <a:off x="5332763" y="2123872"/>
              <a:ext cx="762121" cy="576064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扇区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  <a:p>
              <a:pPr lvl="0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cs typeface="+mj-cs"/>
                </a:rPr>
                <a:t>缓存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059998" y="2413141"/>
            <a:ext cx="65858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59376" y="1850631"/>
            <a:ext cx="679602" cy="1430364"/>
            <a:chOff x="7072822" y="1807354"/>
            <a:chExt cx="679602" cy="1430364"/>
          </a:xfrm>
        </p:grpSpPr>
        <p:sp>
          <p:nvSpPr>
            <p:cNvPr id="24" name="标题 1"/>
            <p:cNvSpPr txBox="1"/>
            <p:nvPr/>
          </p:nvSpPr>
          <p:spPr>
            <a:xfrm>
              <a:off x="7104352" y="2877678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lvl="0">
                <a:spcBef>
                  <a:spcPct val="0"/>
                </a:spcBef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j-cs"/>
                </a:rPr>
                <a:t>磁盘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72822" y="1923678"/>
              <a:ext cx="649562" cy="957124"/>
              <a:chOff x="7420790" y="2355726"/>
              <a:chExt cx="649562" cy="957124"/>
            </a:xfr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160000" scaled="0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7420790" y="2355726"/>
                <a:ext cx="648072" cy="864096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22352" y="3096826"/>
                <a:ext cx="648000" cy="216024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7074384" y="1807354"/>
              <a:ext cx="648000" cy="216024"/>
            </a:xfrm>
            <a:prstGeom prst="ellipse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数据块缓存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298611" cy="1007614"/>
            <a:chOff x="844893" y="1019164"/>
            <a:chExt cx="4298611" cy="100761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数据块按需读入内存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提供</a:t>
              </a:r>
              <a:r>
                <a:rPr lang="en-US" altLang="zh-CN" dirty="0"/>
                <a:t>read()</a:t>
              </a:r>
              <a:r>
                <a:rPr lang="zh-CN" altLang="en-US" dirty="0"/>
                <a:t>操作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668456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预读</a:t>
              </a:r>
              <a:r>
                <a:rPr lang="en-US" altLang="zh-CN" dirty="0"/>
                <a:t>: </a:t>
              </a:r>
              <a:r>
                <a:rPr lang="zh-CN" altLang="en-US" dirty="0"/>
                <a:t>预先读取后面的数据块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84600"/>
            <a:ext cx="4227173" cy="1007614"/>
            <a:chOff x="844893" y="1984600"/>
            <a:chExt cx="4227173" cy="1007614"/>
          </a:xfrm>
        </p:grpSpPr>
        <p:sp>
          <p:nvSpPr>
            <p:cNvPr id="22" name="内容占位符 2"/>
            <p:cNvSpPr txBox="1"/>
            <p:nvPr/>
          </p:nvSpPr>
          <p:spPr>
            <a:xfrm>
              <a:off x="1142976" y="198460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数据块使用后被缓存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984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322740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假设数据将会再次用到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8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633892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写操作可能被缓存和延迟写入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957968"/>
            <a:ext cx="3012727" cy="696462"/>
            <a:chOff x="844893" y="2957968"/>
            <a:chExt cx="3012727" cy="696462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1142976" y="2957968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两种数据块缓存方式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579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86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3296108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数据块缓存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07260"/>
            <a:ext cx="4166834" cy="358322"/>
            <a:chOff x="1262422" y="3607260"/>
            <a:chExt cx="4166834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97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36072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页缓存</a:t>
              </a:r>
              <a:r>
                <a:rPr lang="en-US" altLang="zh-CN" dirty="0"/>
                <a:t>: </a:t>
              </a:r>
              <a:r>
                <a:rPr lang="zh-CN" altLang="en-US" dirty="0"/>
                <a:t>统一缓存数据块和内存页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576" y="946814"/>
            <a:ext cx="2571768" cy="571504"/>
            <a:chOff x="1723587" y="928676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1723587" y="928676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5687" y="102438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00855" y="915566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79088" y="1513918"/>
            <a:ext cx="1512000" cy="1075970"/>
            <a:chOff x="2247099" y="1495780"/>
            <a:chExt cx="1512000" cy="107597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47099" y="2000246"/>
              <a:ext cx="1512000" cy="571504"/>
              <a:chOff x="2247099" y="2000246"/>
              <a:chExt cx="1512000" cy="5715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47099" y="2000246"/>
                <a:ext cx="1512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64517" y="21150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页缓存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750865" y="1748013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618148" y="369479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文件系统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285944" y="1571609"/>
            <a:ext cx="2326157" cy="2123187"/>
            <a:chOff x="3253955" y="1553471"/>
            <a:chExt cx="2326157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数据块缓存</a:t>
                </a: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253955" y="259080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数据块缓存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96957" y="1599514"/>
            <a:ext cx="4953733" cy="636040"/>
            <a:chOff x="1096957" y="1599514"/>
            <a:chExt cx="4953733" cy="636040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704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/>
            <p:nvPr/>
          </p:nvSpPr>
          <p:spPr>
            <a:xfrm>
              <a:off x="1230601" y="1599514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在虚拟内存中文件数据块被映射成页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95244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/>
            <p:nvPr/>
          </p:nvSpPr>
          <p:spPr>
            <a:xfrm>
              <a:off x="1230601" y="1877232"/>
              <a:ext cx="48200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文件的读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写操作被转换成对内存的访问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96957" y="2156490"/>
            <a:ext cx="4739419" cy="358322"/>
            <a:chOff x="1096957" y="2213428"/>
            <a:chExt cx="4739419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297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/>
            <p:nvPr/>
          </p:nvSpPr>
          <p:spPr>
            <a:xfrm>
              <a:off x="1230601" y="2213428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可能导致缺页和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或设置为脏页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6957" y="2443971"/>
            <a:ext cx="6571387" cy="358322"/>
            <a:chOff x="1096957" y="2501460"/>
            <a:chExt cx="6571387" cy="358322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5858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230601" y="2501460"/>
              <a:ext cx="64377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问题</a:t>
              </a:r>
              <a:r>
                <a:rPr lang="en-US" altLang="zh-CN" sz="1800" dirty="0"/>
                <a:t>: </a:t>
              </a:r>
              <a:r>
                <a:rPr lang="zh-CN" altLang="en-US" sz="1800" dirty="0"/>
                <a:t>页置换算法需要协调虚拟存储和页缓存间的页面数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1284" y="720199"/>
            <a:ext cx="7228551" cy="655198"/>
            <a:chOff x="761284" y="720199"/>
            <a:chExt cx="7228551" cy="655198"/>
          </a:xfrm>
        </p:grpSpPr>
        <p:grpSp>
          <p:nvGrpSpPr>
            <p:cNvPr id="2" name="组合 1"/>
            <p:cNvGrpSpPr/>
            <p:nvPr/>
          </p:nvGrpSpPr>
          <p:grpSpPr>
            <a:xfrm>
              <a:off x="761284" y="720199"/>
              <a:ext cx="2521840" cy="428628"/>
              <a:chOff x="716416" y="627534"/>
              <a:chExt cx="2521840" cy="428628"/>
            </a:xfrm>
          </p:grpSpPr>
          <p:sp>
            <p:nvSpPr>
              <p:cNvPr id="36" name="内容占位符 2"/>
              <p:cNvSpPr txBox="1"/>
              <p:nvPr/>
            </p:nvSpPr>
            <p:spPr>
              <a:xfrm>
                <a:off x="1016059" y="627534"/>
                <a:ext cx="2222197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sz="1800" dirty="0"/>
                  <a:t>虚拟页式存储</a:t>
                </a:r>
                <a:endParaRPr lang="en-US" altLang="zh-CN" sz="1800" dirty="0"/>
              </a:p>
            </p:txBody>
          </p:sp>
          <p:sp>
            <p:nvSpPr>
              <p:cNvPr id="40" name="TextBox 22"/>
              <p:cNvSpPr txBox="1"/>
              <p:nvPr/>
            </p:nvSpPr>
            <p:spPr>
              <a:xfrm>
                <a:off x="716416" y="66395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96957" y="1028246"/>
              <a:ext cx="6892878" cy="347151"/>
              <a:chOff x="1135506" y="964827"/>
              <a:chExt cx="6892878" cy="347151"/>
            </a:xfrm>
          </p:grpSpPr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5506" y="104918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42" name="内容占位符 2"/>
              <p:cNvSpPr txBox="1"/>
              <p:nvPr/>
            </p:nvSpPr>
            <p:spPr>
              <a:xfrm>
                <a:off x="1268069" y="964827"/>
                <a:ext cx="6760315" cy="347151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>
                  <a:lnSpc>
                    <a:spcPct val="90000"/>
                  </a:lnSpc>
                </a:pPr>
                <a:r>
                  <a:rPr lang="zh-CN" altLang="en-US" sz="1800" dirty="0"/>
                  <a:t>在虚拟地址空间中虚拟页面可映射到本地外存文件中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61284" y="1301093"/>
            <a:ext cx="3290796" cy="428628"/>
            <a:chOff x="697961" y="1242894"/>
            <a:chExt cx="3290796" cy="428628"/>
          </a:xfrm>
        </p:grpSpPr>
        <p:sp>
          <p:nvSpPr>
            <p:cNvPr id="45" name="内容占位符 2"/>
            <p:cNvSpPr txBox="1"/>
            <p:nvPr/>
          </p:nvSpPr>
          <p:spPr>
            <a:xfrm>
              <a:off x="974471" y="1242894"/>
              <a:ext cx="30142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文件数据块的页缓存</a:t>
              </a:r>
              <a:endParaRPr lang="en-US" altLang="zh-CN" sz="1800" dirty="0"/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697961" y="124289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51652" y="2743081"/>
            <a:ext cx="4454570" cy="2293458"/>
            <a:chOff x="1851652" y="2813961"/>
            <a:chExt cx="4454570" cy="2293458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49624" y="2847363"/>
              <a:ext cx="2667000" cy="3048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472037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4985012" y="281396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虚拟内存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40832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235624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4235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cxnSp>
          <p:nvCxnSpPr>
            <p:cNvPr id="81" name="Straight Connector 15"/>
            <p:cNvCxnSpPr>
              <a:cxnSpLocks noChangeShapeType="1"/>
            </p:cNvCxnSpPr>
            <p:nvPr/>
          </p:nvCxnSpPr>
          <p:spPr bwMode="auto">
            <a:xfrm>
              <a:off x="3484511" y="3152163"/>
              <a:ext cx="0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82" name="Straight Connector 16"/>
            <p:cNvCxnSpPr>
              <a:cxnSpLocks noChangeShapeType="1"/>
            </p:cNvCxnSpPr>
            <p:nvPr/>
          </p:nvCxnSpPr>
          <p:spPr bwMode="auto">
            <a:xfrm flipH="1">
              <a:off x="3691339" y="3152163"/>
              <a:ext cx="2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83" name="Straight Connector 17"/>
            <p:cNvCxnSpPr>
              <a:cxnSpLocks noChangeShapeType="1"/>
            </p:cNvCxnSpPr>
            <p:nvPr/>
          </p:nvCxnSpPr>
          <p:spPr bwMode="auto">
            <a:xfrm rot="5400000">
              <a:off x="3408311" y="3988775"/>
              <a:ext cx="1676400" cy="31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8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615138" y="3988775"/>
              <a:ext cx="1677988" cy="158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168824" y="4099900"/>
              <a:ext cx="1676400" cy="304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6" name="Rounded Rectangle 20"/>
            <p:cNvSpPr>
              <a:spLocks noChangeArrowheads="1"/>
            </p:cNvSpPr>
            <p:nvPr/>
          </p:nvSpPr>
          <p:spPr bwMode="auto">
            <a:xfrm>
              <a:off x="1851652" y="3456963"/>
              <a:ext cx="4145632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pPr algn="ctr"/>
              <a:r>
                <a:rPr lang="zh-CN" altLang="en-US" b="1" dirty="0">
                  <a:solidFill>
                    <a:srgbClr val="11576A"/>
                  </a:solidFill>
                  <a:latin typeface="+mj-ea"/>
                </a:rPr>
                <a:t>内核中的存储管理机构</a:t>
              </a:r>
              <a:endParaRPr lang="en-US" altLang="zh-CN" b="1" dirty="0">
                <a:solidFill>
                  <a:srgbClr val="11576A"/>
                </a:solidFill>
                <a:latin typeface="+mj-ea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72037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4235624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5328954" y="406832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主存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TextBox 24"/>
            <p:cNvSpPr txBox="1">
              <a:spLocks noChangeArrowheads="1"/>
            </p:cNvSpPr>
            <p:nvPr/>
          </p:nvSpPr>
          <p:spPr bwMode="auto">
            <a:xfrm>
              <a:off x="5659891" y="4738087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外存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15"/>
            <p:cNvSpPr txBox="1">
              <a:spLocks noChangeArrowheads="1"/>
            </p:cNvSpPr>
            <p:nvPr/>
          </p:nvSpPr>
          <p:spPr bwMode="auto">
            <a:xfrm>
              <a:off x="4641130" y="4768823"/>
              <a:ext cx="10182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j-ea"/>
                  <a:ea typeface="+mj-ea"/>
                </a:rPr>
                <a:t>对换文件</a:t>
              </a:r>
              <a:endParaRPr lang="en-US" altLang="zh-CN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39776" y="3988172"/>
            <a:ext cx="2633969" cy="369332"/>
            <a:chOff x="1839776" y="4059052"/>
            <a:chExt cx="2633969" cy="369332"/>
          </a:xfrm>
        </p:grpSpPr>
        <p:sp>
          <p:nvSpPr>
            <p:cNvPr id="63" name="TextBox 29"/>
            <p:cNvSpPr txBox="1">
              <a:spLocks noChangeArrowheads="1"/>
            </p:cNvSpPr>
            <p:nvPr/>
          </p:nvSpPr>
          <p:spPr bwMode="auto">
            <a:xfrm>
              <a:off x="1839776" y="4059052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panose="02080604020202020204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页缓存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64" name="Straight Arrow Connector 31"/>
            <p:cNvCxnSpPr>
              <a:cxnSpLocks noChangeShapeType="1"/>
            </p:cNvCxnSpPr>
            <p:nvPr/>
          </p:nvCxnSpPr>
          <p:spPr bwMode="auto">
            <a:xfrm>
              <a:off x="2689852" y="4252300"/>
              <a:ext cx="457200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476938" y="4092525"/>
              <a:ext cx="228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 flipH="1">
              <a:off x="4243334" y="4090111"/>
              <a:ext cx="230411" cy="3072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79643" y="4662813"/>
            <a:ext cx="2251181" cy="369332"/>
            <a:chOff x="1679643" y="4733693"/>
            <a:chExt cx="2251181" cy="369332"/>
          </a:xfrm>
        </p:grpSpPr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1679643" y="4733693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4068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473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</a:ln>
          </p:spPr>
          <p:txBody>
            <a:bodyPr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77423" y="4326445"/>
            <a:ext cx="205373" cy="388375"/>
            <a:chOff x="3477423" y="4397325"/>
            <a:chExt cx="205373" cy="388375"/>
          </a:xfrm>
        </p:grpSpPr>
        <p:cxnSp>
          <p:nvCxnSpPr>
            <p:cNvPr id="72" name="Straight Connector 15"/>
            <p:cNvCxnSpPr>
              <a:cxnSpLocks noChangeShapeType="1"/>
            </p:cNvCxnSpPr>
            <p:nvPr/>
          </p:nvCxnSpPr>
          <p:spPr bwMode="auto">
            <a:xfrm>
              <a:off x="3477423" y="4397325"/>
              <a:ext cx="0" cy="3883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3682796" y="4404700"/>
              <a:ext cx="0" cy="38100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</a:ln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8596" y="1203598"/>
            <a:ext cx="2571768" cy="571504"/>
            <a:chOff x="428596" y="1203598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428596" y="1203598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5876" y="13046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70403" y="1203598"/>
            <a:ext cx="2235472" cy="646331"/>
            <a:chOff x="3270403" y="1203598"/>
            <a:chExt cx="2235472" cy="646331"/>
          </a:xfrm>
        </p:grpSpPr>
        <p:sp>
          <p:nvSpPr>
            <p:cNvPr id="6" name="矩形 5"/>
            <p:cNvSpPr/>
            <p:nvPr/>
          </p:nvSpPr>
          <p:spPr>
            <a:xfrm>
              <a:off x="3273875" y="1226176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403" y="120359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文件读写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read() and write()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91168" y="2945468"/>
            <a:ext cx="1656000" cy="1115650"/>
            <a:chOff x="2291168" y="2945468"/>
            <a:chExt cx="1656000" cy="1115650"/>
          </a:xfrm>
        </p:grpSpPr>
        <p:grpSp>
          <p:nvGrpSpPr>
            <p:cNvPr id="9" name="组合 8"/>
            <p:cNvGrpSpPr/>
            <p:nvPr/>
          </p:nvGrpSpPr>
          <p:grpSpPr>
            <a:xfrm>
              <a:off x="2291168" y="3489614"/>
              <a:ext cx="1656000" cy="571504"/>
              <a:chOff x="2291168" y="348961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1168" y="348961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65170" y="359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文件系统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849731" y="319770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页缓存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958964" y="1859610"/>
            <a:ext cx="2067345" cy="1085858"/>
            <a:chOff x="1958964" y="1859610"/>
            <a:chExt cx="2067345" cy="1085858"/>
          </a:xfrm>
        </p:grpSpPr>
        <p:grpSp>
          <p:nvGrpSpPr>
            <p:cNvPr id="8" name="组合 7"/>
            <p:cNvGrpSpPr/>
            <p:nvPr/>
          </p:nvGrpSpPr>
          <p:grpSpPr>
            <a:xfrm>
              <a:off x="2265768" y="2373964"/>
              <a:ext cx="1656000" cy="571504"/>
              <a:chOff x="2265768" y="237396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265768" y="237396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5186" y="247712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页缓存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958964" y="185961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42109" y="1862422"/>
              <a:ext cx="584200" cy="4699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文件系统中打开文件的数据结构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671323" cy="696462"/>
            <a:chOff x="844893" y="1019164"/>
            <a:chExt cx="5671323" cy="69646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文件描述符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1357304"/>
              <a:ext cx="51212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每个被打开的文件都有一个文件描述符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668456"/>
            <a:ext cx="5541826" cy="675598"/>
            <a:chOff x="1262422" y="1668456"/>
            <a:chExt cx="5541826" cy="67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1668456"/>
              <a:ext cx="18911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文件状态信息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844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698407" y="1985732"/>
              <a:ext cx="510584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目录项、当前文件指针、文件操作设置等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299380"/>
            <a:ext cx="4807227" cy="696462"/>
            <a:chOff x="844893" y="2299380"/>
            <a:chExt cx="4807227" cy="696462"/>
          </a:xfrm>
        </p:grpSpPr>
        <p:sp>
          <p:nvSpPr>
            <p:cNvPr id="36" name="内容占位符 2"/>
            <p:cNvSpPr txBox="1"/>
            <p:nvPr/>
          </p:nvSpPr>
          <p:spPr>
            <a:xfrm>
              <a:off x="1142976" y="229938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打开文件表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299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4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394985" y="2637520"/>
              <a:ext cx="42571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每个进程一个进程打开文件表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948672"/>
            <a:ext cx="4809776" cy="701480"/>
            <a:chOff x="1262422" y="2948672"/>
            <a:chExt cx="4809776" cy="70148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53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2948672"/>
              <a:ext cx="39691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一个系统级的打开文件表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3291830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有文件被打开时，文件卷就不能被卸载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2785546" y="1138226"/>
            <a:ext cx="4715412" cy="3577428"/>
            <a:chOff x="1938322" y="1157276"/>
            <a:chExt cx="4715412" cy="3577428"/>
          </a:xfrm>
        </p:grpSpPr>
        <p:grpSp>
          <p:nvGrpSpPr>
            <p:cNvPr id="82" name="组合 68"/>
            <p:cNvGrpSpPr/>
            <p:nvPr/>
          </p:nvGrpSpPr>
          <p:grpSpPr>
            <a:xfrm>
              <a:off x="2298684" y="1157276"/>
              <a:ext cx="571504" cy="432000"/>
              <a:chOff x="1139825" y="1000114"/>
              <a:chExt cx="571504" cy="432000"/>
            </a:xfrm>
          </p:grpSpPr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 err="1">
                    <a:solidFill>
                      <a:srgbClr val="11576A"/>
                    </a:solidFill>
                    <a:latin typeface="+mn-ea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3" name="组合 72"/>
            <p:cNvGrpSpPr/>
            <p:nvPr/>
          </p:nvGrpSpPr>
          <p:grpSpPr>
            <a:xfrm>
              <a:off x="4067172" y="1157276"/>
              <a:ext cx="468398" cy="432000"/>
              <a:chOff x="1176314" y="2000246"/>
              <a:chExt cx="468398" cy="432000"/>
            </a:xfrm>
          </p:grpSpPr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73"/>
            <p:cNvGrpSpPr/>
            <p:nvPr/>
          </p:nvGrpSpPr>
          <p:grpSpPr>
            <a:xfrm>
              <a:off x="3357554" y="1928808"/>
              <a:ext cx="468398" cy="432000"/>
              <a:chOff x="1176314" y="2000246"/>
              <a:chExt cx="468398" cy="432000"/>
            </a:xfrm>
          </p:grpSpPr>
          <p:sp>
            <p:nvSpPr>
              <p:cNvPr id="160" name="矩形 15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76"/>
            <p:cNvGrpSpPr/>
            <p:nvPr/>
          </p:nvGrpSpPr>
          <p:grpSpPr>
            <a:xfrm>
              <a:off x="4079872" y="1928808"/>
              <a:ext cx="468398" cy="432000"/>
              <a:chOff x="1176314" y="2000246"/>
              <a:chExt cx="468398" cy="432000"/>
            </a:xfrm>
          </p:grpSpPr>
          <p:sp>
            <p:nvSpPr>
              <p:cNvPr id="158" name="矩形 15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6" name="组合 79"/>
            <p:cNvGrpSpPr/>
            <p:nvPr/>
          </p:nvGrpSpPr>
          <p:grpSpPr>
            <a:xfrm>
              <a:off x="4802190" y="1928808"/>
              <a:ext cx="468398" cy="432000"/>
              <a:chOff x="1176314" y="2000246"/>
              <a:chExt cx="468398" cy="432000"/>
            </a:xfrm>
          </p:grpSpPr>
          <p:sp>
            <p:nvSpPr>
              <p:cNvPr id="156" name="矩形 15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7" name="组合 84"/>
            <p:cNvGrpSpPr/>
            <p:nvPr/>
          </p:nvGrpSpPr>
          <p:grpSpPr>
            <a:xfrm>
              <a:off x="2979726" y="2711458"/>
              <a:ext cx="468398" cy="432000"/>
              <a:chOff x="1176314" y="2000246"/>
              <a:chExt cx="468398" cy="432000"/>
            </a:xfrm>
          </p:grpSpPr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06814" y="2711458"/>
              <a:ext cx="468398" cy="432000"/>
              <a:chOff x="1176314" y="2000246"/>
              <a:chExt cx="468398" cy="432000"/>
            </a:xfrm>
          </p:grpSpPr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9" name="组合 90"/>
            <p:cNvGrpSpPr/>
            <p:nvPr/>
          </p:nvGrpSpPr>
          <p:grpSpPr>
            <a:xfrm>
              <a:off x="5154534" y="2711458"/>
              <a:ext cx="468398" cy="432000"/>
              <a:chOff x="1176314" y="2000246"/>
              <a:chExt cx="468398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0" name="组合 93"/>
            <p:cNvGrpSpPr/>
            <p:nvPr/>
          </p:nvGrpSpPr>
          <p:grpSpPr>
            <a:xfrm>
              <a:off x="2954326" y="3482982"/>
              <a:ext cx="571504" cy="432000"/>
              <a:chOff x="1127125" y="1000114"/>
              <a:chExt cx="571504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1" name="组合 96"/>
            <p:cNvGrpSpPr/>
            <p:nvPr/>
          </p:nvGrpSpPr>
          <p:grpSpPr>
            <a:xfrm>
              <a:off x="3668706" y="3482982"/>
              <a:ext cx="571504" cy="432000"/>
              <a:chOff x="1127125" y="1000114"/>
              <a:chExt cx="571504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2" name="组合 99"/>
            <p:cNvGrpSpPr/>
            <p:nvPr/>
          </p:nvGrpSpPr>
          <p:grpSpPr>
            <a:xfrm>
              <a:off x="4394200" y="3482982"/>
              <a:ext cx="571504" cy="432000"/>
              <a:chOff x="1127125" y="1000114"/>
              <a:chExt cx="571504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3" name="组合 102"/>
            <p:cNvGrpSpPr/>
            <p:nvPr/>
          </p:nvGrpSpPr>
          <p:grpSpPr>
            <a:xfrm>
              <a:off x="5105404" y="3482982"/>
              <a:ext cx="571504" cy="432000"/>
              <a:chOff x="1127125" y="1000114"/>
              <a:chExt cx="571504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+mn-ea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134"/>
            <p:cNvGrpSpPr/>
            <p:nvPr/>
          </p:nvGrpSpPr>
          <p:grpSpPr>
            <a:xfrm>
              <a:off x="1938322" y="4192600"/>
              <a:ext cx="4715412" cy="542104"/>
              <a:chOff x="2357422" y="4357700"/>
              <a:chExt cx="4715412" cy="542104"/>
            </a:xfrm>
          </p:grpSpPr>
          <p:grpSp>
            <p:nvGrpSpPr>
              <p:cNvPr id="115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40" name="矩形 13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6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8" name="矩形 13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7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6" name="矩形 13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8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2" name="矩形 13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0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0" name="矩形 12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1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8" name="矩形 12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2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23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data</a:t>
                  </a:r>
                </a:p>
                <a:p>
                  <a:pPr algn="ctr"/>
                  <a:r>
                    <a:rPr lang="en-US" altLang="zh-CN" sz="1400" b="1" dirty="0">
                      <a:solidFill>
                        <a:srgbClr val="11576A"/>
                      </a:solidFill>
                      <a:latin typeface="+mn-ea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95" name="直接箭头连接符 94"/>
            <p:cNvCxnSpPr/>
            <p:nvPr/>
          </p:nvCxnSpPr>
          <p:spPr>
            <a:xfrm flipV="1">
              <a:off x="2803513" y="136207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2" idx="2"/>
              <a:endCxn id="158" idx="0"/>
            </p:cNvCxnSpPr>
            <p:nvPr/>
          </p:nvCxnSpPr>
          <p:spPr>
            <a:xfrm rot="16200000" flipH="1">
              <a:off x="4127654" y="175592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endCxn id="160" idx="0"/>
            </p:cNvCxnSpPr>
            <p:nvPr/>
          </p:nvCxnSpPr>
          <p:spPr>
            <a:xfrm rot="10800000" flipV="1">
              <a:off x="3686176" y="159067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156" idx="0"/>
            </p:cNvCxnSpPr>
            <p:nvPr/>
          </p:nvCxnSpPr>
          <p:spPr>
            <a:xfrm>
              <a:off x="4438650" y="159067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60" idx="2"/>
              <a:endCxn id="154" idx="0"/>
            </p:cNvCxnSpPr>
            <p:nvPr/>
          </p:nvCxnSpPr>
          <p:spPr>
            <a:xfrm rot="5400000">
              <a:off x="3248975" y="237890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60" idx="2"/>
              <a:endCxn id="152" idx="0"/>
            </p:cNvCxnSpPr>
            <p:nvPr/>
          </p:nvCxnSpPr>
          <p:spPr>
            <a:xfrm rot="16200000" flipH="1">
              <a:off x="3553774" y="239172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54" idx="2"/>
              <a:endCxn id="148" idx="0"/>
            </p:cNvCxnSpPr>
            <p:nvPr/>
          </p:nvCxnSpPr>
          <p:spPr>
            <a:xfrm rot="16200000" flipH="1">
              <a:off x="3035516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H="1">
              <a:off x="375771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518647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56" idx="2"/>
              <a:endCxn id="150" idx="0"/>
            </p:cNvCxnSpPr>
            <p:nvPr/>
          </p:nvCxnSpPr>
          <p:spPr>
            <a:xfrm rot="16200000" flipH="1">
              <a:off x="4999992" y="239014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58" idx="2"/>
              <a:endCxn id="144" idx="0"/>
            </p:cNvCxnSpPr>
            <p:nvPr/>
          </p:nvCxnSpPr>
          <p:spPr>
            <a:xfrm rot="16200000" flipH="1">
              <a:off x="3924458" y="274335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148" idx="2"/>
              <a:endCxn id="141" idx="0"/>
            </p:cNvCxnSpPr>
            <p:nvPr/>
          </p:nvCxnSpPr>
          <p:spPr>
            <a:xfrm rot="5400000">
              <a:off x="2606029" y="358542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48" idx="2"/>
              <a:endCxn id="139" idx="0"/>
            </p:cNvCxnSpPr>
            <p:nvPr/>
          </p:nvCxnSpPr>
          <p:spPr>
            <a:xfrm rot="5400000">
              <a:off x="2839392" y="383784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48" idx="2"/>
              <a:endCxn id="137" idx="0"/>
            </p:cNvCxnSpPr>
            <p:nvPr/>
          </p:nvCxnSpPr>
          <p:spPr>
            <a:xfrm rot="16200000" flipH="1">
              <a:off x="3077517" y="406811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46" idx="2"/>
              <a:endCxn id="133" idx="0"/>
            </p:cNvCxnSpPr>
            <p:nvPr/>
          </p:nvCxnSpPr>
          <p:spPr>
            <a:xfrm rot="16200000" flipH="1">
              <a:off x="3977631" y="388238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44" idx="2"/>
              <a:endCxn id="135" idx="0"/>
            </p:cNvCxnSpPr>
            <p:nvPr/>
          </p:nvCxnSpPr>
          <p:spPr>
            <a:xfrm rot="5400000">
              <a:off x="4087966" y="362749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44" idx="2"/>
              <a:endCxn id="131" idx="0"/>
            </p:cNvCxnSpPr>
            <p:nvPr/>
          </p:nvCxnSpPr>
          <p:spPr>
            <a:xfrm rot="16200000" flipH="1">
              <a:off x="4568979" y="401652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42" idx="2"/>
              <a:endCxn id="129" idx="0"/>
            </p:cNvCxnSpPr>
            <p:nvPr/>
          </p:nvCxnSpPr>
          <p:spPr>
            <a:xfrm rot="5400000">
              <a:off x="5181756" y="403865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42" idx="2"/>
              <a:endCxn id="127" idx="0"/>
            </p:cNvCxnSpPr>
            <p:nvPr/>
          </p:nvCxnSpPr>
          <p:spPr>
            <a:xfrm rot="16200000" flipH="1">
              <a:off x="5419881" y="387683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42" idx="2"/>
              <a:endCxn id="125" idx="0"/>
            </p:cNvCxnSpPr>
            <p:nvPr/>
          </p:nvCxnSpPr>
          <p:spPr>
            <a:xfrm rot="16200000" flipH="1">
              <a:off x="5686580" y="361013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572624" y="1955308"/>
            <a:ext cx="2294526" cy="1721342"/>
            <a:chOff x="1572624" y="1955308"/>
            <a:chExt cx="2294526" cy="1721342"/>
          </a:xfrm>
        </p:grpSpPr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1572624" y="1955308"/>
              <a:ext cx="1622425" cy="338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系统打开文件表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1924860" y="2373310"/>
              <a:ext cx="504000" cy="1224000"/>
              <a:chOff x="1788426" y="3071816"/>
              <a:chExt cx="504000" cy="122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788426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789093" y="34353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89093" y="377508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0" name="直接箭头连接符 179"/>
            <p:cNvCxnSpPr>
              <a:stCxn id="174" idx="3"/>
              <a:endCxn id="155" idx="1"/>
            </p:cNvCxnSpPr>
            <p:nvPr/>
          </p:nvCxnSpPr>
          <p:spPr>
            <a:xfrm flipV="1">
              <a:off x="2425927" y="2819400"/>
              <a:ext cx="13935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49" idx="1"/>
            </p:cNvCxnSpPr>
            <p:nvPr/>
          </p:nvCxnSpPr>
          <p:spPr>
            <a:xfrm>
              <a:off x="2425927" y="3166578"/>
              <a:ext cx="1441223" cy="510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38625" y="1136645"/>
            <a:ext cx="1622425" cy="3279821"/>
            <a:chOff x="338625" y="1136645"/>
            <a:chExt cx="1622425" cy="3279821"/>
          </a:xfrm>
        </p:grpSpPr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338625" y="1136645"/>
              <a:ext cx="1622425" cy="338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进程打开文件表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857224" y="1563680"/>
              <a:ext cx="504000" cy="1224000"/>
              <a:chOff x="857224" y="1785932"/>
              <a:chExt cx="504000" cy="12240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57224" y="1785932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57891" y="2143122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7224" y="3192466"/>
              <a:ext cx="504000" cy="1224000"/>
              <a:chOff x="857224" y="3071816"/>
              <a:chExt cx="504000" cy="12240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857224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57891" y="33591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57891" y="385763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4" name="直接箭头连接符 183"/>
            <p:cNvCxnSpPr>
              <a:stCxn id="169" idx="3"/>
              <a:endCxn id="174" idx="1"/>
            </p:cNvCxnSpPr>
            <p:nvPr/>
          </p:nvCxnSpPr>
          <p:spPr>
            <a:xfrm>
              <a:off x="1358291" y="2010870"/>
              <a:ext cx="546709" cy="8275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4" idx="1"/>
            </p:cNvCxnSpPr>
            <p:nvPr/>
          </p:nvCxnSpPr>
          <p:spPr>
            <a:xfrm flipV="1">
              <a:off x="1358291" y="2838450"/>
              <a:ext cx="565759" cy="731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72" idx="3"/>
              <a:endCxn id="175" idx="1"/>
            </p:cNvCxnSpPr>
            <p:nvPr/>
          </p:nvCxnSpPr>
          <p:spPr>
            <a:xfrm flipV="1">
              <a:off x="1358291" y="3181350"/>
              <a:ext cx="565759" cy="8869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打开文件锁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7805" y="1019164"/>
            <a:ext cx="6974555" cy="428628"/>
            <a:chOff x="837805" y="1019164"/>
            <a:chExt cx="697455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66693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一些文件系统提供文件锁，用于协调多进程的文件访问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805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565356"/>
            <a:ext cx="6477930" cy="358322"/>
            <a:chOff x="1262422" y="1419622"/>
            <a:chExt cx="647793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2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419622"/>
              <a:ext cx="634536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强制 </a:t>
              </a:r>
              <a:r>
                <a:rPr lang="en-GB" altLang="en-US" dirty="0"/>
                <a:t>– </a:t>
              </a:r>
              <a:r>
                <a:rPr lang="zh-CN" altLang="en-US" dirty="0"/>
                <a:t>根据锁保持情况和访问需求确定是否拒绝访问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069412"/>
            <a:ext cx="5309842" cy="358322"/>
            <a:chOff x="1262422" y="1853388"/>
            <a:chExt cx="5309842" cy="35832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425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853388"/>
              <a:ext cx="517727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solidFill>
                    <a:srgbClr val="C00000"/>
                  </a:solidFill>
                </a:rPr>
                <a:t>劝告</a:t>
              </a:r>
              <a:r>
                <a:rPr lang="en-GB" altLang="en-US" dirty="0"/>
                <a:t> – </a:t>
              </a:r>
              <a:r>
                <a:rPr lang="zh-CN" altLang="en-US" dirty="0"/>
                <a:t>进程可以查找锁的状态来决定怎么做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62422" y="1707654"/>
            <a:ext cx="4398248" cy="992450"/>
            <a:chOff x="1262422" y="2368538"/>
            <a:chExt cx="4398248" cy="992450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73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2368538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定位：文件及其内容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2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6" y="267809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命名</a:t>
              </a:r>
              <a:r>
                <a:rPr lang="zh-CN" altLang="zh-CN" dirty="0"/>
                <a:t>：</a:t>
              </a:r>
              <a:r>
                <a:rPr lang="zh-CN" altLang="en-US" dirty="0"/>
                <a:t>通过名字找到文件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8986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412086" y="3003798"/>
              <a:ext cx="424858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文件系统结构</a:t>
              </a:r>
              <a:r>
                <a:rPr lang="zh-CN" altLang="zh-CN" dirty="0"/>
                <a:t>：</a:t>
              </a:r>
              <a:r>
                <a:rPr lang="zh-CN" altLang="en-US" dirty="0"/>
                <a:t>文件组织方式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/>
              <a:t>文件系统的概念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文件大小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4227173" cy="1025756"/>
            <a:chOff x="844893" y="1019164"/>
            <a:chExt cx="4227173" cy="102575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大多数文件都很小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需要对小文件提供很好的支持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217688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块空间不能太大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7979"/>
            <a:ext cx="5227305" cy="1025756"/>
            <a:chOff x="844893" y="1997979"/>
            <a:chExt cx="5227305" cy="1025756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142976" y="1997979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一些文件非常大</a:t>
              </a:r>
              <a:endParaRPr lang="en-US" altLang="zh-C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893" y="199797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54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394985" y="2350633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必须支持大文件</a:t>
              </a:r>
              <a:r>
                <a:rPr lang="en-US" altLang="zh-CN" dirty="0"/>
                <a:t> (64</a:t>
              </a:r>
              <a:r>
                <a:rPr lang="zh-CN" altLang="en-US" dirty="0"/>
                <a:t>位文件偏移）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701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/>
            <p:nvPr/>
          </p:nvSpPr>
          <p:spPr>
            <a:xfrm>
              <a:off x="1394985" y="2665413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大文件访问需要高效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887347" cy="428628"/>
            <a:chOff x="844893" y="1019164"/>
            <a:chExt cx="588734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589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如何表示分配给一个文件数据块的位置和顺序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357304"/>
            <a:ext cx="1869719" cy="1335097"/>
            <a:chOff x="844893" y="1357304"/>
            <a:chExt cx="1869719" cy="1335097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8036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/>
            <p:nvPr/>
          </p:nvSpPr>
          <p:spPr>
            <a:xfrm>
              <a:off x="1394985" y="169884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连续分配</a:t>
              </a: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142976" y="135730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分配方式</a:t>
              </a:r>
              <a:endParaRPr lang="en-US" altLang="zh-C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8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5" y="201362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链式分配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8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/>
            <p:nvPr/>
          </p:nvSpPr>
          <p:spPr>
            <a:xfrm>
              <a:off x="1394985" y="2334079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索引分配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52031"/>
            <a:ext cx="4084297" cy="1014646"/>
            <a:chOff x="844893" y="2652031"/>
            <a:chExt cx="4084297" cy="1014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83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993575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存储效率</a:t>
              </a:r>
              <a:r>
                <a:rPr lang="zh-CN" altLang="zh-CN" dirty="0"/>
                <a:t>：</a:t>
              </a:r>
              <a:r>
                <a:rPr lang="zh-CN" altLang="en-US" dirty="0"/>
                <a:t>外部碎片等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/>
            <p:nvPr/>
          </p:nvSpPr>
          <p:spPr>
            <a:xfrm>
              <a:off x="1142976" y="265203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指标</a:t>
              </a:r>
              <a:endParaRPr lang="en-US" altLang="zh-C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6520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1313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3308355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读写性能：访问速度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连续分配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655669" cy="428628"/>
            <a:chOff x="844893" y="1758692"/>
            <a:chExt cx="3655669" cy="428628"/>
          </a:xfrm>
        </p:grpSpPr>
        <p:sp>
          <p:nvSpPr>
            <p:cNvPr id="42" name="内容占位符 2"/>
            <p:cNvSpPr txBox="1"/>
            <p:nvPr/>
          </p:nvSpPr>
          <p:spPr>
            <a:xfrm>
              <a:off x="1142976" y="1758692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文件头指定起始块和长度</a:t>
              </a:r>
              <a:endParaRPr lang="en-US" altLang="zh-C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758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920350"/>
            <a:ext cx="3869983" cy="656322"/>
            <a:chOff x="844893" y="2042402"/>
            <a:chExt cx="3869983" cy="656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60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/>
            <p:nvPr/>
          </p:nvSpPr>
          <p:spPr>
            <a:xfrm>
              <a:off x="1394985" y="234040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最先匹配</a:t>
              </a:r>
              <a:r>
                <a:rPr lang="en-US" altLang="zh-CN" dirty="0"/>
                <a:t>, </a:t>
              </a:r>
              <a:r>
                <a:rPr lang="zh-CN" altLang="en-US" dirty="0"/>
                <a:t>最佳匹配</a:t>
              </a:r>
              <a:r>
                <a:rPr lang="en-US" altLang="zh-CN" dirty="0"/>
                <a:t>, ...</a:t>
              </a:r>
            </a:p>
          </p:txBody>
        </p:sp>
        <p:sp>
          <p:nvSpPr>
            <p:cNvPr id="47" name="内容占位符 2"/>
            <p:cNvSpPr txBox="1"/>
            <p:nvPr/>
          </p:nvSpPr>
          <p:spPr>
            <a:xfrm>
              <a:off x="1142976" y="2042402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分配策略</a:t>
              </a:r>
              <a:endParaRPr lang="en-US" altLang="zh-C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0424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04777"/>
            <a:ext cx="3369917" cy="960216"/>
            <a:chOff x="844893" y="2626829"/>
            <a:chExt cx="3369917" cy="960216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404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/>
            <p:nvPr/>
          </p:nvSpPr>
          <p:spPr>
            <a:xfrm>
              <a:off x="1394985" y="2935715"/>
              <a:ext cx="2034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文件读取表现好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内容占位符 2"/>
            <p:cNvSpPr txBox="1"/>
            <p:nvPr/>
          </p:nvSpPr>
          <p:spPr>
            <a:xfrm>
              <a:off x="1142976" y="2626829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优点</a:t>
              </a:r>
              <a:endParaRPr lang="en-US" altLang="zh-C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6268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33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4985" y="3228723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高效的顺序和随机访问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499" y="3382410"/>
            <a:ext cx="1335911" cy="667208"/>
            <a:chOff x="843499" y="3504462"/>
            <a:chExt cx="1335911" cy="667208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18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/>
            <p:nvPr/>
          </p:nvSpPr>
          <p:spPr>
            <a:xfrm>
              <a:off x="1393592" y="3813348"/>
              <a:ext cx="78581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碎片！</a:t>
              </a:r>
            </a:p>
          </p:txBody>
        </p:sp>
        <p:sp>
          <p:nvSpPr>
            <p:cNvPr id="57" name="内容占位符 2"/>
            <p:cNvSpPr txBox="1"/>
            <p:nvPr/>
          </p:nvSpPr>
          <p:spPr>
            <a:xfrm>
              <a:off x="1141582" y="3504462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缺点</a:t>
              </a:r>
              <a:endParaRPr lang="en-US" altLang="zh-CN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3499" y="35044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1028" y="3984304"/>
            <a:ext cx="2132827" cy="957267"/>
            <a:chOff x="1261028" y="4106356"/>
            <a:chExt cx="2132827" cy="957267"/>
          </a:xfrm>
        </p:grpSpPr>
        <p:pic>
          <p:nvPicPr>
            <p:cNvPr id="59" name="图片 5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11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0" name="内容占位符 2"/>
            <p:cNvSpPr txBox="1"/>
            <p:nvPr/>
          </p:nvSpPr>
          <p:spPr>
            <a:xfrm>
              <a:off x="1393592" y="4106356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文件增长问题</a:t>
              </a:r>
            </a:p>
          </p:txBody>
        </p:sp>
        <p:sp>
          <p:nvSpPr>
            <p:cNvPr id="61" name="内容占位符 2"/>
            <p:cNvSpPr txBox="1"/>
            <p:nvPr/>
          </p:nvSpPr>
          <p:spPr>
            <a:xfrm>
              <a:off x="1651447" y="4406167"/>
              <a:ext cx="1242342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预分配？</a:t>
              </a:r>
            </a:p>
          </p:txBody>
        </p:sp>
        <p:sp>
          <p:nvSpPr>
            <p:cNvPr id="62" name="内容占位符 2"/>
            <p:cNvSpPr txBox="1"/>
            <p:nvPr/>
          </p:nvSpPr>
          <p:spPr>
            <a:xfrm>
              <a:off x="1651447" y="4705301"/>
              <a:ext cx="174240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按需</a:t>
              </a: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分配？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584" y="1230874"/>
            <a:ext cx="6419566" cy="687422"/>
            <a:chOff x="827584" y="1020232"/>
            <a:chExt cx="6419566" cy="687422"/>
          </a:xfrm>
        </p:grpSpPr>
        <p:sp>
          <p:nvSpPr>
            <p:cNvPr id="63" name="矩形 62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448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95915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68079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10195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3495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86280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956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87287" y="1433602"/>
              <a:ext cx="2111829" cy="27405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链式分配</a:t>
            </a: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7554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/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>
                  <a:latin typeface="+mj-ea"/>
                  <a:ea typeface="+mj-ea"/>
                  <a:cs typeface="宋体" charset="0"/>
                </a:rPr>
                <a:t>文件以数据块链表方式存储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/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>
                  <a:latin typeface="+mj-ea"/>
                  <a:ea typeface="+mj-ea"/>
                  <a:cs typeface="宋体" charset="0"/>
                </a:rPr>
                <a:t>文件头包含了到第一块和最后一块的指针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58498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/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dirty="0"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内容占位符 2"/>
            <p:cNvSpPr txBox="1"/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/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499" y="353490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j-ea"/>
                  <a:ea typeface="+mj-ea"/>
                  <a:cs typeface="宋体" charset="0"/>
                </a:rPr>
                <a:t>无法实现真正的随机访问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5" name="内容占位符 2"/>
            <p:cNvSpPr txBox="1"/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4191225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/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可靠性差</a:t>
              </a:r>
            </a:p>
          </p:txBody>
        </p:sp>
        <p:sp>
          <p:nvSpPr>
            <p:cNvPr id="59" name="内容占位符 2"/>
            <p:cNvSpPr txBox="1"/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j-ea"/>
                  <a:ea typeface="+mj-ea"/>
                  <a:cs typeface="宋体" charset="0"/>
                </a:rPr>
                <a:t>破坏一个链，后面的数据块就丢了</a:t>
              </a:r>
              <a:endParaRPr lang="en-US" altLang="zh-CN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171312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索引分配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86379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/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为每个文件创建一个</a:t>
              </a:r>
              <a:r>
                <a:rPr lang="zh-CN" altLang="en-US" sz="1800" dirty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索引数据块</a:t>
              </a:r>
              <a:endParaRPr lang="en-US" altLang="zh-CN" sz="1800" dirty="0">
                <a:solidFill>
                  <a:srgbClr val="FF0000"/>
                </a:solidFill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35719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/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1" name="内容占位符 2"/>
            <p:cNvSpPr txBox="1"/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/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/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支持直接访问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sz="1800" dirty="0">
                <a:latin typeface="+mj-ea"/>
                <a:ea typeface="+mj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949538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内容占位符 2"/>
            <p:cNvSpPr txBox="1"/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99683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/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当文件很小时，存储索引的</a:t>
              </a:r>
              <a:r>
                <a:rPr lang="zh-CN" altLang="en-US" sz="1800" dirty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开销</a:t>
              </a:r>
              <a:endParaRPr lang="en-US" altLang="zh-CN" sz="1800" dirty="0">
                <a:solidFill>
                  <a:srgbClr val="C00000"/>
                </a:solidFill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7" name="内容占位符 2"/>
            <p:cNvSpPr txBox="1"/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/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buClr>
                  <a:schemeClr val="folHlink"/>
                </a:buClr>
              </a:pPr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如何处理大文件</a:t>
              </a:r>
              <a:r>
                <a:rPr lang="en-US" altLang="zh-CN" sz="1800" dirty="0">
                  <a:latin typeface="+mj-ea"/>
                  <a:ea typeface="+mj-ea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16335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/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指向文件数据块的指针列表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pPr marL="0" lvl="1" indent="0"/>
              <a:endParaRPr lang="en-US" altLang="zh-CN" sz="1800" dirty="0"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40049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/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>
                  <a:latin typeface="+mj-ea"/>
                  <a:ea typeface="+mj-ea"/>
                  <a:cs typeface="宋体" charset="0"/>
                </a:rPr>
                <a:t>文件头包含了索引数据块指针</a:t>
              </a:r>
              <a:endParaRPr lang="en-US" altLang="zh-CN" sz="1800" dirty="0"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大文件的索引分配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83195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/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/>
                <a:t>链式索引块</a:t>
              </a:r>
              <a:r>
                <a:rPr lang="en-US" altLang="zh-CN" dirty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内容占位符 2"/>
            <p:cNvSpPr txBox="1"/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内容占位符 2"/>
            <p:cNvSpPr txBox="1"/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5908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/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/>
                <a:t>多级索引块</a:t>
              </a:r>
              <a:r>
                <a:rPr lang="en-US" altLang="zh-CN" dirty="0"/>
                <a:t>(IB*IB </a:t>
              </a:r>
              <a:r>
                <a:rPr lang="zh-CN" altLang="en-US" dirty="0"/>
                <a:t>*</a:t>
              </a:r>
              <a:r>
                <a:rPr lang="en-US" altLang="zh-CN" dirty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内容占位符 2"/>
            <p:cNvSpPr txBox="1"/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内容占位符 2"/>
            <p:cNvSpPr txBox="1"/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内容占位符 2"/>
            <p:cNvSpPr txBox="1"/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内容占位符 2"/>
            <p:cNvSpPr txBox="1"/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>
                  <a:solidFill>
                    <a:schemeClr val="bg1"/>
                  </a:solidFill>
                </a:rPr>
                <a:t>IB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U</a:t>
            </a:r>
            <a:r>
              <a:rPr lang="en-US" altLang="zh-CN" dirty="0"/>
              <a:t>FS</a:t>
            </a:r>
            <a:r>
              <a:rPr lang="zh-CN" altLang="en-US" dirty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514" y="771550"/>
            <a:ext cx="2397834" cy="883835"/>
            <a:chOff x="1126514" y="771550"/>
            <a:chExt cx="2397834" cy="883835"/>
          </a:xfrm>
        </p:grpSpPr>
        <p:sp>
          <p:nvSpPr>
            <p:cNvPr id="4" name="圆角矩形 3"/>
            <p:cNvSpPr/>
            <p:nvPr/>
          </p:nvSpPr>
          <p:spPr>
            <a:xfrm>
              <a:off x="2044880" y="972222"/>
              <a:ext cx="1428760" cy="50006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2265544" y="101667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0500" y="1012443"/>
              <a:ext cx="214314" cy="6429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2544946" y="113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2817998" y="122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2137" y="946822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11576A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en-US" altLang="zh-CN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563882" y="1148446"/>
              <a:ext cx="6810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554357" y="1248458"/>
              <a:ext cx="976313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4814" y="1357990"/>
              <a:ext cx="1233506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126514" y="771550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solidFill>
                    <a:srgbClr val="11576A"/>
                  </a:solidFill>
                  <a:latin typeface="+mn-ea"/>
                </a:rPr>
                <a:t>inode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70232" y="1426258"/>
            <a:ext cx="2771471" cy="760410"/>
            <a:chOff x="1570232" y="1426258"/>
            <a:chExt cx="2771471" cy="760410"/>
          </a:xfrm>
        </p:grpSpPr>
        <p:sp>
          <p:nvSpPr>
            <p:cNvPr id="7" name="矩形 6"/>
            <p:cNvSpPr/>
            <p:nvPr/>
          </p:nvSpPr>
          <p:spPr>
            <a:xfrm>
              <a:off x="2259194" y="1615164"/>
              <a:ext cx="214314" cy="571504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16384" y="1519917"/>
              <a:ext cx="1714512" cy="538163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2849748" y="154481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3119624" y="16394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3387913" y="1738988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653674" y="185328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59492" y="148979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478282" y="1681846"/>
              <a:ext cx="3524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4" idx="1"/>
            </p:cNvCxnSpPr>
            <p:nvPr/>
          </p:nvCxnSpPr>
          <p:spPr>
            <a:xfrm>
              <a:off x="2478282" y="1772333"/>
              <a:ext cx="638175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478281" y="1872346"/>
              <a:ext cx="8858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6" idx="1"/>
            </p:cNvCxnSpPr>
            <p:nvPr/>
          </p:nvCxnSpPr>
          <p:spPr>
            <a:xfrm>
              <a:off x="2473508" y="1972354"/>
              <a:ext cx="117634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1570232" y="1426258"/>
              <a:ext cx="666750" cy="2159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613616" y="180661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索引块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3563" y="1510396"/>
            <a:ext cx="4953180" cy="1973858"/>
            <a:chOff x="1553563" y="1510396"/>
            <a:chExt cx="4953180" cy="1973858"/>
          </a:xfrm>
        </p:grpSpPr>
        <p:sp>
          <p:nvSpPr>
            <p:cNvPr id="170" name="任意多边形 169"/>
            <p:cNvSpPr/>
            <p:nvPr/>
          </p:nvSpPr>
          <p:spPr>
            <a:xfrm>
              <a:off x="2759260" y="2115230"/>
              <a:ext cx="3714776" cy="1369024"/>
            </a:xfrm>
            <a:custGeom>
              <a:avLst/>
              <a:gdLst>
                <a:gd name="connsiteX0" fmla="*/ 123828 w 3714776"/>
                <a:gd name="connsiteY0" fmla="*/ 0 h 1369024"/>
                <a:gd name="connsiteX1" fmla="*/ 3595710 w 3714776"/>
                <a:gd name="connsiteY1" fmla="*/ 0 h 1369024"/>
                <a:gd name="connsiteX2" fmla="*/ 3714776 w 3714776"/>
                <a:gd name="connsiteY2" fmla="*/ 119066 h 1369024"/>
                <a:gd name="connsiteX3" fmla="*/ 3714776 w 3714776"/>
                <a:gd name="connsiteY3" fmla="*/ 595314 h 1369024"/>
                <a:gd name="connsiteX4" fmla="*/ 3595710 w 3714776"/>
                <a:gd name="connsiteY4" fmla="*/ 714380 h 1369024"/>
                <a:gd name="connsiteX5" fmla="*/ 3168000 w 3714776"/>
                <a:gd name="connsiteY5" fmla="*/ 714380 h 1369024"/>
                <a:gd name="connsiteX6" fmla="*/ 3168000 w 3714776"/>
                <a:gd name="connsiteY6" fmla="*/ 1231021 h 1369024"/>
                <a:gd name="connsiteX7" fmla="*/ 3029997 w 3714776"/>
                <a:gd name="connsiteY7" fmla="*/ 1369024 h 1369024"/>
                <a:gd name="connsiteX8" fmla="*/ 138003 w 3714776"/>
                <a:gd name="connsiteY8" fmla="*/ 1369024 h 1369024"/>
                <a:gd name="connsiteX9" fmla="*/ 0 w 3714776"/>
                <a:gd name="connsiteY9" fmla="*/ 1231021 h 1369024"/>
                <a:gd name="connsiteX10" fmla="*/ 0 w 3714776"/>
                <a:gd name="connsiteY10" fmla="*/ 679027 h 1369024"/>
                <a:gd name="connsiteX11" fmla="*/ 10832 w 3714776"/>
                <a:gd name="connsiteY11" fmla="*/ 625377 h 1369024"/>
                <a:gd name="connsiteX12" fmla="*/ 4762 w 3714776"/>
                <a:gd name="connsiteY12" fmla="*/ 595314 h 1369024"/>
                <a:gd name="connsiteX13" fmla="*/ 4762 w 3714776"/>
                <a:gd name="connsiteY13" fmla="*/ 119066 h 1369024"/>
                <a:gd name="connsiteX14" fmla="*/ 123828 w 3714776"/>
                <a:gd name="connsiteY14" fmla="*/ 0 h 136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14776" h="1369024">
                  <a:moveTo>
                    <a:pt x="123828" y="0"/>
                  </a:moveTo>
                  <a:lnTo>
                    <a:pt x="3595710" y="0"/>
                  </a:lnTo>
                  <a:cubicBezTo>
                    <a:pt x="3661468" y="0"/>
                    <a:pt x="3714776" y="53308"/>
                    <a:pt x="3714776" y="119066"/>
                  </a:cubicBezTo>
                  <a:lnTo>
                    <a:pt x="3714776" y="595314"/>
                  </a:lnTo>
                  <a:cubicBezTo>
                    <a:pt x="3714776" y="661072"/>
                    <a:pt x="3661468" y="714380"/>
                    <a:pt x="3595710" y="714380"/>
                  </a:cubicBezTo>
                  <a:lnTo>
                    <a:pt x="3168000" y="714380"/>
                  </a:lnTo>
                  <a:lnTo>
                    <a:pt x="3168000" y="1231021"/>
                  </a:lnTo>
                  <a:cubicBezTo>
                    <a:pt x="3168000" y="1307238"/>
                    <a:pt x="3106214" y="1369024"/>
                    <a:pt x="3029997" y="1369024"/>
                  </a:cubicBezTo>
                  <a:lnTo>
                    <a:pt x="138003" y="1369024"/>
                  </a:lnTo>
                  <a:cubicBezTo>
                    <a:pt x="61786" y="1369024"/>
                    <a:pt x="0" y="1307238"/>
                    <a:pt x="0" y="1231021"/>
                  </a:cubicBezTo>
                  <a:lnTo>
                    <a:pt x="0" y="679027"/>
                  </a:lnTo>
                  <a:lnTo>
                    <a:pt x="10832" y="625377"/>
                  </a:lnTo>
                  <a:lnTo>
                    <a:pt x="4762" y="595314"/>
                  </a:lnTo>
                  <a:lnTo>
                    <a:pt x="4762" y="119066"/>
                  </a:lnTo>
                  <a:cubicBezTo>
                    <a:pt x="4762" y="53308"/>
                    <a:pt x="58070" y="0"/>
                    <a:pt x="1238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3452678" y="2155379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3708265" y="225161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3952739" y="23479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4204211" y="2435271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4959561" y="222684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5215148" y="232307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5459622" y="241942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711094" y="2506734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32312" y="22581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986" y="23089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540448" y="23343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480122" y="23851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4480122" y="2850248"/>
              <a:ext cx="341760" cy="357190"/>
              <a:chOff x="4838702" y="2878140"/>
              <a:chExt cx="341760" cy="35719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99" name="矩形 198"/>
            <p:cNvSpPr/>
            <p:nvPr/>
          </p:nvSpPr>
          <p:spPr>
            <a:xfrm>
              <a:off x="3041389" y="2940745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81063" y="299154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340783" y="2215734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3476716" y="2184982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 flipH="1" flipV="1">
              <a:off x="3593609" y="2154235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3720020" y="2113955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rot="5400000" flipH="1" flipV="1">
              <a:off x="4853043" y="2301456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4979450" y="2270704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5105869" y="2239957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5232280" y="2199677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250783" y="2934872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62" name="矩形 61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4762094" y="2839135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78" name="矩形 77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/>
            <p:cNvSpPr/>
            <p:nvPr/>
          </p:nvSpPr>
          <p:spPr>
            <a:xfrm>
              <a:off x="2259194" y="2472420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/>
            <p:cNvCxnSpPr>
              <a:endCxn id="48" idx="1"/>
            </p:cNvCxnSpPr>
            <p:nvPr/>
          </p:nvCxnSpPr>
          <p:spPr>
            <a:xfrm>
              <a:off x="2478282" y="2505758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2473508" y="2686734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2473508" y="2901048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2478282" y="3086784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924532" y="2115230"/>
              <a:ext cx="582211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数据块</a:t>
              </a:r>
              <a:endParaRPr lang="en-US" altLang="zh-CN" sz="1000" b="1" baseline="30000" dirty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000" b="1" baseline="300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13614" y="26867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索引块</a:t>
              </a:r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553563" y="1510396"/>
              <a:ext cx="677069" cy="971550"/>
            </a:xfrm>
            <a:custGeom>
              <a:avLst/>
              <a:gdLst>
                <a:gd name="connsiteX0" fmla="*/ 10319 w 677069"/>
                <a:gd name="connsiteY0" fmla="*/ 28575 h 971550"/>
                <a:gd name="connsiteX1" fmla="*/ 153194 w 677069"/>
                <a:gd name="connsiteY1" fmla="*/ 95250 h 971550"/>
                <a:gd name="connsiteX2" fmla="*/ 794 w 677069"/>
                <a:gd name="connsiteY2" fmla="*/ 600075 h 971550"/>
                <a:gd name="connsiteX3" fmla="*/ 157957 w 677069"/>
                <a:gd name="connsiteY3" fmla="*/ 871537 h 971550"/>
                <a:gd name="connsiteX4" fmla="*/ 677069 w 677069"/>
                <a:gd name="connsiteY4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069" h="971550">
                  <a:moveTo>
                    <a:pt x="10319" y="28575"/>
                  </a:moveTo>
                  <a:cubicBezTo>
                    <a:pt x="82550" y="14287"/>
                    <a:pt x="154781" y="0"/>
                    <a:pt x="153194" y="95250"/>
                  </a:cubicBezTo>
                  <a:cubicBezTo>
                    <a:pt x="151607" y="190500"/>
                    <a:pt x="0" y="470694"/>
                    <a:pt x="794" y="600075"/>
                  </a:cubicBezTo>
                  <a:cubicBezTo>
                    <a:pt x="1588" y="729456"/>
                    <a:pt x="45245" y="809625"/>
                    <a:pt x="157957" y="871537"/>
                  </a:cubicBezTo>
                  <a:cubicBezTo>
                    <a:pt x="270670" y="933450"/>
                    <a:pt x="604838" y="940594"/>
                    <a:pt x="677069" y="9715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23124" y="1616758"/>
            <a:ext cx="5349369" cy="3115232"/>
            <a:chOff x="1423124" y="1616758"/>
            <a:chExt cx="5349369" cy="3115232"/>
          </a:xfrm>
        </p:grpSpPr>
        <p:sp>
          <p:nvSpPr>
            <p:cNvPr id="178" name="任意多边形 177"/>
            <p:cNvSpPr/>
            <p:nvPr/>
          </p:nvSpPr>
          <p:spPr>
            <a:xfrm>
              <a:off x="3045012" y="2972486"/>
              <a:ext cx="3708000" cy="1759504"/>
            </a:xfrm>
            <a:custGeom>
              <a:avLst/>
              <a:gdLst>
                <a:gd name="connsiteX0" fmla="*/ 3240514 w 3708000"/>
                <a:gd name="connsiteY0" fmla="*/ 0 h 1759504"/>
                <a:gd name="connsiteX1" fmla="*/ 3553258 w 3708000"/>
                <a:gd name="connsiteY1" fmla="*/ 0 h 1759504"/>
                <a:gd name="connsiteX2" fmla="*/ 3702886 w 3708000"/>
                <a:gd name="connsiteY2" fmla="*/ 149628 h 1759504"/>
                <a:gd name="connsiteX3" fmla="*/ 3702886 w 3708000"/>
                <a:gd name="connsiteY3" fmla="*/ 744177 h 1759504"/>
                <a:gd name="connsiteX4" fmla="*/ 3708000 w 3708000"/>
                <a:gd name="connsiteY4" fmla="*/ 769508 h 1759504"/>
                <a:gd name="connsiteX5" fmla="*/ 3708000 w 3708000"/>
                <a:gd name="connsiteY5" fmla="*/ 1561500 h 1759504"/>
                <a:gd name="connsiteX6" fmla="*/ 3509996 w 3708000"/>
                <a:gd name="connsiteY6" fmla="*/ 1759504 h 1759504"/>
                <a:gd name="connsiteX7" fmla="*/ 198004 w 3708000"/>
                <a:gd name="connsiteY7" fmla="*/ 1759504 h 1759504"/>
                <a:gd name="connsiteX8" fmla="*/ 0 w 3708000"/>
                <a:gd name="connsiteY8" fmla="*/ 1561500 h 1759504"/>
                <a:gd name="connsiteX9" fmla="*/ 0 w 3708000"/>
                <a:gd name="connsiteY9" fmla="*/ 769508 h 1759504"/>
                <a:gd name="connsiteX10" fmla="*/ 198004 w 3708000"/>
                <a:gd name="connsiteY10" fmla="*/ 571504 h 1759504"/>
                <a:gd name="connsiteX11" fmla="*/ 3090886 w 3708000"/>
                <a:gd name="connsiteY11" fmla="*/ 571504 h 1759504"/>
                <a:gd name="connsiteX12" fmla="*/ 3090886 w 3708000"/>
                <a:gd name="connsiteY12" fmla="*/ 149628 h 1759504"/>
                <a:gd name="connsiteX13" fmla="*/ 3240514 w 3708000"/>
                <a:gd name="connsiteY13" fmla="*/ 0 h 175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8000" h="1759504">
                  <a:moveTo>
                    <a:pt x="3240514" y="0"/>
                  </a:moveTo>
                  <a:lnTo>
                    <a:pt x="3553258" y="0"/>
                  </a:lnTo>
                  <a:cubicBezTo>
                    <a:pt x="3635895" y="0"/>
                    <a:pt x="3702886" y="66991"/>
                    <a:pt x="3702886" y="149628"/>
                  </a:cubicBezTo>
                  <a:lnTo>
                    <a:pt x="3702886" y="744177"/>
                  </a:lnTo>
                  <a:lnTo>
                    <a:pt x="3708000" y="769508"/>
                  </a:lnTo>
                  <a:lnTo>
                    <a:pt x="3708000" y="1561500"/>
                  </a:lnTo>
                  <a:cubicBezTo>
                    <a:pt x="3708000" y="1670855"/>
                    <a:pt x="3619351" y="1759504"/>
                    <a:pt x="3509996" y="1759504"/>
                  </a:cubicBezTo>
                  <a:lnTo>
                    <a:pt x="198004" y="1759504"/>
                  </a:lnTo>
                  <a:cubicBezTo>
                    <a:pt x="88649" y="1759504"/>
                    <a:pt x="0" y="1670855"/>
                    <a:pt x="0" y="1561500"/>
                  </a:cubicBezTo>
                  <a:lnTo>
                    <a:pt x="0" y="769508"/>
                  </a:lnTo>
                  <a:cubicBezTo>
                    <a:pt x="0" y="660153"/>
                    <a:pt x="88649" y="571504"/>
                    <a:pt x="198004" y="571504"/>
                  </a:cubicBezTo>
                  <a:lnTo>
                    <a:pt x="3090886" y="571504"/>
                  </a:lnTo>
                  <a:lnTo>
                    <a:pt x="3090886" y="149628"/>
                  </a:lnTo>
                  <a:cubicBezTo>
                    <a:pt x="3090886" y="66991"/>
                    <a:pt x="3157877" y="0"/>
                    <a:pt x="32405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0282" y="299820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数据块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259194" y="3797992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460940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188152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109438" y="3617802"/>
              <a:ext cx="190500" cy="277823"/>
              <a:chOff x="4564856" y="3645694"/>
              <a:chExt cx="190500" cy="277823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4109438" y="4294082"/>
              <a:ext cx="190500" cy="277823"/>
              <a:chOff x="4564856" y="3645694"/>
              <a:chExt cx="190500" cy="277823"/>
            </a:xfrm>
          </p:grpSpPr>
          <p:cxnSp>
            <p:nvCxnSpPr>
              <p:cNvPr id="110" name="直接箭头连接符 109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4608711" y="4201207"/>
              <a:ext cx="190500" cy="277823"/>
              <a:chOff x="4564856" y="3645694"/>
              <a:chExt cx="190500" cy="277823"/>
            </a:xfrm>
          </p:grpSpPr>
          <p:cxnSp>
            <p:nvCxnSpPr>
              <p:cNvPr id="118" name="直接箭头连接符 117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4608711" y="3713054"/>
              <a:ext cx="190500" cy="277823"/>
              <a:chOff x="4564856" y="3645694"/>
              <a:chExt cx="190500" cy="277823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箭头连接符 133"/>
            <p:cNvCxnSpPr/>
            <p:nvPr/>
          </p:nvCxnSpPr>
          <p:spPr>
            <a:xfrm>
              <a:off x="5868400" y="3660665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5868400" y="375115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5868400" y="38487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5868400" y="393690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5868400" y="432265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5868400" y="441315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868400" y="451078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5868400" y="4598892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>
              <a:off x="6358941" y="4241694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358941" y="433218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6358941" y="442981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6358941" y="4517929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6358941" y="3751153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6358941" y="384164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6358941" y="393927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6358941" y="40273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5415157" y="3845608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5415157" y="44139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5415156" y="4044056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5415156" y="423932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921449" y="4044056"/>
              <a:ext cx="25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5400000">
              <a:off x="4846837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668904" y="3817042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3678428" y="401549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678428" y="4186932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3668904" y="44012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5400000">
              <a:off x="3201382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2473508" y="3848794"/>
              <a:ext cx="97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473508" y="4044056"/>
              <a:ext cx="79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473508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687822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473508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687822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623900" y="4013249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索引块</a:t>
              </a: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423124" y="1616758"/>
              <a:ext cx="801158" cy="2165350"/>
            </a:xfrm>
            <a:custGeom>
              <a:avLst/>
              <a:gdLst>
                <a:gd name="connsiteX0" fmla="*/ 134408 w 801158"/>
                <a:gd name="connsiteY0" fmla="*/ 0 h 2165350"/>
                <a:gd name="connsiteX1" fmla="*/ 204258 w 801158"/>
                <a:gd name="connsiteY1" fmla="*/ 95250 h 2165350"/>
                <a:gd name="connsiteX2" fmla="*/ 102658 w 801158"/>
                <a:gd name="connsiteY2" fmla="*/ 298450 h 2165350"/>
                <a:gd name="connsiteX3" fmla="*/ 39158 w 801158"/>
                <a:gd name="connsiteY3" fmla="*/ 781050 h 2165350"/>
                <a:gd name="connsiteX4" fmla="*/ 64558 w 801158"/>
                <a:gd name="connsiteY4" fmla="*/ 1587500 h 2165350"/>
                <a:gd name="connsiteX5" fmla="*/ 426508 w 801158"/>
                <a:gd name="connsiteY5" fmla="*/ 1974850 h 2165350"/>
                <a:gd name="connsiteX6" fmla="*/ 801158 w 801158"/>
                <a:gd name="connsiteY6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1158" h="2165350">
                  <a:moveTo>
                    <a:pt x="134408" y="0"/>
                  </a:moveTo>
                  <a:cubicBezTo>
                    <a:pt x="171979" y="22754"/>
                    <a:pt x="209550" y="45508"/>
                    <a:pt x="204258" y="95250"/>
                  </a:cubicBezTo>
                  <a:cubicBezTo>
                    <a:pt x="198966" y="144992"/>
                    <a:pt x="130175" y="184150"/>
                    <a:pt x="102658" y="298450"/>
                  </a:cubicBezTo>
                  <a:cubicBezTo>
                    <a:pt x="75141" y="412750"/>
                    <a:pt x="45508" y="566208"/>
                    <a:pt x="39158" y="781050"/>
                  </a:cubicBezTo>
                  <a:cubicBezTo>
                    <a:pt x="32808" y="995892"/>
                    <a:pt x="0" y="1388533"/>
                    <a:pt x="64558" y="1587500"/>
                  </a:cubicBezTo>
                  <a:cubicBezTo>
                    <a:pt x="129116" y="1786467"/>
                    <a:pt x="303741" y="1878542"/>
                    <a:pt x="426508" y="1974850"/>
                  </a:cubicBezTo>
                  <a:cubicBezTo>
                    <a:pt x="549275" y="2071158"/>
                    <a:pt x="801158" y="2165350"/>
                    <a:pt x="801158" y="21653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2" name="组合 211"/>
            <p:cNvGrpSpPr/>
            <p:nvPr/>
          </p:nvGrpSpPr>
          <p:grpSpPr>
            <a:xfrm>
              <a:off x="4324546" y="3680516"/>
              <a:ext cx="341760" cy="357190"/>
              <a:chOff x="4838702" y="2878140"/>
              <a:chExt cx="341760" cy="357190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4324546" y="4174232"/>
              <a:ext cx="341760" cy="357190"/>
              <a:chOff x="4838702" y="2878140"/>
              <a:chExt cx="341760" cy="35719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3833560" y="4244082"/>
              <a:ext cx="341760" cy="357190"/>
              <a:chOff x="4838702" y="2878140"/>
              <a:chExt cx="341760" cy="357190"/>
            </a:xfrm>
          </p:grpSpPr>
          <p:sp>
            <p:nvSpPr>
              <p:cNvPr id="219" name="矩形 218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3827210" y="3569390"/>
              <a:ext cx="341760" cy="357190"/>
              <a:chOff x="4838702" y="2878140"/>
              <a:chExt cx="341760" cy="357190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583442" y="3615428"/>
              <a:ext cx="341760" cy="357190"/>
              <a:chOff x="4838702" y="2878140"/>
              <a:chExt cx="341760" cy="35719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6070808" y="3705916"/>
              <a:ext cx="341760" cy="357190"/>
              <a:chOff x="4838702" y="2878140"/>
              <a:chExt cx="341760" cy="35719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6079888" y="4193282"/>
              <a:ext cx="341760" cy="357190"/>
              <a:chOff x="4838702" y="2878140"/>
              <a:chExt cx="341760" cy="357190"/>
            </a:xfrm>
          </p:grpSpPr>
          <p:sp>
            <p:nvSpPr>
              <p:cNvPr id="231" name="矩形 230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5589792" y="4283770"/>
              <a:ext cx="341760" cy="357190"/>
              <a:chOff x="4838702" y="2878140"/>
              <a:chExt cx="341760" cy="357190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U</a:t>
            </a:r>
            <a:r>
              <a:rPr lang="en-US" altLang="zh-CN" dirty="0"/>
              <a:t>FS</a:t>
            </a:r>
            <a:r>
              <a:rPr lang="zh-CN" altLang="en-US" dirty="0"/>
              <a:t>多级索引分配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655801" cy="1654184"/>
            <a:chOff x="844893" y="1019164"/>
            <a:chExt cx="4655801" cy="165418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文件头包含</a:t>
              </a:r>
              <a:r>
                <a:rPr lang="en-US" altLang="zh-CN" dirty="0"/>
                <a:t>13</a:t>
              </a:r>
              <a:r>
                <a:rPr lang="zh-CN" altLang="en-US" dirty="0"/>
                <a:t>个指针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10 </a:t>
              </a:r>
              <a:r>
                <a:rPr lang="zh-CN" altLang="en-US" dirty="0"/>
                <a:t>个指针指向数据块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第</a:t>
              </a:r>
              <a:r>
                <a:rPr lang="en-US" altLang="zh-CN" dirty="0"/>
                <a:t>11</a:t>
              </a:r>
              <a:r>
                <a:rPr lang="zh-CN" altLang="en-US" dirty="0"/>
                <a:t>个指针指向索引块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/>
            <p:nvPr/>
          </p:nvSpPr>
          <p:spPr>
            <a:xfrm>
              <a:off x="1394985" y="2000246"/>
              <a:ext cx="38913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第</a:t>
              </a:r>
              <a:r>
                <a:rPr lang="en-US" altLang="zh-CN" dirty="0"/>
                <a:t>12</a:t>
              </a:r>
              <a:r>
                <a:rPr lang="zh-CN" altLang="en-US" dirty="0"/>
                <a:t>个指针指向二级索引块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198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/>
            <p:nvPr/>
          </p:nvSpPr>
          <p:spPr>
            <a:xfrm>
              <a:off x="1394985" y="2315026"/>
              <a:ext cx="410570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第</a:t>
              </a:r>
              <a:r>
                <a:rPr lang="en-US" altLang="zh-CN" dirty="0"/>
                <a:t>13</a:t>
              </a:r>
              <a:r>
                <a:rPr lang="zh-CN" altLang="en-US" dirty="0"/>
                <a:t>个指针指向三级索引块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633210"/>
            <a:ext cx="3727107" cy="710976"/>
            <a:chOff x="844893" y="2633210"/>
            <a:chExt cx="3727107" cy="710976"/>
          </a:xfrm>
        </p:grpSpPr>
        <p:sp>
          <p:nvSpPr>
            <p:cNvPr id="24" name="内容占位符 2"/>
            <p:cNvSpPr txBox="1"/>
            <p:nvPr/>
          </p:nvSpPr>
          <p:spPr>
            <a:xfrm>
              <a:off x="1142976" y="2633210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效果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633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0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985864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提高了文件大小限制阀值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300644"/>
            <a:ext cx="4309710" cy="358322"/>
            <a:chOff x="1262422" y="3300644"/>
            <a:chExt cx="430971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054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3300644"/>
              <a:ext cx="417714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动态分配数据块，文件扩展很容易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14292"/>
            <a:ext cx="1880818" cy="358322"/>
            <a:chOff x="1262422" y="3614292"/>
            <a:chExt cx="188081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719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5" y="3614292"/>
              <a:ext cx="17482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小文件开销小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929072"/>
            <a:ext cx="5452718" cy="642942"/>
            <a:chOff x="1262422" y="3929072"/>
            <a:chExt cx="5452718" cy="64294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338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5" y="3929072"/>
              <a:ext cx="5320155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只为大文件分配间接数据块，大文件在访问数据块时需要大量查询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/>
              <a:t>文件系统的概念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文件系统的功能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3" y="903700"/>
            <a:ext cx="2869851" cy="400110"/>
            <a:chOff x="844893" y="760400"/>
            <a:chExt cx="2869851" cy="40011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60400"/>
              <a:ext cx="257176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分配文件磁盘空间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604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-7643898" y="2500312"/>
            <a:ext cx="121444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44893" y="1303810"/>
            <a:ext cx="2084033" cy="423636"/>
            <a:chOff x="844893" y="2017610"/>
            <a:chExt cx="208403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01761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管理文件集合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0176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61993" y="1680394"/>
            <a:ext cx="2441223" cy="423636"/>
            <a:chOff x="861993" y="1680394"/>
            <a:chExt cx="2441223" cy="423636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60076" y="1680394"/>
              <a:ext cx="214314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数据可靠和安全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34"/>
            <p:cNvSpPr txBox="1"/>
            <p:nvPr/>
          </p:nvSpPr>
          <p:spPr>
            <a:xfrm>
              <a:off x="861993" y="16803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9522" y="2067694"/>
            <a:ext cx="4444606" cy="355598"/>
            <a:chOff x="1279522" y="2067694"/>
            <a:chExt cx="4444606" cy="35559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1724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412085" y="2067694"/>
              <a:ext cx="431204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安全：多层次保护数据安全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79522" y="2377254"/>
            <a:ext cx="5452718" cy="763158"/>
            <a:chOff x="1279522" y="2377254"/>
            <a:chExt cx="5452718" cy="76315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22" y="246340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412086" y="2377254"/>
              <a:ext cx="532015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可靠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    持久保存文件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    避免系统崩溃、媒体错误、攻击等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7477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664" y="299141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空闲空间管理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941553" cy="428628"/>
            <a:chOff x="844893" y="1000114"/>
            <a:chExt cx="494155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/>
                <a:t>跟踪记录文件卷中未分配的数据块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9215" y="1396207"/>
            <a:ext cx="5080288" cy="428628"/>
            <a:chOff x="1259632" y="1685693"/>
            <a:chExt cx="5080288" cy="42862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410698" y="1685693"/>
              <a:ext cx="49292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采用什么数据结构表示空闲空间列表？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793872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空闲空间组织</a:t>
            </a:r>
            <a:r>
              <a:rPr lang="en-US" altLang="zh-CN" dirty="0"/>
              <a:t>: </a:t>
            </a:r>
            <a:r>
              <a:rPr lang="zh-CN" altLang="en-US" dirty="0"/>
              <a:t>位图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6513189" cy="1025756"/>
            <a:chOff x="844893" y="1019164"/>
            <a:chExt cx="6513189" cy="1025756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357190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用位图代表空闲数据块列表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596309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111111111111111001110101011101111...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D</a:t>
              </a:r>
              <a:r>
                <a:rPr lang="en-US" altLang="zh-CN" baseline="-25000" dirty="0"/>
                <a:t>i</a:t>
              </a:r>
              <a:r>
                <a:rPr lang="en-US" altLang="zh-CN" dirty="0"/>
                <a:t> = 0 </a:t>
              </a:r>
              <a:r>
                <a:rPr lang="zh-CN" altLang="en-US" dirty="0"/>
                <a:t>表明数据块</a:t>
              </a:r>
              <a:r>
                <a:rPr lang="en-US" altLang="zh-CN" dirty="0" err="1"/>
                <a:t>i</a:t>
              </a:r>
              <a:r>
                <a:rPr lang="zh-CN" altLang="en-US" dirty="0"/>
                <a:t>是空闲</a:t>
              </a:r>
              <a:r>
                <a:rPr lang="en-US" altLang="zh-CN" dirty="0"/>
                <a:t>, </a:t>
              </a:r>
              <a:r>
                <a:rPr lang="zh-CN" altLang="en-US" dirty="0"/>
                <a:t>否则，表示已分配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000246"/>
            <a:ext cx="7370445" cy="710976"/>
            <a:chOff x="844893" y="2000246"/>
            <a:chExt cx="7370445" cy="710976"/>
          </a:xfrm>
        </p:grpSpPr>
        <p:sp>
          <p:nvSpPr>
            <p:cNvPr id="24" name="内容占位符 2"/>
            <p:cNvSpPr txBox="1"/>
            <p:nvPr/>
          </p:nvSpPr>
          <p:spPr>
            <a:xfrm>
              <a:off x="1142976" y="2000246"/>
              <a:ext cx="5805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使用简单但是可能会是一个大的很大向量表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7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5" y="2352900"/>
              <a:ext cx="68203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160GB</a:t>
              </a:r>
              <a:r>
                <a:rPr lang="zh-CN" altLang="en-US" dirty="0"/>
                <a:t>磁盘</a:t>
              </a:r>
              <a:r>
                <a:rPr lang="en-US" altLang="zh-CN" dirty="0"/>
                <a:t>-&gt; 40M</a:t>
              </a:r>
              <a:r>
                <a:rPr lang="zh-CN" altLang="en-US" dirty="0"/>
                <a:t>数据块</a:t>
              </a:r>
              <a:r>
                <a:rPr lang="en-US" altLang="zh-CN" dirty="0"/>
                <a:t>-&gt; 5MB</a:t>
              </a:r>
              <a:r>
                <a:rPr lang="zh-CN" altLang="en-US" dirty="0"/>
                <a:t>位图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667680"/>
            <a:ext cx="6381412" cy="1333962"/>
            <a:chOff x="1262422" y="2667680"/>
            <a:chExt cx="6381412" cy="133396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869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5" y="2667680"/>
              <a:ext cx="62488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假定空闲空间在磁盘中均匀分布，</a:t>
              </a:r>
              <a:endParaRPr lang="en-US" altLang="zh-CN" dirty="0"/>
            </a:p>
            <a:p>
              <a:pPr marL="0" lvl="1" indent="0"/>
              <a:r>
                <a:rPr lang="zh-CN" altLang="en-US" dirty="0"/>
                <a:t>则找到“</a:t>
              </a:r>
              <a:r>
                <a:rPr lang="en-US" altLang="zh-CN" dirty="0"/>
                <a:t>0</a:t>
              </a:r>
              <a:r>
                <a:rPr lang="zh-CN" altLang="en-US" dirty="0"/>
                <a:t>”之前要扫描</a:t>
              </a:r>
              <a:r>
                <a:rPr lang="en-US" altLang="zh-CN" dirty="0"/>
                <a:t>n/r 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434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/>
            <p:nvPr/>
          </p:nvSpPr>
          <p:spPr>
            <a:xfrm>
              <a:off x="1624945" y="3315158"/>
              <a:ext cx="30899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/>
                <a:t>n = </a:t>
              </a:r>
              <a:r>
                <a:rPr lang="zh-CN" altLang="en-US" dirty="0"/>
                <a:t>磁盘上数据块的总数</a:t>
              </a:r>
              <a:endParaRPr lang="en-US" altLang="zh-CN" dirty="0"/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82" y="37626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/>
            <p:nvPr/>
          </p:nvSpPr>
          <p:spPr>
            <a:xfrm>
              <a:off x="1624945" y="3643320"/>
              <a:ext cx="23041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>
                <a:buSzPct val="100000"/>
              </a:pPr>
              <a:r>
                <a:rPr lang="en-US" altLang="zh-CN" sz="2000" dirty="0"/>
                <a:t>r = </a:t>
              </a:r>
              <a:r>
                <a:rPr lang="zh-CN" altLang="en-US" sz="2000" dirty="0"/>
                <a:t>空闲块的数目</a:t>
              </a:r>
              <a:r>
                <a:rPr lang="en-US" altLang="zh-CN" sz="2000" dirty="0"/>
                <a:t> 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其他空闲空间组织方式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0613" y="851004"/>
            <a:ext cx="6988079" cy="1284436"/>
            <a:chOff x="550613" y="851004"/>
            <a:chExt cx="6988079" cy="1284436"/>
          </a:xfrm>
        </p:grpSpPr>
        <p:sp>
          <p:nvSpPr>
            <p:cNvPr id="11" name="内容占位符 2"/>
            <p:cNvSpPr txBox="1"/>
            <p:nvPr/>
          </p:nvSpPr>
          <p:spPr>
            <a:xfrm>
              <a:off x="848696" y="85100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链表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613" y="8510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8953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+mj-ea"/>
                  <a:ea typeface="+mj-ea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1069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4977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2151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7554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8075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25069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1181377" y="1740455"/>
              <a:ext cx="504056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1685433" y="1719435"/>
              <a:ext cx="864096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056900" y="1719435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941966" y="1338184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4123194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68101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5657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917136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461378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65952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798000" y="1338666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2549528" y="1719435"/>
              <a:ext cx="2160240" cy="34825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4760756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213824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654820" y="1740455"/>
              <a:ext cx="360040" cy="32723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0613" y="2175938"/>
            <a:ext cx="7837811" cy="2051996"/>
            <a:chOff x="550613" y="2175938"/>
            <a:chExt cx="7837811" cy="2051996"/>
          </a:xfrm>
        </p:grpSpPr>
        <p:grpSp>
          <p:nvGrpSpPr>
            <p:cNvPr id="4" name="组合 3"/>
            <p:cNvGrpSpPr/>
            <p:nvPr/>
          </p:nvGrpSpPr>
          <p:grpSpPr>
            <a:xfrm>
              <a:off x="550613" y="2175938"/>
              <a:ext cx="7027355" cy="1632306"/>
              <a:chOff x="550613" y="2175938"/>
              <a:chExt cx="7027355" cy="1632306"/>
            </a:xfrm>
          </p:grpSpPr>
          <p:sp>
            <p:nvSpPr>
              <p:cNvPr id="13" name="内容占位符 2"/>
              <p:cNvSpPr txBox="1"/>
              <p:nvPr/>
            </p:nvSpPr>
            <p:spPr>
              <a:xfrm>
                <a:off x="848696" y="2175938"/>
                <a:ext cx="1428760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980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zh-CN" altLang="en-US" dirty="0"/>
                  <a:t>链式索引</a:t>
                </a:r>
                <a:endParaRPr lang="en-US" altLang="zh-CN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0613" y="2175938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8953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100000">
                    <a:srgbClr val="FF99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11576A"/>
                    </a:solidFill>
                    <a:latin typeface="+mj-ea"/>
                    <a:ea typeface="+mj-ea"/>
                  </a:rPr>
                  <a:t>D</a:t>
                </a:r>
                <a:endParaRPr lang="zh-CN" altLang="en-US" b="1" dirty="0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24977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2151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375544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8075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25069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1695942" y="3108607"/>
                <a:ext cx="872359" cy="11433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1181377" y="3098097"/>
                <a:ext cx="432048" cy="27198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1602914" y="3056057"/>
                <a:ext cx="3106854" cy="339311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460460" y="2674806"/>
                <a:ext cx="368988" cy="396000"/>
                <a:chOff x="1754740" y="0"/>
                <a:chExt cx="368988" cy="3960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804584" y="0"/>
                  <a:ext cx="288000" cy="396000"/>
                </a:xfrm>
                <a:prstGeom prst="rect">
                  <a:avLst/>
                </a:prstGeom>
                <a:gradFill>
                  <a:gsLst>
                    <a:gs pos="0">
                      <a:srgbClr val="996633"/>
                    </a:gs>
                    <a:gs pos="100000">
                      <a:srgbClr val="333300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 dirty="0">
                    <a:solidFill>
                      <a:srgbClr val="11576A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9" name="内容占位符 2"/>
                <p:cNvSpPr txBox="1"/>
                <p:nvPr/>
              </p:nvSpPr>
              <p:spPr>
                <a:xfrm>
                  <a:off x="1754740" y="18330"/>
                  <a:ext cx="368988" cy="360040"/>
                </a:xfrm>
                <a:prstGeom prst="rect">
                  <a:avLst/>
                </a:prstGeom>
              </p:spPr>
              <p:txBody>
                <a:bodyPr/>
                <a:lstStyle>
                  <a:lvl1pPr marL="269875" indent="-269875">
                    <a:buNone/>
                    <a:defRPr sz="2000" b="1" baseline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  <a:lvl2pPr marL="269875" indent="-93980">
                    <a:buNone/>
                    <a:defRPr sz="20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2pPr>
                  <a:lvl3pPr>
                    <a:buNone/>
                    <a:defRPr sz="1800" b="1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defRPr>
                  </a:lvl3pPr>
                </a:lstStyle>
                <a:p>
                  <a:r>
                    <a:rPr lang="en-US" altLang="zh-CN" sz="1800" dirty="0">
                      <a:solidFill>
                        <a:schemeClr val="bg1"/>
                      </a:solidFill>
                    </a:rPr>
                    <a:t>G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941966" y="2674806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23194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68101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565752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917136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61378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365952" y="267528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66FF33"/>
                  </a:gs>
                  <a:gs pos="100000">
                    <a:srgbClr val="0033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000" y="2664778"/>
                <a:ext cx="288000" cy="396000"/>
              </a:xfrm>
              <a:prstGeom prst="rect">
                <a:avLst/>
              </a:prstGeom>
              <a:gradFill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1613424" y="3056057"/>
                <a:ext cx="3610910" cy="411319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613424" y="3056057"/>
                <a:ext cx="4114966" cy="483327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613424" y="3056057"/>
                <a:ext cx="4475006" cy="555335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>
                <a:off x="1613424" y="3056057"/>
                <a:ext cx="5360122" cy="627343"/>
              </a:xfrm>
              <a:custGeom>
                <a:avLst/>
                <a:gdLst>
                  <a:gd name="connsiteX0" fmla="*/ 0 w 872359"/>
                  <a:gd name="connsiteY0" fmla="*/ 0 h 350345"/>
                  <a:gd name="connsiteX1" fmla="*/ 168166 w 872359"/>
                  <a:gd name="connsiteY1" fmla="*/ 283780 h 350345"/>
                  <a:gd name="connsiteX2" fmla="*/ 620111 w 872359"/>
                  <a:gd name="connsiteY2" fmla="*/ 304800 h 350345"/>
                  <a:gd name="connsiteX3" fmla="*/ 872359 w 872359"/>
                  <a:gd name="connsiteY3" fmla="*/ 10511 h 3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359" h="350345">
                    <a:moveTo>
                      <a:pt x="0" y="0"/>
                    </a:moveTo>
                    <a:cubicBezTo>
                      <a:pt x="32407" y="116490"/>
                      <a:pt x="64814" y="232980"/>
                      <a:pt x="168166" y="283780"/>
                    </a:cubicBezTo>
                    <a:cubicBezTo>
                      <a:pt x="271518" y="334580"/>
                      <a:pt x="502746" y="350345"/>
                      <a:pt x="620111" y="304800"/>
                    </a:cubicBezTo>
                    <a:cubicBezTo>
                      <a:pt x="737476" y="259255"/>
                      <a:pt x="804917" y="134883"/>
                      <a:pt x="872359" y="10511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1608092" y="3090037"/>
                <a:ext cx="5969876" cy="718207"/>
              </a:xfrm>
              <a:custGeom>
                <a:avLst/>
                <a:gdLst>
                  <a:gd name="connsiteX0" fmla="*/ 0 w 5969876"/>
                  <a:gd name="connsiteY0" fmla="*/ 0 h 718207"/>
                  <a:gd name="connsiteX1" fmla="*/ 830318 w 5969876"/>
                  <a:gd name="connsiteY1" fmla="*/ 578069 h 718207"/>
                  <a:gd name="connsiteX2" fmla="*/ 3384331 w 5969876"/>
                  <a:gd name="connsiteY2" fmla="*/ 704193 h 718207"/>
                  <a:gd name="connsiteX3" fmla="*/ 5969876 w 5969876"/>
                  <a:gd name="connsiteY3" fmla="*/ 493986 h 7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9876" h="718207">
                    <a:moveTo>
                      <a:pt x="0" y="0"/>
                    </a:moveTo>
                    <a:cubicBezTo>
                      <a:pt x="133131" y="230352"/>
                      <a:pt x="266263" y="460704"/>
                      <a:pt x="830318" y="578069"/>
                    </a:cubicBezTo>
                    <a:cubicBezTo>
                      <a:pt x="1394373" y="695435"/>
                      <a:pt x="2527738" y="718207"/>
                      <a:pt x="3384331" y="704193"/>
                    </a:cubicBezTo>
                    <a:cubicBezTo>
                      <a:pt x="4240924" y="690179"/>
                      <a:pt x="5105400" y="592082"/>
                      <a:pt x="5969876" y="493986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内容占位符 2"/>
            <p:cNvSpPr txBox="1"/>
            <p:nvPr/>
          </p:nvSpPr>
          <p:spPr>
            <a:xfrm>
              <a:off x="7268964" y="3291830"/>
              <a:ext cx="1119460" cy="9361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>
                  <a:solidFill>
                    <a:srgbClr val="660033"/>
                  </a:solidFill>
                </a:rPr>
                <a:t>    下一组索引块</a:t>
              </a:r>
              <a:endParaRPr lang="en-US" altLang="zh-CN" sz="1600" dirty="0">
                <a:solidFill>
                  <a:srgbClr val="660033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1496" y="4244268"/>
            <a:ext cx="4146496" cy="471092"/>
            <a:chOff x="2261496" y="4244268"/>
            <a:chExt cx="4146496" cy="471092"/>
          </a:xfrm>
        </p:grpSpPr>
        <p:sp>
          <p:nvSpPr>
            <p:cNvPr id="68" name="矩形 67"/>
            <p:cNvSpPr/>
            <p:nvPr/>
          </p:nvSpPr>
          <p:spPr>
            <a:xfrm>
              <a:off x="2261496" y="424426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588334" y="4245830"/>
              <a:ext cx="288000" cy="3960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内容占位符 2"/>
            <p:cNvSpPr txBox="1"/>
            <p:nvPr/>
          </p:nvSpPr>
          <p:spPr>
            <a:xfrm>
              <a:off x="2568986" y="4286732"/>
              <a:ext cx="18438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/>
                <a:t>已分配数据块</a:t>
              </a:r>
              <a:endParaRPr lang="en-US" altLang="zh-CN" sz="1600" dirty="0"/>
            </a:p>
          </p:txBody>
        </p:sp>
        <p:sp>
          <p:nvSpPr>
            <p:cNvPr id="71" name="内容占位符 2"/>
            <p:cNvSpPr txBox="1"/>
            <p:nvPr/>
          </p:nvSpPr>
          <p:spPr>
            <a:xfrm>
              <a:off x="4895824" y="4286732"/>
              <a:ext cx="1512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600" dirty="0"/>
                <a:t>空闲数据块</a:t>
              </a:r>
              <a:endParaRPr lang="en-US" altLang="zh-CN" sz="16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/>
              <a:t>文件系统的概念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>
                <a:solidFill>
                  <a:srgbClr val="C00000"/>
                </a:solidFill>
              </a:rPr>
              <a:t>冗余磁盘阵列</a:t>
            </a:r>
            <a:r>
              <a:rPr lang="en-US" altLang="zh-CN" dirty="0">
                <a:solidFill>
                  <a:srgbClr val="C00000"/>
                </a:solidFill>
              </a:rPr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512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磁盘分区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655933" cy="428628"/>
            <a:chOff x="844893" y="1019164"/>
            <a:chExt cx="565593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53578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通常磁盘通过分区来最大限度减小寻道时间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71818"/>
            <a:ext cx="3381016" cy="358322"/>
            <a:chOff x="1262422" y="1371818"/>
            <a:chExt cx="3381016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71818"/>
              <a:ext cx="324845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/>
                <a:t>分区是一组柱面的集合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1707939"/>
            <a:ext cx="4893754" cy="358322"/>
            <a:chOff x="1262422" y="1686598"/>
            <a:chExt cx="4893754" cy="358322"/>
          </a:xfrm>
        </p:grpSpPr>
        <p:sp>
          <p:nvSpPr>
            <p:cNvPr id="32" name="内容占位符 2"/>
            <p:cNvSpPr txBox="1"/>
            <p:nvPr/>
          </p:nvSpPr>
          <p:spPr>
            <a:xfrm>
              <a:off x="1394985" y="1686598"/>
              <a:ext cx="47611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每个分区都可视为逻辑上独立的磁盘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826535" y="2855019"/>
            <a:ext cx="6132671" cy="2221823"/>
            <a:chOff x="1826535" y="2855019"/>
            <a:chExt cx="6132671" cy="2221823"/>
          </a:xfrm>
        </p:grpSpPr>
        <p:cxnSp>
          <p:nvCxnSpPr>
            <p:cNvPr id="42" name="直接连接符 41"/>
            <p:cNvCxnSpPr/>
            <p:nvPr/>
          </p:nvCxnSpPr>
          <p:spPr>
            <a:xfrm rot="10800000">
              <a:off x="6500826" y="4330503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0800000">
              <a:off x="6530446" y="3930212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>
              <a:off x="6500826" y="342900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1826535" y="2855019"/>
              <a:ext cx="5364000" cy="1801176"/>
              <a:chOff x="2469477" y="2855019"/>
              <a:chExt cx="5364000" cy="18011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469477" y="3643320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613495" y="3714758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57509" y="3786196"/>
                <a:ext cx="4788000" cy="72064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69477" y="3273798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613495" y="3336280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757509" y="3408288"/>
                <a:ext cx="4788000" cy="72064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469477" y="2855019"/>
                <a:ext cx="5364000" cy="10128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13495" y="2917501"/>
                <a:ext cx="5076000" cy="87838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757509" y="3003235"/>
                <a:ext cx="4788000" cy="720643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906290" y="3085894"/>
                <a:ext cx="4500000" cy="565975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31816" y="3157340"/>
                <a:ext cx="4248000" cy="422522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175270" y="3219822"/>
                <a:ext cx="3960000" cy="288032"/>
              </a:xfrm>
              <a:prstGeom prst="ellipse">
                <a:avLst/>
              </a:prstGeom>
              <a:solidFill>
                <a:srgbClr val="33FFFF"/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326092" y="3286276"/>
                <a:ext cx="3694180" cy="15909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929586" y="3168842"/>
              <a:ext cx="0" cy="1908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10800000">
              <a:off x="6500826" y="320051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10800000">
              <a:off x="6509682" y="3768021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0800000">
              <a:off x="6500826" y="4180606"/>
              <a:ext cx="1428760" cy="1588"/>
            </a:xfrm>
            <a:prstGeom prst="line">
              <a:avLst/>
            </a:prstGeom>
            <a:ln w="762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258535" y="3085372"/>
            <a:ext cx="4500000" cy="565975"/>
            <a:chOff x="2415748" y="3238294"/>
            <a:chExt cx="4500000" cy="565975"/>
          </a:xfrm>
        </p:grpSpPr>
        <p:sp>
          <p:nvSpPr>
            <p:cNvPr id="55" name="椭圆 54"/>
            <p:cNvSpPr/>
            <p:nvPr/>
          </p:nvSpPr>
          <p:spPr>
            <a:xfrm>
              <a:off x="2415748" y="3238294"/>
              <a:ext cx="4500000" cy="56597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541274" y="3309740"/>
              <a:ext cx="4248000" cy="42252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684728" y="3372222"/>
              <a:ext cx="3960000" cy="2880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835550" y="3438676"/>
              <a:ext cx="3694180" cy="159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8161" y="2488589"/>
            <a:ext cx="108000" cy="2514863"/>
            <a:chOff x="4408161" y="2488589"/>
            <a:chExt cx="108000" cy="2514863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4500562" y="4643452"/>
              <a:ext cx="0" cy="360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12"/>
            <p:cNvSpPr>
              <a:spLocks noChangeArrowheads="1"/>
            </p:cNvSpPr>
            <p:nvPr/>
          </p:nvSpPr>
          <p:spPr bwMode="auto">
            <a:xfrm>
              <a:off x="4408161" y="3283186"/>
              <a:ext cx="108000" cy="10800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400">
                <a:ea typeface="宋体" charset="0"/>
                <a:cs typeface="宋体" charset="0"/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4464816" y="2488589"/>
              <a:ext cx="0" cy="828000"/>
            </a:xfrm>
            <a:prstGeom prst="line">
              <a:avLst/>
            </a:prstGeom>
            <a:noFill/>
            <a:ln w="1016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8259" y="2143122"/>
            <a:ext cx="2701567" cy="2006636"/>
            <a:chOff x="808259" y="2143122"/>
            <a:chExt cx="2701567" cy="2006636"/>
          </a:xfrm>
        </p:grpSpPr>
        <p:cxnSp>
          <p:nvCxnSpPr>
            <p:cNvPr id="43" name="直接连接符 42"/>
            <p:cNvCxnSpPr/>
            <p:nvPr/>
          </p:nvCxnSpPr>
          <p:spPr>
            <a:xfrm rot="10800000">
              <a:off x="1826535" y="2679700"/>
              <a:ext cx="0" cy="1470058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10800000" flipH="1">
              <a:off x="2265358" y="2684882"/>
              <a:ext cx="0" cy="684000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800000" flipH="1">
              <a:off x="2697158" y="2681824"/>
              <a:ext cx="0" cy="684000"/>
            </a:xfrm>
            <a:prstGeom prst="line">
              <a:avLst/>
            </a:prstGeom>
            <a:ln w="2857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左大括号 45"/>
            <p:cNvSpPr/>
            <p:nvPr/>
          </p:nvSpPr>
          <p:spPr>
            <a:xfrm rot="5400000">
              <a:off x="1960444" y="2400201"/>
              <a:ext cx="142877" cy="432000"/>
            </a:xfrm>
            <a:prstGeom prst="lef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左大括号 46"/>
            <p:cNvSpPr/>
            <p:nvPr/>
          </p:nvSpPr>
          <p:spPr>
            <a:xfrm rot="5400000">
              <a:off x="2406732" y="2400202"/>
              <a:ext cx="142877" cy="432000"/>
            </a:xfrm>
            <a:prstGeom prst="lef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8259" y="2143122"/>
              <a:ext cx="739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A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分区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86050" y="2143122"/>
              <a:ext cx="723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</a:rPr>
                <a:t>B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</a:rPr>
                <a:t>分区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1463040" y="2270760"/>
              <a:ext cx="556260" cy="220980"/>
            </a:xfrm>
            <a:custGeom>
              <a:avLst/>
              <a:gdLst>
                <a:gd name="connsiteX0" fmla="*/ 0 w 556260"/>
                <a:gd name="connsiteY0" fmla="*/ 38100 h 220980"/>
                <a:gd name="connsiteX1" fmla="*/ 342900 w 556260"/>
                <a:gd name="connsiteY1" fmla="*/ 30480 h 220980"/>
                <a:gd name="connsiteX2" fmla="*/ 556260 w 55626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260" h="220980">
                  <a:moveTo>
                    <a:pt x="0" y="38100"/>
                  </a:moveTo>
                  <a:cubicBezTo>
                    <a:pt x="125095" y="19050"/>
                    <a:pt x="250190" y="0"/>
                    <a:pt x="342900" y="30480"/>
                  </a:cubicBezTo>
                  <a:cubicBezTo>
                    <a:pt x="435610" y="60960"/>
                    <a:pt x="495935" y="140970"/>
                    <a:pt x="556260" y="220980"/>
                  </a:cubicBezTo>
                </a:path>
              </a:pathLst>
            </a:cu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476500" y="2242820"/>
              <a:ext cx="373380" cy="203200"/>
            </a:xfrm>
            <a:custGeom>
              <a:avLst/>
              <a:gdLst>
                <a:gd name="connsiteX0" fmla="*/ 373380 w 373380"/>
                <a:gd name="connsiteY0" fmla="*/ 35560 h 203200"/>
                <a:gd name="connsiteX1" fmla="*/ 83820 w 373380"/>
                <a:gd name="connsiteY1" fmla="*/ 27940 h 203200"/>
                <a:gd name="connsiteX2" fmla="*/ 0 w 373380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380" h="203200">
                  <a:moveTo>
                    <a:pt x="373380" y="35560"/>
                  </a:moveTo>
                  <a:cubicBezTo>
                    <a:pt x="259715" y="17780"/>
                    <a:pt x="146050" y="0"/>
                    <a:pt x="83820" y="27940"/>
                  </a:cubicBezTo>
                  <a:cubicBezTo>
                    <a:pt x="21590" y="55880"/>
                    <a:pt x="0" y="203200"/>
                    <a:pt x="0" y="203200"/>
                  </a:cubicBezTo>
                </a:path>
              </a:pathLst>
            </a:cu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一个典型的磁盘文件系统组织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926384" y="994292"/>
            <a:ext cx="70294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文件卷：一个拥有完整文件系统实例的外存空间</a:t>
            </a:r>
            <a:endParaRPr lang="en-US" altLang="zh-CN" dirty="0"/>
          </a:p>
          <a:p>
            <a:pPr lvl="1" indent="-269875"/>
            <a:r>
              <a:rPr lang="zh-CN" altLang="en-US" dirty="0"/>
              <a:t>             通常常驻在磁盘的单个分区上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3528" y="2067694"/>
            <a:ext cx="3523079" cy="2312393"/>
            <a:chOff x="958533" y="2083407"/>
            <a:chExt cx="3523079" cy="2312393"/>
          </a:xfrm>
        </p:grpSpPr>
        <p:sp>
          <p:nvSpPr>
            <p:cNvPr id="50" name="矩形 49"/>
            <p:cNvSpPr/>
            <p:nvPr/>
          </p:nvSpPr>
          <p:spPr>
            <a:xfrm>
              <a:off x="2106063" y="2091800"/>
              <a:ext cx="1080000" cy="2304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2106063" y="2090650"/>
              <a:ext cx="1080000" cy="357190"/>
              <a:chOff x="6519320" y="2545004"/>
              <a:chExt cx="1080000" cy="35719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6519320" y="2545004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736753" y="2545004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>
                    <a:solidFill>
                      <a:srgbClr val="11576A"/>
                    </a:solidFill>
                    <a:latin typeface="+mn-ea"/>
                  </a:rPr>
                  <a:t>目录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106063" y="3176508"/>
              <a:ext cx="1080000" cy="357190"/>
              <a:chOff x="6519320" y="2545004"/>
              <a:chExt cx="1080000" cy="35719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6519320" y="2545004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36753" y="2545004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>
                    <a:solidFill>
                      <a:srgbClr val="11576A"/>
                    </a:solidFill>
                    <a:latin typeface="+mn-ea"/>
                  </a:rPr>
                  <a:t>目录</a:t>
                </a:r>
              </a:p>
            </p:txBody>
          </p:sp>
        </p:grpSp>
        <p:sp>
          <p:nvSpPr>
            <p:cNvPr id="63" name="右大括号 62"/>
            <p:cNvSpPr/>
            <p:nvPr/>
          </p:nvSpPr>
          <p:spPr>
            <a:xfrm>
              <a:off x="3177633" y="2083407"/>
              <a:ext cx="357190" cy="2304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63385" y="301784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号磁盘</a:t>
              </a: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1748873" y="2090734"/>
              <a:ext cx="357190" cy="1080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>
              <a:off x="1748873" y="3195642"/>
              <a:ext cx="357190" cy="1188000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58533" y="24288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Ａ分区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44531" y="3609982"/>
              <a:ext cx="791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B</a:t>
              </a:r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分区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2055" y="262255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文件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12055" y="376555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文件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37024" y="2065582"/>
            <a:ext cx="3425941" cy="2314505"/>
            <a:chOff x="4275311" y="2380540"/>
            <a:chExt cx="3425941" cy="2314505"/>
          </a:xfrm>
        </p:grpSpPr>
        <p:sp>
          <p:nvSpPr>
            <p:cNvPr id="40" name="矩形 39"/>
            <p:cNvSpPr/>
            <p:nvPr/>
          </p:nvSpPr>
          <p:spPr>
            <a:xfrm>
              <a:off x="5311780" y="2380541"/>
              <a:ext cx="1080000" cy="231450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311780" y="2380541"/>
              <a:ext cx="1080000" cy="357190"/>
              <a:chOff x="6519320" y="2738205"/>
              <a:chExt cx="1080000" cy="35719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519320" y="2738205"/>
                <a:ext cx="1080000" cy="35719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36753" y="2738205"/>
                <a:ext cx="58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spc="-100" dirty="0">
                    <a:solidFill>
                      <a:srgbClr val="11576A"/>
                    </a:solidFill>
                    <a:latin typeface="+mn-ea"/>
                  </a:rPr>
                  <a:t>目录</a:t>
                </a:r>
              </a:p>
            </p:txBody>
          </p:sp>
        </p:grpSp>
        <p:sp>
          <p:nvSpPr>
            <p:cNvPr id="57" name="右大括号 56"/>
            <p:cNvSpPr/>
            <p:nvPr/>
          </p:nvSpPr>
          <p:spPr>
            <a:xfrm>
              <a:off x="6391780" y="2380540"/>
              <a:ext cx="348760" cy="1101444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右大括号 57"/>
            <p:cNvSpPr/>
            <p:nvPr/>
          </p:nvSpPr>
          <p:spPr>
            <a:xfrm>
              <a:off x="6391780" y="3517906"/>
              <a:ext cx="348760" cy="1177139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83025" y="274531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号磁盘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83025" y="392180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号磁盘</a:t>
              </a:r>
            </a:p>
          </p:txBody>
        </p:sp>
        <p:sp>
          <p:nvSpPr>
            <p:cNvPr id="61" name="左大括号 60"/>
            <p:cNvSpPr/>
            <p:nvPr/>
          </p:nvSpPr>
          <p:spPr>
            <a:xfrm>
              <a:off x="5026027" y="2380540"/>
              <a:ext cx="277323" cy="2314505"/>
            </a:xfrm>
            <a:prstGeom prst="lef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75311" y="3340838"/>
              <a:ext cx="80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+mn-ea"/>
                </a:rPr>
                <a:t>C</a:t>
              </a:r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分区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30856" y="33877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+mn-ea"/>
                </a:rPr>
                <a:t>文件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多磁盘管理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41514"/>
            <a:ext cx="8047587" cy="679450"/>
            <a:chOff x="844893" y="1941514"/>
            <a:chExt cx="8047587" cy="67945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41514"/>
              <a:ext cx="77495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冗余磁盘阵列</a:t>
              </a:r>
              <a:r>
                <a:rPr lang="en-US" altLang="zh-CN" dirty="0"/>
                <a:t>(RAID, Redundant Array of Inexpensive Disks)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415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701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2265366"/>
              <a:ext cx="231975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多种磁盘管理技术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574926"/>
            <a:ext cx="5667032" cy="568328"/>
            <a:chOff x="1262422" y="2574926"/>
            <a:chExt cx="5667032" cy="568328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797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2574926"/>
              <a:ext cx="5534468" cy="5683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RAID</a:t>
              </a:r>
              <a:r>
                <a:rPr lang="zh-CN" altLang="en-US" dirty="0"/>
                <a:t>分类</a:t>
              </a:r>
              <a:endParaRPr lang="en-US" altLang="zh-CN" dirty="0"/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</a:t>
              </a:r>
              <a:r>
                <a:rPr lang="en-US" altLang="zh-CN" dirty="0"/>
                <a:t>, RAID-0, RAID-1, RAID-5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4012859" cy="1000132"/>
            <a:chOff x="844893" y="1000114"/>
            <a:chExt cx="4012859" cy="100013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使用多磁盘可改善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357304"/>
              <a:ext cx="224832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吞吐量</a:t>
              </a:r>
              <a:r>
                <a:rPr lang="en-US" altLang="zh-CN" dirty="0"/>
                <a:t>(</a:t>
              </a:r>
              <a:r>
                <a:rPr lang="zh-CN" altLang="en-US" dirty="0"/>
                <a:t>通过并行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71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/>
            <p:nvPr/>
          </p:nvSpPr>
          <p:spPr>
            <a:xfrm>
              <a:off x="1394986" y="1666864"/>
              <a:ext cx="3462766" cy="3333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可靠性和可用性</a:t>
              </a:r>
              <a:r>
                <a:rPr lang="en-US" altLang="zh-CN" dirty="0"/>
                <a:t> (</a:t>
              </a:r>
              <a:r>
                <a:rPr lang="zh-CN" altLang="en-US" dirty="0"/>
                <a:t>通过冗余</a:t>
              </a:r>
              <a:r>
                <a:rPr lang="en-US" altLang="zh-CN" dirty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3119446"/>
            <a:ext cx="5239275" cy="712788"/>
            <a:chOff x="844893" y="3119446"/>
            <a:chExt cx="5239275" cy="712788"/>
          </a:xfrm>
        </p:grpSpPr>
        <p:sp>
          <p:nvSpPr>
            <p:cNvPr id="19" name="内容占位符 2"/>
            <p:cNvSpPr txBox="1"/>
            <p:nvPr/>
          </p:nvSpPr>
          <p:spPr>
            <a:xfrm>
              <a:off x="1142976" y="3119446"/>
              <a:ext cx="37170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冗余磁盘阵列的实现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31194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814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5" y="3476636"/>
              <a:ext cx="46891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软件：操作系统内核的文件卷管理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786196"/>
            <a:ext cx="3741626" cy="333382"/>
            <a:chOff x="1262422" y="3786196"/>
            <a:chExt cx="3741626" cy="33338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8909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6" y="3786196"/>
              <a:ext cx="3609062" cy="33338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硬件：</a:t>
              </a:r>
              <a:r>
                <a:rPr lang="en-US" altLang="zh-CN" dirty="0"/>
                <a:t>RAID</a:t>
              </a:r>
              <a:r>
                <a:rPr lang="zh-CN" altLang="en-US" dirty="0"/>
                <a:t>硬件控制器</a:t>
              </a:r>
              <a:r>
                <a:rPr lang="en-US" altLang="zh-CN" dirty="0"/>
                <a:t>(I/O)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RAID-0</a:t>
            </a:r>
            <a:r>
              <a:rPr lang="zh-CN" altLang="zh-CN" dirty="0"/>
              <a:t>：</a:t>
            </a:r>
            <a:r>
              <a:rPr lang="zh-CN" altLang="en-US" dirty="0"/>
              <a:t>磁盘条带化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679435" cy="428628"/>
            <a:chOff x="844893" y="1000114"/>
            <a:chExt cx="6679435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63813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把数据块分成多个子块，存储在独立的磁盘中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3528" y="3215262"/>
            <a:ext cx="1601721" cy="1336921"/>
            <a:chOff x="604280" y="3435846"/>
            <a:chExt cx="1601721" cy="1336921"/>
          </a:xfrm>
        </p:grpSpPr>
        <p:sp>
          <p:nvSpPr>
            <p:cNvPr id="184" name="Text Box 42"/>
            <p:cNvSpPr txBox="1">
              <a:spLocks noChangeArrowheads="1"/>
            </p:cNvSpPr>
            <p:nvPr/>
          </p:nvSpPr>
          <p:spPr bwMode="auto">
            <a:xfrm>
              <a:off x="604280" y="3849437"/>
              <a:ext cx="1601721" cy="9233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dirty="0">
                  <a:latin typeface="Times" charset="0"/>
                  <a:ea typeface="宋体" charset="0"/>
                  <a:cs typeface="宋体" charset="0"/>
                </a:rPr>
                <a:t> </a:t>
              </a: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8   9  10 11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12 13 14 15 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chemeClr val="bg1"/>
                  </a:solidFill>
                  <a:latin typeface="+mj-ea"/>
                  <a:ea typeface="+mj-ea"/>
                  <a:cs typeface="宋体" charset="0"/>
                </a:rPr>
                <a:t> 0   1   2   3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755576" y="3435846"/>
              <a:ext cx="119850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OS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62513" y="1779662"/>
            <a:ext cx="6205070" cy="1574590"/>
            <a:chOff x="2143265" y="2000246"/>
            <a:chExt cx="6205070" cy="1574590"/>
          </a:xfrm>
        </p:grpSpPr>
        <p:sp>
          <p:nvSpPr>
            <p:cNvPr id="313" name="Line 86"/>
            <p:cNvSpPr>
              <a:spLocks noChangeShapeType="1"/>
            </p:cNvSpPr>
            <p:nvPr/>
          </p:nvSpPr>
          <p:spPr bwMode="auto">
            <a:xfrm>
              <a:off x="7307725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Line 87"/>
            <p:cNvSpPr>
              <a:spLocks noChangeShapeType="1"/>
            </p:cNvSpPr>
            <p:nvPr/>
          </p:nvSpPr>
          <p:spPr bwMode="auto">
            <a:xfrm flipH="1">
              <a:off x="7972339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Oval 88"/>
            <p:cNvSpPr>
              <a:spLocks noChangeArrowheads="1"/>
            </p:cNvSpPr>
            <p:nvPr/>
          </p:nvSpPr>
          <p:spPr bwMode="auto">
            <a:xfrm>
              <a:off x="6441875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6" name="Oval 89"/>
            <p:cNvSpPr>
              <a:spLocks noChangeArrowheads="1"/>
            </p:cNvSpPr>
            <p:nvPr/>
          </p:nvSpPr>
          <p:spPr bwMode="auto">
            <a:xfrm>
              <a:off x="6621929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7" name="Line 90"/>
            <p:cNvSpPr>
              <a:spLocks noChangeShapeType="1"/>
            </p:cNvSpPr>
            <p:nvPr/>
          </p:nvSpPr>
          <p:spPr bwMode="auto">
            <a:xfrm flipH="1">
              <a:off x="7972339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Oval 91"/>
            <p:cNvSpPr>
              <a:spLocks noChangeArrowheads="1"/>
            </p:cNvSpPr>
            <p:nvPr/>
          </p:nvSpPr>
          <p:spPr bwMode="auto">
            <a:xfrm>
              <a:off x="6441875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9" name="Oval 92"/>
            <p:cNvSpPr>
              <a:spLocks noChangeArrowheads="1"/>
            </p:cNvSpPr>
            <p:nvPr/>
          </p:nvSpPr>
          <p:spPr bwMode="auto">
            <a:xfrm>
              <a:off x="6621929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0" name="Line 93"/>
            <p:cNvSpPr>
              <a:spLocks noChangeShapeType="1"/>
            </p:cNvSpPr>
            <p:nvPr/>
          </p:nvSpPr>
          <p:spPr bwMode="auto">
            <a:xfrm flipH="1">
              <a:off x="7977634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Oval 94"/>
            <p:cNvSpPr>
              <a:spLocks noChangeArrowheads="1"/>
            </p:cNvSpPr>
            <p:nvPr/>
          </p:nvSpPr>
          <p:spPr bwMode="auto">
            <a:xfrm>
              <a:off x="6441875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3" name="Line 96"/>
            <p:cNvSpPr>
              <a:spLocks noChangeShapeType="1"/>
            </p:cNvSpPr>
            <p:nvPr/>
          </p:nvSpPr>
          <p:spPr bwMode="auto">
            <a:xfrm flipH="1">
              <a:off x="8021324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Line 97"/>
            <p:cNvSpPr>
              <a:spLocks noChangeShapeType="1"/>
            </p:cNvSpPr>
            <p:nvPr/>
          </p:nvSpPr>
          <p:spPr bwMode="auto">
            <a:xfrm>
              <a:off x="7307725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Line 98"/>
            <p:cNvSpPr>
              <a:spLocks noChangeShapeType="1"/>
            </p:cNvSpPr>
            <p:nvPr/>
          </p:nvSpPr>
          <p:spPr bwMode="auto">
            <a:xfrm flipH="1">
              <a:off x="7707552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Line 99"/>
            <p:cNvSpPr>
              <a:spLocks noChangeShapeType="1"/>
            </p:cNvSpPr>
            <p:nvPr/>
          </p:nvSpPr>
          <p:spPr bwMode="auto">
            <a:xfrm>
              <a:off x="7793608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Line 100"/>
            <p:cNvSpPr>
              <a:spLocks noChangeShapeType="1"/>
            </p:cNvSpPr>
            <p:nvPr/>
          </p:nvSpPr>
          <p:spPr bwMode="auto">
            <a:xfrm>
              <a:off x="7569864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Line 101"/>
            <p:cNvSpPr>
              <a:spLocks noChangeShapeType="1"/>
            </p:cNvSpPr>
            <p:nvPr/>
          </p:nvSpPr>
          <p:spPr bwMode="auto">
            <a:xfrm flipV="1">
              <a:off x="7471893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02"/>
            <p:cNvSpPr>
              <a:spLocks noChangeShapeType="1"/>
            </p:cNvSpPr>
            <p:nvPr/>
          </p:nvSpPr>
          <p:spPr bwMode="auto">
            <a:xfrm flipV="1">
              <a:off x="7898199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" name="Line 103"/>
            <p:cNvSpPr>
              <a:spLocks noChangeShapeType="1"/>
            </p:cNvSpPr>
            <p:nvPr/>
          </p:nvSpPr>
          <p:spPr bwMode="auto">
            <a:xfrm>
              <a:off x="7950099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Oval 104"/>
            <p:cNvSpPr>
              <a:spLocks noChangeArrowheads="1"/>
            </p:cNvSpPr>
            <p:nvPr/>
          </p:nvSpPr>
          <p:spPr bwMode="auto">
            <a:xfrm>
              <a:off x="6621929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2" name="Line 105"/>
            <p:cNvSpPr>
              <a:spLocks noChangeShapeType="1"/>
            </p:cNvSpPr>
            <p:nvPr/>
          </p:nvSpPr>
          <p:spPr bwMode="auto">
            <a:xfrm flipH="1">
              <a:off x="7054855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" name="Line 106"/>
            <p:cNvSpPr>
              <a:spLocks noChangeShapeType="1"/>
            </p:cNvSpPr>
            <p:nvPr/>
          </p:nvSpPr>
          <p:spPr bwMode="auto">
            <a:xfrm flipH="1">
              <a:off x="6441074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Line 107"/>
            <p:cNvSpPr>
              <a:spLocks noChangeShapeType="1"/>
            </p:cNvSpPr>
            <p:nvPr/>
          </p:nvSpPr>
          <p:spPr bwMode="auto">
            <a:xfrm flipH="1">
              <a:off x="6783449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Line 108"/>
            <p:cNvSpPr>
              <a:spLocks noChangeShapeType="1"/>
            </p:cNvSpPr>
            <p:nvPr/>
          </p:nvSpPr>
          <p:spPr bwMode="auto">
            <a:xfrm>
              <a:off x="6893335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" name="Line 109"/>
            <p:cNvSpPr>
              <a:spLocks noChangeShapeType="1"/>
            </p:cNvSpPr>
            <p:nvPr/>
          </p:nvSpPr>
          <p:spPr bwMode="auto">
            <a:xfrm flipH="1" flipV="1">
              <a:off x="6662704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" name="Line 110"/>
            <p:cNvSpPr>
              <a:spLocks noChangeShapeType="1"/>
            </p:cNvSpPr>
            <p:nvPr/>
          </p:nvSpPr>
          <p:spPr bwMode="auto">
            <a:xfrm flipH="1" flipV="1">
              <a:off x="7154149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Line 111"/>
            <p:cNvSpPr>
              <a:spLocks noChangeShapeType="1"/>
            </p:cNvSpPr>
            <p:nvPr/>
          </p:nvSpPr>
          <p:spPr bwMode="auto">
            <a:xfrm flipH="1">
              <a:off x="6588564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" name="Oval 112"/>
            <p:cNvSpPr>
              <a:spLocks noChangeArrowheads="1"/>
            </p:cNvSpPr>
            <p:nvPr/>
          </p:nvSpPr>
          <p:spPr bwMode="auto">
            <a:xfrm>
              <a:off x="7269331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0" name="Line 113"/>
            <p:cNvSpPr>
              <a:spLocks noChangeShapeType="1"/>
            </p:cNvSpPr>
            <p:nvPr/>
          </p:nvSpPr>
          <p:spPr bwMode="auto">
            <a:xfrm>
              <a:off x="7311697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Line 114"/>
            <p:cNvSpPr>
              <a:spLocks noChangeShapeType="1"/>
            </p:cNvSpPr>
            <p:nvPr/>
          </p:nvSpPr>
          <p:spPr bwMode="auto">
            <a:xfrm flipH="1">
              <a:off x="7977634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" name="Line 115"/>
            <p:cNvSpPr>
              <a:spLocks noChangeShapeType="1"/>
            </p:cNvSpPr>
            <p:nvPr/>
          </p:nvSpPr>
          <p:spPr bwMode="auto">
            <a:xfrm>
              <a:off x="7996169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" name="Line 116"/>
            <p:cNvSpPr>
              <a:spLocks noChangeShapeType="1"/>
            </p:cNvSpPr>
            <p:nvPr/>
          </p:nvSpPr>
          <p:spPr bwMode="auto">
            <a:xfrm flipH="1">
              <a:off x="7977634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Line 117"/>
            <p:cNvSpPr>
              <a:spLocks noChangeShapeType="1"/>
            </p:cNvSpPr>
            <p:nvPr/>
          </p:nvSpPr>
          <p:spPr bwMode="auto">
            <a:xfrm flipH="1">
              <a:off x="7977634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Line 118"/>
            <p:cNvSpPr>
              <a:spLocks noChangeShapeType="1"/>
            </p:cNvSpPr>
            <p:nvPr/>
          </p:nvSpPr>
          <p:spPr bwMode="auto">
            <a:xfrm>
              <a:off x="7996169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Line 119"/>
            <p:cNvSpPr>
              <a:spLocks noChangeShapeType="1"/>
            </p:cNvSpPr>
            <p:nvPr/>
          </p:nvSpPr>
          <p:spPr bwMode="auto">
            <a:xfrm>
              <a:off x="7996169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121"/>
            <p:cNvSpPr>
              <a:spLocks noChangeShapeType="1"/>
            </p:cNvSpPr>
            <p:nvPr/>
          </p:nvSpPr>
          <p:spPr bwMode="auto">
            <a:xfrm>
              <a:off x="8335096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86"/>
            <p:cNvSpPr>
              <a:spLocks noChangeShapeType="1"/>
            </p:cNvSpPr>
            <p:nvPr/>
          </p:nvSpPr>
          <p:spPr bwMode="auto">
            <a:xfrm>
              <a:off x="5167100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Line 87"/>
            <p:cNvSpPr>
              <a:spLocks noChangeShapeType="1"/>
            </p:cNvSpPr>
            <p:nvPr/>
          </p:nvSpPr>
          <p:spPr bwMode="auto">
            <a:xfrm flipH="1">
              <a:off x="5831714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Oval 88"/>
            <p:cNvSpPr>
              <a:spLocks noChangeArrowheads="1"/>
            </p:cNvSpPr>
            <p:nvPr/>
          </p:nvSpPr>
          <p:spPr bwMode="auto">
            <a:xfrm>
              <a:off x="4301250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9" name="Oval 89"/>
            <p:cNvSpPr>
              <a:spLocks noChangeArrowheads="1"/>
            </p:cNvSpPr>
            <p:nvPr/>
          </p:nvSpPr>
          <p:spPr bwMode="auto">
            <a:xfrm>
              <a:off x="4481304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0" name="Line 90"/>
            <p:cNvSpPr>
              <a:spLocks noChangeShapeType="1"/>
            </p:cNvSpPr>
            <p:nvPr/>
          </p:nvSpPr>
          <p:spPr bwMode="auto">
            <a:xfrm flipH="1">
              <a:off x="5831714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Oval 91"/>
            <p:cNvSpPr>
              <a:spLocks noChangeArrowheads="1"/>
            </p:cNvSpPr>
            <p:nvPr/>
          </p:nvSpPr>
          <p:spPr bwMode="auto">
            <a:xfrm>
              <a:off x="4301250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2" name="Oval 92"/>
            <p:cNvSpPr>
              <a:spLocks noChangeArrowheads="1"/>
            </p:cNvSpPr>
            <p:nvPr/>
          </p:nvSpPr>
          <p:spPr bwMode="auto">
            <a:xfrm>
              <a:off x="4481304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3" name="Line 93"/>
            <p:cNvSpPr>
              <a:spLocks noChangeShapeType="1"/>
            </p:cNvSpPr>
            <p:nvPr/>
          </p:nvSpPr>
          <p:spPr bwMode="auto">
            <a:xfrm flipH="1">
              <a:off x="5837009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Oval 94"/>
            <p:cNvSpPr>
              <a:spLocks noChangeArrowheads="1"/>
            </p:cNvSpPr>
            <p:nvPr/>
          </p:nvSpPr>
          <p:spPr bwMode="auto">
            <a:xfrm>
              <a:off x="4301250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6" name="Line 96"/>
            <p:cNvSpPr>
              <a:spLocks noChangeShapeType="1"/>
            </p:cNvSpPr>
            <p:nvPr/>
          </p:nvSpPr>
          <p:spPr bwMode="auto">
            <a:xfrm flipH="1">
              <a:off x="5880699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97"/>
            <p:cNvSpPr>
              <a:spLocks noChangeShapeType="1"/>
            </p:cNvSpPr>
            <p:nvPr/>
          </p:nvSpPr>
          <p:spPr bwMode="auto">
            <a:xfrm>
              <a:off x="5167100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Line 98"/>
            <p:cNvSpPr>
              <a:spLocks noChangeShapeType="1"/>
            </p:cNvSpPr>
            <p:nvPr/>
          </p:nvSpPr>
          <p:spPr bwMode="auto">
            <a:xfrm flipH="1">
              <a:off x="5566927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Line 99"/>
            <p:cNvSpPr>
              <a:spLocks noChangeShapeType="1"/>
            </p:cNvSpPr>
            <p:nvPr/>
          </p:nvSpPr>
          <p:spPr bwMode="auto">
            <a:xfrm>
              <a:off x="5652983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00"/>
            <p:cNvSpPr>
              <a:spLocks noChangeShapeType="1"/>
            </p:cNvSpPr>
            <p:nvPr/>
          </p:nvSpPr>
          <p:spPr bwMode="auto">
            <a:xfrm>
              <a:off x="5429239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Line 101"/>
            <p:cNvSpPr>
              <a:spLocks noChangeShapeType="1"/>
            </p:cNvSpPr>
            <p:nvPr/>
          </p:nvSpPr>
          <p:spPr bwMode="auto">
            <a:xfrm flipV="1">
              <a:off x="5331268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" name="Line 102"/>
            <p:cNvSpPr>
              <a:spLocks noChangeShapeType="1"/>
            </p:cNvSpPr>
            <p:nvPr/>
          </p:nvSpPr>
          <p:spPr bwMode="auto">
            <a:xfrm flipV="1">
              <a:off x="5757574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" name="Line 103"/>
            <p:cNvSpPr>
              <a:spLocks noChangeShapeType="1"/>
            </p:cNvSpPr>
            <p:nvPr/>
          </p:nvSpPr>
          <p:spPr bwMode="auto">
            <a:xfrm>
              <a:off x="5809474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Oval 104"/>
            <p:cNvSpPr>
              <a:spLocks noChangeArrowheads="1"/>
            </p:cNvSpPr>
            <p:nvPr/>
          </p:nvSpPr>
          <p:spPr bwMode="auto">
            <a:xfrm>
              <a:off x="4481304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95" name="Line 105"/>
            <p:cNvSpPr>
              <a:spLocks noChangeShapeType="1"/>
            </p:cNvSpPr>
            <p:nvPr/>
          </p:nvSpPr>
          <p:spPr bwMode="auto">
            <a:xfrm flipH="1">
              <a:off x="4914230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106"/>
            <p:cNvSpPr>
              <a:spLocks noChangeShapeType="1"/>
            </p:cNvSpPr>
            <p:nvPr/>
          </p:nvSpPr>
          <p:spPr bwMode="auto">
            <a:xfrm flipH="1">
              <a:off x="4300449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Line 107"/>
            <p:cNvSpPr>
              <a:spLocks noChangeShapeType="1"/>
            </p:cNvSpPr>
            <p:nvPr/>
          </p:nvSpPr>
          <p:spPr bwMode="auto">
            <a:xfrm flipH="1">
              <a:off x="4642824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" name="Line 108"/>
            <p:cNvSpPr>
              <a:spLocks noChangeShapeType="1"/>
            </p:cNvSpPr>
            <p:nvPr/>
          </p:nvSpPr>
          <p:spPr bwMode="auto">
            <a:xfrm>
              <a:off x="4752710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Line 109"/>
            <p:cNvSpPr>
              <a:spLocks noChangeShapeType="1"/>
            </p:cNvSpPr>
            <p:nvPr/>
          </p:nvSpPr>
          <p:spPr bwMode="auto">
            <a:xfrm flipH="1" flipV="1">
              <a:off x="4522079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10"/>
            <p:cNvSpPr>
              <a:spLocks noChangeShapeType="1"/>
            </p:cNvSpPr>
            <p:nvPr/>
          </p:nvSpPr>
          <p:spPr bwMode="auto">
            <a:xfrm flipH="1" flipV="1">
              <a:off x="5013524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Line 111"/>
            <p:cNvSpPr>
              <a:spLocks noChangeShapeType="1"/>
            </p:cNvSpPr>
            <p:nvPr/>
          </p:nvSpPr>
          <p:spPr bwMode="auto">
            <a:xfrm flipH="1">
              <a:off x="4447939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" name="Oval 112"/>
            <p:cNvSpPr>
              <a:spLocks noChangeArrowheads="1"/>
            </p:cNvSpPr>
            <p:nvPr/>
          </p:nvSpPr>
          <p:spPr bwMode="auto">
            <a:xfrm>
              <a:off x="5128706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3" name="Line 113"/>
            <p:cNvSpPr>
              <a:spLocks noChangeShapeType="1"/>
            </p:cNvSpPr>
            <p:nvPr/>
          </p:nvSpPr>
          <p:spPr bwMode="auto">
            <a:xfrm>
              <a:off x="5171072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Line 114"/>
            <p:cNvSpPr>
              <a:spLocks noChangeShapeType="1"/>
            </p:cNvSpPr>
            <p:nvPr/>
          </p:nvSpPr>
          <p:spPr bwMode="auto">
            <a:xfrm flipH="1">
              <a:off x="5837009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" name="Line 115"/>
            <p:cNvSpPr>
              <a:spLocks noChangeShapeType="1"/>
            </p:cNvSpPr>
            <p:nvPr/>
          </p:nvSpPr>
          <p:spPr bwMode="auto">
            <a:xfrm>
              <a:off x="5855544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" name="Line 116"/>
            <p:cNvSpPr>
              <a:spLocks noChangeShapeType="1"/>
            </p:cNvSpPr>
            <p:nvPr/>
          </p:nvSpPr>
          <p:spPr bwMode="auto">
            <a:xfrm flipH="1">
              <a:off x="5837009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Line 117"/>
            <p:cNvSpPr>
              <a:spLocks noChangeShapeType="1"/>
            </p:cNvSpPr>
            <p:nvPr/>
          </p:nvSpPr>
          <p:spPr bwMode="auto">
            <a:xfrm flipH="1">
              <a:off x="5837009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118"/>
            <p:cNvSpPr>
              <a:spLocks noChangeShapeType="1"/>
            </p:cNvSpPr>
            <p:nvPr/>
          </p:nvSpPr>
          <p:spPr bwMode="auto">
            <a:xfrm>
              <a:off x="5855544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Line 119"/>
            <p:cNvSpPr>
              <a:spLocks noChangeShapeType="1"/>
            </p:cNvSpPr>
            <p:nvPr/>
          </p:nvSpPr>
          <p:spPr bwMode="auto">
            <a:xfrm>
              <a:off x="5855544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Line 121"/>
            <p:cNvSpPr>
              <a:spLocks noChangeShapeType="1"/>
            </p:cNvSpPr>
            <p:nvPr/>
          </p:nvSpPr>
          <p:spPr bwMode="auto">
            <a:xfrm>
              <a:off x="6194471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" name="Line 86"/>
            <p:cNvSpPr>
              <a:spLocks noChangeShapeType="1"/>
            </p:cNvSpPr>
            <p:nvPr/>
          </p:nvSpPr>
          <p:spPr bwMode="auto">
            <a:xfrm>
              <a:off x="3009916" y="29989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" name="Line 87"/>
            <p:cNvSpPr>
              <a:spLocks noChangeShapeType="1"/>
            </p:cNvSpPr>
            <p:nvPr/>
          </p:nvSpPr>
          <p:spPr bwMode="auto">
            <a:xfrm flipH="1">
              <a:off x="3674530" y="31520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Oval 88"/>
            <p:cNvSpPr>
              <a:spLocks noChangeArrowheads="1"/>
            </p:cNvSpPr>
            <p:nvPr/>
          </p:nvSpPr>
          <p:spPr bwMode="auto">
            <a:xfrm>
              <a:off x="2144066" y="26446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1" name="Oval 89"/>
            <p:cNvSpPr>
              <a:spLocks noChangeArrowheads="1"/>
            </p:cNvSpPr>
            <p:nvPr/>
          </p:nvSpPr>
          <p:spPr bwMode="auto">
            <a:xfrm>
              <a:off x="2324120" y="28006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2" name="Line 90"/>
            <p:cNvSpPr>
              <a:spLocks noChangeShapeType="1"/>
            </p:cNvSpPr>
            <p:nvPr/>
          </p:nvSpPr>
          <p:spPr bwMode="auto">
            <a:xfrm flipH="1">
              <a:off x="3674530" y="29012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Oval 91"/>
            <p:cNvSpPr>
              <a:spLocks noChangeArrowheads="1"/>
            </p:cNvSpPr>
            <p:nvPr/>
          </p:nvSpPr>
          <p:spPr bwMode="auto">
            <a:xfrm>
              <a:off x="2144066" y="23836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4" name="Oval 92"/>
            <p:cNvSpPr>
              <a:spLocks noChangeArrowheads="1"/>
            </p:cNvSpPr>
            <p:nvPr/>
          </p:nvSpPr>
          <p:spPr bwMode="auto">
            <a:xfrm>
              <a:off x="2324120" y="25615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5" name="Line 93"/>
            <p:cNvSpPr>
              <a:spLocks noChangeShapeType="1"/>
            </p:cNvSpPr>
            <p:nvPr/>
          </p:nvSpPr>
          <p:spPr bwMode="auto">
            <a:xfrm flipH="1">
              <a:off x="3679825" y="25046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Oval 94"/>
            <p:cNvSpPr>
              <a:spLocks noChangeArrowheads="1"/>
            </p:cNvSpPr>
            <p:nvPr/>
          </p:nvSpPr>
          <p:spPr bwMode="auto">
            <a:xfrm>
              <a:off x="2144066" y="21445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8" name="Line 96"/>
            <p:cNvSpPr>
              <a:spLocks noChangeShapeType="1"/>
            </p:cNvSpPr>
            <p:nvPr/>
          </p:nvSpPr>
          <p:spPr bwMode="auto">
            <a:xfrm flipH="1">
              <a:off x="3723515" y="24653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97"/>
            <p:cNvSpPr>
              <a:spLocks noChangeShapeType="1"/>
            </p:cNvSpPr>
            <p:nvPr/>
          </p:nvSpPr>
          <p:spPr bwMode="auto">
            <a:xfrm>
              <a:off x="3009916" y="26302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98"/>
            <p:cNvSpPr>
              <a:spLocks noChangeShapeType="1"/>
            </p:cNvSpPr>
            <p:nvPr/>
          </p:nvSpPr>
          <p:spPr bwMode="auto">
            <a:xfrm flipH="1">
              <a:off x="3409743" y="21897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99"/>
            <p:cNvSpPr>
              <a:spLocks noChangeShapeType="1"/>
            </p:cNvSpPr>
            <p:nvPr/>
          </p:nvSpPr>
          <p:spPr bwMode="auto">
            <a:xfrm>
              <a:off x="3495799" y="25848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0"/>
            <p:cNvSpPr>
              <a:spLocks noChangeShapeType="1"/>
            </p:cNvSpPr>
            <p:nvPr/>
          </p:nvSpPr>
          <p:spPr bwMode="auto">
            <a:xfrm>
              <a:off x="3272055" y="26200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01"/>
            <p:cNvSpPr>
              <a:spLocks noChangeShapeType="1"/>
            </p:cNvSpPr>
            <p:nvPr/>
          </p:nvSpPr>
          <p:spPr bwMode="auto">
            <a:xfrm flipV="1">
              <a:off x="3174084" y="21511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02"/>
            <p:cNvSpPr>
              <a:spLocks noChangeShapeType="1"/>
            </p:cNvSpPr>
            <p:nvPr/>
          </p:nvSpPr>
          <p:spPr bwMode="auto">
            <a:xfrm flipV="1">
              <a:off x="3600390" y="22568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Line 103"/>
            <p:cNvSpPr>
              <a:spLocks noChangeShapeType="1"/>
            </p:cNvSpPr>
            <p:nvPr/>
          </p:nvSpPr>
          <p:spPr bwMode="auto">
            <a:xfrm>
              <a:off x="3652290" y="25518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Oval 104"/>
            <p:cNvSpPr>
              <a:spLocks noChangeArrowheads="1"/>
            </p:cNvSpPr>
            <p:nvPr/>
          </p:nvSpPr>
          <p:spPr bwMode="auto">
            <a:xfrm>
              <a:off x="2324120" y="23209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7" name="Line 105"/>
            <p:cNvSpPr>
              <a:spLocks noChangeShapeType="1"/>
            </p:cNvSpPr>
            <p:nvPr/>
          </p:nvSpPr>
          <p:spPr bwMode="auto">
            <a:xfrm flipH="1">
              <a:off x="2757046" y="26224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Line 106"/>
            <p:cNvSpPr>
              <a:spLocks noChangeShapeType="1"/>
            </p:cNvSpPr>
            <p:nvPr/>
          </p:nvSpPr>
          <p:spPr bwMode="auto">
            <a:xfrm flipH="1">
              <a:off x="2143265" y="24755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Line 107"/>
            <p:cNvSpPr>
              <a:spLocks noChangeShapeType="1"/>
            </p:cNvSpPr>
            <p:nvPr/>
          </p:nvSpPr>
          <p:spPr bwMode="auto">
            <a:xfrm flipH="1">
              <a:off x="2485640" y="25981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08"/>
            <p:cNvSpPr>
              <a:spLocks noChangeShapeType="1"/>
            </p:cNvSpPr>
            <p:nvPr/>
          </p:nvSpPr>
          <p:spPr bwMode="auto">
            <a:xfrm>
              <a:off x="2595526" y="21897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09"/>
            <p:cNvSpPr>
              <a:spLocks noChangeShapeType="1"/>
            </p:cNvSpPr>
            <p:nvPr/>
          </p:nvSpPr>
          <p:spPr bwMode="auto">
            <a:xfrm flipH="1" flipV="1">
              <a:off x="2364895" y="22592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110"/>
            <p:cNvSpPr>
              <a:spLocks noChangeShapeType="1"/>
            </p:cNvSpPr>
            <p:nvPr/>
          </p:nvSpPr>
          <p:spPr bwMode="auto">
            <a:xfrm flipH="1" flipV="1">
              <a:off x="2856340" y="21613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Line 111"/>
            <p:cNvSpPr>
              <a:spLocks noChangeShapeType="1"/>
            </p:cNvSpPr>
            <p:nvPr/>
          </p:nvSpPr>
          <p:spPr bwMode="auto">
            <a:xfrm flipH="1">
              <a:off x="2290755" y="25597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Oval 112"/>
            <p:cNvSpPr>
              <a:spLocks noChangeArrowheads="1"/>
            </p:cNvSpPr>
            <p:nvPr/>
          </p:nvSpPr>
          <p:spPr bwMode="auto">
            <a:xfrm>
              <a:off x="2971522" y="24288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55" name="Line 113"/>
            <p:cNvSpPr>
              <a:spLocks noChangeShapeType="1"/>
            </p:cNvSpPr>
            <p:nvPr/>
          </p:nvSpPr>
          <p:spPr bwMode="auto">
            <a:xfrm>
              <a:off x="3013888" y="20002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Line 114"/>
            <p:cNvSpPr>
              <a:spLocks noChangeShapeType="1"/>
            </p:cNvSpPr>
            <p:nvPr/>
          </p:nvSpPr>
          <p:spPr bwMode="auto">
            <a:xfrm flipH="1">
              <a:off x="3679825" y="23909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115"/>
            <p:cNvSpPr>
              <a:spLocks noChangeShapeType="1"/>
            </p:cNvSpPr>
            <p:nvPr/>
          </p:nvSpPr>
          <p:spPr bwMode="auto">
            <a:xfrm>
              <a:off x="3698360" y="24040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Line 116"/>
            <p:cNvSpPr>
              <a:spLocks noChangeShapeType="1"/>
            </p:cNvSpPr>
            <p:nvPr/>
          </p:nvSpPr>
          <p:spPr bwMode="auto">
            <a:xfrm flipH="1">
              <a:off x="3679825" y="30470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Line 117"/>
            <p:cNvSpPr>
              <a:spLocks noChangeShapeType="1"/>
            </p:cNvSpPr>
            <p:nvPr/>
          </p:nvSpPr>
          <p:spPr bwMode="auto">
            <a:xfrm flipH="1">
              <a:off x="3679825" y="27860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Line 118"/>
            <p:cNvSpPr>
              <a:spLocks noChangeShapeType="1"/>
            </p:cNvSpPr>
            <p:nvPr/>
          </p:nvSpPr>
          <p:spPr bwMode="auto">
            <a:xfrm>
              <a:off x="3698360" y="27904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Line 119"/>
            <p:cNvSpPr>
              <a:spLocks noChangeShapeType="1"/>
            </p:cNvSpPr>
            <p:nvPr/>
          </p:nvSpPr>
          <p:spPr bwMode="auto">
            <a:xfrm>
              <a:off x="3698360" y="30397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" name="Line 121"/>
            <p:cNvSpPr>
              <a:spLocks noChangeShapeType="1"/>
            </p:cNvSpPr>
            <p:nvPr/>
          </p:nvSpPr>
          <p:spPr bwMode="auto">
            <a:xfrm>
              <a:off x="4037287" y="24157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66151" y="3565612"/>
            <a:ext cx="5527328" cy="1283182"/>
            <a:chOff x="2246903" y="3786196"/>
            <a:chExt cx="5527328" cy="1283182"/>
          </a:xfrm>
        </p:grpSpPr>
        <p:grpSp>
          <p:nvGrpSpPr>
            <p:cNvPr id="7" name="组合 6"/>
            <p:cNvGrpSpPr/>
            <p:nvPr/>
          </p:nvGrpSpPr>
          <p:grpSpPr>
            <a:xfrm>
              <a:off x="2745348" y="3786196"/>
              <a:ext cx="5028883" cy="1283182"/>
              <a:chOff x="2745348" y="3786196"/>
              <a:chExt cx="5028883" cy="1283182"/>
            </a:xfrm>
          </p:grpSpPr>
          <p:sp>
            <p:nvSpPr>
              <p:cNvPr id="146" name="Rectangle 2"/>
              <p:cNvSpPr>
                <a:spLocks noChangeArrowheads="1"/>
              </p:cNvSpPr>
              <p:nvPr/>
            </p:nvSpPr>
            <p:spPr bwMode="auto">
              <a:xfrm>
                <a:off x="2745348" y="3786196"/>
                <a:ext cx="5028883" cy="926976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</a:ln>
              <a:effectLst>
                <a:outerShdw blurRad="63500" dist="107763" dir="2700000" algn="ctr" rotWithShape="0">
                  <a:schemeClr val="bg2">
                    <a:alpha val="71999"/>
                  </a:scheme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187" name="Text Box 45"/>
              <p:cNvSpPr txBox="1">
                <a:spLocks noChangeArrowheads="1"/>
              </p:cNvSpPr>
              <p:nvPr/>
            </p:nvSpPr>
            <p:spPr bwMode="auto">
              <a:xfrm>
                <a:off x="4413836" y="4746213"/>
                <a:ext cx="1800493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800" b="1" dirty="0">
                    <a:solidFill>
                      <a:srgbClr val="11576A"/>
                    </a:solidFill>
                    <a:latin typeface="+mn-ea"/>
                    <a:ea typeface="+mn-ea"/>
                    <a:cs typeface="宋体" charset="0"/>
                  </a:rPr>
                  <a:t>物理磁盘数据块</a:t>
                </a:r>
                <a:endPara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</p:grpSp>
        <p:sp>
          <p:nvSpPr>
            <p:cNvPr id="268" name="AutoShape 126"/>
            <p:cNvSpPr>
              <a:spLocks noChangeArrowheads="1"/>
            </p:cNvSpPr>
            <p:nvPr/>
          </p:nvSpPr>
          <p:spPr bwMode="auto">
            <a:xfrm>
              <a:off x="2246903" y="3949436"/>
              <a:ext cx="469870" cy="749200"/>
            </a:xfrm>
            <a:prstGeom prst="rightArrow">
              <a:avLst>
                <a:gd name="adj1" fmla="val 56778"/>
                <a:gd name="adj2" fmla="val 57431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11507" y="2109160"/>
            <a:ext cx="1851898" cy="2173761"/>
            <a:chOff x="2492259" y="2329744"/>
            <a:chExt cx="1851898" cy="2173761"/>
          </a:xfrm>
        </p:grpSpPr>
        <p:sp>
          <p:nvSpPr>
            <p:cNvPr id="186" name="Text Box 44"/>
            <p:cNvSpPr txBox="1">
              <a:spLocks noChangeArrowheads="1"/>
            </p:cNvSpPr>
            <p:nvPr/>
          </p:nvSpPr>
          <p:spPr bwMode="auto">
            <a:xfrm>
              <a:off x="2820983" y="4134173"/>
              <a:ext cx="1523174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 8   9  10 11</a:t>
              </a:r>
            </a:p>
          </p:txBody>
        </p:sp>
        <p:sp>
          <p:nvSpPr>
            <p:cNvPr id="237" name="Freeform 95"/>
            <p:cNvSpPr/>
            <p:nvPr/>
          </p:nvSpPr>
          <p:spPr bwMode="auto">
            <a:xfrm>
              <a:off x="2492259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Rectangle 120"/>
            <p:cNvSpPr>
              <a:spLocks noChangeArrowheads="1"/>
            </p:cNvSpPr>
            <p:nvPr/>
          </p:nvSpPr>
          <p:spPr bwMode="auto">
            <a:xfrm>
              <a:off x="2555808" y="23297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267" name="Line 125"/>
            <p:cNvSpPr>
              <a:spLocks noChangeShapeType="1"/>
            </p:cNvSpPr>
            <p:nvPr/>
          </p:nvSpPr>
          <p:spPr bwMode="auto">
            <a:xfrm rot="16200000" flipH="1">
              <a:off x="2866798" y="2658491"/>
              <a:ext cx="1363590" cy="1583594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" name="Line 127"/>
            <p:cNvSpPr>
              <a:spLocks noChangeShapeType="1"/>
            </p:cNvSpPr>
            <p:nvPr/>
          </p:nvSpPr>
          <p:spPr bwMode="auto">
            <a:xfrm rot="16200000" flipH="1">
              <a:off x="1970579" y="3281678"/>
              <a:ext cx="1388986" cy="311823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32721" y="2109160"/>
            <a:ext cx="1532792" cy="2171671"/>
            <a:chOff x="4513473" y="2329744"/>
            <a:chExt cx="1532792" cy="2171671"/>
          </a:xfrm>
        </p:grpSpPr>
        <p:sp>
          <p:nvSpPr>
            <p:cNvPr id="285" name="Freeform 95"/>
            <p:cNvSpPr/>
            <p:nvPr/>
          </p:nvSpPr>
          <p:spPr bwMode="auto">
            <a:xfrm>
              <a:off x="4649443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Rectangle 120"/>
            <p:cNvSpPr>
              <a:spLocks noChangeArrowheads="1"/>
            </p:cNvSpPr>
            <p:nvPr/>
          </p:nvSpPr>
          <p:spPr bwMode="auto">
            <a:xfrm>
              <a:off x="4712992" y="23297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2</a:t>
              </a:r>
            </a:p>
          </p:txBody>
        </p:sp>
        <p:sp>
          <p:nvSpPr>
            <p:cNvPr id="264" name="Line 122"/>
            <p:cNvSpPr>
              <a:spLocks noChangeShapeType="1"/>
            </p:cNvSpPr>
            <p:nvPr/>
          </p:nvSpPr>
          <p:spPr bwMode="auto">
            <a:xfrm>
              <a:off x="4922008" y="2755795"/>
              <a:ext cx="1121534" cy="136507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Line 123"/>
            <p:cNvSpPr>
              <a:spLocks noChangeShapeType="1"/>
            </p:cNvSpPr>
            <p:nvPr/>
          </p:nvSpPr>
          <p:spPr bwMode="auto">
            <a:xfrm rot="5400000">
              <a:off x="3880723" y="3365310"/>
              <a:ext cx="1396814" cy="114293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Text Box 130"/>
            <p:cNvSpPr txBox="1">
              <a:spLocks noChangeArrowheads="1"/>
            </p:cNvSpPr>
            <p:nvPr/>
          </p:nvSpPr>
          <p:spPr bwMode="auto">
            <a:xfrm>
              <a:off x="4513473" y="4132083"/>
              <a:ext cx="1532792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12 13 14 15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28529" y="2109160"/>
            <a:ext cx="1513556" cy="2171671"/>
            <a:chOff x="6209281" y="2329744"/>
            <a:chExt cx="1513556" cy="2171671"/>
          </a:xfrm>
        </p:grpSpPr>
        <p:sp>
          <p:nvSpPr>
            <p:cNvPr id="322" name="Freeform 95"/>
            <p:cNvSpPr/>
            <p:nvPr/>
          </p:nvSpPr>
          <p:spPr bwMode="auto">
            <a:xfrm>
              <a:off x="6790068" y="26003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Rectangle 120"/>
            <p:cNvSpPr>
              <a:spLocks noChangeArrowheads="1"/>
            </p:cNvSpPr>
            <p:nvPr/>
          </p:nvSpPr>
          <p:spPr bwMode="auto">
            <a:xfrm>
              <a:off x="6853617" y="23297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188" name="Line 46"/>
            <p:cNvSpPr>
              <a:spLocks noChangeShapeType="1"/>
            </p:cNvSpPr>
            <p:nvPr/>
          </p:nvSpPr>
          <p:spPr bwMode="auto">
            <a:xfrm>
              <a:off x="7055473" y="2755795"/>
              <a:ext cx="667363" cy="1376288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47"/>
            <p:cNvSpPr>
              <a:spLocks noChangeShapeType="1"/>
            </p:cNvSpPr>
            <p:nvPr/>
          </p:nvSpPr>
          <p:spPr bwMode="auto">
            <a:xfrm flipH="1">
              <a:off x="6214329" y="2743096"/>
              <a:ext cx="561762" cy="1377767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sys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Text Box 131"/>
            <p:cNvSpPr txBox="1">
              <a:spLocks noChangeArrowheads="1"/>
            </p:cNvSpPr>
            <p:nvPr/>
          </p:nvSpPr>
          <p:spPr bwMode="auto">
            <a:xfrm>
              <a:off x="6209281" y="4132083"/>
              <a:ext cx="1513556" cy="36933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 0   1   2   3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25500" y="1351034"/>
            <a:ext cx="6270836" cy="428628"/>
            <a:chOff x="1325500" y="1351034"/>
            <a:chExt cx="6270836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447538" y="1351034"/>
              <a:ext cx="61487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通过独立磁盘上并行数据块访问提供更大的磁盘带宽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5500" y="1484418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71887" y="1923678"/>
            <a:ext cx="4591738" cy="1592185"/>
            <a:chOff x="1271887" y="1923678"/>
            <a:chExt cx="4591738" cy="1592185"/>
          </a:xfrm>
        </p:grpSpPr>
        <p:sp>
          <p:nvSpPr>
            <p:cNvPr id="134" name="Line 86"/>
            <p:cNvSpPr>
              <a:spLocks noChangeShapeType="1"/>
            </p:cNvSpPr>
            <p:nvPr/>
          </p:nvSpPr>
          <p:spPr bwMode="auto">
            <a:xfrm>
              <a:off x="4823015" y="2939971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87"/>
            <p:cNvSpPr>
              <a:spLocks noChangeShapeType="1"/>
            </p:cNvSpPr>
            <p:nvPr/>
          </p:nvSpPr>
          <p:spPr bwMode="auto">
            <a:xfrm flipH="1">
              <a:off x="5487629" y="3093056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Oval 88"/>
            <p:cNvSpPr>
              <a:spLocks noChangeArrowheads="1"/>
            </p:cNvSpPr>
            <p:nvPr/>
          </p:nvSpPr>
          <p:spPr bwMode="auto">
            <a:xfrm>
              <a:off x="3957165" y="2585689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7" name="Oval 89"/>
            <p:cNvSpPr>
              <a:spLocks noChangeArrowheads="1"/>
            </p:cNvSpPr>
            <p:nvPr/>
          </p:nvSpPr>
          <p:spPr bwMode="auto">
            <a:xfrm>
              <a:off x="4137219" y="2741690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8" name="Line 90"/>
            <p:cNvSpPr>
              <a:spLocks noChangeShapeType="1"/>
            </p:cNvSpPr>
            <p:nvPr/>
          </p:nvSpPr>
          <p:spPr bwMode="auto">
            <a:xfrm flipH="1">
              <a:off x="5487629" y="2842288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Oval 91"/>
            <p:cNvSpPr>
              <a:spLocks noChangeArrowheads="1"/>
            </p:cNvSpPr>
            <p:nvPr/>
          </p:nvSpPr>
          <p:spPr bwMode="auto">
            <a:xfrm>
              <a:off x="3957165" y="2324715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0" name="Oval 92"/>
            <p:cNvSpPr>
              <a:spLocks noChangeArrowheads="1"/>
            </p:cNvSpPr>
            <p:nvPr/>
          </p:nvSpPr>
          <p:spPr bwMode="auto">
            <a:xfrm>
              <a:off x="4137219" y="2502585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1" name="Line 93"/>
            <p:cNvSpPr>
              <a:spLocks noChangeShapeType="1"/>
            </p:cNvSpPr>
            <p:nvPr/>
          </p:nvSpPr>
          <p:spPr bwMode="auto">
            <a:xfrm flipH="1">
              <a:off x="5492924" y="2445706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Oval 94"/>
            <p:cNvSpPr>
              <a:spLocks noChangeArrowheads="1"/>
            </p:cNvSpPr>
            <p:nvPr/>
          </p:nvSpPr>
          <p:spPr bwMode="auto">
            <a:xfrm>
              <a:off x="3957165" y="2085610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4" name="Line 96"/>
            <p:cNvSpPr>
              <a:spLocks noChangeShapeType="1"/>
            </p:cNvSpPr>
            <p:nvPr/>
          </p:nvSpPr>
          <p:spPr bwMode="auto">
            <a:xfrm flipH="1">
              <a:off x="5536614" y="2406360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97"/>
            <p:cNvSpPr>
              <a:spLocks noChangeShapeType="1"/>
            </p:cNvSpPr>
            <p:nvPr/>
          </p:nvSpPr>
          <p:spPr bwMode="auto">
            <a:xfrm>
              <a:off x="4823015" y="2571256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98"/>
            <p:cNvSpPr>
              <a:spLocks noChangeShapeType="1"/>
            </p:cNvSpPr>
            <p:nvPr/>
          </p:nvSpPr>
          <p:spPr bwMode="auto">
            <a:xfrm flipH="1">
              <a:off x="5222842" y="2130807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99"/>
            <p:cNvSpPr>
              <a:spLocks noChangeShapeType="1"/>
            </p:cNvSpPr>
            <p:nvPr/>
          </p:nvSpPr>
          <p:spPr bwMode="auto">
            <a:xfrm>
              <a:off x="5308898" y="2525912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00"/>
            <p:cNvSpPr>
              <a:spLocks noChangeShapeType="1"/>
            </p:cNvSpPr>
            <p:nvPr/>
          </p:nvSpPr>
          <p:spPr bwMode="auto">
            <a:xfrm>
              <a:off x="5085154" y="2561050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01"/>
            <p:cNvSpPr>
              <a:spLocks noChangeShapeType="1"/>
            </p:cNvSpPr>
            <p:nvPr/>
          </p:nvSpPr>
          <p:spPr bwMode="auto">
            <a:xfrm flipV="1">
              <a:off x="4987183" y="2092219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02"/>
            <p:cNvSpPr>
              <a:spLocks noChangeShapeType="1"/>
            </p:cNvSpPr>
            <p:nvPr/>
          </p:nvSpPr>
          <p:spPr bwMode="auto">
            <a:xfrm flipV="1">
              <a:off x="5413489" y="2197873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03"/>
            <p:cNvSpPr>
              <a:spLocks noChangeShapeType="1"/>
            </p:cNvSpPr>
            <p:nvPr/>
          </p:nvSpPr>
          <p:spPr bwMode="auto">
            <a:xfrm>
              <a:off x="5465389" y="2492914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Oval 104"/>
            <p:cNvSpPr>
              <a:spLocks noChangeArrowheads="1"/>
            </p:cNvSpPr>
            <p:nvPr/>
          </p:nvSpPr>
          <p:spPr bwMode="auto">
            <a:xfrm>
              <a:off x="4137219" y="2262023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53" name="Line 105"/>
            <p:cNvSpPr>
              <a:spLocks noChangeShapeType="1"/>
            </p:cNvSpPr>
            <p:nvPr/>
          </p:nvSpPr>
          <p:spPr bwMode="auto">
            <a:xfrm flipH="1">
              <a:off x="4570145" y="2563431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106"/>
            <p:cNvSpPr>
              <a:spLocks noChangeShapeType="1"/>
            </p:cNvSpPr>
            <p:nvPr/>
          </p:nvSpPr>
          <p:spPr bwMode="auto">
            <a:xfrm flipH="1">
              <a:off x="3956364" y="2416566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07"/>
            <p:cNvSpPr>
              <a:spLocks noChangeShapeType="1"/>
            </p:cNvSpPr>
            <p:nvPr/>
          </p:nvSpPr>
          <p:spPr bwMode="auto">
            <a:xfrm flipH="1">
              <a:off x="4298739" y="2539181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108"/>
            <p:cNvSpPr>
              <a:spLocks noChangeShapeType="1"/>
            </p:cNvSpPr>
            <p:nvPr/>
          </p:nvSpPr>
          <p:spPr bwMode="auto">
            <a:xfrm>
              <a:off x="4408625" y="2130807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09"/>
            <p:cNvSpPr>
              <a:spLocks noChangeShapeType="1"/>
            </p:cNvSpPr>
            <p:nvPr/>
          </p:nvSpPr>
          <p:spPr bwMode="auto">
            <a:xfrm flipH="1" flipV="1">
              <a:off x="4177994" y="2200254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10"/>
            <p:cNvSpPr>
              <a:spLocks noChangeShapeType="1"/>
            </p:cNvSpPr>
            <p:nvPr/>
          </p:nvSpPr>
          <p:spPr bwMode="auto">
            <a:xfrm flipH="1" flipV="1">
              <a:off x="4669439" y="2102424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1"/>
            <p:cNvSpPr>
              <a:spLocks noChangeShapeType="1"/>
            </p:cNvSpPr>
            <p:nvPr/>
          </p:nvSpPr>
          <p:spPr bwMode="auto">
            <a:xfrm flipH="1">
              <a:off x="4103854" y="2500739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Oval 112"/>
            <p:cNvSpPr>
              <a:spLocks noChangeArrowheads="1"/>
            </p:cNvSpPr>
            <p:nvPr/>
          </p:nvSpPr>
          <p:spPr bwMode="auto">
            <a:xfrm>
              <a:off x="4784621" y="2369911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61" name="Line 113"/>
            <p:cNvSpPr>
              <a:spLocks noChangeShapeType="1"/>
            </p:cNvSpPr>
            <p:nvPr/>
          </p:nvSpPr>
          <p:spPr bwMode="auto">
            <a:xfrm>
              <a:off x="4826987" y="1941273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14"/>
            <p:cNvSpPr>
              <a:spLocks noChangeShapeType="1"/>
            </p:cNvSpPr>
            <p:nvPr/>
          </p:nvSpPr>
          <p:spPr bwMode="auto">
            <a:xfrm flipH="1">
              <a:off x="5492924" y="2331985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15"/>
            <p:cNvSpPr>
              <a:spLocks noChangeShapeType="1"/>
            </p:cNvSpPr>
            <p:nvPr/>
          </p:nvSpPr>
          <p:spPr bwMode="auto">
            <a:xfrm>
              <a:off x="5511459" y="2345126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16"/>
            <p:cNvSpPr>
              <a:spLocks noChangeShapeType="1"/>
            </p:cNvSpPr>
            <p:nvPr/>
          </p:nvSpPr>
          <p:spPr bwMode="auto">
            <a:xfrm flipH="1">
              <a:off x="5492924" y="298808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17"/>
            <p:cNvSpPr>
              <a:spLocks noChangeShapeType="1"/>
            </p:cNvSpPr>
            <p:nvPr/>
          </p:nvSpPr>
          <p:spPr bwMode="auto">
            <a:xfrm flipH="1">
              <a:off x="5492924" y="2727091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18"/>
            <p:cNvSpPr>
              <a:spLocks noChangeShapeType="1"/>
            </p:cNvSpPr>
            <p:nvPr/>
          </p:nvSpPr>
          <p:spPr bwMode="auto">
            <a:xfrm>
              <a:off x="5511459" y="2731484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19"/>
            <p:cNvSpPr>
              <a:spLocks noChangeShapeType="1"/>
            </p:cNvSpPr>
            <p:nvPr/>
          </p:nvSpPr>
          <p:spPr bwMode="auto">
            <a:xfrm>
              <a:off x="5511459" y="2980794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21"/>
            <p:cNvSpPr>
              <a:spLocks noChangeShapeType="1"/>
            </p:cNvSpPr>
            <p:nvPr/>
          </p:nvSpPr>
          <p:spPr bwMode="auto">
            <a:xfrm>
              <a:off x="5850386" y="2356770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>
              <a:off x="2138538" y="2922376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87"/>
            <p:cNvSpPr>
              <a:spLocks noChangeShapeType="1"/>
            </p:cNvSpPr>
            <p:nvPr/>
          </p:nvSpPr>
          <p:spPr bwMode="auto">
            <a:xfrm flipH="1">
              <a:off x="2803152" y="30754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88"/>
            <p:cNvSpPr>
              <a:spLocks noChangeArrowheads="1"/>
            </p:cNvSpPr>
            <p:nvPr/>
          </p:nvSpPr>
          <p:spPr bwMode="auto">
            <a:xfrm>
              <a:off x="1272688" y="2568094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0" name="Oval 89"/>
            <p:cNvSpPr>
              <a:spLocks noChangeArrowheads="1"/>
            </p:cNvSpPr>
            <p:nvPr/>
          </p:nvSpPr>
          <p:spPr bwMode="auto">
            <a:xfrm>
              <a:off x="1452742" y="2724095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1" name="Line 90"/>
            <p:cNvSpPr>
              <a:spLocks noChangeShapeType="1"/>
            </p:cNvSpPr>
            <p:nvPr/>
          </p:nvSpPr>
          <p:spPr bwMode="auto">
            <a:xfrm flipH="1">
              <a:off x="2803152" y="2824693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91"/>
            <p:cNvSpPr>
              <a:spLocks noChangeArrowheads="1"/>
            </p:cNvSpPr>
            <p:nvPr/>
          </p:nvSpPr>
          <p:spPr bwMode="auto">
            <a:xfrm>
              <a:off x="1272688" y="2307120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3" name="Oval 92"/>
            <p:cNvSpPr>
              <a:spLocks noChangeArrowheads="1"/>
            </p:cNvSpPr>
            <p:nvPr/>
          </p:nvSpPr>
          <p:spPr bwMode="auto">
            <a:xfrm>
              <a:off x="1452742" y="2484990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 flipH="1">
              <a:off x="2808447" y="2428111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94"/>
            <p:cNvSpPr>
              <a:spLocks noChangeArrowheads="1"/>
            </p:cNvSpPr>
            <p:nvPr/>
          </p:nvSpPr>
          <p:spPr bwMode="auto">
            <a:xfrm>
              <a:off x="1272688" y="2068015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 flipH="1">
              <a:off x="2852137" y="2388765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2138538" y="2553661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98"/>
            <p:cNvSpPr>
              <a:spLocks noChangeShapeType="1"/>
            </p:cNvSpPr>
            <p:nvPr/>
          </p:nvSpPr>
          <p:spPr bwMode="auto">
            <a:xfrm flipH="1">
              <a:off x="2538365" y="2113212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2624421" y="2508317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100"/>
            <p:cNvSpPr>
              <a:spLocks noChangeShapeType="1"/>
            </p:cNvSpPr>
            <p:nvPr/>
          </p:nvSpPr>
          <p:spPr bwMode="auto">
            <a:xfrm>
              <a:off x="2400677" y="2543455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01"/>
            <p:cNvSpPr>
              <a:spLocks noChangeShapeType="1"/>
            </p:cNvSpPr>
            <p:nvPr/>
          </p:nvSpPr>
          <p:spPr bwMode="auto">
            <a:xfrm flipV="1">
              <a:off x="2302706" y="2074624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02"/>
            <p:cNvSpPr>
              <a:spLocks noChangeShapeType="1"/>
            </p:cNvSpPr>
            <p:nvPr/>
          </p:nvSpPr>
          <p:spPr bwMode="auto">
            <a:xfrm flipV="1">
              <a:off x="2729012" y="2180278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03"/>
            <p:cNvSpPr>
              <a:spLocks noChangeShapeType="1"/>
            </p:cNvSpPr>
            <p:nvPr/>
          </p:nvSpPr>
          <p:spPr bwMode="auto">
            <a:xfrm>
              <a:off x="2780912" y="2475319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Oval 104"/>
            <p:cNvSpPr>
              <a:spLocks noChangeArrowheads="1"/>
            </p:cNvSpPr>
            <p:nvPr/>
          </p:nvSpPr>
          <p:spPr bwMode="auto">
            <a:xfrm>
              <a:off x="1452742" y="2244428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6" name="Line 105"/>
            <p:cNvSpPr>
              <a:spLocks noChangeShapeType="1"/>
            </p:cNvSpPr>
            <p:nvPr/>
          </p:nvSpPr>
          <p:spPr bwMode="auto">
            <a:xfrm flipH="1">
              <a:off x="1885668" y="2545836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06"/>
            <p:cNvSpPr>
              <a:spLocks noChangeShapeType="1"/>
            </p:cNvSpPr>
            <p:nvPr/>
          </p:nvSpPr>
          <p:spPr bwMode="auto">
            <a:xfrm flipH="1">
              <a:off x="1271887" y="2398971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07"/>
            <p:cNvSpPr>
              <a:spLocks noChangeShapeType="1"/>
            </p:cNvSpPr>
            <p:nvPr/>
          </p:nvSpPr>
          <p:spPr bwMode="auto">
            <a:xfrm flipH="1">
              <a:off x="1614262" y="2521586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08"/>
            <p:cNvSpPr>
              <a:spLocks noChangeShapeType="1"/>
            </p:cNvSpPr>
            <p:nvPr/>
          </p:nvSpPr>
          <p:spPr bwMode="auto">
            <a:xfrm>
              <a:off x="1724148" y="2113212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09"/>
            <p:cNvSpPr>
              <a:spLocks noChangeShapeType="1"/>
            </p:cNvSpPr>
            <p:nvPr/>
          </p:nvSpPr>
          <p:spPr bwMode="auto">
            <a:xfrm flipH="1" flipV="1">
              <a:off x="1493517" y="2182659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10"/>
            <p:cNvSpPr>
              <a:spLocks noChangeShapeType="1"/>
            </p:cNvSpPr>
            <p:nvPr/>
          </p:nvSpPr>
          <p:spPr bwMode="auto">
            <a:xfrm flipH="1" flipV="1">
              <a:off x="1984962" y="2084829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111"/>
            <p:cNvSpPr>
              <a:spLocks noChangeShapeType="1"/>
            </p:cNvSpPr>
            <p:nvPr/>
          </p:nvSpPr>
          <p:spPr bwMode="auto">
            <a:xfrm flipH="1">
              <a:off x="1419377" y="2483144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Oval 112"/>
            <p:cNvSpPr>
              <a:spLocks noChangeArrowheads="1"/>
            </p:cNvSpPr>
            <p:nvPr/>
          </p:nvSpPr>
          <p:spPr bwMode="auto">
            <a:xfrm>
              <a:off x="2100144" y="2352316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24" name="Line 113"/>
            <p:cNvSpPr>
              <a:spLocks noChangeShapeType="1"/>
            </p:cNvSpPr>
            <p:nvPr/>
          </p:nvSpPr>
          <p:spPr bwMode="auto">
            <a:xfrm>
              <a:off x="2142510" y="1923678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14"/>
            <p:cNvSpPr>
              <a:spLocks noChangeShapeType="1"/>
            </p:cNvSpPr>
            <p:nvPr/>
          </p:nvSpPr>
          <p:spPr bwMode="auto">
            <a:xfrm flipH="1">
              <a:off x="2808447" y="2314390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15"/>
            <p:cNvSpPr>
              <a:spLocks noChangeShapeType="1"/>
            </p:cNvSpPr>
            <p:nvPr/>
          </p:nvSpPr>
          <p:spPr bwMode="auto">
            <a:xfrm>
              <a:off x="2826982" y="2327531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16"/>
            <p:cNvSpPr>
              <a:spLocks noChangeShapeType="1"/>
            </p:cNvSpPr>
            <p:nvPr/>
          </p:nvSpPr>
          <p:spPr bwMode="auto">
            <a:xfrm flipH="1">
              <a:off x="2808447" y="297048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17"/>
            <p:cNvSpPr>
              <a:spLocks noChangeShapeType="1"/>
            </p:cNvSpPr>
            <p:nvPr/>
          </p:nvSpPr>
          <p:spPr bwMode="auto">
            <a:xfrm flipH="1">
              <a:off x="2808447" y="2709496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118"/>
            <p:cNvSpPr>
              <a:spLocks noChangeShapeType="1"/>
            </p:cNvSpPr>
            <p:nvPr/>
          </p:nvSpPr>
          <p:spPr bwMode="auto">
            <a:xfrm>
              <a:off x="2826982" y="2713889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119"/>
            <p:cNvSpPr>
              <a:spLocks noChangeShapeType="1"/>
            </p:cNvSpPr>
            <p:nvPr/>
          </p:nvSpPr>
          <p:spPr bwMode="auto">
            <a:xfrm>
              <a:off x="2826982" y="2963199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121"/>
            <p:cNvSpPr>
              <a:spLocks noChangeShapeType="1"/>
            </p:cNvSpPr>
            <p:nvPr/>
          </p:nvSpPr>
          <p:spPr bwMode="auto">
            <a:xfrm>
              <a:off x="3165909" y="2356770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RAID-1: </a:t>
            </a:r>
            <a:r>
              <a:rPr lang="zh-CN" altLang="en-US" dirty="0"/>
              <a:t>磁盘镜像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584" y="2279158"/>
            <a:ext cx="1173719" cy="2435237"/>
            <a:chOff x="827584" y="2279158"/>
            <a:chExt cx="1173719" cy="2435237"/>
          </a:xfrm>
        </p:grpSpPr>
        <p:sp>
          <p:nvSpPr>
            <p:cNvPr id="106" name="Freeform 95"/>
            <p:cNvSpPr/>
            <p:nvPr/>
          </p:nvSpPr>
          <p:spPr bwMode="auto">
            <a:xfrm>
              <a:off x="1620881" y="2523819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Rectangle 120"/>
            <p:cNvSpPr>
              <a:spLocks noChangeArrowheads="1"/>
            </p:cNvSpPr>
            <p:nvPr/>
          </p:nvSpPr>
          <p:spPr bwMode="auto">
            <a:xfrm>
              <a:off x="1707377" y="2279158"/>
              <a:ext cx="27250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 flipH="1">
              <a:off x="829171" y="2706315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78"/>
            <p:cNvSpPr>
              <a:spLocks noChangeShapeType="1"/>
            </p:cNvSpPr>
            <p:nvPr/>
          </p:nvSpPr>
          <p:spPr bwMode="auto">
            <a:xfrm>
              <a:off x="1902320" y="2744415"/>
              <a:ext cx="77565" cy="1190927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827584" y="3957265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0 1 1 0 0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1 1 1 0 1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0 1 0 1 1</a:t>
              </a:r>
            </a:p>
          </p:txBody>
        </p:sp>
      </p:grpSp>
      <p:sp>
        <p:nvSpPr>
          <p:cNvPr id="94" name="Text Box 82"/>
          <p:cNvSpPr txBox="1">
            <a:spLocks noChangeArrowheads="1"/>
          </p:cNvSpPr>
          <p:nvPr/>
        </p:nvSpPr>
        <p:spPr bwMode="auto">
          <a:xfrm>
            <a:off x="2123902" y="4151366"/>
            <a:ext cx="954107" cy="3744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主磁盘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4766036" y="4168961"/>
            <a:ext cx="1223412" cy="37446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镜像磁盘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57892" y="757984"/>
            <a:ext cx="4371364" cy="400110"/>
            <a:chOff x="1057892" y="757984"/>
            <a:chExt cx="4371364" cy="400110"/>
          </a:xfrm>
        </p:grpSpPr>
        <p:sp>
          <p:nvSpPr>
            <p:cNvPr id="14" name="内容占位符 2"/>
            <p:cNvSpPr txBox="1"/>
            <p:nvPr/>
          </p:nvSpPr>
          <p:spPr>
            <a:xfrm>
              <a:off x="1394985" y="775992"/>
              <a:ext cx="403427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向两个磁盘写入，从任何一个读取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70" name="TextBox 11"/>
            <p:cNvSpPr txBox="1"/>
            <p:nvPr/>
          </p:nvSpPr>
          <p:spPr>
            <a:xfrm>
              <a:off x="1057892" y="75798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34985" y="1069098"/>
            <a:ext cx="2508520" cy="760418"/>
            <a:chOff x="1534985" y="1069098"/>
            <a:chExt cx="2508520" cy="76041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686051" y="1069098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可靠性成倍增长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5" name="内容占位符 2"/>
            <p:cNvSpPr txBox="1"/>
            <p:nvPr/>
          </p:nvSpPr>
          <p:spPr>
            <a:xfrm>
              <a:off x="1686051" y="1400888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读取性能线性增加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985" y="121547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1" name="图片 17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4985" y="153414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3492054" y="2310351"/>
            <a:ext cx="1173719" cy="2421639"/>
            <a:chOff x="3492054" y="2310351"/>
            <a:chExt cx="1173719" cy="2421639"/>
          </a:xfrm>
        </p:grpSpPr>
        <p:grpSp>
          <p:nvGrpSpPr>
            <p:cNvPr id="5" name="组合 4"/>
            <p:cNvGrpSpPr/>
            <p:nvPr/>
          </p:nvGrpSpPr>
          <p:grpSpPr>
            <a:xfrm>
              <a:off x="3492054" y="2541414"/>
              <a:ext cx="1173719" cy="2190576"/>
              <a:chOff x="3492054" y="2541414"/>
              <a:chExt cx="1173719" cy="2190576"/>
            </a:xfrm>
          </p:grpSpPr>
          <p:sp>
            <p:nvSpPr>
              <p:cNvPr id="143" name="Freeform 95"/>
              <p:cNvSpPr/>
              <p:nvPr/>
            </p:nvSpPr>
            <p:spPr bwMode="auto">
              <a:xfrm>
                <a:off x="4305358" y="2541414"/>
                <a:ext cx="293913" cy="165600"/>
              </a:xfrm>
              <a:custGeom>
                <a:avLst/>
                <a:gdLst>
                  <a:gd name="T0" fmla="*/ 56 w 222"/>
                  <a:gd name="T1" fmla="*/ 0 h 113"/>
                  <a:gd name="T2" fmla="*/ 0 w 222"/>
                  <a:gd name="T3" fmla="*/ 83 h 113"/>
                  <a:gd name="T4" fmla="*/ 201 w 222"/>
                  <a:gd name="T5" fmla="*/ 112 h 113"/>
                  <a:gd name="T6" fmla="*/ 221 w 222"/>
                  <a:gd name="T7" fmla="*/ 16 h 113"/>
                  <a:gd name="T8" fmla="*/ 56 w 222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113"/>
                  <a:gd name="T17" fmla="*/ 222 w 222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113">
                    <a:moveTo>
                      <a:pt x="56" y="0"/>
                    </a:moveTo>
                    <a:lnTo>
                      <a:pt x="0" y="83"/>
                    </a:lnTo>
                    <a:lnTo>
                      <a:pt x="201" y="112"/>
                    </a:lnTo>
                    <a:lnTo>
                      <a:pt x="221" y="16"/>
                    </a:lnTo>
                    <a:lnTo>
                      <a:pt x="56" y="0"/>
                    </a:lnTo>
                  </a:path>
                </a:pathLst>
              </a:cu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3492054" y="3974860"/>
                <a:ext cx="1173719" cy="75713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miter lim="800000"/>
              </a:ln>
              <a:effectLst>
                <a:outerShdw blurRad="63500" dist="107763" dir="2700000" algn="ctr" rotWithShape="0">
                  <a:schemeClr val="bg2">
                    <a:alpha val="71999"/>
                  </a:scheme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0 1 1 0 0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1 1 1 0 1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b="1" dirty="0">
                    <a:solidFill>
                      <a:schemeClr val="bg1"/>
                    </a:solidFill>
                    <a:latin typeface="+mn-ea"/>
                    <a:cs typeface="宋体" charset="0"/>
                  </a:rPr>
                  <a:t>0 1 0 1 1</a:t>
                </a:r>
              </a:p>
            </p:txBody>
          </p:sp>
          <p:sp>
            <p:nvSpPr>
              <p:cNvPr id="92" name="Line 80"/>
              <p:cNvSpPr>
                <a:spLocks noChangeShapeType="1"/>
              </p:cNvSpPr>
              <p:nvPr/>
            </p:nvSpPr>
            <p:spPr bwMode="auto">
              <a:xfrm flipH="1">
                <a:off x="3493640" y="2656793"/>
                <a:ext cx="788221" cy="1311717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81"/>
              <p:cNvSpPr>
                <a:spLocks noChangeShapeType="1"/>
              </p:cNvSpPr>
              <p:nvPr/>
            </p:nvSpPr>
            <p:spPr bwMode="auto">
              <a:xfrm>
                <a:off x="4566790" y="2762010"/>
                <a:ext cx="75111" cy="1190927"/>
              </a:xfrm>
              <a:prstGeom prst="line">
                <a:avLst/>
              </a:prstGeom>
              <a:noFill/>
              <a:ln w="38100">
                <a:solidFill>
                  <a:srgbClr val="00206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2" name="Rectangle 120"/>
            <p:cNvSpPr>
              <a:spLocks noChangeArrowheads="1"/>
            </p:cNvSpPr>
            <p:nvPr/>
          </p:nvSpPr>
          <p:spPr bwMode="auto">
            <a:xfrm>
              <a:off x="4368907" y="2310351"/>
              <a:ext cx="27250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RAID-4: </a:t>
            </a:r>
            <a:r>
              <a:rPr lang="zh-CN" altLang="en-US" dirty="0"/>
              <a:t>带校验的磁盘条带化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871177"/>
            <a:ext cx="5671323" cy="428628"/>
            <a:chOff x="844893" y="1000114"/>
            <a:chExt cx="567132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3732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数据块级的磁盘条带化加专用奇偶校验磁盘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2671" y="1208040"/>
            <a:ext cx="4166834" cy="355598"/>
            <a:chOff x="1262422" y="1323966"/>
            <a:chExt cx="4166834" cy="355598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287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/>
            <p:nvPr/>
          </p:nvSpPr>
          <p:spPr>
            <a:xfrm>
              <a:off x="1394985" y="1323966"/>
              <a:ext cx="403427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允许从任意一个故障磁盘中恢复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528" y="1851670"/>
            <a:ext cx="7643591" cy="1473717"/>
            <a:chOff x="323528" y="1851670"/>
            <a:chExt cx="7643591" cy="1473717"/>
          </a:xfrm>
        </p:grpSpPr>
        <p:sp>
          <p:nvSpPr>
            <p:cNvPr id="333" name="Line 86"/>
            <p:cNvSpPr>
              <a:spLocks noChangeShapeType="1"/>
            </p:cNvSpPr>
            <p:nvPr/>
          </p:nvSpPr>
          <p:spPr bwMode="auto">
            <a:xfrm>
              <a:off x="7229232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" name="Line 87"/>
            <p:cNvSpPr>
              <a:spLocks noChangeShapeType="1"/>
            </p:cNvSpPr>
            <p:nvPr/>
          </p:nvSpPr>
          <p:spPr bwMode="auto">
            <a:xfrm flipH="1">
              <a:off x="7700504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" name="Oval 88"/>
            <p:cNvSpPr>
              <a:spLocks noChangeArrowheads="1"/>
            </p:cNvSpPr>
            <p:nvPr/>
          </p:nvSpPr>
          <p:spPr bwMode="auto">
            <a:xfrm>
              <a:off x="6615265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6" name="Oval 89"/>
            <p:cNvSpPr>
              <a:spLocks noChangeArrowheads="1"/>
            </p:cNvSpPr>
            <p:nvPr/>
          </p:nvSpPr>
          <p:spPr bwMode="auto">
            <a:xfrm>
              <a:off x="6742940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7" name="Line 90"/>
            <p:cNvSpPr>
              <a:spLocks noChangeShapeType="1"/>
            </p:cNvSpPr>
            <p:nvPr/>
          </p:nvSpPr>
          <p:spPr bwMode="auto">
            <a:xfrm flipH="1">
              <a:off x="7700504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" name="Oval 91"/>
            <p:cNvSpPr>
              <a:spLocks noChangeArrowheads="1"/>
            </p:cNvSpPr>
            <p:nvPr/>
          </p:nvSpPr>
          <p:spPr bwMode="auto">
            <a:xfrm>
              <a:off x="6615265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9" name="Oval 92"/>
            <p:cNvSpPr>
              <a:spLocks noChangeArrowheads="1"/>
            </p:cNvSpPr>
            <p:nvPr/>
          </p:nvSpPr>
          <p:spPr bwMode="auto">
            <a:xfrm>
              <a:off x="6742940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0" name="Line 93"/>
            <p:cNvSpPr>
              <a:spLocks noChangeShapeType="1"/>
            </p:cNvSpPr>
            <p:nvPr/>
          </p:nvSpPr>
          <p:spPr bwMode="auto">
            <a:xfrm flipH="1">
              <a:off x="7704258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" name="Oval 94"/>
            <p:cNvSpPr>
              <a:spLocks noChangeArrowheads="1"/>
            </p:cNvSpPr>
            <p:nvPr/>
          </p:nvSpPr>
          <p:spPr bwMode="auto">
            <a:xfrm>
              <a:off x="6615265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43" name="Line 96"/>
            <p:cNvSpPr>
              <a:spLocks noChangeShapeType="1"/>
            </p:cNvSpPr>
            <p:nvPr/>
          </p:nvSpPr>
          <p:spPr bwMode="auto">
            <a:xfrm flipH="1">
              <a:off x="7735238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" name="Line 97"/>
            <p:cNvSpPr>
              <a:spLocks noChangeShapeType="1"/>
            </p:cNvSpPr>
            <p:nvPr/>
          </p:nvSpPr>
          <p:spPr bwMode="auto">
            <a:xfrm>
              <a:off x="7229232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" name="Line 98"/>
            <p:cNvSpPr>
              <a:spLocks noChangeShapeType="1"/>
            </p:cNvSpPr>
            <p:nvPr/>
          </p:nvSpPr>
          <p:spPr bwMode="auto">
            <a:xfrm flipH="1">
              <a:off x="7512745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Line 99"/>
            <p:cNvSpPr>
              <a:spLocks noChangeShapeType="1"/>
            </p:cNvSpPr>
            <p:nvPr/>
          </p:nvSpPr>
          <p:spPr bwMode="auto">
            <a:xfrm>
              <a:off x="7573767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" name="Line 100"/>
            <p:cNvSpPr>
              <a:spLocks noChangeShapeType="1"/>
            </p:cNvSpPr>
            <p:nvPr/>
          </p:nvSpPr>
          <p:spPr bwMode="auto">
            <a:xfrm>
              <a:off x="7415112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" name="Line 101"/>
            <p:cNvSpPr>
              <a:spLocks noChangeShapeType="1"/>
            </p:cNvSpPr>
            <p:nvPr/>
          </p:nvSpPr>
          <p:spPr bwMode="auto">
            <a:xfrm flipV="1">
              <a:off x="7345642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" name="Line 102"/>
            <p:cNvSpPr>
              <a:spLocks noChangeShapeType="1"/>
            </p:cNvSpPr>
            <p:nvPr/>
          </p:nvSpPr>
          <p:spPr bwMode="auto">
            <a:xfrm flipV="1">
              <a:off x="7647932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" name="Line 103"/>
            <p:cNvSpPr>
              <a:spLocks noChangeShapeType="1"/>
            </p:cNvSpPr>
            <p:nvPr/>
          </p:nvSpPr>
          <p:spPr bwMode="auto">
            <a:xfrm>
              <a:off x="7684733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" name="Oval 104"/>
            <p:cNvSpPr>
              <a:spLocks noChangeArrowheads="1"/>
            </p:cNvSpPr>
            <p:nvPr/>
          </p:nvSpPr>
          <p:spPr bwMode="auto">
            <a:xfrm>
              <a:off x="6742940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52" name="Line 105"/>
            <p:cNvSpPr>
              <a:spLocks noChangeShapeType="1"/>
            </p:cNvSpPr>
            <p:nvPr/>
          </p:nvSpPr>
          <p:spPr bwMode="auto">
            <a:xfrm flipH="1">
              <a:off x="7049924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" name="Line 106"/>
            <p:cNvSpPr>
              <a:spLocks noChangeShapeType="1"/>
            </p:cNvSpPr>
            <p:nvPr/>
          </p:nvSpPr>
          <p:spPr bwMode="auto">
            <a:xfrm flipH="1">
              <a:off x="6614697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4" name="Line 107"/>
            <p:cNvSpPr>
              <a:spLocks noChangeShapeType="1"/>
            </p:cNvSpPr>
            <p:nvPr/>
          </p:nvSpPr>
          <p:spPr bwMode="auto">
            <a:xfrm flipH="1">
              <a:off x="6857472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Line 108"/>
            <p:cNvSpPr>
              <a:spLocks noChangeShapeType="1"/>
            </p:cNvSpPr>
            <p:nvPr/>
          </p:nvSpPr>
          <p:spPr bwMode="auto">
            <a:xfrm>
              <a:off x="6935391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6" name="Line 109"/>
            <p:cNvSpPr>
              <a:spLocks noChangeShapeType="1"/>
            </p:cNvSpPr>
            <p:nvPr/>
          </p:nvSpPr>
          <p:spPr bwMode="auto">
            <a:xfrm flipH="1" flipV="1">
              <a:off x="6771853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7" name="Line 110"/>
            <p:cNvSpPr>
              <a:spLocks noChangeShapeType="1"/>
            </p:cNvSpPr>
            <p:nvPr/>
          </p:nvSpPr>
          <p:spPr bwMode="auto">
            <a:xfrm flipH="1" flipV="1">
              <a:off x="7120332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Line 111"/>
            <p:cNvSpPr>
              <a:spLocks noChangeShapeType="1"/>
            </p:cNvSpPr>
            <p:nvPr/>
          </p:nvSpPr>
          <p:spPr bwMode="auto">
            <a:xfrm flipH="1">
              <a:off x="6719281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" name="Oval 112"/>
            <p:cNvSpPr>
              <a:spLocks noChangeArrowheads="1"/>
            </p:cNvSpPr>
            <p:nvPr/>
          </p:nvSpPr>
          <p:spPr bwMode="auto">
            <a:xfrm>
              <a:off x="7202007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0" name="Line 113"/>
            <p:cNvSpPr>
              <a:spLocks noChangeShapeType="1"/>
            </p:cNvSpPr>
            <p:nvPr/>
          </p:nvSpPr>
          <p:spPr bwMode="auto">
            <a:xfrm>
              <a:off x="7232048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Line 114"/>
            <p:cNvSpPr>
              <a:spLocks noChangeShapeType="1"/>
            </p:cNvSpPr>
            <p:nvPr/>
          </p:nvSpPr>
          <p:spPr bwMode="auto">
            <a:xfrm flipH="1">
              <a:off x="7704258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2" name="Line 115"/>
            <p:cNvSpPr>
              <a:spLocks noChangeShapeType="1"/>
            </p:cNvSpPr>
            <p:nvPr/>
          </p:nvSpPr>
          <p:spPr bwMode="auto">
            <a:xfrm>
              <a:off x="7717401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3" name="Line 116"/>
            <p:cNvSpPr>
              <a:spLocks noChangeShapeType="1"/>
            </p:cNvSpPr>
            <p:nvPr/>
          </p:nvSpPr>
          <p:spPr bwMode="auto">
            <a:xfrm flipH="1">
              <a:off x="7698314" y="294704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" name="Line 117"/>
            <p:cNvSpPr>
              <a:spLocks noChangeShapeType="1"/>
            </p:cNvSpPr>
            <p:nvPr/>
          </p:nvSpPr>
          <p:spPr bwMode="auto">
            <a:xfrm flipH="1">
              <a:off x="7704258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5" name="Line 118"/>
            <p:cNvSpPr>
              <a:spLocks noChangeShapeType="1"/>
            </p:cNvSpPr>
            <p:nvPr/>
          </p:nvSpPr>
          <p:spPr bwMode="auto">
            <a:xfrm>
              <a:off x="7717401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" name="Line 119"/>
            <p:cNvSpPr>
              <a:spLocks noChangeShapeType="1"/>
            </p:cNvSpPr>
            <p:nvPr/>
          </p:nvSpPr>
          <p:spPr bwMode="auto">
            <a:xfrm>
              <a:off x="7717401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" name="Line 121"/>
            <p:cNvSpPr>
              <a:spLocks noChangeShapeType="1"/>
            </p:cNvSpPr>
            <p:nvPr/>
          </p:nvSpPr>
          <p:spPr bwMode="auto">
            <a:xfrm>
              <a:off x="7961175" y="2452693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" name="Line 86"/>
            <p:cNvSpPr>
              <a:spLocks noChangeShapeType="1"/>
            </p:cNvSpPr>
            <p:nvPr/>
          </p:nvSpPr>
          <p:spPr bwMode="auto">
            <a:xfrm>
              <a:off x="5676646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1" name="Line 87"/>
            <p:cNvSpPr>
              <a:spLocks noChangeShapeType="1"/>
            </p:cNvSpPr>
            <p:nvPr/>
          </p:nvSpPr>
          <p:spPr bwMode="auto">
            <a:xfrm flipH="1">
              <a:off x="6147918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" name="Oval 88"/>
            <p:cNvSpPr>
              <a:spLocks noChangeArrowheads="1"/>
            </p:cNvSpPr>
            <p:nvPr/>
          </p:nvSpPr>
          <p:spPr bwMode="auto">
            <a:xfrm>
              <a:off x="5062679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3" name="Oval 89"/>
            <p:cNvSpPr>
              <a:spLocks noChangeArrowheads="1"/>
            </p:cNvSpPr>
            <p:nvPr/>
          </p:nvSpPr>
          <p:spPr bwMode="auto">
            <a:xfrm>
              <a:off x="5190354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4" name="Line 90"/>
            <p:cNvSpPr>
              <a:spLocks noChangeShapeType="1"/>
            </p:cNvSpPr>
            <p:nvPr/>
          </p:nvSpPr>
          <p:spPr bwMode="auto">
            <a:xfrm flipH="1">
              <a:off x="6147918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5" name="Oval 91"/>
            <p:cNvSpPr>
              <a:spLocks noChangeArrowheads="1"/>
            </p:cNvSpPr>
            <p:nvPr/>
          </p:nvSpPr>
          <p:spPr bwMode="auto">
            <a:xfrm>
              <a:off x="5062679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6" name="Oval 92"/>
            <p:cNvSpPr>
              <a:spLocks noChangeArrowheads="1"/>
            </p:cNvSpPr>
            <p:nvPr/>
          </p:nvSpPr>
          <p:spPr bwMode="auto">
            <a:xfrm>
              <a:off x="5190354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77" name="Line 93"/>
            <p:cNvSpPr>
              <a:spLocks noChangeShapeType="1"/>
            </p:cNvSpPr>
            <p:nvPr/>
          </p:nvSpPr>
          <p:spPr bwMode="auto">
            <a:xfrm flipH="1">
              <a:off x="6151672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" name="Oval 94"/>
            <p:cNvSpPr>
              <a:spLocks noChangeArrowheads="1"/>
            </p:cNvSpPr>
            <p:nvPr/>
          </p:nvSpPr>
          <p:spPr bwMode="auto">
            <a:xfrm>
              <a:off x="5062679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80" name="Line 96"/>
            <p:cNvSpPr>
              <a:spLocks noChangeShapeType="1"/>
            </p:cNvSpPr>
            <p:nvPr/>
          </p:nvSpPr>
          <p:spPr bwMode="auto">
            <a:xfrm flipH="1">
              <a:off x="6182652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" name="Line 97"/>
            <p:cNvSpPr>
              <a:spLocks noChangeShapeType="1"/>
            </p:cNvSpPr>
            <p:nvPr/>
          </p:nvSpPr>
          <p:spPr bwMode="auto">
            <a:xfrm>
              <a:off x="5676646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" name="Line 98"/>
            <p:cNvSpPr>
              <a:spLocks noChangeShapeType="1"/>
            </p:cNvSpPr>
            <p:nvPr/>
          </p:nvSpPr>
          <p:spPr bwMode="auto">
            <a:xfrm flipH="1">
              <a:off x="5960159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3" name="Line 99"/>
            <p:cNvSpPr>
              <a:spLocks noChangeShapeType="1"/>
            </p:cNvSpPr>
            <p:nvPr/>
          </p:nvSpPr>
          <p:spPr bwMode="auto">
            <a:xfrm>
              <a:off x="6021181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4" name="Line 100"/>
            <p:cNvSpPr>
              <a:spLocks noChangeShapeType="1"/>
            </p:cNvSpPr>
            <p:nvPr/>
          </p:nvSpPr>
          <p:spPr bwMode="auto">
            <a:xfrm>
              <a:off x="5862526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5" name="Line 101"/>
            <p:cNvSpPr>
              <a:spLocks noChangeShapeType="1"/>
            </p:cNvSpPr>
            <p:nvPr/>
          </p:nvSpPr>
          <p:spPr bwMode="auto">
            <a:xfrm flipV="1">
              <a:off x="5793056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" name="Line 102"/>
            <p:cNvSpPr>
              <a:spLocks noChangeShapeType="1"/>
            </p:cNvSpPr>
            <p:nvPr/>
          </p:nvSpPr>
          <p:spPr bwMode="auto">
            <a:xfrm flipV="1">
              <a:off x="6095346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7" name="Line 103"/>
            <p:cNvSpPr>
              <a:spLocks noChangeShapeType="1"/>
            </p:cNvSpPr>
            <p:nvPr/>
          </p:nvSpPr>
          <p:spPr bwMode="auto">
            <a:xfrm>
              <a:off x="6132147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" name="Oval 104"/>
            <p:cNvSpPr>
              <a:spLocks noChangeArrowheads="1"/>
            </p:cNvSpPr>
            <p:nvPr/>
          </p:nvSpPr>
          <p:spPr bwMode="auto">
            <a:xfrm>
              <a:off x="5190354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89" name="Line 105"/>
            <p:cNvSpPr>
              <a:spLocks noChangeShapeType="1"/>
            </p:cNvSpPr>
            <p:nvPr/>
          </p:nvSpPr>
          <p:spPr bwMode="auto">
            <a:xfrm flipH="1">
              <a:off x="5497338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" name="Line 106"/>
            <p:cNvSpPr>
              <a:spLocks noChangeShapeType="1"/>
            </p:cNvSpPr>
            <p:nvPr/>
          </p:nvSpPr>
          <p:spPr bwMode="auto">
            <a:xfrm flipH="1">
              <a:off x="5062111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" name="Line 107"/>
            <p:cNvSpPr>
              <a:spLocks noChangeShapeType="1"/>
            </p:cNvSpPr>
            <p:nvPr/>
          </p:nvSpPr>
          <p:spPr bwMode="auto">
            <a:xfrm flipH="1">
              <a:off x="5304886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" name="Line 108"/>
            <p:cNvSpPr>
              <a:spLocks noChangeShapeType="1"/>
            </p:cNvSpPr>
            <p:nvPr/>
          </p:nvSpPr>
          <p:spPr bwMode="auto">
            <a:xfrm>
              <a:off x="5382805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" name="Line 109"/>
            <p:cNvSpPr>
              <a:spLocks noChangeShapeType="1"/>
            </p:cNvSpPr>
            <p:nvPr/>
          </p:nvSpPr>
          <p:spPr bwMode="auto">
            <a:xfrm flipH="1" flipV="1">
              <a:off x="5219267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4" name="Line 110"/>
            <p:cNvSpPr>
              <a:spLocks noChangeShapeType="1"/>
            </p:cNvSpPr>
            <p:nvPr/>
          </p:nvSpPr>
          <p:spPr bwMode="auto">
            <a:xfrm flipH="1" flipV="1">
              <a:off x="5567746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5" name="Line 111"/>
            <p:cNvSpPr>
              <a:spLocks noChangeShapeType="1"/>
            </p:cNvSpPr>
            <p:nvPr/>
          </p:nvSpPr>
          <p:spPr bwMode="auto">
            <a:xfrm flipH="1">
              <a:off x="5166695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" name="Oval 112"/>
            <p:cNvSpPr>
              <a:spLocks noChangeArrowheads="1"/>
            </p:cNvSpPr>
            <p:nvPr/>
          </p:nvSpPr>
          <p:spPr bwMode="auto">
            <a:xfrm>
              <a:off x="5649421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97" name="Line 113"/>
            <p:cNvSpPr>
              <a:spLocks noChangeShapeType="1"/>
            </p:cNvSpPr>
            <p:nvPr/>
          </p:nvSpPr>
          <p:spPr bwMode="auto">
            <a:xfrm>
              <a:off x="5679462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" name="Line 114"/>
            <p:cNvSpPr>
              <a:spLocks noChangeShapeType="1"/>
            </p:cNvSpPr>
            <p:nvPr/>
          </p:nvSpPr>
          <p:spPr bwMode="auto">
            <a:xfrm flipH="1">
              <a:off x="6151672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" name="Line 115"/>
            <p:cNvSpPr>
              <a:spLocks noChangeShapeType="1"/>
            </p:cNvSpPr>
            <p:nvPr/>
          </p:nvSpPr>
          <p:spPr bwMode="auto">
            <a:xfrm>
              <a:off x="6164815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" name="Line 116"/>
            <p:cNvSpPr>
              <a:spLocks noChangeShapeType="1"/>
            </p:cNvSpPr>
            <p:nvPr/>
          </p:nvSpPr>
          <p:spPr bwMode="auto">
            <a:xfrm flipH="1">
              <a:off x="6144188" y="293945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" name="Line 117"/>
            <p:cNvSpPr>
              <a:spLocks noChangeShapeType="1"/>
            </p:cNvSpPr>
            <p:nvPr/>
          </p:nvSpPr>
          <p:spPr bwMode="auto">
            <a:xfrm flipH="1">
              <a:off x="6151672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" name="Line 118"/>
            <p:cNvSpPr>
              <a:spLocks noChangeShapeType="1"/>
            </p:cNvSpPr>
            <p:nvPr/>
          </p:nvSpPr>
          <p:spPr bwMode="auto">
            <a:xfrm>
              <a:off x="6164815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3" name="Line 119"/>
            <p:cNvSpPr>
              <a:spLocks noChangeShapeType="1"/>
            </p:cNvSpPr>
            <p:nvPr/>
          </p:nvSpPr>
          <p:spPr bwMode="auto">
            <a:xfrm>
              <a:off x="6164815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5" name="Line 121"/>
            <p:cNvSpPr>
              <a:spLocks noChangeShapeType="1"/>
            </p:cNvSpPr>
            <p:nvPr/>
          </p:nvSpPr>
          <p:spPr bwMode="auto">
            <a:xfrm>
              <a:off x="6414533" y="2457275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" name="Line 86"/>
            <p:cNvSpPr>
              <a:spLocks noChangeShapeType="1"/>
            </p:cNvSpPr>
            <p:nvPr/>
          </p:nvSpPr>
          <p:spPr bwMode="auto">
            <a:xfrm>
              <a:off x="4066910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Line 87"/>
            <p:cNvSpPr>
              <a:spLocks noChangeShapeType="1"/>
            </p:cNvSpPr>
            <p:nvPr/>
          </p:nvSpPr>
          <p:spPr bwMode="auto">
            <a:xfrm flipH="1">
              <a:off x="4538182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" name="Oval 88"/>
            <p:cNvSpPr>
              <a:spLocks noChangeArrowheads="1"/>
            </p:cNvSpPr>
            <p:nvPr/>
          </p:nvSpPr>
          <p:spPr bwMode="auto">
            <a:xfrm>
              <a:off x="3452943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99" name="Oval 89"/>
            <p:cNvSpPr>
              <a:spLocks noChangeArrowheads="1"/>
            </p:cNvSpPr>
            <p:nvPr/>
          </p:nvSpPr>
          <p:spPr bwMode="auto">
            <a:xfrm>
              <a:off x="3580618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0" name="Line 90"/>
            <p:cNvSpPr>
              <a:spLocks noChangeShapeType="1"/>
            </p:cNvSpPr>
            <p:nvPr/>
          </p:nvSpPr>
          <p:spPr bwMode="auto">
            <a:xfrm flipH="1">
              <a:off x="4538182" y="2847761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" name="Oval 91"/>
            <p:cNvSpPr>
              <a:spLocks noChangeArrowheads="1"/>
            </p:cNvSpPr>
            <p:nvPr/>
          </p:nvSpPr>
          <p:spPr bwMode="auto">
            <a:xfrm>
              <a:off x="3452943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2" name="Oval 92"/>
            <p:cNvSpPr>
              <a:spLocks noChangeArrowheads="1"/>
            </p:cNvSpPr>
            <p:nvPr/>
          </p:nvSpPr>
          <p:spPr bwMode="auto">
            <a:xfrm>
              <a:off x="3580618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3" name="Line 93"/>
            <p:cNvSpPr>
              <a:spLocks noChangeShapeType="1"/>
            </p:cNvSpPr>
            <p:nvPr/>
          </p:nvSpPr>
          <p:spPr bwMode="auto">
            <a:xfrm flipH="1">
              <a:off x="4541936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Oval 94"/>
            <p:cNvSpPr>
              <a:spLocks noChangeArrowheads="1"/>
            </p:cNvSpPr>
            <p:nvPr/>
          </p:nvSpPr>
          <p:spPr bwMode="auto">
            <a:xfrm>
              <a:off x="3452943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06" name="Line 96"/>
            <p:cNvSpPr>
              <a:spLocks noChangeShapeType="1"/>
            </p:cNvSpPr>
            <p:nvPr/>
          </p:nvSpPr>
          <p:spPr bwMode="auto">
            <a:xfrm flipH="1">
              <a:off x="4572916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" name="Line 97"/>
            <p:cNvSpPr>
              <a:spLocks noChangeShapeType="1"/>
            </p:cNvSpPr>
            <p:nvPr/>
          </p:nvSpPr>
          <p:spPr bwMode="auto">
            <a:xfrm>
              <a:off x="4066910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" name="Line 98"/>
            <p:cNvSpPr>
              <a:spLocks noChangeShapeType="1"/>
            </p:cNvSpPr>
            <p:nvPr/>
          </p:nvSpPr>
          <p:spPr bwMode="auto">
            <a:xfrm flipH="1">
              <a:off x="4350423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Line 99"/>
            <p:cNvSpPr>
              <a:spLocks noChangeShapeType="1"/>
            </p:cNvSpPr>
            <p:nvPr/>
          </p:nvSpPr>
          <p:spPr bwMode="auto">
            <a:xfrm>
              <a:off x="4411445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" name="Line 100"/>
            <p:cNvSpPr>
              <a:spLocks noChangeShapeType="1"/>
            </p:cNvSpPr>
            <p:nvPr/>
          </p:nvSpPr>
          <p:spPr bwMode="auto">
            <a:xfrm>
              <a:off x="4252790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" name="Line 101"/>
            <p:cNvSpPr>
              <a:spLocks noChangeShapeType="1"/>
            </p:cNvSpPr>
            <p:nvPr/>
          </p:nvSpPr>
          <p:spPr bwMode="auto">
            <a:xfrm flipV="1">
              <a:off x="4183320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" name="Line 102"/>
            <p:cNvSpPr>
              <a:spLocks noChangeShapeType="1"/>
            </p:cNvSpPr>
            <p:nvPr/>
          </p:nvSpPr>
          <p:spPr bwMode="auto">
            <a:xfrm flipV="1">
              <a:off x="4485610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" name="Line 103"/>
            <p:cNvSpPr>
              <a:spLocks noChangeShapeType="1"/>
            </p:cNvSpPr>
            <p:nvPr/>
          </p:nvSpPr>
          <p:spPr bwMode="auto">
            <a:xfrm>
              <a:off x="4522411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4" name="Oval 104"/>
            <p:cNvSpPr>
              <a:spLocks noChangeArrowheads="1"/>
            </p:cNvSpPr>
            <p:nvPr/>
          </p:nvSpPr>
          <p:spPr bwMode="auto">
            <a:xfrm>
              <a:off x="3580618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15" name="Line 105"/>
            <p:cNvSpPr>
              <a:spLocks noChangeShapeType="1"/>
            </p:cNvSpPr>
            <p:nvPr/>
          </p:nvSpPr>
          <p:spPr bwMode="auto">
            <a:xfrm flipH="1">
              <a:off x="3887602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Line 106"/>
            <p:cNvSpPr>
              <a:spLocks noChangeShapeType="1"/>
            </p:cNvSpPr>
            <p:nvPr/>
          </p:nvSpPr>
          <p:spPr bwMode="auto">
            <a:xfrm flipH="1">
              <a:off x="3452375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Line 107"/>
            <p:cNvSpPr>
              <a:spLocks noChangeShapeType="1"/>
            </p:cNvSpPr>
            <p:nvPr/>
          </p:nvSpPr>
          <p:spPr bwMode="auto">
            <a:xfrm flipH="1">
              <a:off x="3695150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Line 108"/>
            <p:cNvSpPr>
              <a:spLocks noChangeShapeType="1"/>
            </p:cNvSpPr>
            <p:nvPr/>
          </p:nvSpPr>
          <p:spPr bwMode="auto">
            <a:xfrm>
              <a:off x="3773069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Line 109"/>
            <p:cNvSpPr>
              <a:spLocks noChangeShapeType="1"/>
            </p:cNvSpPr>
            <p:nvPr/>
          </p:nvSpPr>
          <p:spPr bwMode="auto">
            <a:xfrm flipH="1" flipV="1">
              <a:off x="3609531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Line 110"/>
            <p:cNvSpPr>
              <a:spLocks noChangeShapeType="1"/>
            </p:cNvSpPr>
            <p:nvPr/>
          </p:nvSpPr>
          <p:spPr bwMode="auto">
            <a:xfrm flipH="1" flipV="1">
              <a:off x="3958010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111"/>
            <p:cNvSpPr>
              <a:spLocks noChangeShapeType="1"/>
            </p:cNvSpPr>
            <p:nvPr/>
          </p:nvSpPr>
          <p:spPr bwMode="auto">
            <a:xfrm flipH="1">
              <a:off x="3556959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Oval 112"/>
            <p:cNvSpPr>
              <a:spLocks noChangeArrowheads="1"/>
            </p:cNvSpPr>
            <p:nvPr/>
          </p:nvSpPr>
          <p:spPr bwMode="auto">
            <a:xfrm>
              <a:off x="4039685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23" name="Line 113"/>
            <p:cNvSpPr>
              <a:spLocks noChangeShapeType="1"/>
            </p:cNvSpPr>
            <p:nvPr/>
          </p:nvSpPr>
          <p:spPr bwMode="auto">
            <a:xfrm>
              <a:off x="4069726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Line 114"/>
            <p:cNvSpPr>
              <a:spLocks noChangeShapeType="1"/>
            </p:cNvSpPr>
            <p:nvPr/>
          </p:nvSpPr>
          <p:spPr bwMode="auto">
            <a:xfrm flipH="1">
              <a:off x="4541936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5" name="Line 115"/>
            <p:cNvSpPr>
              <a:spLocks noChangeShapeType="1"/>
            </p:cNvSpPr>
            <p:nvPr/>
          </p:nvSpPr>
          <p:spPr bwMode="auto">
            <a:xfrm>
              <a:off x="4555079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" name="Line 116"/>
            <p:cNvSpPr>
              <a:spLocks noChangeShapeType="1"/>
            </p:cNvSpPr>
            <p:nvPr/>
          </p:nvSpPr>
          <p:spPr bwMode="auto">
            <a:xfrm flipH="1">
              <a:off x="4538182" y="2941671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" name="Line 117"/>
            <p:cNvSpPr>
              <a:spLocks noChangeShapeType="1"/>
            </p:cNvSpPr>
            <p:nvPr/>
          </p:nvSpPr>
          <p:spPr bwMode="auto">
            <a:xfrm flipH="1">
              <a:off x="4541936" y="2766076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" name="Line 118"/>
            <p:cNvSpPr>
              <a:spLocks noChangeShapeType="1"/>
            </p:cNvSpPr>
            <p:nvPr/>
          </p:nvSpPr>
          <p:spPr bwMode="auto">
            <a:xfrm>
              <a:off x="4555079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" name="Line 119"/>
            <p:cNvSpPr>
              <a:spLocks noChangeShapeType="1"/>
            </p:cNvSpPr>
            <p:nvPr/>
          </p:nvSpPr>
          <p:spPr bwMode="auto">
            <a:xfrm>
              <a:off x="4555079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" name="Line 121"/>
            <p:cNvSpPr>
              <a:spLocks noChangeShapeType="1"/>
            </p:cNvSpPr>
            <p:nvPr/>
          </p:nvSpPr>
          <p:spPr bwMode="auto">
            <a:xfrm>
              <a:off x="4800104" y="2462698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" name="Line 86"/>
            <p:cNvSpPr>
              <a:spLocks noChangeShapeType="1"/>
            </p:cNvSpPr>
            <p:nvPr/>
          </p:nvSpPr>
          <p:spPr bwMode="auto">
            <a:xfrm>
              <a:off x="2514324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0" name="Line 87"/>
            <p:cNvSpPr>
              <a:spLocks noChangeShapeType="1"/>
            </p:cNvSpPr>
            <p:nvPr/>
          </p:nvSpPr>
          <p:spPr bwMode="auto">
            <a:xfrm flipH="1">
              <a:off x="2985596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" name="Oval 88"/>
            <p:cNvSpPr>
              <a:spLocks noChangeArrowheads="1"/>
            </p:cNvSpPr>
            <p:nvPr/>
          </p:nvSpPr>
          <p:spPr bwMode="auto">
            <a:xfrm>
              <a:off x="1900357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2" name="Oval 89"/>
            <p:cNvSpPr>
              <a:spLocks noChangeArrowheads="1"/>
            </p:cNvSpPr>
            <p:nvPr/>
          </p:nvSpPr>
          <p:spPr bwMode="auto">
            <a:xfrm>
              <a:off x="2028032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3" name="Line 90"/>
            <p:cNvSpPr>
              <a:spLocks noChangeShapeType="1"/>
            </p:cNvSpPr>
            <p:nvPr/>
          </p:nvSpPr>
          <p:spPr bwMode="auto">
            <a:xfrm flipH="1">
              <a:off x="2985596" y="2816126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" name="Oval 91"/>
            <p:cNvSpPr>
              <a:spLocks noChangeArrowheads="1"/>
            </p:cNvSpPr>
            <p:nvPr/>
          </p:nvSpPr>
          <p:spPr bwMode="auto">
            <a:xfrm>
              <a:off x="1900357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5" name="Oval 92"/>
            <p:cNvSpPr>
              <a:spLocks noChangeArrowheads="1"/>
            </p:cNvSpPr>
            <p:nvPr/>
          </p:nvSpPr>
          <p:spPr bwMode="auto">
            <a:xfrm>
              <a:off x="2028032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6" name="Line 93"/>
            <p:cNvSpPr>
              <a:spLocks noChangeShapeType="1"/>
            </p:cNvSpPr>
            <p:nvPr/>
          </p:nvSpPr>
          <p:spPr bwMode="auto">
            <a:xfrm flipH="1">
              <a:off x="2989350" y="256654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" name="Oval 94"/>
            <p:cNvSpPr>
              <a:spLocks noChangeArrowheads="1"/>
            </p:cNvSpPr>
            <p:nvPr/>
          </p:nvSpPr>
          <p:spPr bwMode="auto">
            <a:xfrm>
              <a:off x="1900357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69" name="Line 96"/>
            <p:cNvSpPr>
              <a:spLocks noChangeShapeType="1"/>
            </p:cNvSpPr>
            <p:nvPr/>
          </p:nvSpPr>
          <p:spPr bwMode="auto">
            <a:xfrm flipH="1">
              <a:off x="3020330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" name="Line 97"/>
            <p:cNvSpPr>
              <a:spLocks noChangeShapeType="1"/>
            </p:cNvSpPr>
            <p:nvPr/>
          </p:nvSpPr>
          <p:spPr bwMode="auto">
            <a:xfrm>
              <a:off x="2514324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" name="Line 98"/>
            <p:cNvSpPr>
              <a:spLocks noChangeShapeType="1"/>
            </p:cNvSpPr>
            <p:nvPr/>
          </p:nvSpPr>
          <p:spPr bwMode="auto">
            <a:xfrm flipH="1">
              <a:off x="2797837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" name="Line 99"/>
            <p:cNvSpPr>
              <a:spLocks noChangeShapeType="1"/>
            </p:cNvSpPr>
            <p:nvPr/>
          </p:nvSpPr>
          <p:spPr bwMode="auto">
            <a:xfrm>
              <a:off x="2858859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Line 100"/>
            <p:cNvSpPr>
              <a:spLocks noChangeShapeType="1"/>
            </p:cNvSpPr>
            <p:nvPr/>
          </p:nvSpPr>
          <p:spPr bwMode="auto">
            <a:xfrm>
              <a:off x="2700204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Line 101"/>
            <p:cNvSpPr>
              <a:spLocks noChangeShapeType="1"/>
            </p:cNvSpPr>
            <p:nvPr/>
          </p:nvSpPr>
          <p:spPr bwMode="auto">
            <a:xfrm flipV="1">
              <a:off x="2630734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" name="Line 102"/>
            <p:cNvSpPr>
              <a:spLocks noChangeShapeType="1"/>
            </p:cNvSpPr>
            <p:nvPr/>
          </p:nvSpPr>
          <p:spPr bwMode="auto">
            <a:xfrm flipV="1">
              <a:off x="2933024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103"/>
            <p:cNvSpPr>
              <a:spLocks noChangeShapeType="1"/>
            </p:cNvSpPr>
            <p:nvPr/>
          </p:nvSpPr>
          <p:spPr bwMode="auto">
            <a:xfrm>
              <a:off x="2969825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Oval 104"/>
            <p:cNvSpPr>
              <a:spLocks noChangeArrowheads="1"/>
            </p:cNvSpPr>
            <p:nvPr/>
          </p:nvSpPr>
          <p:spPr bwMode="auto">
            <a:xfrm>
              <a:off x="2028032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78" name="Line 105"/>
            <p:cNvSpPr>
              <a:spLocks noChangeShapeType="1"/>
            </p:cNvSpPr>
            <p:nvPr/>
          </p:nvSpPr>
          <p:spPr bwMode="auto">
            <a:xfrm flipH="1">
              <a:off x="2335016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" name="Line 106"/>
            <p:cNvSpPr>
              <a:spLocks noChangeShapeType="1"/>
            </p:cNvSpPr>
            <p:nvPr/>
          </p:nvSpPr>
          <p:spPr bwMode="auto">
            <a:xfrm flipH="1">
              <a:off x="1899789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Line 107"/>
            <p:cNvSpPr>
              <a:spLocks noChangeShapeType="1"/>
            </p:cNvSpPr>
            <p:nvPr/>
          </p:nvSpPr>
          <p:spPr bwMode="auto">
            <a:xfrm flipH="1">
              <a:off x="2142564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Line 108"/>
            <p:cNvSpPr>
              <a:spLocks noChangeShapeType="1"/>
            </p:cNvSpPr>
            <p:nvPr/>
          </p:nvSpPr>
          <p:spPr bwMode="auto">
            <a:xfrm>
              <a:off x="2220483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" name="Line 109"/>
            <p:cNvSpPr>
              <a:spLocks noChangeShapeType="1"/>
            </p:cNvSpPr>
            <p:nvPr/>
          </p:nvSpPr>
          <p:spPr bwMode="auto">
            <a:xfrm flipH="1" flipV="1">
              <a:off x="2056945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" name="Line 110"/>
            <p:cNvSpPr>
              <a:spLocks noChangeShapeType="1"/>
            </p:cNvSpPr>
            <p:nvPr/>
          </p:nvSpPr>
          <p:spPr bwMode="auto">
            <a:xfrm flipH="1" flipV="1">
              <a:off x="2405424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Line 111"/>
            <p:cNvSpPr>
              <a:spLocks noChangeShapeType="1"/>
            </p:cNvSpPr>
            <p:nvPr/>
          </p:nvSpPr>
          <p:spPr bwMode="auto">
            <a:xfrm flipH="1">
              <a:off x="2004373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" name="Oval 112"/>
            <p:cNvSpPr>
              <a:spLocks noChangeArrowheads="1"/>
            </p:cNvSpPr>
            <p:nvPr/>
          </p:nvSpPr>
          <p:spPr bwMode="auto">
            <a:xfrm>
              <a:off x="2487099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86" name="Line 113"/>
            <p:cNvSpPr>
              <a:spLocks noChangeShapeType="1"/>
            </p:cNvSpPr>
            <p:nvPr/>
          </p:nvSpPr>
          <p:spPr bwMode="auto">
            <a:xfrm>
              <a:off x="2517140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114"/>
            <p:cNvSpPr>
              <a:spLocks noChangeShapeType="1"/>
            </p:cNvSpPr>
            <p:nvPr/>
          </p:nvSpPr>
          <p:spPr bwMode="auto">
            <a:xfrm flipH="1">
              <a:off x="2989350" y="248591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" name="Line 115"/>
            <p:cNvSpPr>
              <a:spLocks noChangeShapeType="1"/>
            </p:cNvSpPr>
            <p:nvPr/>
          </p:nvSpPr>
          <p:spPr bwMode="auto">
            <a:xfrm>
              <a:off x="3002493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" name="Line 116"/>
            <p:cNvSpPr>
              <a:spLocks noChangeShapeType="1"/>
            </p:cNvSpPr>
            <p:nvPr/>
          </p:nvSpPr>
          <p:spPr bwMode="auto">
            <a:xfrm flipH="1">
              <a:off x="2998739" y="2935352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17"/>
            <p:cNvSpPr>
              <a:spLocks noChangeShapeType="1"/>
            </p:cNvSpPr>
            <p:nvPr/>
          </p:nvSpPr>
          <p:spPr bwMode="auto">
            <a:xfrm flipH="1">
              <a:off x="2986459" y="2717059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" name="Line 118"/>
            <p:cNvSpPr>
              <a:spLocks noChangeShapeType="1"/>
            </p:cNvSpPr>
            <p:nvPr/>
          </p:nvSpPr>
          <p:spPr bwMode="auto">
            <a:xfrm>
              <a:off x="3002493" y="2769191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" name="Line 119"/>
            <p:cNvSpPr>
              <a:spLocks noChangeShapeType="1"/>
            </p:cNvSpPr>
            <p:nvPr/>
          </p:nvSpPr>
          <p:spPr bwMode="auto">
            <a:xfrm>
              <a:off x="3002493" y="2945975"/>
              <a:ext cx="0" cy="25846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" name="Line 121"/>
            <p:cNvSpPr>
              <a:spLocks noChangeShapeType="1"/>
            </p:cNvSpPr>
            <p:nvPr/>
          </p:nvSpPr>
          <p:spPr bwMode="auto">
            <a:xfrm>
              <a:off x="3263847" y="2457275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Line 86"/>
            <p:cNvSpPr>
              <a:spLocks noChangeShapeType="1"/>
            </p:cNvSpPr>
            <p:nvPr/>
          </p:nvSpPr>
          <p:spPr bwMode="auto">
            <a:xfrm>
              <a:off x="938063" y="2917027"/>
              <a:ext cx="0" cy="40836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87"/>
            <p:cNvSpPr>
              <a:spLocks noChangeShapeType="1"/>
            </p:cNvSpPr>
            <p:nvPr/>
          </p:nvSpPr>
          <p:spPr bwMode="auto">
            <a:xfrm flipH="1">
              <a:off x="1409335" y="3025579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Oval 88"/>
            <p:cNvSpPr>
              <a:spLocks noChangeArrowheads="1"/>
            </p:cNvSpPr>
            <p:nvPr/>
          </p:nvSpPr>
          <p:spPr bwMode="auto">
            <a:xfrm>
              <a:off x="324096" y="2665809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4" name="Oval 89"/>
            <p:cNvSpPr>
              <a:spLocks noChangeArrowheads="1"/>
            </p:cNvSpPr>
            <p:nvPr/>
          </p:nvSpPr>
          <p:spPr bwMode="auto">
            <a:xfrm>
              <a:off x="451771" y="2776428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5" name="Line 90"/>
            <p:cNvSpPr>
              <a:spLocks noChangeShapeType="1"/>
            </p:cNvSpPr>
            <p:nvPr/>
          </p:nvSpPr>
          <p:spPr bwMode="auto">
            <a:xfrm flipH="1">
              <a:off x="1409335" y="2808933"/>
              <a:ext cx="261922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Oval 91"/>
            <p:cNvSpPr>
              <a:spLocks noChangeArrowheads="1"/>
            </p:cNvSpPr>
            <p:nvPr/>
          </p:nvSpPr>
          <p:spPr bwMode="auto">
            <a:xfrm>
              <a:off x="324096" y="2480755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8" name="Oval 92"/>
            <p:cNvSpPr>
              <a:spLocks noChangeArrowheads="1"/>
            </p:cNvSpPr>
            <p:nvPr/>
          </p:nvSpPr>
          <p:spPr bwMode="auto">
            <a:xfrm>
              <a:off x="451771" y="2606881"/>
              <a:ext cx="988543" cy="209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9" name="Line 93"/>
            <p:cNvSpPr>
              <a:spLocks noChangeShapeType="1"/>
            </p:cNvSpPr>
            <p:nvPr/>
          </p:nvSpPr>
          <p:spPr bwMode="auto">
            <a:xfrm flipH="1">
              <a:off x="1419788" y="2594575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Oval 94"/>
            <p:cNvSpPr>
              <a:spLocks noChangeArrowheads="1"/>
            </p:cNvSpPr>
            <p:nvPr/>
          </p:nvSpPr>
          <p:spPr bwMode="auto">
            <a:xfrm>
              <a:off x="324096" y="2311208"/>
              <a:ext cx="1243893" cy="46108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2" name="Line 96"/>
            <p:cNvSpPr>
              <a:spLocks noChangeShapeType="1"/>
            </p:cNvSpPr>
            <p:nvPr/>
          </p:nvSpPr>
          <p:spPr bwMode="auto">
            <a:xfrm flipH="1">
              <a:off x="1444069" y="2538649"/>
              <a:ext cx="135185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97"/>
            <p:cNvSpPr>
              <a:spLocks noChangeShapeType="1"/>
            </p:cNvSpPr>
            <p:nvPr/>
          </p:nvSpPr>
          <p:spPr bwMode="auto">
            <a:xfrm>
              <a:off x="938063" y="2655575"/>
              <a:ext cx="0" cy="10958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98"/>
            <p:cNvSpPr>
              <a:spLocks noChangeShapeType="1"/>
            </p:cNvSpPr>
            <p:nvPr/>
          </p:nvSpPr>
          <p:spPr bwMode="auto">
            <a:xfrm flipH="1">
              <a:off x="1221576" y="2343257"/>
              <a:ext cx="38490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99"/>
            <p:cNvSpPr>
              <a:spLocks noChangeShapeType="1"/>
            </p:cNvSpPr>
            <p:nvPr/>
          </p:nvSpPr>
          <p:spPr bwMode="auto">
            <a:xfrm>
              <a:off x="1282598" y="2623422"/>
              <a:ext cx="4881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100"/>
            <p:cNvSpPr>
              <a:spLocks noChangeShapeType="1"/>
            </p:cNvSpPr>
            <p:nvPr/>
          </p:nvSpPr>
          <p:spPr bwMode="auto">
            <a:xfrm>
              <a:off x="1123943" y="2648338"/>
              <a:ext cx="15021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Line 101"/>
            <p:cNvSpPr>
              <a:spLocks noChangeShapeType="1"/>
            </p:cNvSpPr>
            <p:nvPr/>
          </p:nvSpPr>
          <p:spPr bwMode="auto">
            <a:xfrm flipV="1">
              <a:off x="1054473" y="2315894"/>
              <a:ext cx="10326" cy="11061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Line 102"/>
            <p:cNvSpPr>
              <a:spLocks noChangeShapeType="1"/>
            </p:cNvSpPr>
            <p:nvPr/>
          </p:nvSpPr>
          <p:spPr bwMode="auto">
            <a:xfrm flipV="1">
              <a:off x="1356763" y="2390813"/>
              <a:ext cx="65715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103"/>
            <p:cNvSpPr>
              <a:spLocks noChangeShapeType="1"/>
            </p:cNvSpPr>
            <p:nvPr/>
          </p:nvSpPr>
          <p:spPr bwMode="auto">
            <a:xfrm>
              <a:off x="1393564" y="2600023"/>
              <a:ext cx="83552" cy="5065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Oval 104"/>
            <p:cNvSpPr>
              <a:spLocks noChangeArrowheads="1"/>
            </p:cNvSpPr>
            <p:nvPr/>
          </p:nvSpPr>
          <p:spPr bwMode="auto">
            <a:xfrm>
              <a:off x="451771" y="2436301"/>
              <a:ext cx="988543" cy="210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1" name="Line 105"/>
            <p:cNvSpPr>
              <a:spLocks noChangeShapeType="1"/>
            </p:cNvSpPr>
            <p:nvPr/>
          </p:nvSpPr>
          <p:spPr bwMode="auto">
            <a:xfrm flipH="1">
              <a:off x="758755" y="2650026"/>
              <a:ext cx="21592" cy="11682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6"/>
            <p:cNvSpPr>
              <a:spLocks noChangeShapeType="1"/>
            </p:cNvSpPr>
            <p:nvPr/>
          </p:nvSpPr>
          <p:spPr bwMode="auto">
            <a:xfrm flipH="1">
              <a:off x="323528" y="2545886"/>
              <a:ext cx="122042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07"/>
            <p:cNvSpPr>
              <a:spLocks noChangeShapeType="1"/>
            </p:cNvSpPr>
            <p:nvPr/>
          </p:nvSpPr>
          <p:spPr bwMode="auto">
            <a:xfrm flipH="1">
              <a:off x="566303" y="2632831"/>
              <a:ext cx="56327" cy="878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08"/>
            <p:cNvSpPr>
              <a:spLocks noChangeShapeType="1"/>
            </p:cNvSpPr>
            <p:nvPr/>
          </p:nvSpPr>
          <p:spPr bwMode="auto">
            <a:xfrm>
              <a:off x="644222" y="2343257"/>
              <a:ext cx="31919" cy="10234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Line 109"/>
            <p:cNvSpPr>
              <a:spLocks noChangeShapeType="1"/>
            </p:cNvSpPr>
            <p:nvPr/>
          </p:nvSpPr>
          <p:spPr bwMode="auto">
            <a:xfrm flipH="1" flipV="1">
              <a:off x="480684" y="2392501"/>
              <a:ext cx="47878" cy="8063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Line 110"/>
            <p:cNvSpPr>
              <a:spLocks noChangeShapeType="1"/>
            </p:cNvSpPr>
            <p:nvPr/>
          </p:nvSpPr>
          <p:spPr bwMode="auto">
            <a:xfrm flipH="1" flipV="1">
              <a:off x="829163" y="2323131"/>
              <a:ext cx="12204" cy="10338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Line 111"/>
            <p:cNvSpPr>
              <a:spLocks noChangeShapeType="1"/>
            </p:cNvSpPr>
            <p:nvPr/>
          </p:nvSpPr>
          <p:spPr bwMode="auto">
            <a:xfrm flipH="1">
              <a:off x="428112" y="2605572"/>
              <a:ext cx="92940" cy="57894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Oval 112"/>
            <p:cNvSpPr>
              <a:spLocks noChangeArrowheads="1"/>
            </p:cNvSpPr>
            <p:nvPr/>
          </p:nvSpPr>
          <p:spPr bwMode="auto">
            <a:xfrm>
              <a:off x="910838" y="2512803"/>
              <a:ext cx="55389" cy="43420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9" name="Line 113"/>
            <p:cNvSpPr>
              <a:spLocks noChangeShapeType="1"/>
            </p:cNvSpPr>
            <p:nvPr/>
          </p:nvSpPr>
          <p:spPr bwMode="auto">
            <a:xfrm>
              <a:off x="940879" y="2208860"/>
              <a:ext cx="0" cy="312214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14"/>
            <p:cNvSpPr>
              <a:spLocks noChangeShapeType="1"/>
            </p:cNvSpPr>
            <p:nvPr/>
          </p:nvSpPr>
          <p:spPr bwMode="auto">
            <a:xfrm flipH="1">
              <a:off x="1426232" y="2492220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15"/>
            <p:cNvSpPr>
              <a:spLocks noChangeShapeType="1"/>
            </p:cNvSpPr>
            <p:nvPr/>
          </p:nvSpPr>
          <p:spPr bwMode="auto">
            <a:xfrm>
              <a:off x="1426232" y="2495228"/>
              <a:ext cx="0" cy="2687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Line 117"/>
            <p:cNvSpPr>
              <a:spLocks noChangeShapeType="1"/>
            </p:cNvSpPr>
            <p:nvPr/>
          </p:nvSpPr>
          <p:spPr bwMode="auto">
            <a:xfrm flipH="1">
              <a:off x="1409335" y="2715448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121"/>
            <p:cNvSpPr>
              <a:spLocks noChangeShapeType="1"/>
            </p:cNvSpPr>
            <p:nvPr/>
          </p:nvSpPr>
          <p:spPr bwMode="auto">
            <a:xfrm>
              <a:off x="1689093" y="2464363"/>
              <a:ext cx="0" cy="813618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0" name="Rectangle 6"/>
            <p:cNvSpPr>
              <a:spLocks noChangeArrowheads="1"/>
            </p:cNvSpPr>
            <p:nvPr/>
          </p:nvSpPr>
          <p:spPr bwMode="auto">
            <a:xfrm>
              <a:off x="4932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1" name="Rectangle 7"/>
            <p:cNvSpPr>
              <a:spLocks noChangeArrowheads="1"/>
            </p:cNvSpPr>
            <p:nvPr/>
          </p:nvSpPr>
          <p:spPr bwMode="auto">
            <a:xfrm>
              <a:off x="20807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2" name="Rectangle 8"/>
            <p:cNvSpPr>
              <a:spLocks noChangeArrowheads="1"/>
            </p:cNvSpPr>
            <p:nvPr/>
          </p:nvSpPr>
          <p:spPr bwMode="auto">
            <a:xfrm>
              <a:off x="36428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3" name="Rectangle 9"/>
            <p:cNvSpPr>
              <a:spLocks noChangeArrowheads="1"/>
            </p:cNvSpPr>
            <p:nvPr/>
          </p:nvSpPr>
          <p:spPr bwMode="auto">
            <a:xfrm>
              <a:off x="5217653" y="1851670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4" name="Rectangle 10"/>
            <p:cNvSpPr>
              <a:spLocks noChangeArrowheads="1"/>
            </p:cNvSpPr>
            <p:nvPr/>
          </p:nvSpPr>
          <p:spPr bwMode="auto">
            <a:xfrm>
              <a:off x="6563853" y="1851670"/>
              <a:ext cx="1016303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校验磁盘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Line 117"/>
            <p:cNvSpPr>
              <a:spLocks noChangeShapeType="1"/>
            </p:cNvSpPr>
            <p:nvPr/>
          </p:nvSpPr>
          <p:spPr bwMode="auto">
            <a:xfrm flipH="1">
              <a:off x="1419787" y="2935352"/>
              <a:ext cx="262861" cy="0"/>
            </a:xfrm>
            <a:prstGeom prst="line">
              <a:avLst/>
            </a:prstGeom>
            <a:noFill/>
            <a:ln w="571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62166" y="2399976"/>
            <a:ext cx="1303235" cy="2325573"/>
            <a:chOff x="6862166" y="2399976"/>
            <a:chExt cx="1303235" cy="2325573"/>
          </a:xfrm>
        </p:grpSpPr>
        <p:sp>
          <p:nvSpPr>
            <p:cNvPr id="342" name="Freeform 95"/>
            <p:cNvSpPr/>
            <p:nvPr/>
          </p:nvSpPr>
          <p:spPr bwMode="auto">
            <a:xfrm>
              <a:off x="6862166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Rectangle 120"/>
            <p:cNvSpPr>
              <a:spLocks noChangeArrowheads="1"/>
            </p:cNvSpPr>
            <p:nvPr/>
          </p:nvSpPr>
          <p:spPr bwMode="auto">
            <a:xfrm>
              <a:off x="6907228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</a:p>
          </p:txBody>
        </p:sp>
        <p:sp>
          <p:nvSpPr>
            <p:cNvPr id="655" name="Rectangle 16"/>
            <p:cNvSpPr>
              <a:spLocks noChangeArrowheads="1"/>
            </p:cNvSpPr>
            <p:nvPr/>
          </p:nvSpPr>
          <p:spPr bwMode="auto">
            <a:xfrm>
              <a:off x="7205203" y="3970983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1 1 0 0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1 0 0 0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宋体" charset="0"/>
                </a:rPr>
                <a:t>0 1 0 0</a:t>
              </a:r>
            </a:p>
          </p:txBody>
        </p:sp>
        <p:sp>
          <p:nvSpPr>
            <p:cNvPr id="853" name="Line 214"/>
            <p:cNvSpPr>
              <a:spLocks noChangeShapeType="1"/>
            </p:cNvSpPr>
            <p:nvPr/>
          </p:nvSpPr>
          <p:spPr bwMode="auto">
            <a:xfrm>
              <a:off x="7068678" y="2808933"/>
              <a:ext cx="1091494" cy="11475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5" name="Line 216"/>
            <p:cNvSpPr>
              <a:spLocks noChangeShapeType="1"/>
            </p:cNvSpPr>
            <p:nvPr/>
          </p:nvSpPr>
          <p:spPr bwMode="auto">
            <a:xfrm>
              <a:off x="6916279" y="2796233"/>
              <a:ext cx="263058" cy="192931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09580" y="2399976"/>
            <a:ext cx="1237014" cy="2292235"/>
            <a:chOff x="5309580" y="2399976"/>
            <a:chExt cx="1237014" cy="2292235"/>
          </a:xfrm>
        </p:grpSpPr>
        <p:sp>
          <p:nvSpPr>
            <p:cNvPr id="379" name="Freeform 95"/>
            <p:cNvSpPr/>
            <p:nvPr/>
          </p:nvSpPr>
          <p:spPr bwMode="auto">
            <a:xfrm>
              <a:off x="5309580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Rectangle 120"/>
            <p:cNvSpPr>
              <a:spLocks noChangeArrowheads="1"/>
            </p:cNvSpPr>
            <p:nvPr/>
          </p:nvSpPr>
          <p:spPr bwMode="auto">
            <a:xfrm>
              <a:off x="5354642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</a:p>
          </p:txBody>
        </p:sp>
        <p:sp>
          <p:nvSpPr>
            <p:cNvPr id="850" name="Line 211"/>
            <p:cNvSpPr>
              <a:spLocks noChangeShapeType="1"/>
            </p:cNvSpPr>
            <p:nvPr/>
          </p:nvSpPr>
          <p:spPr bwMode="auto">
            <a:xfrm>
              <a:off x="5468478" y="2796232"/>
              <a:ext cx="1078116" cy="11476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2" name="Line 213"/>
            <p:cNvSpPr>
              <a:spLocks noChangeShapeType="1"/>
            </p:cNvSpPr>
            <p:nvPr/>
          </p:nvSpPr>
          <p:spPr bwMode="auto">
            <a:xfrm>
              <a:off x="5316079" y="2783533"/>
              <a:ext cx="239306" cy="19086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7" name="Rectangle 220"/>
            <p:cNvSpPr>
              <a:spLocks noChangeArrowheads="1"/>
            </p:cNvSpPr>
            <p:nvPr/>
          </p:nvSpPr>
          <p:spPr bwMode="auto">
            <a:xfrm>
              <a:off x="55732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0 0 0 1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0 0 1 0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0 0 1 1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99844" y="2399976"/>
            <a:ext cx="1309607" cy="2292235"/>
            <a:chOff x="3699844" y="2399976"/>
            <a:chExt cx="1309607" cy="2292235"/>
          </a:xfrm>
        </p:grpSpPr>
        <p:sp>
          <p:nvSpPr>
            <p:cNvPr id="305" name="Freeform 95"/>
            <p:cNvSpPr/>
            <p:nvPr/>
          </p:nvSpPr>
          <p:spPr bwMode="auto">
            <a:xfrm>
              <a:off x="3699844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Rectangle 120"/>
            <p:cNvSpPr>
              <a:spLocks noChangeArrowheads="1"/>
            </p:cNvSpPr>
            <p:nvPr/>
          </p:nvSpPr>
          <p:spPr bwMode="auto">
            <a:xfrm>
              <a:off x="3744906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</a:p>
          </p:txBody>
        </p:sp>
        <p:sp>
          <p:nvSpPr>
            <p:cNvPr id="847" name="Line 208"/>
            <p:cNvSpPr>
              <a:spLocks noChangeShapeType="1"/>
            </p:cNvSpPr>
            <p:nvPr/>
          </p:nvSpPr>
          <p:spPr bwMode="auto">
            <a:xfrm>
              <a:off x="3880978" y="2783533"/>
              <a:ext cx="1116872" cy="1139652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9" name="Line 210"/>
            <p:cNvSpPr>
              <a:spLocks noChangeShapeType="1"/>
            </p:cNvSpPr>
            <p:nvPr/>
          </p:nvSpPr>
          <p:spPr bwMode="auto">
            <a:xfrm>
              <a:off x="3728578" y="2770833"/>
              <a:ext cx="313415" cy="19213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8" name="Rectangle 221"/>
            <p:cNvSpPr>
              <a:spLocks noChangeArrowheads="1"/>
            </p:cNvSpPr>
            <p:nvPr/>
          </p:nvSpPr>
          <p:spPr bwMode="auto">
            <a:xfrm>
              <a:off x="40492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1 1 1 0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1 1 1 1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0 0 0 0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46510" y="2399976"/>
            <a:ext cx="1262741" cy="2292235"/>
            <a:chOff x="2146510" y="2399976"/>
            <a:chExt cx="1262741" cy="2292235"/>
          </a:xfrm>
        </p:grpSpPr>
        <p:sp>
          <p:nvSpPr>
            <p:cNvPr id="293" name="Rectangle 120"/>
            <p:cNvSpPr>
              <a:spLocks noChangeArrowheads="1"/>
            </p:cNvSpPr>
            <p:nvPr/>
          </p:nvSpPr>
          <p:spPr bwMode="auto">
            <a:xfrm>
              <a:off x="2192320" y="2399976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</a:p>
          </p:txBody>
        </p:sp>
        <p:sp>
          <p:nvSpPr>
            <p:cNvPr id="844" name="Line 205"/>
            <p:cNvSpPr>
              <a:spLocks noChangeShapeType="1"/>
            </p:cNvSpPr>
            <p:nvPr/>
          </p:nvSpPr>
          <p:spPr bwMode="auto">
            <a:xfrm>
              <a:off x="2306178" y="2770833"/>
              <a:ext cx="1093225" cy="11730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6" name="Line 207"/>
            <p:cNvSpPr>
              <a:spLocks noChangeShapeType="1"/>
            </p:cNvSpPr>
            <p:nvPr/>
          </p:nvSpPr>
          <p:spPr bwMode="auto">
            <a:xfrm>
              <a:off x="2153778" y="2758133"/>
              <a:ext cx="300464" cy="19340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9" name="Rectangle 222"/>
            <p:cNvSpPr>
              <a:spLocks noChangeArrowheads="1"/>
            </p:cNvSpPr>
            <p:nvPr/>
          </p:nvSpPr>
          <p:spPr bwMode="auto">
            <a:xfrm>
              <a:off x="24490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1 0 1 1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1 1 0 0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+mn-ea"/>
                  <a:cs typeface="宋体" charset="0"/>
                </a:rPr>
                <a:t>1 1 0 1</a:t>
              </a:r>
            </a:p>
          </p:txBody>
        </p:sp>
        <p:sp>
          <p:nvSpPr>
            <p:cNvPr id="215" name="Freeform 95"/>
            <p:cNvSpPr/>
            <p:nvPr/>
          </p:nvSpPr>
          <p:spPr bwMode="auto">
            <a:xfrm>
              <a:off x="2146510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0997" y="2402071"/>
            <a:ext cx="1238054" cy="2290140"/>
            <a:chOff x="570997" y="2402071"/>
            <a:chExt cx="1238054" cy="2290140"/>
          </a:xfrm>
        </p:grpSpPr>
        <p:sp>
          <p:nvSpPr>
            <p:cNvPr id="256" name="Rectangle 120"/>
            <p:cNvSpPr>
              <a:spLocks noChangeArrowheads="1"/>
            </p:cNvSpPr>
            <p:nvPr/>
          </p:nvSpPr>
          <p:spPr bwMode="auto">
            <a:xfrm>
              <a:off x="616059" y="2402071"/>
              <a:ext cx="193234" cy="1945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x</a:t>
              </a:r>
            </a:p>
          </p:txBody>
        </p:sp>
        <p:sp>
          <p:nvSpPr>
            <p:cNvPr id="841" name="Line 202"/>
            <p:cNvSpPr>
              <a:spLocks noChangeShapeType="1"/>
            </p:cNvSpPr>
            <p:nvPr/>
          </p:nvSpPr>
          <p:spPr bwMode="auto">
            <a:xfrm>
              <a:off x="731378" y="2758133"/>
              <a:ext cx="1070405" cy="117859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3" name="Line 204"/>
            <p:cNvSpPr>
              <a:spLocks noChangeShapeType="1"/>
            </p:cNvSpPr>
            <p:nvPr/>
          </p:nvSpPr>
          <p:spPr bwMode="auto">
            <a:xfrm>
              <a:off x="578978" y="2745433"/>
              <a:ext cx="263525" cy="194677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6" name="Rectangle 219"/>
            <p:cNvSpPr>
              <a:spLocks noChangeArrowheads="1"/>
            </p:cNvSpPr>
            <p:nvPr/>
          </p:nvSpPr>
          <p:spPr bwMode="auto">
            <a:xfrm>
              <a:off x="848853" y="3937645"/>
              <a:ext cx="960198" cy="75456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1 0 0 0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1 0 0 1</a:t>
              </a:r>
            </a:p>
            <a:p>
              <a:pPr algn="ctr">
                <a:lnSpc>
                  <a:spcPct val="80000"/>
                </a:lnSpc>
                <a:buFont typeface="Arial" panose="02080604020202020204" charset="0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1 0 1 0</a:t>
              </a:r>
            </a:p>
          </p:txBody>
        </p:sp>
        <p:sp>
          <p:nvSpPr>
            <p:cNvPr id="216" name="Freeform 95"/>
            <p:cNvSpPr/>
            <p:nvPr/>
          </p:nvSpPr>
          <p:spPr bwMode="auto">
            <a:xfrm>
              <a:off x="570997" y="2634414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</a:t>
            </a:r>
            <a:r>
              <a:rPr lang="zh-CN" altLang="en-US" dirty="0">
                <a:cs typeface="+mj-cs"/>
              </a:rPr>
              <a:t>属性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4893" y="1928808"/>
            <a:ext cx="4941553" cy="423636"/>
            <a:chOff x="844893" y="1928808"/>
            <a:chExt cx="4941553" cy="42363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28808"/>
              <a:ext cx="464347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>
                  <a:sym typeface="Symbol" charset="0"/>
                </a:rPr>
                <a:t>文件头：文件系统元数据中的文件信息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288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1916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19164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文件属性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356172"/>
              <a:ext cx="5320155" cy="572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名称、类型、位置、大小、保护、创建者、创建时间、最近修改时间、</a:t>
              </a:r>
              <a:r>
                <a:rPr lang="en-US" altLang="zh-CN" dirty="0"/>
                <a:t>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279736"/>
            <a:ext cx="1452190" cy="355598"/>
            <a:chOff x="1262422" y="2279736"/>
            <a:chExt cx="1452190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4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5" y="227973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文件属性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89296"/>
            <a:ext cx="2738074" cy="354014"/>
            <a:chOff x="1262422" y="2589296"/>
            <a:chExt cx="2738074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94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2589296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文件存储位置和顺序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87459" y="769022"/>
            <a:ext cx="7650522" cy="1476909"/>
            <a:chOff x="1087459" y="769022"/>
            <a:chExt cx="7650522" cy="1476909"/>
          </a:xfrm>
        </p:grpSpPr>
        <p:grpSp>
          <p:nvGrpSpPr>
            <p:cNvPr id="14" name="组合 13"/>
            <p:cNvGrpSpPr/>
            <p:nvPr/>
          </p:nvGrpSpPr>
          <p:grpSpPr>
            <a:xfrm>
              <a:off x="1087459" y="1126212"/>
              <a:ext cx="1365868" cy="1116527"/>
              <a:chOff x="1087459" y="1126212"/>
              <a:chExt cx="1365868" cy="1116527"/>
            </a:xfrm>
          </p:grpSpPr>
          <p:sp>
            <p:nvSpPr>
              <p:cNvPr id="398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1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2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3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4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5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6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08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17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425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7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9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2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</a:p>
            </p:txBody>
          </p:sp>
          <p:sp>
            <p:nvSpPr>
              <p:cNvPr id="433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7" name="Rectangle 6"/>
            <p:cNvSpPr>
              <a:spLocks noChangeArrowheads="1"/>
            </p:cNvSpPr>
            <p:nvPr/>
          </p:nvSpPr>
          <p:spPr bwMode="auto">
            <a:xfrm>
              <a:off x="12571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8" name="Rectangle 7"/>
            <p:cNvSpPr>
              <a:spLocks noChangeArrowheads="1"/>
            </p:cNvSpPr>
            <p:nvPr/>
          </p:nvSpPr>
          <p:spPr bwMode="auto">
            <a:xfrm>
              <a:off x="28446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9" name="Rectangle 8"/>
            <p:cNvSpPr>
              <a:spLocks noChangeArrowheads="1"/>
            </p:cNvSpPr>
            <p:nvPr/>
          </p:nvSpPr>
          <p:spPr bwMode="auto">
            <a:xfrm>
              <a:off x="44067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" name="Rectangle 9"/>
            <p:cNvSpPr>
              <a:spLocks noChangeArrowheads="1"/>
            </p:cNvSpPr>
            <p:nvPr/>
          </p:nvSpPr>
          <p:spPr bwMode="auto">
            <a:xfrm>
              <a:off x="5981584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2" name="Rectangle 9"/>
            <p:cNvSpPr>
              <a:spLocks noChangeArrowheads="1"/>
            </p:cNvSpPr>
            <p:nvPr/>
          </p:nvSpPr>
          <p:spPr bwMode="auto">
            <a:xfrm>
              <a:off x="7592942" y="769022"/>
              <a:ext cx="926535" cy="3359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号磁盘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40" name="组合 539"/>
            <p:cNvGrpSpPr/>
            <p:nvPr/>
          </p:nvGrpSpPr>
          <p:grpSpPr>
            <a:xfrm>
              <a:off x="2661651" y="1120930"/>
              <a:ext cx="1365868" cy="1116527"/>
              <a:chOff x="1087459" y="1126212"/>
              <a:chExt cx="1365868" cy="1116527"/>
            </a:xfrm>
          </p:grpSpPr>
          <p:sp>
            <p:nvSpPr>
              <p:cNvPr id="541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4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5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6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7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48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9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50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1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5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6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7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8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59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0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1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2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5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6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67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8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9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0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1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2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4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</a:p>
            </p:txBody>
          </p:sp>
          <p:sp>
            <p:nvSpPr>
              <p:cNvPr id="575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6" name="组合 575"/>
            <p:cNvGrpSpPr/>
            <p:nvPr/>
          </p:nvGrpSpPr>
          <p:grpSpPr>
            <a:xfrm>
              <a:off x="4213771" y="1129404"/>
              <a:ext cx="1365868" cy="1116527"/>
              <a:chOff x="1087459" y="1126212"/>
              <a:chExt cx="1365868" cy="1116527"/>
            </a:xfrm>
          </p:grpSpPr>
          <p:sp>
            <p:nvSpPr>
              <p:cNvPr id="577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8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9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0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1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2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3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4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5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86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7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8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9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2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3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595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6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7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8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0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2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03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5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7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8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</a:p>
            </p:txBody>
          </p:sp>
          <p:sp>
            <p:nvSpPr>
              <p:cNvPr id="611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2" name="组合 611"/>
            <p:cNvGrpSpPr/>
            <p:nvPr/>
          </p:nvGrpSpPr>
          <p:grpSpPr>
            <a:xfrm>
              <a:off x="5826131" y="1120930"/>
              <a:ext cx="1365868" cy="1116527"/>
              <a:chOff x="1087459" y="1126212"/>
              <a:chExt cx="1365868" cy="1116527"/>
            </a:xfrm>
          </p:grpSpPr>
          <p:sp>
            <p:nvSpPr>
              <p:cNvPr id="613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6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7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19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20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22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6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7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8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9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0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31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3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7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8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39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0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1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2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3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4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</a:p>
            </p:txBody>
          </p:sp>
          <p:sp>
            <p:nvSpPr>
              <p:cNvPr id="647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8" name="组合 647"/>
            <p:cNvGrpSpPr/>
            <p:nvPr/>
          </p:nvGrpSpPr>
          <p:grpSpPr>
            <a:xfrm>
              <a:off x="7372113" y="1120930"/>
              <a:ext cx="1365868" cy="1116527"/>
              <a:chOff x="1087459" y="1126212"/>
              <a:chExt cx="1365868" cy="1116527"/>
            </a:xfrm>
          </p:grpSpPr>
          <p:sp>
            <p:nvSpPr>
              <p:cNvPr id="649" name="Line 86"/>
              <p:cNvSpPr>
                <a:spLocks noChangeShapeType="1"/>
              </p:cNvSpPr>
              <p:nvPr/>
            </p:nvSpPr>
            <p:spPr bwMode="auto">
              <a:xfrm>
                <a:off x="1701994" y="1834379"/>
                <a:ext cx="0" cy="408360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0" name="Line 87"/>
              <p:cNvSpPr>
                <a:spLocks noChangeShapeType="1"/>
              </p:cNvSpPr>
              <p:nvPr/>
            </p:nvSpPr>
            <p:spPr bwMode="auto">
              <a:xfrm flipH="1">
                <a:off x="2173266" y="1942931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1" name="Oval 88"/>
              <p:cNvSpPr>
                <a:spLocks noChangeArrowheads="1"/>
              </p:cNvSpPr>
              <p:nvPr/>
            </p:nvSpPr>
            <p:spPr bwMode="auto">
              <a:xfrm>
                <a:off x="1088027" y="1583161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2" name="Oval 89"/>
              <p:cNvSpPr>
                <a:spLocks noChangeArrowheads="1"/>
              </p:cNvSpPr>
              <p:nvPr/>
            </p:nvSpPr>
            <p:spPr bwMode="auto">
              <a:xfrm>
                <a:off x="1215702" y="1693780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3" name="Line 90"/>
              <p:cNvSpPr>
                <a:spLocks noChangeShapeType="1"/>
              </p:cNvSpPr>
              <p:nvPr/>
            </p:nvSpPr>
            <p:spPr bwMode="auto">
              <a:xfrm flipH="1">
                <a:off x="2173266" y="1765113"/>
                <a:ext cx="261922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4" name="Oval 91"/>
              <p:cNvSpPr>
                <a:spLocks noChangeArrowheads="1"/>
              </p:cNvSpPr>
              <p:nvPr/>
            </p:nvSpPr>
            <p:spPr bwMode="auto">
              <a:xfrm>
                <a:off x="1088027" y="1398107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9900"/>
                  </a:gs>
                  <a:gs pos="0">
                    <a:srgbClr val="CCFF99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5" name="Oval 92"/>
              <p:cNvSpPr>
                <a:spLocks noChangeArrowheads="1"/>
              </p:cNvSpPr>
              <p:nvPr/>
            </p:nvSpPr>
            <p:spPr bwMode="auto">
              <a:xfrm>
                <a:off x="1215702" y="1524233"/>
                <a:ext cx="988543" cy="2098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6" name="Line 93"/>
              <p:cNvSpPr>
                <a:spLocks noChangeShapeType="1"/>
              </p:cNvSpPr>
              <p:nvPr/>
            </p:nvSpPr>
            <p:spPr bwMode="auto">
              <a:xfrm flipH="1">
                <a:off x="2177020" y="1483901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7" name="Oval 94"/>
              <p:cNvSpPr>
                <a:spLocks noChangeArrowheads="1"/>
              </p:cNvSpPr>
              <p:nvPr/>
            </p:nvSpPr>
            <p:spPr bwMode="auto">
              <a:xfrm>
                <a:off x="1088027" y="1228560"/>
                <a:ext cx="1243893" cy="46108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58" name="Line 96"/>
              <p:cNvSpPr>
                <a:spLocks noChangeShapeType="1"/>
              </p:cNvSpPr>
              <p:nvPr/>
            </p:nvSpPr>
            <p:spPr bwMode="auto">
              <a:xfrm flipH="1">
                <a:off x="2208000" y="1456001"/>
                <a:ext cx="135185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9" name="Line 97"/>
              <p:cNvSpPr>
                <a:spLocks noChangeShapeType="1"/>
              </p:cNvSpPr>
              <p:nvPr/>
            </p:nvSpPr>
            <p:spPr bwMode="auto">
              <a:xfrm>
                <a:off x="1701994" y="1572927"/>
                <a:ext cx="0" cy="10958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0" name="Line 98"/>
              <p:cNvSpPr>
                <a:spLocks noChangeShapeType="1"/>
              </p:cNvSpPr>
              <p:nvPr/>
            </p:nvSpPr>
            <p:spPr bwMode="auto">
              <a:xfrm flipH="1">
                <a:off x="1985507" y="1260609"/>
                <a:ext cx="38490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1" name="Line 99"/>
              <p:cNvSpPr>
                <a:spLocks noChangeShapeType="1"/>
              </p:cNvSpPr>
              <p:nvPr/>
            </p:nvSpPr>
            <p:spPr bwMode="auto">
              <a:xfrm>
                <a:off x="2046529" y="1540774"/>
                <a:ext cx="4881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2" name="Line 100"/>
              <p:cNvSpPr>
                <a:spLocks noChangeShapeType="1"/>
              </p:cNvSpPr>
              <p:nvPr/>
            </p:nvSpPr>
            <p:spPr bwMode="auto">
              <a:xfrm>
                <a:off x="1887874" y="1565690"/>
                <a:ext cx="15021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" name="Line 101"/>
              <p:cNvSpPr>
                <a:spLocks noChangeShapeType="1"/>
              </p:cNvSpPr>
              <p:nvPr/>
            </p:nvSpPr>
            <p:spPr bwMode="auto">
              <a:xfrm flipV="1">
                <a:off x="1818404" y="1233246"/>
                <a:ext cx="10326" cy="110619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4" name="Line 102"/>
              <p:cNvSpPr>
                <a:spLocks noChangeShapeType="1"/>
              </p:cNvSpPr>
              <p:nvPr/>
            </p:nvSpPr>
            <p:spPr bwMode="auto">
              <a:xfrm flipV="1">
                <a:off x="2120694" y="1308165"/>
                <a:ext cx="65715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" name="Line 103"/>
              <p:cNvSpPr>
                <a:spLocks noChangeShapeType="1"/>
              </p:cNvSpPr>
              <p:nvPr/>
            </p:nvSpPr>
            <p:spPr bwMode="auto">
              <a:xfrm>
                <a:off x="2157495" y="1517375"/>
                <a:ext cx="83552" cy="50657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" name="Oval 104"/>
              <p:cNvSpPr>
                <a:spLocks noChangeArrowheads="1"/>
              </p:cNvSpPr>
              <p:nvPr/>
            </p:nvSpPr>
            <p:spPr bwMode="auto">
              <a:xfrm>
                <a:off x="1215702" y="1353653"/>
                <a:ext cx="988543" cy="210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67" name="Line 105"/>
              <p:cNvSpPr>
                <a:spLocks noChangeShapeType="1"/>
              </p:cNvSpPr>
              <p:nvPr/>
            </p:nvSpPr>
            <p:spPr bwMode="auto">
              <a:xfrm flipH="1">
                <a:off x="1522686" y="1567378"/>
                <a:ext cx="21592" cy="11682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8" name="Line 106"/>
              <p:cNvSpPr>
                <a:spLocks noChangeShapeType="1"/>
              </p:cNvSpPr>
              <p:nvPr/>
            </p:nvSpPr>
            <p:spPr bwMode="auto">
              <a:xfrm flipH="1">
                <a:off x="1087459" y="1463238"/>
                <a:ext cx="122042" cy="0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9" name="Line 107"/>
              <p:cNvSpPr>
                <a:spLocks noChangeShapeType="1"/>
              </p:cNvSpPr>
              <p:nvPr/>
            </p:nvSpPr>
            <p:spPr bwMode="auto">
              <a:xfrm flipH="1">
                <a:off x="1330234" y="1550183"/>
                <a:ext cx="56327" cy="87875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0" name="Line 108"/>
              <p:cNvSpPr>
                <a:spLocks noChangeShapeType="1"/>
              </p:cNvSpPr>
              <p:nvPr/>
            </p:nvSpPr>
            <p:spPr bwMode="auto">
              <a:xfrm>
                <a:off x="1408153" y="1260609"/>
                <a:ext cx="31919" cy="10234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1" name="Line 109"/>
              <p:cNvSpPr>
                <a:spLocks noChangeShapeType="1"/>
              </p:cNvSpPr>
              <p:nvPr/>
            </p:nvSpPr>
            <p:spPr bwMode="auto">
              <a:xfrm flipH="1" flipV="1">
                <a:off x="1244615" y="1309853"/>
                <a:ext cx="47878" cy="80638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2" name="Line 110"/>
              <p:cNvSpPr>
                <a:spLocks noChangeShapeType="1"/>
              </p:cNvSpPr>
              <p:nvPr/>
            </p:nvSpPr>
            <p:spPr bwMode="auto">
              <a:xfrm flipH="1" flipV="1">
                <a:off x="1593094" y="1240483"/>
                <a:ext cx="12204" cy="103382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3" name="Line 111"/>
              <p:cNvSpPr>
                <a:spLocks noChangeShapeType="1"/>
              </p:cNvSpPr>
              <p:nvPr/>
            </p:nvSpPr>
            <p:spPr bwMode="auto">
              <a:xfrm flipH="1">
                <a:off x="1192043" y="1522924"/>
                <a:ext cx="92940" cy="57894"/>
              </a:xfrm>
              <a:prstGeom prst="line">
                <a:avLst/>
              </a:prstGeom>
              <a:noFill/>
              <a:ln w="190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4" name="Oval 112"/>
              <p:cNvSpPr>
                <a:spLocks noChangeArrowheads="1"/>
              </p:cNvSpPr>
              <p:nvPr/>
            </p:nvSpPr>
            <p:spPr bwMode="auto">
              <a:xfrm>
                <a:off x="1674769" y="1430155"/>
                <a:ext cx="55389" cy="43420"/>
              </a:xfrm>
              <a:prstGeom prst="ellipse">
                <a:avLst/>
              </a:prstGeom>
              <a:solidFill>
                <a:srgbClr val="11576A"/>
              </a:solidFill>
              <a:ln w="127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buFont typeface="Monotype Sorts" charset="0"/>
                  <a:buNone/>
                </a:pPr>
                <a:endParaRPr lang="zh-CN" altLang="en-US">
                  <a:ea typeface="宋体" charset="0"/>
                  <a:cs typeface="宋体" charset="0"/>
                </a:endParaRPr>
              </a:p>
            </p:txBody>
          </p:sp>
          <p:sp>
            <p:nvSpPr>
              <p:cNvPr id="675" name="Line 113"/>
              <p:cNvSpPr>
                <a:spLocks noChangeShapeType="1"/>
              </p:cNvSpPr>
              <p:nvPr/>
            </p:nvSpPr>
            <p:spPr bwMode="auto">
              <a:xfrm>
                <a:off x="1704810" y="1126212"/>
                <a:ext cx="0" cy="312214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" name="Line 114"/>
              <p:cNvSpPr>
                <a:spLocks noChangeShapeType="1"/>
              </p:cNvSpPr>
              <p:nvPr/>
            </p:nvSpPr>
            <p:spPr bwMode="auto">
              <a:xfrm flipH="1">
                <a:off x="2177020" y="1403262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" name="Line 115"/>
              <p:cNvSpPr>
                <a:spLocks noChangeShapeType="1"/>
              </p:cNvSpPr>
              <p:nvPr/>
            </p:nvSpPr>
            <p:spPr bwMode="auto">
              <a:xfrm>
                <a:off x="2190163" y="1412580"/>
                <a:ext cx="0" cy="26879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8" name="Line 116"/>
              <p:cNvSpPr>
                <a:spLocks noChangeShapeType="1"/>
              </p:cNvSpPr>
              <p:nvPr/>
            </p:nvSpPr>
            <p:spPr bwMode="auto">
              <a:xfrm flipH="1">
                <a:off x="2157495" y="186136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9" name="Line 117"/>
              <p:cNvSpPr>
                <a:spLocks noChangeShapeType="1"/>
              </p:cNvSpPr>
              <p:nvPr/>
            </p:nvSpPr>
            <p:spPr bwMode="auto">
              <a:xfrm flipH="1">
                <a:off x="2177020" y="1683428"/>
                <a:ext cx="262861" cy="0"/>
              </a:xfrm>
              <a:prstGeom prst="line">
                <a:avLst/>
              </a:prstGeom>
              <a:noFill/>
              <a:ln w="5715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" name="Line 118"/>
              <p:cNvSpPr>
                <a:spLocks noChangeShapeType="1"/>
              </p:cNvSpPr>
              <p:nvPr/>
            </p:nvSpPr>
            <p:spPr bwMode="auto">
              <a:xfrm>
                <a:off x="2190163" y="1686543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1" name="Line 119"/>
              <p:cNvSpPr>
                <a:spLocks noChangeShapeType="1"/>
              </p:cNvSpPr>
              <p:nvPr/>
            </p:nvSpPr>
            <p:spPr bwMode="auto">
              <a:xfrm>
                <a:off x="2190163" y="1863327"/>
                <a:ext cx="0" cy="25846"/>
              </a:xfrm>
              <a:prstGeom prst="line">
                <a:avLst/>
              </a:prstGeom>
              <a:noFill/>
              <a:ln w="508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2" name="Rectangle 120"/>
              <p:cNvSpPr>
                <a:spLocks noChangeArrowheads="1"/>
              </p:cNvSpPr>
              <p:nvPr/>
            </p:nvSpPr>
            <p:spPr bwMode="auto">
              <a:xfrm>
                <a:off x="1379955" y="1332979"/>
                <a:ext cx="193234" cy="194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1" hangingPunct="1">
                  <a:buFont typeface="Monotype Sorts" charset="0"/>
                  <a:buNone/>
                </a:pPr>
                <a:r>
                  <a:rPr lang="en-US" altLang="zh-CN" sz="1200" b="1" dirty="0">
                    <a:solidFill>
                      <a:srgbClr val="11576A"/>
                    </a:solidFill>
                    <a:latin typeface="+mn-ea"/>
                    <a:cs typeface="宋体" charset="0"/>
                  </a:rPr>
                  <a:t>x</a:t>
                </a:r>
              </a:p>
            </p:txBody>
          </p:sp>
          <p:sp>
            <p:nvSpPr>
              <p:cNvPr id="683" name="Line 121"/>
              <p:cNvSpPr>
                <a:spLocks noChangeShapeType="1"/>
              </p:cNvSpPr>
              <p:nvPr/>
            </p:nvSpPr>
            <p:spPr bwMode="auto">
              <a:xfrm>
                <a:off x="2453327" y="1371629"/>
                <a:ext cx="0" cy="813618"/>
              </a:xfrm>
              <a:prstGeom prst="line">
                <a:avLst/>
              </a:prstGeom>
              <a:noFill/>
              <a:ln w="76200">
                <a:solidFill>
                  <a:srgbClr val="11576A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RAID-5: </a:t>
            </a:r>
            <a:r>
              <a:rPr lang="zh-CN" altLang="en-US" dirty="0"/>
              <a:t>带分布式校验的磁盘条带化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4" y="2314598"/>
            <a:ext cx="7358114" cy="2614606"/>
            <a:chOff x="1214414" y="2314598"/>
            <a:chExt cx="7358114" cy="2614606"/>
          </a:xfrm>
        </p:grpSpPr>
        <p:sp>
          <p:nvSpPr>
            <p:cNvPr id="467" name="AutoShape 3"/>
            <p:cNvSpPr>
              <a:spLocks noChangeArrowheads="1"/>
            </p:cNvSpPr>
            <p:nvPr/>
          </p:nvSpPr>
          <p:spPr bwMode="auto">
            <a:xfrm>
              <a:off x="1214414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latin typeface="+mn-ea"/>
                <a:cs typeface="宋体" charset="0"/>
              </a:endParaRPr>
            </a:p>
          </p:txBody>
        </p:sp>
        <p:sp>
          <p:nvSpPr>
            <p:cNvPr id="485" name="AutoShape 3"/>
            <p:cNvSpPr>
              <a:spLocks noChangeArrowheads="1"/>
            </p:cNvSpPr>
            <p:nvPr/>
          </p:nvSpPr>
          <p:spPr bwMode="auto">
            <a:xfrm>
              <a:off x="2714612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495" name="AutoShape 3"/>
            <p:cNvSpPr>
              <a:spLocks noChangeArrowheads="1"/>
            </p:cNvSpPr>
            <p:nvPr/>
          </p:nvSpPr>
          <p:spPr bwMode="auto">
            <a:xfrm>
              <a:off x="4357686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505" name="AutoShape 3"/>
            <p:cNvSpPr>
              <a:spLocks noChangeArrowheads="1"/>
            </p:cNvSpPr>
            <p:nvPr/>
          </p:nvSpPr>
          <p:spPr bwMode="auto">
            <a:xfrm>
              <a:off x="5929322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  <p:sp>
          <p:nvSpPr>
            <p:cNvPr id="515" name="AutoShape 3"/>
            <p:cNvSpPr>
              <a:spLocks noChangeArrowheads="1"/>
            </p:cNvSpPr>
            <p:nvPr/>
          </p:nvSpPr>
          <p:spPr bwMode="auto">
            <a:xfrm>
              <a:off x="7500958" y="2314598"/>
              <a:ext cx="1071570" cy="2614606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ea typeface="宋体" charset="0"/>
                <a:cs typeface="宋体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6866" y="2399846"/>
            <a:ext cx="8091529" cy="591364"/>
            <a:chOff x="256866" y="2399846"/>
            <a:chExt cx="8091529" cy="591364"/>
          </a:xfrm>
        </p:grpSpPr>
        <p:sp>
          <p:nvSpPr>
            <p:cNvPr id="463" name="Text Box 162"/>
            <p:cNvSpPr txBox="1">
              <a:spLocks noChangeArrowheads="1"/>
            </p:cNvSpPr>
            <p:nvPr/>
          </p:nvSpPr>
          <p:spPr bwMode="auto">
            <a:xfrm>
              <a:off x="256866" y="2446445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85652" y="2399846"/>
              <a:ext cx="6862743" cy="565801"/>
              <a:chOff x="1485652" y="2399846"/>
              <a:chExt cx="6862743" cy="565801"/>
            </a:xfrm>
          </p:grpSpPr>
          <p:sp>
            <p:nvSpPr>
              <p:cNvPr id="476" name="矩形 475"/>
              <p:cNvSpPr>
                <a:spLocks noChangeAspect="1"/>
              </p:cNvSpPr>
              <p:nvPr/>
            </p:nvSpPr>
            <p:spPr>
              <a:xfrm>
                <a:off x="1485652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472" name="Text Box 142"/>
              <p:cNvSpPr txBox="1">
                <a:spLocks noChangeArrowheads="1"/>
              </p:cNvSpPr>
              <p:nvPr/>
            </p:nvSpPr>
            <p:spPr bwMode="auto">
              <a:xfrm>
                <a:off x="1556679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8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9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10</a:t>
                </a:r>
              </a:p>
            </p:txBody>
          </p:sp>
          <p:sp>
            <p:nvSpPr>
              <p:cNvPr id="486" name="矩形 485"/>
              <p:cNvSpPr>
                <a:spLocks noChangeAspect="1"/>
              </p:cNvSpPr>
              <p:nvPr/>
            </p:nvSpPr>
            <p:spPr>
              <a:xfrm>
                <a:off x="2985850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Text Box 142"/>
              <p:cNvSpPr txBox="1">
                <a:spLocks noChangeArrowheads="1"/>
              </p:cNvSpPr>
              <p:nvPr/>
            </p:nvSpPr>
            <p:spPr bwMode="auto">
              <a:xfrm>
                <a:off x="3056877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11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12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13</a:t>
                </a:r>
              </a:p>
            </p:txBody>
          </p:sp>
          <p:sp>
            <p:nvSpPr>
              <p:cNvPr id="496" name="矩形 495"/>
              <p:cNvSpPr>
                <a:spLocks noChangeAspect="1"/>
              </p:cNvSpPr>
              <p:nvPr/>
            </p:nvSpPr>
            <p:spPr>
              <a:xfrm>
                <a:off x="4628924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Text Box 142"/>
              <p:cNvSpPr txBox="1">
                <a:spLocks noChangeArrowheads="1"/>
              </p:cNvSpPr>
              <p:nvPr/>
            </p:nvSpPr>
            <p:spPr bwMode="auto">
              <a:xfrm>
                <a:off x="4699951" y="2415881"/>
                <a:ext cx="405880" cy="549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14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15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0</a:t>
                </a:r>
              </a:p>
            </p:txBody>
          </p:sp>
          <p:sp>
            <p:nvSpPr>
              <p:cNvPr id="506" name="矩形 505"/>
              <p:cNvSpPr>
                <a:spLocks noChangeAspect="1"/>
              </p:cNvSpPr>
              <p:nvPr/>
            </p:nvSpPr>
            <p:spPr>
              <a:xfrm>
                <a:off x="6200560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Text Box 142"/>
              <p:cNvSpPr txBox="1">
                <a:spLocks noChangeArrowheads="1"/>
              </p:cNvSpPr>
              <p:nvPr/>
            </p:nvSpPr>
            <p:spPr bwMode="auto">
              <a:xfrm>
                <a:off x="6327470" y="2415881"/>
                <a:ext cx="295273" cy="5447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1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2</a:t>
                </a:r>
              </a:p>
              <a:p>
                <a:pPr algn="ctr" eaLnBrk="1" hangingPunct="1">
                  <a:lnSpc>
                    <a:spcPct val="70000"/>
                  </a:lnSpc>
                  <a:buFont typeface="Monotype Sorts" charset="0"/>
                  <a:buNone/>
                </a:pPr>
                <a:r>
                  <a:rPr lang="en-US" altLang="zh-CN" sz="14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3</a:t>
                </a:r>
              </a:p>
            </p:txBody>
          </p:sp>
          <p:sp>
            <p:nvSpPr>
              <p:cNvPr id="516" name="矩形 515"/>
              <p:cNvSpPr>
                <a:spLocks noChangeAspect="1"/>
              </p:cNvSpPr>
              <p:nvPr/>
            </p:nvSpPr>
            <p:spPr>
              <a:xfrm>
                <a:off x="7772196" y="2399846"/>
                <a:ext cx="540000" cy="540000"/>
              </a:xfrm>
              <a:prstGeom prst="rect">
                <a:avLst/>
              </a:prstGeom>
              <a:gradFill>
                <a:gsLst>
                  <a:gs pos="100000">
                    <a:srgbClr val="330033"/>
                  </a:gs>
                  <a:gs pos="0">
                    <a:srgbClr val="CC66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Text Box 163"/>
              <p:cNvSpPr txBox="1">
                <a:spLocks noChangeArrowheads="1"/>
              </p:cNvSpPr>
              <p:nvPr/>
            </p:nvSpPr>
            <p:spPr bwMode="auto">
              <a:xfrm>
                <a:off x="7727712" y="2428874"/>
                <a:ext cx="620683" cy="504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1pPr>
                <a:lvl2pPr>
                  <a:defRPr sz="2000">
                    <a:solidFill>
                      <a:schemeClr val="folHlink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4pPr>
                <a:lvl5pPr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Monotype Sorts" charset="0"/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1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数据块</a:t>
                </a:r>
                <a:endPara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en-US" altLang="zh-CN" sz="11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x</a:t>
                </a:r>
              </a:p>
              <a:p>
                <a:pPr algn="ctr" eaLnBrk="1" hangingPunct="1">
                  <a:lnSpc>
                    <a:spcPct val="80000"/>
                  </a:lnSpc>
                  <a:buFont typeface="Monotype Sorts" charset="0"/>
                  <a:buNone/>
                </a:pPr>
                <a:r>
                  <a:rPr lang="zh-CN" altLang="en-US" sz="1100" b="1" dirty="0">
                    <a:solidFill>
                      <a:schemeClr val="bg1"/>
                    </a:solidFill>
                    <a:latin typeface="+mn-ea"/>
                    <a:ea typeface="+mn-ea"/>
                    <a:cs typeface="宋体" charset="0"/>
                  </a:rPr>
                  <a:t>校验和</a:t>
                </a:r>
                <a:endPara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56866" y="3676658"/>
            <a:ext cx="8055330" cy="552385"/>
            <a:chOff x="256866" y="3676658"/>
            <a:chExt cx="8055330" cy="552385"/>
          </a:xfrm>
        </p:grpSpPr>
        <p:sp>
          <p:nvSpPr>
            <p:cNvPr id="465" name="Text Box 164"/>
            <p:cNvSpPr txBox="1">
              <a:spLocks noChangeArrowheads="1"/>
            </p:cNvSpPr>
            <p:nvPr/>
          </p:nvSpPr>
          <p:spPr bwMode="auto">
            <a:xfrm>
              <a:off x="256866" y="3676658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x+2</a:t>
              </a:r>
            </a:p>
          </p:txBody>
        </p:sp>
        <p:sp>
          <p:nvSpPr>
            <p:cNvPr id="478" name="矩形 477"/>
            <p:cNvSpPr>
              <a:spLocks noChangeAspect="1"/>
            </p:cNvSpPr>
            <p:nvPr/>
          </p:nvSpPr>
          <p:spPr>
            <a:xfrm>
              <a:off x="1485652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1" name="Text Box 142"/>
            <p:cNvSpPr txBox="1">
              <a:spLocks noChangeArrowheads="1"/>
            </p:cNvSpPr>
            <p:nvPr/>
          </p:nvSpPr>
          <p:spPr bwMode="auto">
            <a:xfrm>
              <a:off x="1574462" y="3684278"/>
              <a:ext cx="360996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m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n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o</a:t>
              </a:r>
            </a:p>
          </p:txBody>
        </p:sp>
        <p:sp>
          <p:nvSpPr>
            <p:cNvPr id="489" name="矩形 488"/>
            <p:cNvSpPr>
              <a:spLocks noChangeAspect="1"/>
            </p:cNvSpPr>
            <p:nvPr/>
          </p:nvSpPr>
          <p:spPr>
            <a:xfrm>
              <a:off x="2985850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矩形 498"/>
            <p:cNvSpPr>
              <a:spLocks noChangeAspect="1"/>
            </p:cNvSpPr>
            <p:nvPr/>
          </p:nvSpPr>
          <p:spPr>
            <a:xfrm>
              <a:off x="4628924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Text Box 142"/>
            <p:cNvSpPr txBox="1">
              <a:spLocks noChangeArrowheads="1"/>
            </p:cNvSpPr>
            <p:nvPr/>
          </p:nvSpPr>
          <p:spPr bwMode="auto">
            <a:xfrm>
              <a:off x="4717734" y="3684278"/>
              <a:ext cx="304892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p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q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r</a:t>
              </a:r>
            </a:p>
          </p:txBody>
        </p:sp>
        <p:sp>
          <p:nvSpPr>
            <p:cNvPr id="509" name="矩形 508"/>
            <p:cNvSpPr>
              <a:spLocks noChangeAspect="1"/>
            </p:cNvSpPr>
            <p:nvPr/>
          </p:nvSpPr>
          <p:spPr>
            <a:xfrm>
              <a:off x="6200560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Text Box 142"/>
            <p:cNvSpPr txBox="1">
              <a:spLocks noChangeArrowheads="1"/>
            </p:cNvSpPr>
            <p:nvPr/>
          </p:nvSpPr>
          <p:spPr bwMode="auto">
            <a:xfrm>
              <a:off x="6312230" y="3684278"/>
              <a:ext cx="303288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s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t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u</a:t>
              </a:r>
            </a:p>
          </p:txBody>
        </p:sp>
        <p:sp>
          <p:nvSpPr>
            <p:cNvPr id="519" name="矩形 518"/>
            <p:cNvSpPr>
              <a:spLocks noChangeAspect="1"/>
            </p:cNvSpPr>
            <p:nvPr/>
          </p:nvSpPr>
          <p:spPr>
            <a:xfrm>
              <a:off x="7772196" y="3685730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Text Box 142"/>
            <p:cNvSpPr txBox="1">
              <a:spLocks noChangeArrowheads="1"/>
            </p:cNvSpPr>
            <p:nvPr/>
          </p:nvSpPr>
          <p:spPr bwMode="auto">
            <a:xfrm>
              <a:off x="7861006" y="3684278"/>
              <a:ext cx="336952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v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w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</a:t>
              </a:r>
            </a:p>
          </p:txBody>
        </p:sp>
        <p:sp>
          <p:nvSpPr>
            <p:cNvPr id="525" name="Text Box 163"/>
            <p:cNvSpPr txBox="1">
              <a:spLocks noChangeArrowheads="1"/>
            </p:cNvSpPr>
            <p:nvPr/>
          </p:nvSpPr>
          <p:spPr bwMode="auto">
            <a:xfrm>
              <a:off x="2944225" y="3714758"/>
              <a:ext cx="620683" cy="504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x+2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866" y="3010856"/>
            <a:ext cx="8046984" cy="629400"/>
            <a:chOff x="256866" y="3010856"/>
            <a:chExt cx="8046984" cy="629400"/>
          </a:xfrm>
        </p:grpSpPr>
        <p:sp>
          <p:nvSpPr>
            <p:cNvPr id="464" name="Text Box 163"/>
            <p:cNvSpPr txBox="1">
              <a:spLocks noChangeArrowheads="1"/>
            </p:cNvSpPr>
            <p:nvPr/>
          </p:nvSpPr>
          <p:spPr bwMode="auto">
            <a:xfrm>
              <a:off x="256866" y="3073397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x+1</a:t>
              </a:r>
            </a:p>
          </p:txBody>
        </p:sp>
        <p:sp>
          <p:nvSpPr>
            <p:cNvPr id="477" name="矩形 476"/>
            <p:cNvSpPr>
              <a:spLocks noChangeAspect="1"/>
            </p:cNvSpPr>
            <p:nvPr/>
          </p:nvSpPr>
          <p:spPr>
            <a:xfrm>
              <a:off x="1485652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0" name="Text Box 163"/>
            <p:cNvSpPr txBox="1">
              <a:spLocks noChangeArrowheads="1"/>
            </p:cNvSpPr>
            <p:nvPr/>
          </p:nvSpPr>
          <p:spPr bwMode="auto">
            <a:xfrm>
              <a:off x="1435689" y="3071816"/>
              <a:ext cx="620683" cy="504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x+1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88" name="矩形 487"/>
            <p:cNvSpPr>
              <a:spLocks noChangeAspect="1"/>
            </p:cNvSpPr>
            <p:nvPr/>
          </p:nvSpPr>
          <p:spPr>
            <a:xfrm>
              <a:off x="2985850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Text Box 163"/>
            <p:cNvSpPr txBox="1">
              <a:spLocks noChangeArrowheads="1"/>
            </p:cNvSpPr>
            <p:nvPr/>
          </p:nvSpPr>
          <p:spPr bwMode="auto">
            <a:xfrm>
              <a:off x="3098383" y="3010856"/>
              <a:ext cx="304891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a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b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c</a:t>
              </a:r>
            </a:p>
          </p:txBody>
        </p:sp>
        <p:sp>
          <p:nvSpPr>
            <p:cNvPr id="498" name="矩形 497"/>
            <p:cNvSpPr>
              <a:spLocks noChangeAspect="1"/>
            </p:cNvSpPr>
            <p:nvPr/>
          </p:nvSpPr>
          <p:spPr>
            <a:xfrm>
              <a:off x="4628924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矩形 507"/>
            <p:cNvSpPr>
              <a:spLocks noChangeAspect="1"/>
            </p:cNvSpPr>
            <p:nvPr/>
          </p:nvSpPr>
          <p:spPr>
            <a:xfrm>
              <a:off x="6200560" y="3042788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Text Box 142"/>
            <p:cNvSpPr txBox="1">
              <a:spLocks noChangeArrowheads="1"/>
            </p:cNvSpPr>
            <p:nvPr/>
          </p:nvSpPr>
          <p:spPr bwMode="auto">
            <a:xfrm>
              <a:off x="6327470" y="3069753"/>
              <a:ext cx="303288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g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h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i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18" name="矩形 517"/>
            <p:cNvSpPr>
              <a:spLocks noChangeAspect="1"/>
            </p:cNvSpPr>
            <p:nvPr/>
          </p:nvSpPr>
          <p:spPr>
            <a:xfrm>
              <a:off x="7763850" y="3048956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Text Box 142"/>
            <p:cNvSpPr txBox="1">
              <a:spLocks noChangeArrowheads="1"/>
            </p:cNvSpPr>
            <p:nvPr/>
          </p:nvSpPr>
          <p:spPr bwMode="auto">
            <a:xfrm>
              <a:off x="7881008" y="3056576"/>
              <a:ext cx="29527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j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k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1</a:t>
              </a:r>
            </a:p>
          </p:txBody>
        </p:sp>
        <p:sp>
          <p:nvSpPr>
            <p:cNvPr id="526" name="Text Box 163"/>
            <p:cNvSpPr txBox="1">
              <a:spLocks noChangeArrowheads="1"/>
            </p:cNvSpPr>
            <p:nvPr/>
          </p:nvSpPr>
          <p:spPr bwMode="auto">
            <a:xfrm>
              <a:off x="4748214" y="3030858"/>
              <a:ext cx="304891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d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e</a:t>
              </a:r>
            </a:p>
            <a:p>
              <a:pPr algn="ctr" eaLnBrk="1" hangingPunct="1">
                <a:lnSpc>
                  <a:spcPct val="8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f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6866" y="4319600"/>
            <a:ext cx="8055330" cy="560005"/>
            <a:chOff x="256866" y="4319600"/>
            <a:chExt cx="8055330" cy="560005"/>
          </a:xfrm>
        </p:grpSpPr>
        <p:sp>
          <p:nvSpPr>
            <p:cNvPr id="466" name="Text Box 165"/>
            <p:cNvSpPr txBox="1">
              <a:spLocks noChangeArrowheads="1"/>
            </p:cNvSpPr>
            <p:nvPr/>
          </p:nvSpPr>
          <p:spPr bwMode="auto">
            <a:xfrm>
              <a:off x="256866" y="4319600"/>
              <a:ext cx="877163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x+3</a:t>
              </a:r>
            </a:p>
          </p:txBody>
        </p:sp>
        <p:sp>
          <p:nvSpPr>
            <p:cNvPr id="479" name="矩形 478"/>
            <p:cNvSpPr>
              <a:spLocks noChangeAspect="1"/>
            </p:cNvSpPr>
            <p:nvPr/>
          </p:nvSpPr>
          <p:spPr>
            <a:xfrm>
              <a:off x="1485652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482" name="Text Box 142"/>
            <p:cNvSpPr txBox="1">
              <a:spLocks noChangeArrowheads="1"/>
            </p:cNvSpPr>
            <p:nvPr/>
          </p:nvSpPr>
          <p:spPr bwMode="auto">
            <a:xfrm>
              <a:off x="1551602" y="4334840"/>
              <a:ext cx="393056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y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z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aa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490" name="矩形 489"/>
            <p:cNvSpPr>
              <a:spLocks noChangeAspect="1"/>
            </p:cNvSpPr>
            <p:nvPr/>
          </p:nvSpPr>
          <p:spPr>
            <a:xfrm>
              <a:off x="2985850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Text Box 142"/>
            <p:cNvSpPr txBox="1">
              <a:spLocks noChangeArrowheads="1"/>
            </p:cNvSpPr>
            <p:nvPr/>
          </p:nvSpPr>
          <p:spPr bwMode="auto">
            <a:xfrm>
              <a:off x="3051800" y="4334840"/>
              <a:ext cx="425116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bb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cc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dd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00" name="矩形 499"/>
            <p:cNvSpPr>
              <a:spLocks noChangeAspect="1"/>
            </p:cNvSpPr>
            <p:nvPr/>
          </p:nvSpPr>
          <p:spPr>
            <a:xfrm>
              <a:off x="4628924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矩形 509"/>
            <p:cNvSpPr>
              <a:spLocks noChangeAspect="1"/>
            </p:cNvSpPr>
            <p:nvPr/>
          </p:nvSpPr>
          <p:spPr>
            <a:xfrm>
              <a:off x="6200560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Text Box 142"/>
            <p:cNvSpPr txBox="1">
              <a:spLocks noChangeArrowheads="1"/>
            </p:cNvSpPr>
            <p:nvPr/>
          </p:nvSpPr>
          <p:spPr bwMode="auto">
            <a:xfrm>
              <a:off x="6266510" y="4334840"/>
              <a:ext cx="421910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ee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ff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gg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0" name="矩形 519"/>
            <p:cNvSpPr>
              <a:spLocks noChangeAspect="1"/>
            </p:cNvSpPr>
            <p:nvPr/>
          </p:nvSpPr>
          <p:spPr>
            <a:xfrm>
              <a:off x="7772196" y="4328672"/>
              <a:ext cx="540000" cy="54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Text Box 142"/>
            <p:cNvSpPr txBox="1">
              <a:spLocks noChangeArrowheads="1"/>
            </p:cNvSpPr>
            <p:nvPr/>
          </p:nvSpPr>
          <p:spPr bwMode="auto">
            <a:xfrm>
              <a:off x="7838146" y="4334840"/>
              <a:ext cx="415498" cy="5447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hh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ii</a:t>
              </a:r>
            </a:p>
            <a:p>
              <a:pPr algn="ctr" eaLnBrk="1" hangingPunct="1">
                <a:lnSpc>
                  <a:spcPct val="70000"/>
                </a:lnSpc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jj</a:t>
              </a:r>
              <a:endParaRPr lang="en-US" altLang="zh-CN" sz="14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527" name="Text Box 163"/>
            <p:cNvSpPr txBox="1">
              <a:spLocks noChangeArrowheads="1"/>
            </p:cNvSpPr>
            <p:nvPr/>
          </p:nvSpPr>
          <p:spPr bwMode="auto">
            <a:xfrm>
              <a:off x="4584441" y="4357700"/>
              <a:ext cx="620683" cy="5042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数据块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x+3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1100" b="1" dirty="0">
                  <a:solidFill>
                    <a:schemeClr val="bg1"/>
                  </a:solidFill>
                  <a:latin typeface="+mn-ea"/>
                  <a:ea typeface="+mn-ea"/>
                  <a:cs typeface="宋体" charset="0"/>
                </a:rPr>
                <a:t>校验和</a:t>
              </a:r>
              <a:endParaRPr lang="en-US" altLang="zh-CN" sz="1100" b="1" dirty="0">
                <a:solidFill>
                  <a:schemeClr val="bg1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81088" y="1459706"/>
            <a:ext cx="6477015" cy="130962"/>
            <a:chOff x="1081088" y="1459706"/>
            <a:chExt cx="6477015" cy="130962"/>
          </a:xfrm>
        </p:grpSpPr>
        <p:sp>
          <p:nvSpPr>
            <p:cNvPr id="397" name="任意多边形 396"/>
            <p:cNvSpPr/>
            <p:nvPr/>
          </p:nvSpPr>
          <p:spPr>
            <a:xfrm>
              <a:off x="1081088" y="1459706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任意多边形 433"/>
            <p:cNvSpPr/>
            <p:nvPr/>
          </p:nvSpPr>
          <p:spPr>
            <a:xfrm>
              <a:off x="2652698" y="1459706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任意多边形 434"/>
            <p:cNvSpPr/>
            <p:nvPr/>
          </p:nvSpPr>
          <p:spPr>
            <a:xfrm>
              <a:off x="4214810" y="1464469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任意多边形 440"/>
            <p:cNvSpPr/>
            <p:nvPr/>
          </p:nvSpPr>
          <p:spPr>
            <a:xfrm>
              <a:off x="5822163" y="1469224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任意多边形 441"/>
            <p:cNvSpPr/>
            <p:nvPr/>
          </p:nvSpPr>
          <p:spPr>
            <a:xfrm>
              <a:off x="7365221" y="1469224"/>
              <a:ext cx="192882" cy="121444"/>
            </a:xfrm>
            <a:custGeom>
              <a:avLst/>
              <a:gdLst>
                <a:gd name="connsiteX0" fmla="*/ 0 w 192882"/>
                <a:gd name="connsiteY0" fmla="*/ 0 h 121444"/>
                <a:gd name="connsiteX1" fmla="*/ 130969 w 192882"/>
                <a:gd name="connsiteY1" fmla="*/ 2382 h 121444"/>
                <a:gd name="connsiteX2" fmla="*/ 192882 w 192882"/>
                <a:gd name="connsiteY2" fmla="*/ 59532 h 121444"/>
                <a:gd name="connsiteX3" fmla="*/ 100013 w 192882"/>
                <a:gd name="connsiteY3" fmla="*/ 121444 h 121444"/>
                <a:gd name="connsiteX4" fmla="*/ 0 w 192882"/>
                <a:gd name="connsiteY4" fmla="*/ 0 h 12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82" h="121444">
                  <a:moveTo>
                    <a:pt x="0" y="0"/>
                  </a:moveTo>
                  <a:lnTo>
                    <a:pt x="130969" y="2382"/>
                  </a:lnTo>
                  <a:lnTo>
                    <a:pt x="192882" y="59532"/>
                  </a:lnTo>
                  <a:lnTo>
                    <a:pt x="100013" y="1214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96975" y="1524000"/>
            <a:ext cx="6464311" cy="112705"/>
            <a:chOff x="1196975" y="1524000"/>
            <a:chExt cx="6464311" cy="112705"/>
          </a:xfrm>
        </p:grpSpPr>
        <p:sp>
          <p:nvSpPr>
            <p:cNvPr id="443" name="任意多边形 442"/>
            <p:cNvSpPr/>
            <p:nvPr/>
          </p:nvSpPr>
          <p:spPr>
            <a:xfrm>
              <a:off x="1196975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任意多边形 443"/>
            <p:cNvSpPr/>
            <p:nvPr/>
          </p:nvSpPr>
          <p:spPr>
            <a:xfrm>
              <a:off x="2778907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任意多边形 444"/>
            <p:cNvSpPr/>
            <p:nvPr/>
          </p:nvSpPr>
          <p:spPr>
            <a:xfrm>
              <a:off x="4326725" y="1524000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任意多边形 445"/>
            <p:cNvSpPr/>
            <p:nvPr/>
          </p:nvSpPr>
          <p:spPr>
            <a:xfrm>
              <a:off x="5934078" y="1528755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任意多边形 446"/>
            <p:cNvSpPr/>
            <p:nvPr/>
          </p:nvSpPr>
          <p:spPr>
            <a:xfrm>
              <a:off x="7477136" y="1528755"/>
              <a:ext cx="184150" cy="107950"/>
            </a:xfrm>
            <a:custGeom>
              <a:avLst/>
              <a:gdLst>
                <a:gd name="connsiteX0" fmla="*/ 88900 w 184150"/>
                <a:gd name="connsiteY0" fmla="*/ 0 h 107950"/>
                <a:gd name="connsiteX1" fmla="*/ 184150 w 184150"/>
                <a:gd name="connsiteY1" fmla="*/ 22225 h 107950"/>
                <a:gd name="connsiteX2" fmla="*/ 136525 w 184150"/>
                <a:gd name="connsiteY2" fmla="*/ 107950 h 107950"/>
                <a:gd name="connsiteX3" fmla="*/ 0 w 184150"/>
                <a:gd name="connsiteY3" fmla="*/ 60325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07950">
                  <a:moveTo>
                    <a:pt x="88900" y="0"/>
                  </a:moveTo>
                  <a:lnTo>
                    <a:pt x="184150" y="22225"/>
                  </a:lnTo>
                  <a:lnTo>
                    <a:pt x="136525" y="107950"/>
                  </a:lnTo>
                  <a:lnTo>
                    <a:pt x="0" y="60325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4928" y="1551766"/>
            <a:ext cx="6499580" cy="117425"/>
            <a:chOff x="1334928" y="1551766"/>
            <a:chExt cx="6499580" cy="117425"/>
          </a:xfrm>
        </p:grpSpPr>
        <p:sp>
          <p:nvSpPr>
            <p:cNvPr id="448" name="Freeform 95"/>
            <p:cNvSpPr/>
            <p:nvPr/>
          </p:nvSpPr>
          <p:spPr bwMode="auto">
            <a:xfrm>
              <a:off x="7626097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Freeform 95"/>
            <p:cNvSpPr/>
            <p:nvPr/>
          </p:nvSpPr>
          <p:spPr bwMode="auto">
            <a:xfrm>
              <a:off x="6073511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Freeform 95"/>
            <p:cNvSpPr/>
            <p:nvPr/>
          </p:nvSpPr>
          <p:spPr bwMode="auto">
            <a:xfrm>
              <a:off x="4463775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Freeform 95"/>
            <p:cNvSpPr/>
            <p:nvPr/>
          </p:nvSpPr>
          <p:spPr bwMode="auto">
            <a:xfrm>
              <a:off x="2911189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Freeform 95"/>
            <p:cNvSpPr/>
            <p:nvPr/>
          </p:nvSpPr>
          <p:spPr bwMode="auto">
            <a:xfrm>
              <a:off x="1334928" y="1551766"/>
              <a:ext cx="208411" cy="117425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28763" y="1566863"/>
            <a:ext cx="6448449" cy="119055"/>
            <a:chOff x="1528763" y="1566863"/>
            <a:chExt cx="6448449" cy="119055"/>
          </a:xfrm>
        </p:grpSpPr>
        <p:sp>
          <p:nvSpPr>
            <p:cNvPr id="453" name="任意多边形 452"/>
            <p:cNvSpPr/>
            <p:nvPr/>
          </p:nvSpPr>
          <p:spPr>
            <a:xfrm>
              <a:off x="1528763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任意多边形 453"/>
            <p:cNvSpPr/>
            <p:nvPr/>
          </p:nvSpPr>
          <p:spPr>
            <a:xfrm>
              <a:off x="3107523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任意多边形 454"/>
            <p:cNvSpPr/>
            <p:nvPr/>
          </p:nvSpPr>
          <p:spPr>
            <a:xfrm>
              <a:off x="4643438" y="1566863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任意多边形 455"/>
            <p:cNvSpPr/>
            <p:nvPr/>
          </p:nvSpPr>
          <p:spPr>
            <a:xfrm>
              <a:off x="6262704" y="1571618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任意多边形 456"/>
            <p:cNvSpPr/>
            <p:nvPr/>
          </p:nvSpPr>
          <p:spPr>
            <a:xfrm>
              <a:off x="7805762" y="1571618"/>
              <a:ext cx="171450" cy="114300"/>
            </a:xfrm>
            <a:custGeom>
              <a:avLst/>
              <a:gdLst>
                <a:gd name="connsiteX0" fmla="*/ 0 w 171450"/>
                <a:gd name="connsiteY0" fmla="*/ 102393 h 114300"/>
                <a:gd name="connsiteX1" fmla="*/ 26193 w 171450"/>
                <a:gd name="connsiteY1" fmla="*/ 0 h 114300"/>
                <a:gd name="connsiteX2" fmla="*/ 171450 w 171450"/>
                <a:gd name="connsiteY2" fmla="*/ 4762 h 114300"/>
                <a:gd name="connsiteX3" fmla="*/ 171450 w 171450"/>
                <a:gd name="connsiteY3" fmla="*/ 114300 h 114300"/>
                <a:gd name="connsiteX4" fmla="*/ 0 w 171450"/>
                <a:gd name="connsiteY4" fmla="*/ 10239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14300">
                  <a:moveTo>
                    <a:pt x="0" y="102393"/>
                  </a:moveTo>
                  <a:lnTo>
                    <a:pt x="26193" y="0"/>
                  </a:lnTo>
                  <a:lnTo>
                    <a:pt x="171450" y="4762"/>
                  </a:lnTo>
                  <a:lnTo>
                    <a:pt x="171450" y="114300"/>
                  </a:lnTo>
                  <a:lnTo>
                    <a:pt x="0" y="102393"/>
                  </a:lnTo>
                  <a:close/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76153" y="2152646"/>
            <a:ext cx="6774744" cy="1574590"/>
            <a:chOff x="1276153" y="2152646"/>
            <a:chExt cx="6774744" cy="1574590"/>
          </a:xfrm>
        </p:grpSpPr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4617077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5281691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Oval 88"/>
            <p:cNvSpPr>
              <a:spLocks noChangeArrowheads="1"/>
            </p:cNvSpPr>
            <p:nvPr/>
          </p:nvSpPr>
          <p:spPr bwMode="auto">
            <a:xfrm>
              <a:off x="3751227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8" name="Oval 89"/>
            <p:cNvSpPr>
              <a:spLocks noChangeArrowheads="1"/>
            </p:cNvSpPr>
            <p:nvPr/>
          </p:nvSpPr>
          <p:spPr bwMode="auto">
            <a:xfrm>
              <a:off x="3931281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39" name="Line 90"/>
            <p:cNvSpPr>
              <a:spLocks noChangeShapeType="1"/>
            </p:cNvSpPr>
            <p:nvPr/>
          </p:nvSpPr>
          <p:spPr bwMode="auto">
            <a:xfrm flipH="1">
              <a:off x="5281691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Oval 91"/>
            <p:cNvSpPr>
              <a:spLocks noChangeArrowheads="1"/>
            </p:cNvSpPr>
            <p:nvPr/>
          </p:nvSpPr>
          <p:spPr bwMode="auto">
            <a:xfrm>
              <a:off x="3751227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1" name="Oval 92"/>
            <p:cNvSpPr>
              <a:spLocks noChangeArrowheads="1"/>
            </p:cNvSpPr>
            <p:nvPr/>
          </p:nvSpPr>
          <p:spPr bwMode="auto">
            <a:xfrm>
              <a:off x="3931281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2" name="Line 93"/>
            <p:cNvSpPr>
              <a:spLocks noChangeShapeType="1"/>
            </p:cNvSpPr>
            <p:nvPr/>
          </p:nvSpPr>
          <p:spPr bwMode="auto">
            <a:xfrm flipH="1">
              <a:off x="5286986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Oval 94"/>
            <p:cNvSpPr>
              <a:spLocks noChangeArrowheads="1"/>
            </p:cNvSpPr>
            <p:nvPr/>
          </p:nvSpPr>
          <p:spPr bwMode="auto">
            <a:xfrm>
              <a:off x="3751227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5" name="Line 96"/>
            <p:cNvSpPr>
              <a:spLocks noChangeShapeType="1"/>
            </p:cNvSpPr>
            <p:nvPr/>
          </p:nvSpPr>
          <p:spPr bwMode="auto">
            <a:xfrm flipH="1">
              <a:off x="5330676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97"/>
            <p:cNvSpPr>
              <a:spLocks noChangeShapeType="1"/>
            </p:cNvSpPr>
            <p:nvPr/>
          </p:nvSpPr>
          <p:spPr bwMode="auto">
            <a:xfrm>
              <a:off x="4617077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98"/>
            <p:cNvSpPr>
              <a:spLocks noChangeShapeType="1"/>
            </p:cNvSpPr>
            <p:nvPr/>
          </p:nvSpPr>
          <p:spPr bwMode="auto">
            <a:xfrm flipH="1">
              <a:off x="5016904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99"/>
            <p:cNvSpPr>
              <a:spLocks noChangeShapeType="1"/>
            </p:cNvSpPr>
            <p:nvPr/>
          </p:nvSpPr>
          <p:spPr bwMode="auto">
            <a:xfrm>
              <a:off x="5102960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00"/>
            <p:cNvSpPr>
              <a:spLocks noChangeShapeType="1"/>
            </p:cNvSpPr>
            <p:nvPr/>
          </p:nvSpPr>
          <p:spPr bwMode="auto">
            <a:xfrm>
              <a:off x="4879216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01"/>
            <p:cNvSpPr>
              <a:spLocks noChangeShapeType="1"/>
            </p:cNvSpPr>
            <p:nvPr/>
          </p:nvSpPr>
          <p:spPr bwMode="auto">
            <a:xfrm flipV="1">
              <a:off x="4781245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V="1">
              <a:off x="5207551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>
              <a:off x="5259451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Oval 104"/>
            <p:cNvSpPr>
              <a:spLocks noChangeArrowheads="1"/>
            </p:cNvSpPr>
            <p:nvPr/>
          </p:nvSpPr>
          <p:spPr bwMode="auto">
            <a:xfrm>
              <a:off x="3931281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 flipH="1">
              <a:off x="4364207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H="1">
              <a:off x="3750426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 flipH="1">
              <a:off x="4092801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>
              <a:off x="4202687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 flipV="1">
              <a:off x="3972056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9" name="Line 110"/>
            <p:cNvSpPr>
              <a:spLocks noChangeShapeType="1"/>
            </p:cNvSpPr>
            <p:nvPr/>
          </p:nvSpPr>
          <p:spPr bwMode="auto">
            <a:xfrm flipH="1" flipV="1">
              <a:off x="4463501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111"/>
            <p:cNvSpPr>
              <a:spLocks noChangeShapeType="1"/>
            </p:cNvSpPr>
            <p:nvPr/>
          </p:nvSpPr>
          <p:spPr bwMode="auto">
            <a:xfrm flipH="1">
              <a:off x="3897916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Oval 112"/>
            <p:cNvSpPr>
              <a:spLocks noChangeArrowheads="1"/>
            </p:cNvSpPr>
            <p:nvPr/>
          </p:nvSpPr>
          <p:spPr bwMode="auto">
            <a:xfrm>
              <a:off x="4578683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>
              <a:off x="4621049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H="1">
              <a:off x="5286986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>
              <a:off x="5305521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Line 116"/>
            <p:cNvSpPr>
              <a:spLocks noChangeShapeType="1"/>
            </p:cNvSpPr>
            <p:nvPr/>
          </p:nvSpPr>
          <p:spPr bwMode="auto">
            <a:xfrm flipH="1">
              <a:off x="5286986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117"/>
            <p:cNvSpPr>
              <a:spLocks noChangeShapeType="1"/>
            </p:cNvSpPr>
            <p:nvPr/>
          </p:nvSpPr>
          <p:spPr bwMode="auto">
            <a:xfrm flipH="1">
              <a:off x="5286986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118"/>
            <p:cNvSpPr>
              <a:spLocks noChangeShapeType="1"/>
            </p:cNvSpPr>
            <p:nvPr/>
          </p:nvSpPr>
          <p:spPr bwMode="auto">
            <a:xfrm>
              <a:off x="5305521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Line 119"/>
            <p:cNvSpPr>
              <a:spLocks noChangeShapeType="1"/>
            </p:cNvSpPr>
            <p:nvPr/>
          </p:nvSpPr>
          <p:spPr bwMode="auto">
            <a:xfrm>
              <a:off x="5305521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" name="Line 121"/>
            <p:cNvSpPr>
              <a:spLocks noChangeShapeType="1"/>
            </p:cNvSpPr>
            <p:nvPr/>
          </p:nvSpPr>
          <p:spPr bwMode="auto">
            <a:xfrm>
              <a:off x="5644448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86"/>
            <p:cNvSpPr>
              <a:spLocks noChangeShapeType="1"/>
            </p:cNvSpPr>
            <p:nvPr/>
          </p:nvSpPr>
          <p:spPr bwMode="auto">
            <a:xfrm>
              <a:off x="2142804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87"/>
            <p:cNvSpPr>
              <a:spLocks noChangeShapeType="1"/>
            </p:cNvSpPr>
            <p:nvPr/>
          </p:nvSpPr>
          <p:spPr bwMode="auto">
            <a:xfrm flipH="1">
              <a:off x="2807418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Oval 88"/>
            <p:cNvSpPr>
              <a:spLocks noChangeArrowheads="1"/>
            </p:cNvSpPr>
            <p:nvPr/>
          </p:nvSpPr>
          <p:spPr bwMode="auto">
            <a:xfrm>
              <a:off x="1276954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5" name="Oval 89"/>
            <p:cNvSpPr>
              <a:spLocks noChangeArrowheads="1"/>
            </p:cNvSpPr>
            <p:nvPr/>
          </p:nvSpPr>
          <p:spPr bwMode="auto">
            <a:xfrm>
              <a:off x="1457008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6" name="Line 90"/>
            <p:cNvSpPr>
              <a:spLocks noChangeShapeType="1"/>
            </p:cNvSpPr>
            <p:nvPr/>
          </p:nvSpPr>
          <p:spPr bwMode="auto">
            <a:xfrm flipH="1">
              <a:off x="2807418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Oval 91"/>
            <p:cNvSpPr>
              <a:spLocks noChangeArrowheads="1"/>
            </p:cNvSpPr>
            <p:nvPr/>
          </p:nvSpPr>
          <p:spPr bwMode="auto">
            <a:xfrm>
              <a:off x="1276954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8" name="Oval 92"/>
            <p:cNvSpPr>
              <a:spLocks noChangeArrowheads="1"/>
            </p:cNvSpPr>
            <p:nvPr/>
          </p:nvSpPr>
          <p:spPr bwMode="auto">
            <a:xfrm>
              <a:off x="1457008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9" name="Line 93"/>
            <p:cNvSpPr>
              <a:spLocks noChangeShapeType="1"/>
            </p:cNvSpPr>
            <p:nvPr/>
          </p:nvSpPr>
          <p:spPr bwMode="auto">
            <a:xfrm flipH="1">
              <a:off x="2812713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94"/>
            <p:cNvSpPr>
              <a:spLocks noChangeArrowheads="1"/>
            </p:cNvSpPr>
            <p:nvPr/>
          </p:nvSpPr>
          <p:spPr bwMode="auto">
            <a:xfrm>
              <a:off x="1276954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82" name="Line 96"/>
            <p:cNvSpPr>
              <a:spLocks noChangeShapeType="1"/>
            </p:cNvSpPr>
            <p:nvPr/>
          </p:nvSpPr>
          <p:spPr bwMode="auto">
            <a:xfrm flipH="1">
              <a:off x="2856403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97"/>
            <p:cNvSpPr>
              <a:spLocks noChangeShapeType="1"/>
            </p:cNvSpPr>
            <p:nvPr/>
          </p:nvSpPr>
          <p:spPr bwMode="auto">
            <a:xfrm>
              <a:off x="2142804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98"/>
            <p:cNvSpPr>
              <a:spLocks noChangeShapeType="1"/>
            </p:cNvSpPr>
            <p:nvPr/>
          </p:nvSpPr>
          <p:spPr bwMode="auto">
            <a:xfrm flipH="1">
              <a:off x="2542631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Line 99"/>
            <p:cNvSpPr>
              <a:spLocks noChangeShapeType="1"/>
            </p:cNvSpPr>
            <p:nvPr/>
          </p:nvSpPr>
          <p:spPr bwMode="auto">
            <a:xfrm>
              <a:off x="2628687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100"/>
            <p:cNvSpPr>
              <a:spLocks noChangeShapeType="1"/>
            </p:cNvSpPr>
            <p:nvPr/>
          </p:nvSpPr>
          <p:spPr bwMode="auto">
            <a:xfrm>
              <a:off x="2404943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101"/>
            <p:cNvSpPr>
              <a:spLocks noChangeShapeType="1"/>
            </p:cNvSpPr>
            <p:nvPr/>
          </p:nvSpPr>
          <p:spPr bwMode="auto">
            <a:xfrm flipV="1">
              <a:off x="2306972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102"/>
            <p:cNvSpPr>
              <a:spLocks noChangeShapeType="1"/>
            </p:cNvSpPr>
            <p:nvPr/>
          </p:nvSpPr>
          <p:spPr bwMode="auto">
            <a:xfrm flipV="1">
              <a:off x="2733278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103"/>
            <p:cNvSpPr>
              <a:spLocks noChangeShapeType="1"/>
            </p:cNvSpPr>
            <p:nvPr/>
          </p:nvSpPr>
          <p:spPr bwMode="auto">
            <a:xfrm>
              <a:off x="2785178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Oval 104"/>
            <p:cNvSpPr>
              <a:spLocks noChangeArrowheads="1"/>
            </p:cNvSpPr>
            <p:nvPr/>
          </p:nvSpPr>
          <p:spPr bwMode="auto">
            <a:xfrm>
              <a:off x="1457008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91" name="Line 105"/>
            <p:cNvSpPr>
              <a:spLocks noChangeShapeType="1"/>
            </p:cNvSpPr>
            <p:nvPr/>
          </p:nvSpPr>
          <p:spPr bwMode="auto">
            <a:xfrm flipH="1">
              <a:off x="1889934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106"/>
            <p:cNvSpPr>
              <a:spLocks noChangeShapeType="1"/>
            </p:cNvSpPr>
            <p:nvPr/>
          </p:nvSpPr>
          <p:spPr bwMode="auto">
            <a:xfrm flipH="1">
              <a:off x="1276153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107"/>
            <p:cNvSpPr>
              <a:spLocks noChangeShapeType="1"/>
            </p:cNvSpPr>
            <p:nvPr/>
          </p:nvSpPr>
          <p:spPr bwMode="auto">
            <a:xfrm flipH="1">
              <a:off x="1618528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108"/>
            <p:cNvSpPr>
              <a:spLocks noChangeShapeType="1"/>
            </p:cNvSpPr>
            <p:nvPr/>
          </p:nvSpPr>
          <p:spPr bwMode="auto">
            <a:xfrm>
              <a:off x="1728414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109"/>
            <p:cNvSpPr>
              <a:spLocks noChangeShapeType="1"/>
            </p:cNvSpPr>
            <p:nvPr/>
          </p:nvSpPr>
          <p:spPr bwMode="auto">
            <a:xfrm flipH="1" flipV="1">
              <a:off x="1497783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Line 110"/>
            <p:cNvSpPr>
              <a:spLocks noChangeShapeType="1"/>
            </p:cNvSpPr>
            <p:nvPr/>
          </p:nvSpPr>
          <p:spPr bwMode="auto">
            <a:xfrm flipH="1" flipV="1">
              <a:off x="1989228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111"/>
            <p:cNvSpPr>
              <a:spLocks noChangeShapeType="1"/>
            </p:cNvSpPr>
            <p:nvPr/>
          </p:nvSpPr>
          <p:spPr bwMode="auto">
            <a:xfrm flipH="1">
              <a:off x="1423643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" name="Oval 112"/>
            <p:cNvSpPr>
              <a:spLocks noChangeArrowheads="1"/>
            </p:cNvSpPr>
            <p:nvPr/>
          </p:nvSpPr>
          <p:spPr bwMode="auto">
            <a:xfrm>
              <a:off x="2104410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99" name="Line 113"/>
            <p:cNvSpPr>
              <a:spLocks noChangeShapeType="1"/>
            </p:cNvSpPr>
            <p:nvPr/>
          </p:nvSpPr>
          <p:spPr bwMode="auto">
            <a:xfrm>
              <a:off x="2146776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Line 114"/>
            <p:cNvSpPr>
              <a:spLocks noChangeShapeType="1"/>
            </p:cNvSpPr>
            <p:nvPr/>
          </p:nvSpPr>
          <p:spPr bwMode="auto">
            <a:xfrm flipH="1">
              <a:off x="2812713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Line 115"/>
            <p:cNvSpPr>
              <a:spLocks noChangeShapeType="1"/>
            </p:cNvSpPr>
            <p:nvPr/>
          </p:nvSpPr>
          <p:spPr bwMode="auto">
            <a:xfrm>
              <a:off x="2831248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Line 116"/>
            <p:cNvSpPr>
              <a:spLocks noChangeShapeType="1"/>
            </p:cNvSpPr>
            <p:nvPr/>
          </p:nvSpPr>
          <p:spPr bwMode="auto">
            <a:xfrm flipH="1">
              <a:off x="2812713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117"/>
            <p:cNvSpPr>
              <a:spLocks noChangeShapeType="1"/>
            </p:cNvSpPr>
            <p:nvPr/>
          </p:nvSpPr>
          <p:spPr bwMode="auto">
            <a:xfrm flipH="1">
              <a:off x="2812713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118"/>
            <p:cNvSpPr>
              <a:spLocks noChangeShapeType="1"/>
            </p:cNvSpPr>
            <p:nvPr/>
          </p:nvSpPr>
          <p:spPr bwMode="auto">
            <a:xfrm>
              <a:off x="2831248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Line 119"/>
            <p:cNvSpPr>
              <a:spLocks noChangeShapeType="1"/>
            </p:cNvSpPr>
            <p:nvPr/>
          </p:nvSpPr>
          <p:spPr bwMode="auto">
            <a:xfrm>
              <a:off x="2831248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121"/>
            <p:cNvSpPr>
              <a:spLocks noChangeShapeType="1"/>
            </p:cNvSpPr>
            <p:nvPr/>
          </p:nvSpPr>
          <p:spPr bwMode="auto">
            <a:xfrm>
              <a:off x="3170175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Line 86"/>
            <p:cNvSpPr>
              <a:spLocks noChangeShapeType="1"/>
            </p:cNvSpPr>
            <p:nvPr/>
          </p:nvSpPr>
          <p:spPr bwMode="auto">
            <a:xfrm>
              <a:off x="7010287" y="3151344"/>
              <a:ext cx="0" cy="57589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Line 87"/>
            <p:cNvSpPr>
              <a:spLocks noChangeShapeType="1"/>
            </p:cNvSpPr>
            <p:nvPr/>
          </p:nvSpPr>
          <p:spPr bwMode="auto">
            <a:xfrm flipH="1">
              <a:off x="7674901" y="3304429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Oval 88"/>
            <p:cNvSpPr>
              <a:spLocks noChangeArrowheads="1"/>
            </p:cNvSpPr>
            <p:nvPr/>
          </p:nvSpPr>
          <p:spPr bwMode="auto">
            <a:xfrm>
              <a:off x="6144437" y="2797062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2" name="Oval 89"/>
            <p:cNvSpPr>
              <a:spLocks noChangeArrowheads="1"/>
            </p:cNvSpPr>
            <p:nvPr/>
          </p:nvSpPr>
          <p:spPr bwMode="auto">
            <a:xfrm>
              <a:off x="6324491" y="2953063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3" name="Line 90"/>
            <p:cNvSpPr>
              <a:spLocks noChangeShapeType="1"/>
            </p:cNvSpPr>
            <p:nvPr/>
          </p:nvSpPr>
          <p:spPr bwMode="auto">
            <a:xfrm flipH="1">
              <a:off x="7674901" y="3053661"/>
              <a:ext cx="369377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" name="Oval 91"/>
            <p:cNvSpPr>
              <a:spLocks noChangeArrowheads="1"/>
            </p:cNvSpPr>
            <p:nvPr/>
          </p:nvSpPr>
          <p:spPr bwMode="auto">
            <a:xfrm>
              <a:off x="6144437" y="2536088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5" name="Oval 92"/>
            <p:cNvSpPr>
              <a:spLocks noChangeArrowheads="1"/>
            </p:cNvSpPr>
            <p:nvPr/>
          </p:nvSpPr>
          <p:spPr bwMode="auto">
            <a:xfrm>
              <a:off x="6324491" y="2713958"/>
              <a:ext cx="1394099" cy="295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6" name="Line 93"/>
            <p:cNvSpPr>
              <a:spLocks noChangeShapeType="1"/>
            </p:cNvSpPr>
            <p:nvPr/>
          </p:nvSpPr>
          <p:spPr bwMode="auto">
            <a:xfrm flipH="1">
              <a:off x="7680196" y="2657079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Oval 94"/>
            <p:cNvSpPr>
              <a:spLocks noChangeArrowheads="1"/>
            </p:cNvSpPr>
            <p:nvPr/>
          </p:nvSpPr>
          <p:spPr bwMode="auto">
            <a:xfrm>
              <a:off x="6144437" y="2296983"/>
              <a:ext cx="1754208" cy="650247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29" name="Line 96"/>
            <p:cNvSpPr>
              <a:spLocks noChangeShapeType="1"/>
            </p:cNvSpPr>
            <p:nvPr/>
          </p:nvSpPr>
          <p:spPr bwMode="auto">
            <a:xfrm flipH="1">
              <a:off x="7723886" y="2617733"/>
              <a:ext cx="190646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" name="Line 97"/>
            <p:cNvSpPr>
              <a:spLocks noChangeShapeType="1"/>
            </p:cNvSpPr>
            <p:nvPr/>
          </p:nvSpPr>
          <p:spPr bwMode="auto">
            <a:xfrm>
              <a:off x="7010287" y="2782629"/>
              <a:ext cx="0" cy="154543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Line 98"/>
            <p:cNvSpPr>
              <a:spLocks noChangeShapeType="1"/>
            </p:cNvSpPr>
            <p:nvPr/>
          </p:nvSpPr>
          <p:spPr bwMode="auto">
            <a:xfrm flipH="1">
              <a:off x="7410114" y="2342180"/>
              <a:ext cx="54281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" name="Line 99"/>
            <p:cNvSpPr>
              <a:spLocks noChangeShapeType="1"/>
            </p:cNvSpPr>
            <p:nvPr/>
          </p:nvSpPr>
          <p:spPr bwMode="auto">
            <a:xfrm>
              <a:off x="7496170" y="2737285"/>
              <a:ext cx="68844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3" name="Line 100"/>
            <p:cNvSpPr>
              <a:spLocks noChangeShapeType="1"/>
            </p:cNvSpPr>
            <p:nvPr/>
          </p:nvSpPr>
          <p:spPr bwMode="auto">
            <a:xfrm>
              <a:off x="7272426" y="2772423"/>
              <a:ext cx="21183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" name="Line 101"/>
            <p:cNvSpPr>
              <a:spLocks noChangeShapeType="1"/>
            </p:cNvSpPr>
            <p:nvPr/>
          </p:nvSpPr>
          <p:spPr bwMode="auto">
            <a:xfrm flipV="1">
              <a:off x="7174455" y="2303592"/>
              <a:ext cx="14563" cy="156001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" name="Line 102"/>
            <p:cNvSpPr>
              <a:spLocks noChangeShapeType="1"/>
            </p:cNvSpPr>
            <p:nvPr/>
          </p:nvSpPr>
          <p:spPr bwMode="auto">
            <a:xfrm flipV="1">
              <a:off x="7600761" y="2409246"/>
              <a:ext cx="92675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Line 103"/>
            <p:cNvSpPr>
              <a:spLocks noChangeShapeType="1"/>
            </p:cNvSpPr>
            <p:nvPr/>
          </p:nvSpPr>
          <p:spPr bwMode="auto">
            <a:xfrm>
              <a:off x="7652661" y="2704287"/>
              <a:ext cx="117830" cy="7144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Oval 104"/>
            <p:cNvSpPr>
              <a:spLocks noChangeArrowheads="1"/>
            </p:cNvSpPr>
            <p:nvPr/>
          </p:nvSpPr>
          <p:spPr bwMode="auto">
            <a:xfrm>
              <a:off x="6324491" y="2473396"/>
              <a:ext cx="1394099" cy="2974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38" name="Line 105"/>
            <p:cNvSpPr>
              <a:spLocks noChangeShapeType="1"/>
            </p:cNvSpPr>
            <p:nvPr/>
          </p:nvSpPr>
          <p:spPr bwMode="auto">
            <a:xfrm flipH="1">
              <a:off x="6757417" y="2774804"/>
              <a:ext cx="30450" cy="16474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Line 106"/>
            <p:cNvSpPr>
              <a:spLocks noChangeShapeType="1"/>
            </p:cNvSpPr>
            <p:nvPr/>
          </p:nvSpPr>
          <p:spPr bwMode="auto">
            <a:xfrm flipH="1">
              <a:off x="6143636" y="2627939"/>
              <a:ext cx="172111" cy="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Line 107"/>
            <p:cNvSpPr>
              <a:spLocks noChangeShapeType="1"/>
            </p:cNvSpPr>
            <p:nvPr/>
          </p:nvSpPr>
          <p:spPr bwMode="auto">
            <a:xfrm flipH="1">
              <a:off x="6486011" y="2750554"/>
              <a:ext cx="79436" cy="123926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Line 108"/>
            <p:cNvSpPr>
              <a:spLocks noChangeShapeType="1"/>
            </p:cNvSpPr>
            <p:nvPr/>
          </p:nvSpPr>
          <p:spPr bwMode="auto">
            <a:xfrm>
              <a:off x="6595897" y="2342180"/>
              <a:ext cx="45014" cy="144337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Line 109"/>
            <p:cNvSpPr>
              <a:spLocks noChangeShapeType="1"/>
            </p:cNvSpPr>
            <p:nvPr/>
          </p:nvSpPr>
          <p:spPr bwMode="auto">
            <a:xfrm flipH="1" flipV="1">
              <a:off x="6365266" y="2411627"/>
              <a:ext cx="67520" cy="11372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Line 110"/>
            <p:cNvSpPr>
              <a:spLocks noChangeShapeType="1"/>
            </p:cNvSpPr>
            <p:nvPr/>
          </p:nvSpPr>
          <p:spPr bwMode="auto">
            <a:xfrm flipH="1" flipV="1">
              <a:off x="6856711" y="2313797"/>
              <a:ext cx="17211" cy="14579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111"/>
            <p:cNvSpPr>
              <a:spLocks noChangeShapeType="1"/>
            </p:cNvSpPr>
            <p:nvPr/>
          </p:nvSpPr>
          <p:spPr bwMode="auto">
            <a:xfrm flipH="1">
              <a:off x="6291126" y="2712112"/>
              <a:ext cx="131069" cy="8164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" name="Oval 112"/>
            <p:cNvSpPr>
              <a:spLocks noChangeArrowheads="1"/>
            </p:cNvSpPr>
            <p:nvPr/>
          </p:nvSpPr>
          <p:spPr bwMode="auto">
            <a:xfrm>
              <a:off x="6971893" y="2581284"/>
              <a:ext cx="78112" cy="61234"/>
            </a:xfrm>
            <a:prstGeom prst="ellipse">
              <a:avLst/>
            </a:prstGeom>
            <a:solidFill>
              <a:srgbClr val="11576A"/>
            </a:solidFill>
            <a:ln w="127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246" name="Line 113"/>
            <p:cNvSpPr>
              <a:spLocks noChangeShapeType="1"/>
            </p:cNvSpPr>
            <p:nvPr/>
          </p:nvSpPr>
          <p:spPr bwMode="auto">
            <a:xfrm>
              <a:off x="7014259" y="2152646"/>
              <a:ext cx="0" cy="440302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Line 114"/>
            <p:cNvSpPr>
              <a:spLocks noChangeShapeType="1"/>
            </p:cNvSpPr>
            <p:nvPr/>
          </p:nvSpPr>
          <p:spPr bwMode="auto">
            <a:xfrm flipH="1">
              <a:off x="7680196" y="2543358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Line 115"/>
            <p:cNvSpPr>
              <a:spLocks noChangeShapeType="1"/>
            </p:cNvSpPr>
            <p:nvPr/>
          </p:nvSpPr>
          <p:spPr bwMode="auto">
            <a:xfrm>
              <a:off x="7698731" y="2556499"/>
              <a:ext cx="0" cy="37907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Line 116"/>
            <p:cNvSpPr>
              <a:spLocks noChangeShapeType="1"/>
            </p:cNvSpPr>
            <p:nvPr/>
          </p:nvSpPr>
          <p:spPr bwMode="auto">
            <a:xfrm flipH="1">
              <a:off x="7680196" y="3199457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117"/>
            <p:cNvSpPr>
              <a:spLocks noChangeShapeType="1"/>
            </p:cNvSpPr>
            <p:nvPr/>
          </p:nvSpPr>
          <p:spPr bwMode="auto">
            <a:xfrm flipH="1">
              <a:off x="7680196" y="2938464"/>
              <a:ext cx="370701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118"/>
            <p:cNvSpPr>
              <a:spLocks noChangeShapeType="1"/>
            </p:cNvSpPr>
            <p:nvPr/>
          </p:nvSpPr>
          <p:spPr bwMode="auto">
            <a:xfrm>
              <a:off x="7698731" y="294285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119"/>
            <p:cNvSpPr>
              <a:spLocks noChangeShapeType="1"/>
            </p:cNvSpPr>
            <p:nvPr/>
          </p:nvSpPr>
          <p:spPr bwMode="auto">
            <a:xfrm>
              <a:off x="7698731" y="3192167"/>
              <a:ext cx="0" cy="36449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121"/>
            <p:cNvSpPr>
              <a:spLocks noChangeShapeType="1"/>
            </p:cNvSpPr>
            <p:nvPr/>
          </p:nvSpPr>
          <p:spPr bwMode="auto">
            <a:xfrm>
              <a:off x="8037658" y="2568143"/>
              <a:ext cx="0" cy="114741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基于位和基于块的磁盘条带化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6441751" cy="428628"/>
            <a:chOff x="844893" y="747700"/>
            <a:chExt cx="6441751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47700"/>
              <a:ext cx="61436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条带化和奇偶校验按“</a:t>
              </a:r>
              <a:r>
                <a:rPr lang="zh-CN" altLang="en-US" dirty="0">
                  <a:solidFill>
                    <a:srgbClr val="FF0000"/>
                  </a:solidFill>
                </a:rPr>
                <a:t>字节</a:t>
              </a:r>
              <a:r>
                <a:rPr lang="zh-CN" altLang="en-US" dirty="0"/>
                <a:t>”或者“</a:t>
              </a:r>
              <a:r>
                <a:rPr lang="zh-CN" altLang="en-US" dirty="0">
                  <a:solidFill>
                    <a:srgbClr val="FF0000"/>
                  </a:solidFill>
                </a:rPr>
                <a:t>位</a:t>
              </a:r>
              <a:r>
                <a:rPr lang="zh-CN" altLang="en-US" dirty="0"/>
                <a:t>”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7024" y="1079490"/>
            <a:ext cx="3457852" cy="693742"/>
            <a:chOff x="1257024" y="1079490"/>
            <a:chExt cx="3457852" cy="69374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024" y="15255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417634"/>
              <a:ext cx="239119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RAID-3: </a:t>
              </a:r>
              <a:r>
                <a:rPr lang="zh-CN" altLang="en-US" dirty="0"/>
                <a:t>基于位</a:t>
              </a:r>
              <a:endParaRPr lang="en-US" altLang="zh-CN" dirty="0"/>
            </a:p>
          </p:txBody>
        </p:sp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42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" name="内容占位符 2"/>
            <p:cNvSpPr txBox="1"/>
            <p:nvPr/>
          </p:nvSpPr>
          <p:spPr>
            <a:xfrm>
              <a:off x="1394985" y="1079490"/>
              <a:ext cx="331989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RAID-0/4/5: </a:t>
              </a:r>
              <a:r>
                <a:rPr lang="zh-CN" altLang="en-US" dirty="0"/>
                <a:t>基于数据块</a:t>
              </a:r>
              <a:endParaRPr lang="en-US" altLang="zh-CN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1850" y="2482144"/>
            <a:ext cx="1173719" cy="2461219"/>
            <a:chOff x="831850" y="2482144"/>
            <a:chExt cx="1173719" cy="2461219"/>
          </a:xfrm>
        </p:grpSpPr>
        <p:sp>
          <p:nvSpPr>
            <p:cNvPr id="181" name="Freeform 95"/>
            <p:cNvSpPr/>
            <p:nvPr/>
          </p:nvSpPr>
          <p:spPr bwMode="auto">
            <a:xfrm>
              <a:off x="1625147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120"/>
            <p:cNvSpPr>
              <a:spLocks noChangeArrowheads="1"/>
            </p:cNvSpPr>
            <p:nvPr/>
          </p:nvSpPr>
          <p:spPr bwMode="auto">
            <a:xfrm>
              <a:off x="1688696" y="24821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1</a:t>
              </a:r>
            </a:p>
          </p:txBody>
        </p:sp>
        <p:sp>
          <p:nvSpPr>
            <p:cNvPr id="209" name="Line 77"/>
            <p:cNvSpPr>
              <a:spLocks noChangeShapeType="1"/>
            </p:cNvSpPr>
            <p:nvPr/>
          </p:nvSpPr>
          <p:spPr bwMode="auto">
            <a:xfrm flipH="1">
              <a:off x="833437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8"/>
            <p:cNvSpPr>
              <a:spLocks noChangeShapeType="1"/>
            </p:cNvSpPr>
            <p:nvPr/>
          </p:nvSpPr>
          <p:spPr bwMode="auto">
            <a:xfrm>
              <a:off x="1906587" y="2973383"/>
              <a:ext cx="25400" cy="12065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Rectangle 79"/>
            <p:cNvSpPr>
              <a:spLocks noChangeArrowheads="1"/>
            </p:cNvSpPr>
            <p:nvPr/>
          </p:nvSpPr>
          <p:spPr bwMode="auto">
            <a:xfrm>
              <a:off x="831850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x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6116" y="2482144"/>
            <a:ext cx="1173719" cy="2461219"/>
            <a:chOff x="3286116" y="2482144"/>
            <a:chExt cx="1173719" cy="2461219"/>
          </a:xfrm>
        </p:grpSpPr>
        <p:sp>
          <p:nvSpPr>
            <p:cNvPr id="144" name="Freeform 95"/>
            <p:cNvSpPr/>
            <p:nvPr/>
          </p:nvSpPr>
          <p:spPr bwMode="auto">
            <a:xfrm>
              <a:off x="4099420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Rectangle 120"/>
            <p:cNvSpPr>
              <a:spLocks noChangeArrowheads="1"/>
            </p:cNvSpPr>
            <p:nvPr/>
          </p:nvSpPr>
          <p:spPr bwMode="auto">
            <a:xfrm>
              <a:off x="4162969" y="24821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2</a:t>
              </a:r>
            </a:p>
          </p:txBody>
        </p:sp>
        <p:sp>
          <p:nvSpPr>
            <p:cNvPr id="208" name="Rectangle 2"/>
            <p:cNvSpPr>
              <a:spLocks noChangeArrowheads="1"/>
            </p:cNvSpPr>
            <p:nvPr/>
          </p:nvSpPr>
          <p:spPr bwMode="auto">
            <a:xfrm>
              <a:off x="3286116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0 x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12" name="Line 80"/>
            <p:cNvSpPr>
              <a:spLocks noChangeShapeType="1"/>
            </p:cNvSpPr>
            <p:nvPr/>
          </p:nvSpPr>
          <p:spPr bwMode="auto">
            <a:xfrm flipH="1">
              <a:off x="3287703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Line 81"/>
            <p:cNvSpPr>
              <a:spLocks noChangeShapeType="1"/>
            </p:cNvSpPr>
            <p:nvPr/>
          </p:nvSpPr>
          <p:spPr bwMode="auto">
            <a:xfrm>
              <a:off x="4360853" y="2973383"/>
              <a:ext cx="25400" cy="11938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79326" y="2482144"/>
            <a:ext cx="1173719" cy="2461219"/>
            <a:chOff x="5679326" y="2482144"/>
            <a:chExt cx="1173719" cy="2461219"/>
          </a:xfrm>
        </p:grpSpPr>
        <p:sp>
          <p:nvSpPr>
            <p:cNvPr id="228" name="Freeform 95"/>
            <p:cNvSpPr/>
            <p:nvPr/>
          </p:nvSpPr>
          <p:spPr bwMode="auto">
            <a:xfrm>
              <a:off x="6492630" y="2752787"/>
              <a:ext cx="293913" cy="165600"/>
            </a:xfrm>
            <a:custGeom>
              <a:avLst/>
              <a:gdLst>
                <a:gd name="T0" fmla="*/ 56 w 222"/>
                <a:gd name="T1" fmla="*/ 0 h 113"/>
                <a:gd name="T2" fmla="*/ 0 w 222"/>
                <a:gd name="T3" fmla="*/ 83 h 113"/>
                <a:gd name="T4" fmla="*/ 201 w 222"/>
                <a:gd name="T5" fmla="*/ 112 h 113"/>
                <a:gd name="T6" fmla="*/ 221 w 222"/>
                <a:gd name="T7" fmla="*/ 16 h 113"/>
                <a:gd name="T8" fmla="*/ 56 w 222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"/>
                <a:gd name="T16" fmla="*/ 0 h 113"/>
                <a:gd name="T17" fmla="*/ 222 w 222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" h="113">
                  <a:moveTo>
                    <a:pt x="56" y="0"/>
                  </a:moveTo>
                  <a:lnTo>
                    <a:pt x="0" y="83"/>
                  </a:lnTo>
                  <a:lnTo>
                    <a:pt x="201" y="112"/>
                  </a:lnTo>
                  <a:lnTo>
                    <a:pt x="221" y="16"/>
                  </a:lnTo>
                  <a:lnTo>
                    <a:pt x="56" y="0"/>
                  </a:lnTo>
                </a:path>
              </a:pathLst>
            </a:cu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Rectangle 120"/>
            <p:cNvSpPr>
              <a:spLocks noChangeArrowheads="1"/>
            </p:cNvSpPr>
            <p:nvPr/>
          </p:nvSpPr>
          <p:spPr bwMode="auto">
            <a:xfrm>
              <a:off x="6556179" y="2482144"/>
              <a:ext cx="277319" cy="27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487" tIns="44450" rIns="90487" bIns="44450">
              <a:spAutoFit/>
            </a:bodyPr>
            <a:lstStyle/>
            <a:p>
              <a:pPr eaLnBrk="1" hangingPunct="1">
                <a:buFont typeface="Monotype Sorts" charset="0"/>
                <a:buNone/>
              </a:pPr>
              <a:r>
                <a:rPr lang="en-US" altLang="zh-CN" sz="1200" b="1" dirty="0">
                  <a:solidFill>
                    <a:srgbClr val="11576A"/>
                  </a:solidFill>
                  <a:latin typeface="+mn-ea"/>
                  <a:cs typeface="宋体" charset="0"/>
                </a:rPr>
                <a:t>3</a:t>
              </a:r>
            </a:p>
          </p:txBody>
        </p:sp>
        <p:sp>
          <p:nvSpPr>
            <p:cNvPr id="255" name="Rectangle 2"/>
            <p:cNvSpPr>
              <a:spLocks noChangeArrowheads="1"/>
            </p:cNvSpPr>
            <p:nvPr/>
          </p:nvSpPr>
          <p:spPr bwMode="auto">
            <a:xfrm>
              <a:off x="5679326" y="4186233"/>
              <a:ext cx="1173719" cy="75713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</a:ln>
            <a:effectLst>
              <a:outerShdw blurRad="63500" dist="107763" dir="2700000" algn="ctr" rotWithShape="0">
                <a:schemeClr val="bg2">
                  <a:alpha val="71999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1 x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x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  <a:cs typeface="宋体" charset="0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  <a:cs typeface="宋体" charset="0"/>
                </a:rPr>
                <a:t>x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6" name="Line 80"/>
            <p:cNvSpPr>
              <a:spLocks noChangeShapeType="1"/>
            </p:cNvSpPr>
            <p:nvPr/>
          </p:nvSpPr>
          <p:spPr bwMode="auto">
            <a:xfrm flipH="1">
              <a:off x="5680913" y="2935283"/>
              <a:ext cx="736600" cy="12446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Line 81"/>
            <p:cNvSpPr>
              <a:spLocks noChangeShapeType="1"/>
            </p:cNvSpPr>
            <p:nvPr/>
          </p:nvSpPr>
          <p:spPr bwMode="auto">
            <a:xfrm>
              <a:off x="6754063" y="2973383"/>
              <a:ext cx="25400" cy="1193800"/>
            </a:xfrm>
            <a:prstGeom prst="line">
              <a:avLst/>
            </a:prstGeom>
            <a:noFill/>
            <a:ln w="38100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可纠正多个磁盘错误的冗余磁盘阵列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657352"/>
            <a:ext cx="4879235" cy="626366"/>
            <a:chOff x="844893" y="1657352"/>
            <a:chExt cx="4879235" cy="626366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657352"/>
              <a:ext cx="45811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RAID-6: </a:t>
              </a:r>
              <a:r>
                <a:rPr lang="zh-CN" altLang="en-US" dirty="0"/>
                <a:t>每组条带块有两个冗余块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3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043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/>
            <p:nvPr/>
          </p:nvSpPr>
          <p:spPr>
            <a:xfrm>
              <a:off x="1394986" y="1999556"/>
              <a:ext cx="2391196" cy="28416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允许两个磁盘错误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5441619" cy="712788"/>
            <a:chOff x="844893" y="1000114"/>
            <a:chExt cx="5441619" cy="71278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51435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en-US" altLang="zh-CN" dirty="0"/>
                <a:t>RAID-5: </a:t>
              </a:r>
              <a:r>
                <a:rPr lang="zh-CN" altLang="en-US" dirty="0"/>
                <a:t>每组条带块有一个奇偶校验块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/>
            <p:nvPr/>
          </p:nvSpPr>
          <p:spPr>
            <a:xfrm>
              <a:off x="1394985" y="1357304"/>
              <a:ext cx="253407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允许一个磁盘错误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RAID</a:t>
            </a:r>
            <a:r>
              <a:rPr lang="zh-CN" altLang="en-US" dirty="0"/>
              <a:t>嵌套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1000114"/>
            <a:ext cx="1726843" cy="428628"/>
            <a:chOff x="844893" y="1000114"/>
            <a:chExt cx="172684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14287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/>
                <a:t>RAID 0+1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857502"/>
            <a:ext cx="1869719" cy="428628"/>
            <a:chOff x="844893" y="2857502"/>
            <a:chExt cx="1869719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857502"/>
              <a:ext cx="157163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dirty="0"/>
                <a:t>RAID 1+0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57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19400" y="1298563"/>
            <a:ext cx="5181600" cy="1158875"/>
            <a:chOff x="2819400" y="1298563"/>
            <a:chExt cx="5181600" cy="115887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895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42672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68675" y="1298563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13" name="AutoShape 18"/>
            <p:cNvSpPr>
              <a:spLocks noChangeArrowheads="1"/>
            </p:cNvSpPr>
            <p:nvPr/>
          </p:nvSpPr>
          <p:spPr bwMode="auto">
            <a:xfrm>
              <a:off x="57150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>
              <a:off x="7086600" y="1695438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188075" y="1298563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32766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6096000" y="207643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43"/>
            <p:cNvSpPr>
              <a:spLocks noChangeArrowheads="1"/>
            </p:cNvSpPr>
            <p:nvPr/>
          </p:nvSpPr>
          <p:spPr bwMode="auto">
            <a:xfrm>
              <a:off x="28194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3" name="AutoShape 44"/>
            <p:cNvSpPr>
              <a:spLocks noChangeArrowheads="1"/>
            </p:cNvSpPr>
            <p:nvPr/>
          </p:nvSpPr>
          <p:spPr bwMode="auto">
            <a:xfrm>
              <a:off x="5638800" y="1619238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43200" y="857238"/>
            <a:ext cx="5334000" cy="1752600"/>
            <a:chOff x="2743200" y="857238"/>
            <a:chExt cx="5334000" cy="1752600"/>
          </a:xfrm>
        </p:grpSpPr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4826000" y="917563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28" name="AutoShape 39"/>
            <p:cNvSpPr>
              <a:spLocks noChangeArrowheads="1"/>
            </p:cNvSpPr>
            <p:nvPr/>
          </p:nvSpPr>
          <p:spPr bwMode="auto">
            <a:xfrm>
              <a:off x="5181600" y="1466838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36" name="AutoShape 47"/>
            <p:cNvSpPr>
              <a:spLocks noChangeArrowheads="1"/>
            </p:cNvSpPr>
            <p:nvPr/>
          </p:nvSpPr>
          <p:spPr bwMode="auto">
            <a:xfrm>
              <a:off x="2743200" y="857238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743200" y="3071816"/>
            <a:ext cx="5334000" cy="1752600"/>
            <a:chOff x="2743200" y="3071816"/>
            <a:chExt cx="5334000" cy="1752600"/>
          </a:xfrm>
        </p:grpSpPr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4826000" y="3132141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RAID-0</a:t>
              </a: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572000" y="3714758"/>
              <a:ext cx="1447800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utoShape 47"/>
            <p:cNvSpPr>
              <a:spLocks noChangeArrowheads="1"/>
            </p:cNvSpPr>
            <p:nvPr/>
          </p:nvSpPr>
          <p:spPr bwMode="auto">
            <a:xfrm>
              <a:off x="2743200" y="3071816"/>
              <a:ext cx="5334000" cy="1752600"/>
            </a:xfrm>
            <a:prstGeom prst="can">
              <a:avLst>
                <a:gd name="adj" fmla="val 28440"/>
              </a:avLst>
            </a:prstGeom>
            <a:no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19400" y="3513141"/>
            <a:ext cx="5181600" cy="1158875"/>
            <a:chOff x="2819400" y="3513141"/>
            <a:chExt cx="5181600" cy="1158875"/>
          </a:xfrm>
        </p:grpSpPr>
        <p:sp>
          <p:nvSpPr>
            <p:cNvPr id="40" name="AutoShape 7"/>
            <p:cNvSpPr>
              <a:spLocks noChangeArrowheads="1"/>
            </p:cNvSpPr>
            <p:nvPr/>
          </p:nvSpPr>
          <p:spPr bwMode="auto">
            <a:xfrm>
              <a:off x="2895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1" name="AutoShape 11"/>
            <p:cNvSpPr>
              <a:spLocks noChangeArrowheads="1"/>
            </p:cNvSpPr>
            <p:nvPr/>
          </p:nvSpPr>
          <p:spPr bwMode="auto">
            <a:xfrm>
              <a:off x="42672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3368675" y="3513141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>
              <a:off x="57150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4" name="AutoShape 19"/>
            <p:cNvSpPr>
              <a:spLocks noChangeArrowheads="1"/>
            </p:cNvSpPr>
            <p:nvPr/>
          </p:nvSpPr>
          <p:spPr bwMode="auto">
            <a:xfrm>
              <a:off x="7086600" y="3910016"/>
              <a:ext cx="838200" cy="685800"/>
            </a:xfrm>
            <a:prstGeom prst="can">
              <a:avLst>
                <a:gd name="adj" fmla="val 25000"/>
              </a:avLst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6188075" y="3513141"/>
              <a:ext cx="10230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j-ea"/>
                  <a:ea typeface="+mj-ea"/>
                  <a:cs typeface="宋体" charset="0"/>
                </a:rPr>
                <a:t>RAID-1</a:t>
              </a:r>
            </a:p>
          </p:txBody>
        </p:sp>
        <p:sp>
          <p:nvSpPr>
            <p:cNvPr id="49" name="AutoShape 39"/>
            <p:cNvSpPr>
              <a:spLocks noChangeArrowheads="1"/>
            </p:cNvSpPr>
            <p:nvPr/>
          </p:nvSpPr>
          <p:spPr bwMode="auto">
            <a:xfrm>
              <a:off x="3786182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0" name="AutoShape 43"/>
            <p:cNvSpPr>
              <a:spLocks noChangeArrowheads="1"/>
            </p:cNvSpPr>
            <p:nvPr/>
          </p:nvSpPr>
          <p:spPr bwMode="auto">
            <a:xfrm>
              <a:off x="28194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1" name="AutoShape 44"/>
            <p:cNvSpPr>
              <a:spLocks noChangeArrowheads="1"/>
            </p:cNvSpPr>
            <p:nvPr/>
          </p:nvSpPr>
          <p:spPr bwMode="auto">
            <a:xfrm>
              <a:off x="5638800" y="3833816"/>
              <a:ext cx="2362200" cy="838200"/>
            </a:xfrm>
            <a:prstGeom prst="can">
              <a:avLst>
                <a:gd name="adj" fmla="val 35069"/>
              </a:avLst>
            </a:prstGeom>
            <a:noFill/>
            <a:ln w="28575">
              <a:solidFill>
                <a:srgbClr val="00206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  <p:sp>
          <p:nvSpPr>
            <p:cNvPr id="53" name="AutoShape 39"/>
            <p:cNvSpPr>
              <a:spLocks noChangeArrowheads="1"/>
            </p:cNvSpPr>
            <p:nvPr/>
          </p:nvSpPr>
          <p:spPr bwMode="auto">
            <a:xfrm>
              <a:off x="6572264" y="4286262"/>
              <a:ext cx="457200" cy="76200"/>
            </a:xfrm>
            <a:prstGeom prst="leftRightArrow">
              <a:avLst>
                <a:gd name="adj1" fmla="val 50000"/>
                <a:gd name="adj2" fmla="val 120000"/>
              </a:avLst>
            </a:prstGeom>
            <a:solidFill>
              <a:srgbClr val="11576A"/>
            </a:solidFill>
            <a:ln w="12700">
              <a:solidFill>
                <a:srgbClr val="002060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>
                <a:ea typeface="宋体" charset="0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843558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lang="zh-CN" altLang="en-US" dirty="0"/>
              <a:t>文件系统的概念</a:t>
            </a:r>
            <a:endParaRPr lang="en-US" altLang="zh-CN" dirty="0"/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文件系统和文件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文件描述符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目录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文件别名</a:t>
            </a:r>
          </a:p>
          <a:p>
            <a:pPr lvl="0">
              <a:spcBef>
                <a:spcPct val="20000"/>
              </a:spcBef>
              <a:defRPr/>
            </a:pPr>
            <a:r>
              <a:rPr lang="zh-CN" altLang="en-US" dirty="0"/>
              <a:t>文件系统种类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84355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3105982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310598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3448885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344888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3806075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3806075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1142976" y="4149656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414965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/>
          <p:nvPr/>
        </p:nvSpPr>
        <p:spPr>
          <a:xfrm>
            <a:off x="1142976" y="4506846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冗余磁盘阵列</a:t>
            </a:r>
            <a:r>
              <a:rPr lang="en-US" altLang="zh-CN" dirty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4506846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打开文件和文件描述符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4893" y="75063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/>
                <a:t>文件访问模式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进程访问文件数据前必须先“打开”文件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/>
          <p:nvPr/>
        </p:nvSpPr>
        <p:spPr>
          <a:xfrm>
            <a:off x="1394985" y="145072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>
              <a:lnSpc>
                <a:spcPct val="80000"/>
              </a:lnSpc>
            </a:pPr>
            <a:r>
              <a:rPr lang="en-US" altLang="zh-CN" dirty="0"/>
              <a:t>f = open(name, flag);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read(f, …);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…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close(f);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3700</Words>
  <Application>Microsoft Office PowerPoint</Application>
  <PresentationFormat>全屏显示(16:9)</PresentationFormat>
  <Paragraphs>1127</Paragraphs>
  <Slides>74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Monotype Sorts</vt:lpstr>
      <vt:lpstr>MS PGothic</vt:lpstr>
      <vt:lpstr>微软雅黑</vt:lpstr>
      <vt:lpstr>张海山锐谐体2.0-授权联系：Samtype@QQ.com</vt:lpstr>
      <vt:lpstr>Arial</vt:lpstr>
      <vt:lpstr>Calibri</vt:lpstr>
      <vt:lpstr>Courier New</vt:lpstr>
      <vt:lpstr>Times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胡 锦浩</cp:lastModifiedBy>
  <cp:revision>1086</cp:revision>
  <dcterms:created xsi:type="dcterms:W3CDTF">2017-03-02T03:09:21Z</dcterms:created>
  <dcterms:modified xsi:type="dcterms:W3CDTF">2020-05-19T11:02:44Z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