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12" r:id="rId2"/>
    <p:sldId id="317" r:id="rId3"/>
    <p:sldId id="258" r:id="rId4"/>
    <p:sldId id="374" r:id="rId5"/>
    <p:sldId id="414" r:id="rId6"/>
    <p:sldId id="405" r:id="rId7"/>
    <p:sldId id="329" r:id="rId8"/>
    <p:sldId id="259" r:id="rId9"/>
    <p:sldId id="406" r:id="rId10"/>
    <p:sldId id="411" r:id="rId11"/>
    <p:sldId id="413"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98D99-E544-42E0-9296-80BBB53049C9}" v="402" dt="2023-04-06T22:26:50.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94354" autoAdjust="0"/>
  </p:normalViewPr>
  <p:slideViewPr>
    <p:cSldViewPr snapToGrid="0">
      <p:cViewPr varScale="1">
        <p:scale>
          <a:sx n="120" d="100"/>
          <a:sy n="120" d="100"/>
        </p:scale>
        <p:origin x="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li" userId="0c0c7ecb53f2cda1" providerId="LiveId" clId="{13598D99-E544-42E0-9296-80BBB53049C9}"/>
    <pc:docChg chg="undo redo custSel addSld delSld modSld sldOrd">
      <pc:chgData name="chen li" userId="0c0c7ecb53f2cda1" providerId="LiveId" clId="{13598D99-E544-42E0-9296-80BBB53049C9}" dt="2023-04-07T03:00:03.850" v="1053" actId="14100"/>
      <pc:docMkLst>
        <pc:docMk/>
      </pc:docMkLst>
      <pc:sldChg chg="addSp modSp mod">
        <pc:chgData name="chen li" userId="0c0c7ecb53f2cda1" providerId="LiveId" clId="{13598D99-E544-42E0-9296-80BBB53049C9}" dt="2023-04-07T03:00:03.850" v="1053" actId="14100"/>
        <pc:sldMkLst>
          <pc:docMk/>
          <pc:sldMk cId="3159767570" sldId="258"/>
        </pc:sldMkLst>
        <pc:picChg chg="add mod">
          <ac:chgData name="chen li" userId="0c0c7ecb53f2cda1" providerId="LiveId" clId="{13598D99-E544-42E0-9296-80BBB53049C9}" dt="2023-04-07T02:59:24.064" v="1046" actId="1076"/>
          <ac:picMkLst>
            <pc:docMk/>
            <pc:sldMk cId="3159767570" sldId="258"/>
            <ac:picMk id="5" creationId="{60B5BDA3-C6AF-9922-C9C4-C4D6B2953C08}"/>
          </ac:picMkLst>
        </pc:picChg>
        <pc:picChg chg="add mod">
          <ac:chgData name="chen li" userId="0c0c7ecb53f2cda1" providerId="LiveId" clId="{13598D99-E544-42E0-9296-80BBB53049C9}" dt="2023-04-07T03:00:03.850" v="1053" actId="14100"/>
          <ac:picMkLst>
            <pc:docMk/>
            <pc:sldMk cId="3159767570" sldId="258"/>
            <ac:picMk id="7" creationId="{FB37815F-5023-9EAC-8F6D-C0DAF5EEDFF9}"/>
          </ac:picMkLst>
        </pc:picChg>
      </pc:sldChg>
      <pc:sldChg chg="addSp delSp modSp mod ord">
        <pc:chgData name="chen li" userId="0c0c7ecb53f2cda1" providerId="LiveId" clId="{13598D99-E544-42E0-9296-80BBB53049C9}" dt="2023-04-06T21:31:13.017" v="398" actId="20577"/>
        <pc:sldMkLst>
          <pc:docMk/>
          <pc:sldMk cId="1937553944" sldId="259"/>
        </pc:sldMkLst>
        <pc:spChg chg="mod">
          <ac:chgData name="chen li" userId="0c0c7ecb53f2cda1" providerId="LiveId" clId="{13598D99-E544-42E0-9296-80BBB53049C9}" dt="2023-04-06T21:31:13.017" v="398" actId="20577"/>
          <ac:spMkLst>
            <pc:docMk/>
            <pc:sldMk cId="1937553944" sldId="259"/>
            <ac:spMk id="2" creationId="{E984F41F-1818-5922-85D6-4E9F011879D6}"/>
          </ac:spMkLst>
        </pc:spChg>
        <pc:spChg chg="mod">
          <ac:chgData name="chen li" userId="0c0c7ecb53f2cda1" providerId="LiveId" clId="{13598D99-E544-42E0-9296-80BBB53049C9}" dt="2023-04-06T21:13:41.194" v="160" actId="1076"/>
          <ac:spMkLst>
            <pc:docMk/>
            <pc:sldMk cId="1937553944" sldId="259"/>
            <ac:spMk id="3" creationId="{1443DFBC-CC1F-60C4-D0BF-DA26CD4B0482}"/>
          </ac:spMkLst>
        </pc:spChg>
        <pc:picChg chg="add del">
          <ac:chgData name="chen li" userId="0c0c7ecb53f2cda1" providerId="LiveId" clId="{13598D99-E544-42E0-9296-80BBB53049C9}" dt="2023-04-06T21:08:57.259" v="124" actId="22"/>
          <ac:picMkLst>
            <pc:docMk/>
            <pc:sldMk cId="1937553944" sldId="259"/>
            <ac:picMk id="5" creationId="{1FAB8E1D-D8AE-1ADF-BFE1-6C7DE2A8338D}"/>
          </ac:picMkLst>
        </pc:picChg>
        <pc:picChg chg="add mod">
          <ac:chgData name="chen li" userId="0c0c7ecb53f2cda1" providerId="LiveId" clId="{13598D99-E544-42E0-9296-80BBB53049C9}" dt="2023-04-06T21:13:04.714" v="153" actId="1076"/>
          <ac:picMkLst>
            <pc:docMk/>
            <pc:sldMk cId="1937553944" sldId="259"/>
            <ac:picMk id="7" creationId="{9E192F33-9464-1F64-B45B-ACAF1EB9AEB0}"/>
          </ac:picMkLst>
        </pc:picChg>
        <pc:picChg chg="add mod">
          <ac:chgData name="chen li" userId="0c0c7ecb53f2cda1" providerId="LiveId" clId="{13598D99-E544-42E0-9296-80BBB53049C9}" dt="2023-04-06T21:11:17.297" v="135" actId="1076"/>
          <ac:picMkLst>
            <pc:docMk/>
            <pc:sldMk cId="1937553944" sldId="259"/>
            <ac:picMk id="9" creationId="{08A6745D-7517-7BEB-2E4B-3B34001D7CA3}"/>
          </ac:picMkLst>
        </pc:picChg>
      </pc:sldChg>
      <pc:sldChg chg="ord">
        <pc:chgData name="chen li" userId="0c0c7ecb53f2cda1" providerId="LiveId" clId="{13598D99-E544-42E0-9296-80BBB53049C9}" dt="2023-04-06T19:44:49.508" v="3"/>
        <pc:sldMkLst>
          <pc:docMk/>
          <pc:sldMk cId="907304349" sldId="260"/>
        </pc:sldMkLst>
      </pc:sldChg>
      <pc:sldChg chg="addSp delSp modSp mod ord">
        <pc:chgData name="chen li" userId="0c0c7ecb53f2cda1" providerId="LiveId" clId="{13598D99-E544-42E0-9296-80BBB53049C9}" dt="2023-04-06T22:27:07.271" v="1042" actId="20577"/>
        <pc:sldMkLst>
          <pc:docMk/>
          <pc:sldMk cId="882887547" sldId="329"/>
        </pc:sldMkLst>
        <pc:spChg chg="mod">
          <ac:chgData name="chen li" userId="0c0c7ecb53f2cda1" providerId="LiveId" clId="{13598D99-E544-42E0-9296-80BBB53049C9}" dt="2023-04-06T21:31:18.704" v="399"/>
          <ac:spMkLst>
            <pc:docMk/>
            <pc:sldMk cId="882887547" sldId="329"/>
            <ac:spMk id="2" creationId="{D2C40587-3B5B-9498-0280-2A1EACF45611}"/>
          </ac:spMkLst>
        </pc:spChg>
        <pc:spChg chg="mod">
          <ac:chgData name="chen li" userId="0c0c7ecb53f2cda1" providerId="LiveId" clId="{13598D99-E544-42E0-9296-80BBB53049C9}" dt="2023-04-06T21:23:09.986" v="240" actId="14100"/>
          <ac:spMkLst>
            <pc:docMk/>
            <pc:sldMk cId="882887547" sldId="329"/>
            <ac:spMk id="19" creationId="{493D28C1-9F22-4EAB-31E8-F2DB00329C53}"/>
          </ac:spMkLst>
        </pc:spChg>
        <pc:spChg chg="add mod">
          <ac:chgData name="chen li" userId="0c0c7ecb53f2cda1" providerId="LiveId" clId="{13598D99-E544-42E0-9296-80BBB53049C9}" dt="2023-04-06T21:29:58.655" v="383" actId="1076"/>
          <ac:spMkLst>
            <pc:docMk/>
            <pc:sldMk cId="882887547" sldId="329"/>
            <ac:spMk id="34" creationId="{2DE05781-EAF7-DCA7-F5C0-DBBB1334FD5B}"/>
          </ac:spMkLst>
        </pc:spChg>
        <pc:spChg chg="add mod">
          <ac:chgData name="chen li" userId="0c0c7ecb53f2cda1" providerId="LiveId" clId="{13598D99-E544-42E0-9296-80BBB53049C9}" dt="2023-04-06T21:29:58.655" v="383" actId="1076"/>
          <ac:spMkLst>
            <pc:docMk/>
            <pc:sldMk cId="882887547" sldId="329"/>
            <ac:spMk id="35" creationId="{D2285C31-9C57-074A-B038-22488725984D}"/>
          </ac:spMkLst>
        </pc:spChg>
        <pc:spChg chg="add mod">
          <ac:chgData name="chen li" userId="0c0c7ecb53f2cda1" providerId="LiveId" clId="{13598D99-E544-42E0-9296-80BBB53049C9}" dt="2023-04-06T21:29:58.655" v="383" actId="1076"/>
          <ac:spMkLst>
            <pc:docMk/>
            <pc:sldMk cId="882887547" sldId="329"/>
            <ac:spMk id="36" creationId="{21E2A73F-313A-279E-1341-BDB688893792}"/>
          </ac:spMkLst>
        </pc:spChg>
        <pc:spChg chg="add mod">
          <ac:chgData name="chen li" userId="0c0c7ecb53f2cda1" providerId="LiveId" clId="{13598D99-E544-42E0-9296-80BBB53049C9}" dt="2023-04-06T21:29:58.655" v="383" actId="1076"/>
          <ac:spMkLst>
            <pc:docMk/>
            <pc:sldMk cId="882887547" sldId="329"/>
            <ac:spMk id="37" creationId="{9221D46B-FCD5-E7C3-E2E4-C024DEB6F134}"/>
          </ac:spMkLst>
        </pc:spChg>
        <pc:spChg chg="add mod">
          <ac:chgData name="chen li" userId="0c0c7ecb53f2cda1" providerId="LiveId" clId="{13598D99-E544-42E0-9296-80BBB53049C9}" dt="2023-04-06T21:29:58.655" v="383" actId="1076"/>
          <ac:spMkLst>
            <pc:docMk/>
            <pc:sldMk cId="882887547" sldId="329"/>
            <ac:spMk id="38" creationId="{9FD3389B-B6A0-9C8D-A3B5-6165992569C9}"/>
          </ac:spMkLst>
        </pc:spChg>
        <pc:spChg chg="add mod">
          <ac:chgData name="chen li" userId="0c0c7ecb53f2cda1" providerId="LiveId" clId="{13598D99-E544-42E0-9296-80BBB53049C9}" dt="2023-04-06T21:29:58.655" v="383" actId="1076"/>
          <ac:spMkLst>
            <pc:docMk/>
            <pc:sldMk cId="882887547" sldId="329"/>
            <ac:spMk id="39" creationId="{7DACB7BF-D927-8818-1224-5E3FCFF5DEE5}"/>
          </ac:spMkLst>
        </pc:spChg>
        <pc:spChg chg="add mod">
          <ac:chgData name="chen li" userId="0c0c7ecb53f2cda1" providerId="LiveId" clId="{13598D99-E544-42E0-9296-80BBB53049C9}" dt="2023-04-06T21:29:58.655" v="383" actId="1076"/>
          <ac:spMkLst>
            <pc:docMk/>
            <pc:sldMk cId="882887547" sldId="329"/>
            <ac:spMk id="40" creationId="{11CBAAEB-FB71-4B6A-C0BC-AB9466669751}"/>
          </ac:spMkLst>
        </pc:spChg>
        <pc:spChg chg="add mod">
          <ac:chgData name="chen li" userId="0c0c7ecb53f2cda1" providerId="LiveId" clId="{13598D99-E544-42E0-9296-80BBB53049C9}" dt="2023-04-06T21:32:19.190" v="433" actId="1076"/>
          <ac:spMkLst>
            <pc:docMk/>
            <pc:sldMk cId="882887547" sldId="329"/>
            <ac:spMk id="41" creationId="{48549E0A-FACB-1619-4864-CBD473C18930}"/>
          </ac:spMkLst>
        </pc:spChg>
        <pc:spChg chg="add mod">
          <ac:chgData name="chen li" userId="0c0c7ecb53f2cda1" providerId="LiveId" clId="{13598D99-E544-42E0-9296-80BBB53049C9}" dt="2023-04-06T21:32:23.307" v="435" actId="20577"/>
          <ac:spMkLst>
            <pc:docMk/>
            <pc:sldMk cId="882887547" sldId="329"/>
            <ac:spMk id="42" creationId="{108C5F54-1724-5C24-731A-8A487F14404B}"/>
          </ac:spMkLst>
        </pc:spChg>
        <pc:spChg chg="add mod">
          <ac:chgData name="chen li" userId="0c0c7ecb53f2cda1" providerId="LiveId" clId="{13598D99-E544-42E0-9296-80BBB53049C9}" dt="2023-04-06T22:27:07.271" v="1042" actId="20577"/>
          <ac:spMkLst>
            <pc:docMk/>
            <pc:sldMk cId="882887547" sldId="329"/>
            <ac:spMk id="43" creationId="{94FCDD2A-010C-95A0-123E-771E73D0A3CD}"/>
          </ac:spMkLst>
        </pc:spChg>
        <pc:spChg chg="add mod">
          <ac:chgData name="chen li" userId="0c0c7ecb53f2cda1" providerId="LiveId" clId="{13598D99-E544-42E0-9296-80BBB53049C9}" dt="2023-04-06T22:27:04.441" v="1040" actId="20577"/>
          <ac:spMkLst>
            <pc:docMk/>
            <pc:sldMk cId="882887547" sldId="329"/>
            <ac:spMk id="44" creationId="{0393F19D-EF6F-045E-21BE-AE49DADB1787}"/>
          </ac:spMkLst>
        </pc:spChg>
        <pc:grpChg chg="add del mod">
          <ac:chgData name="chen li" userId="0c0c7ecb53f2cda1" providerId="LiveId" clId="{13598D99-E544-42E0-9296-80BBB53049C9}" dt="2023-04-06T21:29:47.176" v="382" actId="478"/>
          <ac:grpSpMkLst>
            <pc:docMk/>
            <pc:sldMk cId="882887547" sldId="329"/>
            <ac:grpSpMk id="18" creationId="{9BA17B8E-DE9D-81BA-E1D9-3BFC4DD2FF9E}"/>
          </ac:grpSpMkLst>
        </pc:grpChg>
        <pc:picChg chg="del mod">
          <ac:chgData name="chen li" userId="0c0c7ecb53f2cda1" providerId="LiveId" clId="{13598D99-E544-42E0-9296-80BBB53049C9}" dt="2023-04-06T21:19:54.413" v="163" actId="478"/>
          <ac:picMkLst>
            <pc:docMk/>
            <pc:sldMk cId="882887547" sldId="329"/>
            <ac:picMk id="4" creationId="{56EB42D4-59FB-F089-8E06-5AEDB639916A}"/>
          </ac:picMkLst>
        </pc:picChg>
        <pc:picChg chg="add del mod">
          <ac:chgData name="chen li" userId="0c0c7ecb53f2cda1" providerId="LiveId" clId="{13598D99-E544-42E0-9296-80BBB53049C9}" dt="2023-04-06T21:22:03.510" v="217" actId="478"/>
          <ac:picMkLst>
            <pc:docMk/>
            <pc:sldMk cId="882887547" sldId="329"/>
            <ac:picMk id="6" creationId="{8CE63870-3FD3-4CA0-8A41-9FD61489431B}"/>
          </ac:picMkLst>
        </pc:picChg>
        <pc:picChg chg="del">
          <ac:chgData name="chen li" userId="0c0c7ecb53f2cda1" providerId="LiveId" clId="{13598D99-E544-42E0-9296-80BBB53049C9}" dt="2023-04-06T21:19:54.413" v="163" actId="478"/>
          <ac:picMkLst>
            <pc:docMk/>
            <pc:sldMk cId="882887547" sldId="329"/>
            <ac:picMk id="7" creationId="{123882FE-E0BB-84F6-452D-DD5445EE235F}"/>
          </ac:picMkLst>
        </pc:picChg>
        <pc:picChg chg="add del mod">
          <ac:chgData name="chen li" userId="0c0c7ecb53f2cda1" providerId="LiveId" clId="{13598D99-E544-42E0-9296-80BBB53049C9}" dt="2023-04-06T21:22:03.510" v="217" actId="478"/>
          <ac:picMkLst>
            <pc:docMk/>
            <pc:sldMk cId="882887547" sldId="329"/>
            <ac:picMk id="9" creationId="{2AB3960F-62BF-9FDA-44FA-9FA225A28609}"/>
          </ac:picMkLst>
        </pc:picChg>
        <pc:picChg chg="add del mod">
          <ac:chgData name="chen li" userId="0c0c7ecb53f2cda1" providerId="LiveId" clId="{13598D99-E544-42E0-9296-80BBB53049C9}" dt="2023-04-06T21:22:03.510" v="217" actId="478"/>
          <ac:picMkLst>
            <pc:docMk/>
            <pc:sldMk cId="882887547" sldId="329"/>
            <ac:picMk id="11" creationId="{8AA5794C-E509-2E08-1C0E-C0D71D561E56}"/>
          </ac:picMkLst>
        </pc:picChg>
        <pc:picChg chg="add del mod">
          <ac:chgData name="chen li" userId="0c0c7ecb53f2cda1" providerId="LiveId" clId="{13598D99-E544-42E0-9296-80BBB53049C9}" dt="2023-04-06T21:22:03.510" v="217" actId="478"/>
          <ac:picMkLst>
            <pc:docMk/>
            <pc:sldMk cId="882887547" sldId="329"/>
            <ac:picMk id="13" creationId="{AB1BF217-27DC-200C-7366-2356D64B1960}"/>
          </ac:picMkLst>
        </pc:picChg>
        <pc:picChg chg="add mod">
          <ac:chgData name="chen li" userId="0c0c7ecb53f2cda1" providerId="LiveId" clId="{13598D99-E544-42E0-9296-80BBB53049C9}" dt="2023-04-06T21:30:05.592" v="384" actId="1076"/>
          <ac:picMkLst>
            <pc:docMk/>
            <pc:sldMk cId="882887547" sldId="329"/>
            <ac:picMk id="15" creationId="{BF35E4DC-F2E1-BDDF-7790-B776162D3CFB}"/>
          </ac:picMkLst>
        </pc:picChg>
        <pc:picChg chg="add mod">
          <ac:chgData name="chen li" userId="0c0c7ecb53f2cda1" providerId="LiveId" clId="{13598D99-E544-42E0-9296-80BBB53049C9}" dt="2023-04-06T21:30:05.592" v="384" actId="1076"/>
          <ac:picMkLst>
            <pc:docMk/>
            <pc:sldMk cId="882887547" sldId="329"/>
            <ac:picMk id="17" creationId="{4ACAD70F-2A9F-C46E-6DB8-9749B1AD34A9}"/>
          </ac:picMkLst>
        </pc:picChg>
        <pc:picChg chg="add mod">
          <ac:chgData name="chen li" userId="0c0c7ecb53f2cda1" providerId="LiveId" clId="{13598D99-E544-42E0-9296-80BBB53049C9}" dt="2023-04-06T21:30:05.592" v="384" actId="1076"/>
          <ac:picMkLst>
            <pc:docMk/>
            <pc:sldMk cId="882887547" sldId="329"/>
            <ac:picMk id="31" creationId="{524CE02D-B3AD-B2D8-1734-0BB4D93AA8B0}"/>
          </ac:picMkLst>
        </pc:picChg>
        <pc:picChg chg="add mod">
          <ac:chgData name="chen li" userId="0c0c7ecb53f2cda1" providerId="LiveId" clId="{13598D99-E544-42E0-9296-80BBB53049C9}" dt="2023-04-06T21:30:05.592" v="384" actId="1076"/>
          <ac:picMkLst>
            <pc:docMk/>
            <pc:sldMk cId="882887547" sldId="329"/>
            <ac:picMk id="33" creationId="{A327A1DA-1E55-6C52-39DA-950B9B242873}"/>
          </ac:picMkLst>
        </pc:picChg>
      </pc:sldChg>
      <pc:sldChg chg="del">
        <pc:chgData name="chen li" userId="0c0c7ecb53f2cda1" providerId="LiveId" clId="{13598D99-E544-42E0-9296-80BBB53049C9}" dt="2023-04-06T20:59:52.460" v="122" actId="47"/>
        <pc:sldMkLst>
          <pc:docMk/>
          <pc:sldMk cId="247110184" sldId="353"/>
        </pc:sldMkLst>
      </pc:sldChg>
      <pc:sldChg chg="addSp modSp mod">
        <pc:chgData name="chen li" userId="0c0c7ecb53f2cda1" providerId="LiveId" clId="{13598D99-E544-42E0-9296-80BBB53049C9}" dt="2023-04-06T20:58:28.270" v="121" actId="1076"/>
        <pc:sldMkLst>
          <pc:docMk/>
          <pc:sldMk cId="3827940067" sldId="405"/>
        </pc:sldMkLst>
        <pc:spChg chg="add mod">
          <ac:chgData name="chen li" userId="0c0c7ecb53f2cda1" providerId="LiveId" clId="{13598D99-E544-42E0-9296-80BBB53049C9}" dt="2023-04-06T20:55:32.647" v="55" actId="1076"/>
          <ac:spMkLst>
            <pc:docMk/>
            <pc:sldMk cId="3827940067" sldId="405"/>
            <ac:spMk id="3" creationId="{DEC31A35-002A-1441-33E6-B092EBBC7549}"/>
          </ac:spMkLst>
        </pc:spChg>
        <pc:spChg chg="mod">
          <ac:chgData name="chen li" userId="0c0c7ecb53f2cda1" providerId="LiveId" clId="{13598D99-E544-42E0-9296-80BBB53049C9}" dt="2023-04-06T20:55:32.647" v="55" actId="1076"/>
          <ac:spMkLst>
            <pc:docMk/>
            <pc:sldMk cId="3827940067" sldId="405"/>
            <ac:spMk id="4" creationId="{3C938DEE-8FDA-4EA7-FD4D-3DF7F82DE0AF}"/>
          </ac:spMkLst>
        </pc:spChg>
        <pc:spChg chg="mod">
          <ac:chgData name="chen li" userId="0c0c7ecb53f2cda1" providerId="LiveId" clId="{13598D99-E544-42E0-9296-80BBB53049C9}" dt="2023-04-06T20:55:32.647" v="55" actId="1076"/>
          <ac:spMkLst>
            <pc:docMk/>
            <pc:sldMk cId="3827940067" sldId="405"/>
            <ac:spMk id="5" creationId="{3F5CD04B-D7FE-D97B-7A0E-1E82C1F98B46}"/>
          </ac:spMkLst>
        </pc:spChg>
        <pc:spChg chg="mod">
          <ac:chgData name="chen li" userId="0c0c7ecb53f2cda1" providerId="LiveId" clId="{13598D99-E544-42E0-9296-80BBB53049C9}" dt="2023-04-06T20:55:32.647" v="55" actId="1076"/>
          <ac:spMkLst>
            <pc:docMk/>
            <pc:sldMk cId="3827940067" sldId="405"/>
            <ac:spMk id="6" creationId="{8E881583-3FB5-0A7F-0E27-A4E02C036E3C}"/>
          </ac:spMkLst>
        </pc:spChg>
        <pc:spChg chg="add mod">
          <ac:chgData name="chen li" userId="0c0c7ecb53f2cda1" providerId="LiveId" clId="{13598D99-E544-42E0-9296-80BBB53049C9}" dt="2023-04-06T20:55:32.647" v="55" actId="1076"/>
          <ac:spMkLst>
            <pc:docMk/>
            <pc:sldMk cId="3827940067" sldId="405"/>
            <ac:spMk id="9" creationId="{D49F8B82-013C-04F1-D3F7-826A1B9535B5}"/>
          </ac:spMkLst>
        </pc:spChg>
        <pc:spChg chg="add mod">
          <ac:chgData name="chen li" userId="0c0c7ecb53f2cda1" providerId="LiveId" clId="{13598D99-E544-42E0-9296-80BBB53049C9}" dt="2023-04-06T20:55:32.647" v="55" actId="1076"/>
          <ac:spMkLst>
            <pc:docMk/>
            <pc:sldMk cId="3827940067" sldId="405"/>
            <ac:spMk id="12" creationId="{D8308E4C-1099-42B8-4D3C-0DDE90F98E2C}"/>
          </ac:spMkLst>
        </pc:spChg>
        <pc:spChg chg="add mod">
          <ac:chgData name="chen li" userId="0c0c7ecb53f2cda1" providerId="LiveId" clId="{13598D99-E544-42E0-9296-80BBB53049C9}" dt="2023-04-06T20:55:48.029" v="63" actId="1076"/>
          <ac:spMkLst>
            <pc:docMk/>
            <pc:sldMk cId="3827940067" sldId="405"/>
            <ac:spMk id="13" creationId="{FC9AFAFA-9EBB-695A-B7F9-6862A67200F7}"/>
          </ac:spMkLst>
        </pc:spChg>
        <pc:spChg chg="add mod">
          <ac:chgData name="chen li" userId="0c0c7ecb53f2cda1" providerId="LiveId" clId="{13598D99-E544-42E0-9296-80BBB53049C9}" dt="2023-04-06T20:57:26.013" v="119" actId="1076"/>
          <ac:spMkLst>
            <pc:docMk/>
            <pc:sldMk cId="3827940067" sldId="405"/>
            <ac:spMk id="14" creationId="{26CDF240-4C60-91D7-9623-2CC88577D998}"/>
          </ac:spMkLst>
        </pc:spChg>
        <pc:spChg chg="mod">
          <ac:chgData name="chen li" userId="0c0c7ecb53f2cda1" providerId="LiveId" clId="{13598D99-E544-42E0-9296-80BBB53049C9}" dt="2023-04-06T20:55:32.647" v="55" actId="1076"/>
          <ac:spMkLst>
            <pc:docMk/>
            <pc:sldMk cId="3827940067" sldId="405"/>
            <ac:spMk id="18" creationId="{8367D018-A82D-B4D1-9FB2-9C3C0F8293E1}"/>
          </ac:spMkLst>
        </pc:spChg>
        <pc:spChg chg="mod">
          <ac:chgData name="chen li" userId="0c0c7ecb53f2cda1" providerId="LiveId" clId="{13598D99-E544-42E0-9296-80BBB53049C9}" dt="2023-04-06T20:55:32.647" v="55" actId="1076"/>
          <ac:spMkLst>
            <pc:docMk/>
            <pc:sldMk cId="3827940067" sldId="405"/>
            <ac:spMk id="21" creationId="{89B9FCBA-8E0B-4E7E-A48F-79DF5A00299A}"/>
          </ac:spMkLst>
        </pc:spChg>
        <pc:spChg chg="mod">
          <ac:chgData name="chen li" userId="0c0c7ecb53f2cda1" providerId="LiveId" clId="{13598D99-E544-42E0-9296-80BBB53049C9}" dt="2023-04-06T20:55:32.647" v="55" actId="1076"/>
          <ac:spMkLst>
            <pc:docMk/>
            <pc:sldMk cId="3827940067" sldId="405"/>
            <ac:spMk id="26" creationId="{54E2D3F5-29F3-305C-3252-527CEB19515A}"/>
          </ac:spMkLst>
        </pc:spChg>
        <pc:spChg chg="mod">
          <ac:chgData name="chen li" userId="0c0c7ecb53f2cda1" providerId="LiveId" clId="{13598D99-E544-42E0-9296-80BBB53049C9}" dt="2023-04-06T20:58:28.270" v="121" actId="1076"/>
          <ac:spMkLst>
            <pc:docMk/>
            <pc:sldMk cId="3827940067" sldId="405"/>
            <ac:spMk id="27" creationId="{C1375097-E6F0-6398-482D-644F3A9EAC68}"/>
          </ac:spMkLst>
        </pc:spChg>
        <pc:spChg chg="mod">
          <ac:chgData name="chen li" userId="0c0c7ecb53f2cda1" providerId="LiveId" clId="{13598D99-E544-42E0-9296-80BBB53049C9}" dt="2023-04-06T20:55:32.647" v="55" actId="1076"/>
          <ac:spMkLst>
            <pc:docMk/>
            <pc:sldMk cId="3827940067" sldId="405"/>
            <ac:spMk id="35" creationId="{B8987E88-26DB-D6C6-FE9E-14DB13D7F4CD}"/>
          </ac:spMkLst>
        </pc:spChg>
        <pc:spChg chg="mod">
          <ac:chgData name="chen li" userId="0c0c7ecb53f2cda1" providerId="LiveId" clId="{13598D99-E544-42E0-9296-80BBB53049C9}" dt="2023-04-06T20:55:32.647" v="55" actId="1076"/>
          <ac:spMkLst>
            <pc:docMk/>
            <pc:sldMk cId="3827940067" sldId="405"/>
            <ac:spMk id="36" creationId="{63B8D448-BA3D-85DD-4A4A-A119851AB6FE}"/>
          </ac:spMkLst>
        </pc:spChg>
        <pc:spChg chg="mod">
          <ac:chgData name="chen li" userId="0c0c7ecb53f2cda1" providerId="LiveId" clId="{13598D99-E544-42E0-9296-80BBB53049C9}" dt="2023-04-06T20:55:32.647" v="55" actId="1076"/>
          <ac:spMkLst>
            <pc:docMk/>
            <pc:sldMk cId="3827940067" sldId="405"/>
            <ac:spMk id="39" creationId="{F868D837-E154-01C6-0D27-F6D2362426D8}"/>
          </ac:spMkLst>
        </pc:spChg>
        <pc:spChg chg="mod">
          <ac:chgData name="chen li" userId="0c0c7ecb53f2cda1" providerId="LiveId" clId="{13598D99-E544-42E0-9296-80BBB53049C9}" dt="2023-04-06T20:56:11.557" v="80" actId="1076"/>
          <ac:spMkLst>
            <pc:docMk/>
            <pc:sldMk cId="3827940067" sldId="405"/>
            <ac:spMk id="42" creationId="{CE47565B-1EEB-EF63-831A-2069BA78B975}"/>
          </ac:spMkLst>
        </pc:spChg>
        <pc:spChg chg="mod">
          <ac:chgData name="chen li" userId="0c0c7ecb53f2cda1" providerId="LiveId" clId="{13598D99-E544-42E0-9296-80BBB53049C9}" dt="2023-04-06T20:56:06.661" v="79" actId="1076"/>
          <ac:spMkLst>
            <pc:docMk/>
            <pc:sldMk cId="3827940067" sldId="405"/>
            <ac:spMk id="43" creationId="{6612260E-6081-2925-2E68-C0EC9D92E5A9}"/>
          </ac:spMkLst>
        </pc:spChg>
        <pc:spChg chg="mod">
          <ac:chgData name="chen li" userId="0c0c7ecb53f2cda1" providerId="LiveId" clId="{13598D99-E544-42E0-9296-80BBB53049C9}" dt="2023-04-06T20:56:23.581" v="95" actId="1076"/>
          <ac:spMkLst>
            <pc:docMk/>
            <pc:sldMk cId="3827940067" sldId="405"/>
            <ac:spMk id="44" creationId="{79E192E5-BC0F-552B-F198-60E549A03B30}"/>
          </ac:spMkLst>
        </pc:spChg>
        <pc:spChg chg="mod">
          <ac:chgData name="chen li" userId="0c0c7ecb53f2cda1" providerId="LiveId" clId="{13598D99-E544-42E0-9296-80BBB53049C9}" dt="2023-04-06T20:56:36.981" v="103" actId="1076"/>
          <ac:spMkLst>
            <pc:docMk/>
            <pc:sldMk cId="3827940067" sldId="405"/>
            <ac:spMk id="45" creationId="{91EDEBC8-739C-B7DA-83C6-7857A03F38D4}"/>
          </ac:spMkLst>
        </pc:spChg>
        <pc:picChg chg="mod">
          <ac:chgData name="chen li" userId="0c0c7ecb53f2cda1" providerId="LiveId" clId="{13598D99-E544-42E0-9296-80BBB53049C9}" dt="2023-04-06T20:55:32.647" v="55" actId="1076"/>
          <ac:picMkLst>
            <pc:docMk/>
            <pc:sldMk cId="3827940067" sldId="405"/>
            <ac:picMk id="11" creationId="{E8C891CF-18E3-CCEA-F2F1-AF25182D9C7B}"/>
          </ac:picMkLst>
        </pc:picChg>
        <pc:cxnChg chg="mod">
          <ac:chgData name="chen li" userId="0c0c7ecb53f2cda1" providerId="LiveId" clId="{13598D99-E544-42E0-9296-80BBB53049C9}" dt="2023-04-06T20:55:32.647" v="55" actId="1076"/>
          <ac:cxnSpMkLst>
            <pc:docMk/>
            <pc:sldMk cId="3827940067" sldId="405"/>
            <ac:cxnSpMk id="7" creationId="{3175E556-9015-161A-7C59-F8E4BACAB787}"/>
          </ac:cxnSpMkLst>
        </pc:cxnChg>
        <pc:cxnChg chg="mod">
          <ac:chgData name="chen li" userId="0c0c7ecb53f2cda1" providerId="LiveId" clId="{13598D99-E544-42E0-9296-80BBB53049C9}" dt="2023-04-06T20:55:32.647" v="55" actId="1076"/>
          <ac:cxnSpMkLst>
            <pc:docMk/>
            <pc:sldMk cId="3827940067" sldId="405"/>
            <ac:cxnSpMk id="8" creationId="{90714638-6FE8-0F50-3236-192612B06360}"/>
          </ac:cxnSpMkLst>
        </pc:cxnChg>
        <pc:cxnChg chg="mod">
          <ac:chgData name="chen li" userId="0c0c7ecb53f2cda1" providerId="LiveId" clId="{13598D99-E544-42E0-9296-80BBB53049C9}" dt="2023-04-06T20:55:32.647" v="55" actId="1076"/>
          <ac:cxnSpMkLst>
            <pc:docMk/>
            <pc:sldMk cId="3827940067" sldId="405"/>
            <ac:cxnSpMk id="24" creationId="{ABC70060-A2C8-F919-64DC-56B8D3CC0FFB}"/>
          </ac:cxnSpMkLst>
        </pc:cxnChg>
        <pc:cxnChg chg="mod">
          <ac:chgData name="chen li" userId="0c0c7ecb53f2cda1" providerId="LiveId" clId="{13598D99-E544-42E0-9296-80BBB53049C9}" dt="2023-04-06T20:55:32.647" v="55" actId="1076"/>
          <ac:cxnSpMkLst>
            <pc:docMk/>
            <pc:sldMk cId="3827940067" sldId="405"/>
            <ac:cxnSpMk id="29" creationId="{2840D0C3-053E-AC01-5624-121402605B9E}"/>
          </ac:cxnSpMkLst>
        </pc:cxnChg>
        <pc:cxnChg chg="mod">
          <ac:chgData name="chen li" userId="0c0c7ecb53f2cda1" providerId="LiveId" clId="{13598D99-E544-42E0-9296-80BBB53049C9}" dt="2023-04-06T20:55:32.647" v="55" actId="1076"/>
          <ac:cxnSpMkLst>
            <pc:docMk/>
            <pc:sldMk cId="3827940067" sldId="405"/>
            <ac:cxnSpMk id="38" creationId="{FFB3E687-2772-5413-F3F8-EDBA06E3183D}"/>
          </ac:cxnSpMkLst>
        </pc:cxnChg>
      </pc:sldChg>
      <pc:sldChg chg="addSp delSp modSp new mod">
        <pc:chgData name="chen li" userId="0c0c7ecb53f2cda1" providerId="LiveId" clId="{13598D99-E544-42E0-9296-80BBB53049C9}" dt="2023-04-06T22:22:30.360" v="1003" actId="478"/>
        <pc:sldMkLst>
          <pc:docMk/>
          <pc:sldMk cId="60388996" sldId="406"/>
        </pc:sldMkLst>
        <pc:spChg chg="mod">
          <ac:chgData name="chen li" userId="0c0c7ecb53f2cda1" providerId="LiveId" clId="{13598D99-E544-42E0-9296-80BBB53049C9}" dt="2023-04-06T21:26:31.078" v="271" actId="20577"/>
          <ac:spMkLst>
            <pc:docMk/>
            <pc:sldMk cId="60388996" sldId="406"/>
            <ac:spMk id="2" creationId="{BAD97819-C46B-66EE-8D3C-FBFD22B7AED4}"/>
          </ac:spMkLst>
        </pc:spChg>
        <pc:spChg chg="mod">
          <ac:chgData name="chen li" userId="0c0c7ecb53f2cda1" providerId="LiveId" clId="{13598D99-E544-42E0-9296-80BBB53049C9}" dt="2023-04-06T21:54:58.606" v="742" actId="27636"/>
          <ac:spMkLst>
            <pc:docMk/>
            <pc:sldMk cId="60388996" sldId="406"/>
            <ac:spMk id="3" creationId="{EB9DA89B-8874-227A-75B4-C5C4BBA0F37C}"/>
          </ac:spMkLst>
        </pc:spChg>
        <pc:spChg chg="add mod">
          <ac:chgData name="chen li" userId="0c0c7ecb53f2cda1" providerId="LiveId" clId="{13598D99-E544-42E0-9296-80BBB53049C9}" dt="2023-04-06T22:22:27.753" v="1001" actId="1076"/>
          <ac:spMkLst>
            <pc:docMk/>
            <pc:sldMk cId="60388996" sldId="406"/>
            <ac:spMk id="4" creationId="{AA13A863-199E-EAC2-838A-EB860C9E0654}"/>
          </ac:spMkLst>
        </pc:spChg>
        <pc:spChg chg="add del mod">
          <ac:chgData name="chen li" userId="0c0c7ecb53f2cda1" providerId="LiveId" clId="{13598D99-E544-42E0-9296-80BBB53049C9}" dt="2023-04-06T22:22:23.085" v="998" actId="478"/>
          <ac:spMkLst>
            <pc:docMk/>
            <pc:sldMk cId="60388996" sldId="406"/>
            <ac:spMk id="9" creationId="{DF34E9A7-114C-8309-E557-AFF94AC16F81}"/>
          </ac:spMkLst>
        </pc:spChg>
        <pc:picChg chg="add del mod">
          <ac:chgData name="chen li" userId="0c0c7ecb53f2cda1" providerId="LiveId" clId="{13598D99-E544-42E0-9296-80BBB53049C9}" dt="2023-04-06T22:22:23.085" v="998" actId="478"/>
          <ac:picMkLst>
            <pc:docMk/>
            <pc:sldMk cId="60388996" sldId="406"/>
            <ac:picMk id="5" creationId="{7BFBFBAF-0E1B-9C93-5F4B-0E7A3C46928C}"/>
          </ac:picMkLst>
        </pc:picChg>
        <pc:picChg chg="add del mod">
          <ac:chgData name="chen li" userId="0c0c7ecb53f2cda1" providerId="LiveId" clId="{13598D99-E544-42E0-9296-80BBB53049C9}" dt="2023-04-06T22:22:23.085" v="998" actId="478"/>
          <ac:picMkLst>
            <pc:docMk/>
            <pc:sldMk cId="60388996" sldId="406"/>
            <ac:picMk id="6" creationId="{0A93824B-AEFB-207B-A849-21C16742C1F4}"/>
          </ac:picMkLst>
        </pc:picChg>
        <pc:picChg chg="add del mod">
          <ac:chgData name="chen li" userId="0c0c7ecb53f2cda1" providerId="LiveId" clId="{13598D99-E544-42E0-9296-80BBB53049C9}" dt="2023-04-06T22:22:23.085" v="998" actId="478"/>
          <ac:picMkLst>
            <pc:docMk/>
            <pc:sldMk cId="60388996" sldId="406"/>
            <ac:picMk id="14" creationId="{E996BE89-0651-0C74-A0CA-67FC07A05676}"/>
          </ac:picMkLst>
        </pc:picChg>
        <pc:cxnChg chg="add del mod">
          <ac:chgData name="chen li" userId="0c0c7ecb53f2cda1" providerId="LiveId" clId="{13598D99-E544-42E0-9296-80BBB53049C9}" dt="2023-04-06T22:22:30.360" v="1003" actId="478"/>
          <ac:cxnSpMkLst>
            <pc:docMk/>
            <pc:sldMk cId="60388996" sldId="406"/>
            <ac:cxnSpMk id="7" creationId="{07219978-3A53-E8DC-61CF-3D897B4BD244}"/>
          </ac:cxnSpMkLst>
        </pc:cxnChg>
        <pc:cxnChg chg="add del mod">
          <ac:chgData name="chen li" userId="0c0c7ecb53f2cda1" providerId="LiveId" clId="{13598D99-E544-42E0-9296-80BBB53049C9}" dt="2023-04-06T22:22:30.360" v="1003" actId="478"/>
          <ac:cxnSpMkLst>
            <pc:docMk/>
            <pc:sldMk cId="60388996" sldId="406"/>
            <ac:cxnSpMk id="11" creationId="{BF2638CE-492C-AAE4-5F73-8C9CB8D7FF09}"/>
          </ac:cxnSpMkLst>
        </pc:cxnChg>
      </pc:sldChg>
      <pc:sldChg chg="addSp modSp add mod">
        <pc:chgData name="chen li" userId="0c0c7ecb53f2cda1" providerId="LiveId" clId="{13598D99-E544-42E0-9296-80BBB53049C9}" dt="2023-04-06T21:34:19.134" v="470" actId="207"/>
        <pc:sldMkLst>
          <pc:docMk/>
          <pc:sldMk cId="2803221696" sldId="407"/>
        </pc:sldMkLst>
        <pc:spChg chg="add mod">
          <ac:chgData name="chen li" userId="0c0c7ecb53f2cda1" providerId="LiveId" clId="{13598D99-E544-42E0-9296-80BBB53049C9}" dt="2023-04-06T21:34:19.134" v="470" actId="207"/>
          <ac:spMkLst>
            <pc:docMk/>
            <pc:sldMk cId="2803221696" sldId="407"/>
            <ac:spMk id="10" creationId="{DBBE95B9-6951-CE66-4AD3-B1E2BE24A68A}"/>
          </ac:spMkLst>
        </pc:spChg>
      </pc:sldChg>
      <pc:sldChg chg="addSp delSp modSp new mod setBg">
        <pc:chgData name="chen li" userId="0c0c7ecb53f2cda1" providerId="LiveId" clId="{13598D99-E544-42E0-9296-80BBB53049C9}" dt="2023-04-06T22:15:26.946" v="987" actId="26606"/>
        <pc:sldMkLst>
          <pc:docMk/>
          <pc:sldMk cId="480313830" sldId="408"/>
        </pc:sldMkLst>
        <pc:spChg chg="del">
          <ac:chgData name="chen li" userId="0c0c7ecb53f2cda1" providerId="LiveId" clId="{13598D99-E544-42E0-9296-80BBB53049C9}" dt="2023-04-06T22:15:26.946" v="987" actId="26606"/>
          <ac:spMkLst>
            <pc:docMk/>
            <pc:sldMk cId="480313830" sldId="408"/>
            <ac:spMk id="2" creationId="{7997359B-45D3-8913-4067-233D7CBC8B8E}"/>
          </ac:spMkLst>
        </pc:spChg>
        <pc:spChg chg="del">
          <ac:chgData name="chen li" userId="0c0c7ecb53f2cda1" providerId="LiveId" clId="{13598D99-E544-42E0-9296-80BBB53049C9}" dt="2023-04-06T22:15:26.946" v="987" actId="26606"/>
          <ac:spMkLst>
            <pc:docMk/>
            <pc:sldMk cId="480313830" sldId="408"/>
            <ac:spMk id="3" creationId="{768E0AB2-7C4D-37BD-455F-286B10CABAB1}"/>
          </ac:spMkLst>
        </pc:spChg>
        <pc:picChg chg="add mod">
          <ac:chgData name="chen li" userId="0c0c7ecb53f2cda1" providerId="LiveId" clId="{13598D99-E544-42E0-9296-80BBB53049C9}" dt="2023-04-06T22:15:26.946" v="987" actId="26606"/>
          <ac:picMkLst>
            <pc:docMk/>
            <pc:sldMk cId="480313830" sldId="408"/>
            <ac:picMk id="5" creationId="{C2DF91F8-C949-ED69-1E68-5D05F2871B31}"/>
          </ac:picMkLst>
        </pc:picChg>
      </pc:sldChg>
      <pc:sldChg chg="addSp delSp modSp new mod setBg">
        <pc:chgData name="chen li" userId="0c0c7ecb53f2cda1" providerId="LiveId" clId="{13598D99-E544-42E0-9296-80BBB53049C9}" dt="2023-04-06T22:16:11.441" v="990" actId="26606"/>
        <pc:sldMkLst>
          <pc:docMk/>
          <pc:sldMk cId="418682298" sldId="409"/>
        </pc:sldMkLst>
        <pc:spChg chg="del">
          <ac:chgData name="chen li" userId="0c0c7ecb53f2cda1" providerId="LiveId" clId="{13598D99-E544-42E0-9296-80BBB53049C9}" dt="2023-04-06T22:16:11.441" v="990" actId="26606"/>
          <ac:spMkLst>
            <pc:docMk/>
            <pc:sldMk cId="418682298" sldId="409"/>
            <ac:spMk id="2" creationId="{A995E092-6AE3-CAC5-29C1-BA7FB5DBECCC}"/>
          </ac:spMkLst>
        </pc:spChg>
        <pc:spChg chg="del">
          <ac:chgData name="chen li" userId="0c0c7ecb53f2cda1" providerId="LiveId" clId="{13598D99-E544-42E0-9296-80BBB53049C9}" dt="2023-04-06T22:16:11.441" v="990" actId="26606"/>
          <ac:spMkLst>
            <pc:docMk/>
            <pc:sldMk cId="418682298" sldId="409"/>
            <ac:spMk id="3" creationId="{D79572F7-B9F4-69F0-2829-7CF6F24DE6A6}"/>
          </ac:spMkLst>
        </pc:spChg>
        <pc:picChg chg="add mod">
          <ac:chgData name="chen li" userId="0c0c7ecb53f2cda1" providerId="LiveId" clId="{13598D99-E544-42E0-9296-80BBB53049C9}" dt="2023-04-06T22:16:11.441" v="990" actId="26606"/>
          <ac:picMkLst>
            <pc:docMk/>
            <pc:sldMk cId="418682298" sldId="409"/>
            <ac:picMk id="5" creationId="{7296B45C-E8FB-F9CC-F4A6-493FB9693098}"/>
          </ac:picMkLst>
        </pc:picChg>
      </pc:sldChg>
      <pc:sldChg chg="addSp delSp modSp new mod setBg">
        <pc:chgData name="chen li" userId="0c0c7ecb53f2cda1" providerId="LiveId" clId="{13598D99-E544-42E0-9296-80BBB53049C9}" dt="2023-04-06T22:25:20.039" v="1005" actId="26606"/>
        <pc:sldMkLst>
          <pc:docMk/>
          <pc:sldMk cId="2280275050" sldId="410"/>
        </pc:sldMkLst>
        <pc:spChg chg="del">
          <ac:chgData name="chen li" userId="0c0c7ecb53f2cda1" providerId="LiveId" clId="{13598D99-E544-42E0-9296-80BBB53049C9}" dt="2023-04-06T22:25:20.039" v="1005" actId="26606"/>
          <ac:spMkLst>
            <pc:docMk/>
            <pc:sldMk cId="2280275050" sldId="410"/>
            <ac:spMk id="2" creationId="{728E344D-EA19-5B41-A137-C27CAEBBAC87}"/>
          </ac:spMkLst>
        </pc:spChg>
        <pc:spChg chg="del">
          <ac:chgData name="chen li" userId="0c0c7ecb53f2cda1" providerId="LiveId" clId="{13598D99-E544-42E0-9296-80BBB53049C9}" dt="2023-04-06T22:25:20.039" v="1005" actId="26606"/>
          <ac:spMkLst>
            <pc:docMk/>
            <pc:sldMk cId="2280275050" sldId="410"/>
            <ac:spMk id="3" creationId="{57B55C65-682D-C330-D150-0831D8CF0603}"/>
          </ac:spMkLst>
        </pc:spChg>
        <pc:picChg chg="add mod">
          <ac:chgData name="chen li" userId="0c0c7ecb53f2cda1" providerId="LiveId" clId="{13598D99-E544-42E0-9296-80BBB53049C9}" dt="2023-04-06T22:25:20.039" v="1005" actId="26606"/>
          <ac:picMkLst>
            <pc:docMk/>
            <pc:sldMk cId="2280275050" sldId="410"/>
            <ac:picMk id="5" creationId="{0642BF8D-0140-3157-C355-BE1DCDD8106E}"/>
          </ac:picMkLst>
        </pc:picChg>
      </pc:sldChg>
      <pc:sldChg chg="add">
        <pc:chgData name="chen li" userId="0c0c7ecb53f2cda1" providerId="LiveId" clId="{13598D99-E544-42E0-9296-80BBB53049C9}" dt="2023-04-06T22:21:57.950" v="992"/>
        <pc:sldMkLst>
          <pc:docMk/>
          <pc:sldMk cId="708421564" sldId="411"/>
        </pc:sldMkLst>
      </pc:sldChg>
      <pc:sldChg chg="add del">
        <pc:chgData name="chen li" userId="0c0c7ecb53f2cda1" providerId="LiveId" clId="{13598D99-E544-42E0-9296-80BBB53049C9}" dt="2023-04-06T22:26:08.357" v="1006" actId="47"/>
        <pc:sldMkLst>
          <pc:docMk/>
          <pc:sldMk cId="558316970" sldId="4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0F075-75FB-4C7B-875A-530112BA7E27}" type="datetimeFigureOut">
              <a:rPr lang="en-US" smtClean="0"/>
              <a:t>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ECB8A-7BDB-47CC-A3CF-7797E8DFFCC2}" type="slidenum">
              <a:rPr lang="en-US" smtClean="0"/>
              <a:t>‹#›</a:t>
            </a:fld>
            <a:endParaRPr lang="en-US"/>
          </a:p>
        </p:txBody>
      </p:sp>
    </p:spTree>
    <p:extLst>
      <p:ext uri="{BB962C8B-B14F-4D97-AF65-F5344CB8AC3E}">
        <p14:creationId xmlns:p14="http://schemas.microsoft.com/office/powerpoint/2010/main" val="235761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I’m Chen Li from Stony Brook University. I’m going to introduce our paper </a:t>
            </a:r>
            <a:r>
              <a:rPr lang="en-US" sz="1200" b="1" dirty="0">
                <a:solidFill>
                  <a:schemeClr val="dk1"/>
                </a:solidFill>
              </a:rPr>
              <a:t>Confidence Estimation Using Unlabeled Data.</a:t>
            </a:r>
          </a:p>
          <a:p>
            <a:pPr marL="0" lvl="0" indent="0" algn="l" rtl="0">
              <a:spcBef>
                <a:spcPts val="0"/>
              </a:spcBef>
              <a:spcAft>
                <a:spcPts val="0"/>
              </a:spcAft>
              <a:buNone/>
            </a:pPr>
            <a:endParaRPr dirty="0"/>
          </a:p>
        </p:txBody>
      </p:sp>
      <p:sp>
        <p:nvSpPr>
          <p:cNvPr id="184" name="Google Shape;1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a:t>
            </a:r>
            <a:r>
              <a:rPr lang="en-US" b="0" i="0" dirty="0">
                <a:effectLst/>
                <a:latin typeface="Arial" panose="020B0604020202020204" pitchFamily="34" charset="0"/>
              </a:rPr>
              <a:t>we provide theoretical analysis of the proposed consistency ranking loss. Our main theorem (</a:t>
            </a:r>
            <a:r>
              <a:rPr lang="en-US" b="0" i="0" dirty="0" err="1">
                <a:effectLst/>
                <a:latin typeface="Arial" panose="020B0604020202020204" pitchFamily="34" charset="0"/>
              </a:rPr>
              <a:t>Thm</a:t>
            </a:r>
            <a:r>
              <a:rPr lang="en-US" b="0" i="0" dirty="0">
                <a:effectLst/>
                <a:latin typeface="Arial" panose="020B0604020202020204" pitchFamily="34" charset="0"/>
              </a:rPr>
              <a:t>. 1) states that the loss upper bounds the difference between the confidence estimation performance of κ and the consistency c, in terms of the popular metrics AURC and E-AURC. In other words, as we minimize the loss, κ will have a similar performance as the consistency c in terms of confidence estimation.</a:t>
            </a:r>
            <a:endParaRPr lang="en-US" dirty="0"/>
          </a:p>
        </p:txBody>
      </p:sp>
      <p:sp>
        <p:nvSpPr>
          <p:cNvPr id="4" name="Slide Number Placeholder 3"/>
          <p:cNvSpPr>
            <a:spLocks noGrp="1"/>
          </p:cNvSpPr>
          <p:nvPr>
            <p:ph type="sldNum" sz="quarter" idx="5"/>
          </p:nvPr>
        </p:nvSpPr>
        <p:spPr/>
        <p:txBody>
          <a:bodyPr/>
          <a:lstStyle/>
          <a:p>
            <a:fld id="{8FBECB8A-7BDB-47CC-A3CF-7797E8DFFCC2}" type="slidenum">
              <a:rPr lang="en-US" smtClean="0"/>
              <a:t>10</a:t>
            </a:fld>
            <a:endParaRPr lang="en-US"/>
          </a:p>
        </p:txBody>
      </p:sp>
    </p:spTree>
    <p:extLst>
      <p:ext uri="{BB962C8B-B14F-4D97-AF65-F5344CB8AC3E}">
        <p14:creationId xmlns:p14="http://schemas.microsoft.com/office/powerpoint/2010/main" val="324489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experiment part, we evaluate our method </a:t>
            </a:r>
            <a:r>
              <a:rPr lang="en-US" b="0" i="0" dirty="0">
                <a:effectLst/>
                <a:latin typeface="Arial" panose="020B0604020202020204" pitchFamily="34" charset="0"/>
              </a:rPr>
              <a:t>on image classification dataset CIFAR10/100, medical image segmentation data ISIC 2017 using multiple evaluation metrics with different proportion of labeled training data. we implement active learning on</a:t>
            </a:r>
            <a:br>
              <a:rPr lang="en-US" dirty="0"/>
            </a:br>
            <a:r>
              <a:rPr lang="en-US" b="0" i="0" dirty="0">
                <a:effectLst/>
                <a:latin typeface="Arial" panose="020B0604020202020204" pitchFamily="34" charset="0"/>
              </a:rPr>
              <a:t>CIFAR10/100 to show that the highly uncertain samples picked up by our method will promote the learning process in a better manner. More details please refer </a:t>
            </a:r>
            <a:r>
              <a:rPr lang="en-US" b="0" i="0">
                <a:effectLst/>
                <a:latin typeface="Arial" panose="020B0604020202020204" pitchFamily="34" charset="0"/>
              </a:rPr>
              <a:t>to our </a:t>
            </a:r>
            <a:r>
              <a:rPr lang="en-US" b="0" i="0" dirty="0">
                <a:effectLst/>
                <a:latin typeface="Arial" panose="020B0604020202020204" pitchFamily="34" charset="0"/>
              </a:rPr>
              <a:t>paper.</a:t>
            </a:r>
            <a:endParaRPr lang="en-US" dirty="0"/>
          </a:p>
        </p:txBody>
      </p:sp>
      <p:sp>
        <p:nvSpPr>
          <p:cNvPr id="4" name="Slide Number Placeholder 3"/>
          <p:cNvSpPr>
            <a:spLocks noGrp="1"/>
          </p:cNvSpPr>
          <p:nvPr>
            <p:ph type="sldNum" sz="quarter" idx="5"/>
          </p:nvPr>
        </p:nvSpPr>
        <p:spPr/>
        <p:txBody>
          <a:bodyPr/>
          <a:lstStyle/>
          <a:p>
            <a:fld id="{8FBECB8A-7BDB-47CC-A3CF-7797E8DFFCC2}" type="slidenum">
              <a:rPr lang="en-US" smtClean="0"/>
              <a:t>11</a:t>
            </a:fld>
            <a:endParaRPr lang="en-US"/>
          </a:p>
        </p:txBody>
      </p:sp>
    </p:spTree>
    <p:extLst>
      <p:ext uri="{BB962C8B-B14F-4D97-AF65-F5344CB8AC3E}">
        <p14:creationId xmlns:p14="http://schemas.microsoft.com/office/powerpoint/2010/main" val="346551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7057c98b6f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7057c98b6f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Thank you very much for your attention. All the related materials, including the papers, codes, slides can be found on my personal website, and here is the QR code for my website.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Besides accuracy, the confidence, measuring how certain a model is of its prediction, is also critical in real world applications such as autonomous driving and computer-aided diagnosis. Despite the strong prediction power of deep networks, their overconfidence is a very common issue. The output of a standard model, e.g., the maximum </a:t>
            </a:r>
            <a:r>
              <a:rPr lang="en-US" dirty="0" err="1"/>
              <a:t>softmax</a:t>
            </a:r>
            <a:r>
              <a:rPr lang="en-US" dirty="0"/>
              <a:t> output, does not correctly reflect the model confidence. There are many methods proposed for dealing with the overconfidence issue of deep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656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existing confidence estimation methods rely heavily on the labeled samples. The lack of annotations leads to bad performance. As shown in the plots from CIFAR10, the y-axis here represent AURC and E-AURC, which are commonly used evaluation metrics for confidence estimation. Lower values mean better confidence estimation.  We can see as the number of labeled images in training set decrease from 50000 to 2500, the confidence estimation performance deteriorates significantly. We try to alleviate this problem by utilizing unlabeled samples. Here </a:t>
            </a:r>
            <a:r>
              <a:rPr lang="en-US" sz="1200" dirty="0"/>
              <a:t>we propose consistency ranking loss for estimating confidence under semi-supervised setting.</a:t>
            </a:r>
            <a:endParaRPr lang="en-US" dirty="0"/>
          </a:p>
        </p:txBody>
      </p:sp>
      <p:sp>
        <p:nvSpPr>
          <p:cNvPr id="4" name="Slide Number Placeholder 3"/>
          <p:cNvSpPr>
            <a:spLocks noGrp="1"/>
          </p:cNvSpPr>
          <p:nvPr>
            <p:ph type="sldNum" sz="quarter" idx="5"/>
          </p:nvPr>
        </p:nvSpPr>
        <p:spPr/>
        <p:txBody>
          <a:bodyPr/>
          <a:lstStyle/>
          <a:p>
            <a:fld id="{8FBECB8A-7BDB-47CC-A3CF-7797E8DFFCC2}" type="slidenum">
              <a:rPr lang="en-US" smtClean="0"/>
              <a:t>3</a:t>
            </a:fld>
            <a:endParaRPr lang="en-US"/>
          </a:p>
        </p:txBody>
      </p:sp>
    </p:spTree>
    <p:extLst>
      <p:ext uri="{BB962C8B-B14F-4D97-AF65-F5344CB8AC3E}">
        <p14:creationId xmlns:p14="http://schemas.microsoft.com/office/powerpoint/2010/main" val="427264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training consistency as a surrogate for confidence estimation. The motivation is that during the training process, the decision boundary keeps vibrating until fully converged, the samples closer to decision boundary are more sensitive to  boundary vibration and the predictions on these samples change more frequently. It is reasonable to believe that these samples which are closer to decision boundary should have lower confidence. </a:t>
            </a:r>
          </a:p>
        </p:txBody>
      </p:sp>
      <p:sp>
        <p:nvSpPr>
          <p:cNvPr id="4" name="Slide Number Placeholder 3"/>
          <p:cNvSpPr>
            <a:spLocks noGrp="1"/>
          </p:cNvSpPr>
          <p:nvPr>
            <p:ph type="sldNum" sz="quarter" idx="5"/>
          </p:nvPr>
        </p:nvSpPr>
        <p:spPr/>
        <p:txBody>
          <a:bodyPr/>
          <a:lstStyle/>
          <a:p>
            <a:fld id="{8FBECB8A-7BDB-47CC-A3CF-7797E8DFFCC2}" type="slidenum">
              <a:rPr lang="en-US" smtClean="0"/>
              <a:t>4</a:t>
            </a:fld>
            <a:endParaRPr lang="en-US"/>
          </a:p>
        </p:txBody>
      </p:sp>
    </p:spTree>
    <p:extLst>
      <p:ext uri="{BB962C8B-B14F-4D97-AF65-F5344CB8AC3E}">
        <p14:creationId xmlns:p14="http://schemas.microsoft.com/office/powerpoint/2010/main" val="353830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Motivated by the intuition above, we use training consistency to capture the confidence information contained in prediction changing in training process. For a sample, if the model prediction is the same in two consecutive epoch, then we say there is a consistency event. Training consistency is the proportion of consistency events during the whole training process. Higher training consistency leads to higher model confidence. </a:t>
            </a:r>
          </a:p>
        </p:txBody>
      </p:sp>
      <p:sp>
        <p:nvSpPr>
          <p:cNvPr id="4" name="Slide Number Placeholder 3"/>
          <p:cNvSpPr>
            <a:spLocks noGrp="1"/>
          </p:cNvSpPr>
          <p:nvPr>
            <p:ph type="sldNum" sz="quarter" idx="5"/>
          </p:nvPr>
        </p:nvSpPr>
        <p:spPr/>
        <p:txBody>
          <a:bodyPr/>
          <a:lstStyle/>
          <a:p>
            <a:fld id="{8FBECB8A-7BDB-47CC-A3CF-7797E8DFFCC2}" type="slidenum">
              <a:rPr lang="en-US" smtClean="0"/>
              <a:t>5</a:t>
            </a:fld>
            <a:endParaRPr lang="en-US"/>
          </a:p>
        </p:txBody>
      </p:sp>
    </p:spTree>
    <p:extLst>
      <p:ext uri="{BB962C8B-B14F-4D97-AF65-F5344CB8AC3E}">
        <p14:creationId xmlns:p14="http://schemas.microsoft.com/office/powerpoint/2010/main" val="1884915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beneficial of training consistency is that there is no ground truth needed for estimating confidence. This makes sure training consistency can be used on unlabeled samples. </a:t>
            </a:r>
          </a:p>
        </p:txBody>
      </p:sp>
      <p:sp>
        <p:nvSpPr>
          <p:cNvPr id="4" name="Slide Number Placeholder 3"/>
          <p:cNvSpPr>
            <a:spLocks noGrp="1"/>
          </p:cNvSpPr>
          <p:nvPr>
            <p:ph type="sldNum" sz="quarter" idx="5"/>
          </p:nvPr>
        </p:nvSpPr>
        <p:spPr/>
        <p:txBody>
          <a:bodyPr/>
          <a:lstStyle/>
          <a:p>
            <a:fld id="{8FBECB8A-7BDB-47CC-A3CF-7797E8DFFCC2}" type="slidenum">
              <a:rPr lang="en-US" smtClean="0"/>
              <a:t>6</a:t>
            </a:fld>
            <a:endParaRPr lang="en-US"/>
          </a:p>
        </p:txBody>
      </p:sp>
    </p:spTree>
    <p:extLst>
      <p:ext uri="{BB962C8B-B14F-4D97-AF65-F5344CB8AC3E}">
        <p14:creationId xmlns:p14="http://schemas.microsoft.com/office/powerpoint/2010/main" val="57317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the validity of training consistency, we use T-</a:t>
            </a:r>
            <a:r>
              <a:rPr lang="en-US" dirty="0" err="1"/>
              <a:t>sne</a:t>
            </a:r>
            <a:r>
              <a:rPr lang="en-US" dirty="0"/>
              <a:t> to show the distribution of confidence estimation on 2-d space. All results above are from CIFAR-10 dataset. (a) is the label distribution. (b) is the distribution of maximum </a:t>
            </a:r>
            <a:r>
              <a:rPr lang="en-US" dirty="0" err="1"/>
              <a:t>softmax</a:t>
            </a:r>
            <a:r>
              <a:rPr lang="en-US" dirty="0"/>
              <a:t> output. It is apparent that maximum </a:t>
            </a:r>
            <a:r>
              <a:rPr lang="en-US" dirty="0" err="1"/>
              <a:t>softmax</a:t>
            </a:r>
            <a:r>
              <a:rPr lang="en-US" dirty="0"/>
              <a:t> output tends to be overconfident. (c) is the correctness, which use the frequency of making correct prediction during training process to estimate model confidence. Correctness is a reliable confidence estimation for labeled samples but unavailable for unlabeled samples. (d) is our training consistency. The distribution similarity between training consistency and correctness can reflect the validity of our method. As expected, The training consistency is high within each class, but slowly transits to low towards the decision boundary. </a:t>
            </a:r>
          </a:p>
        </p:txBody>
      </p:sp>
      <p:sp>
        <p:nvSpPr>
          <p:cNvPr id="4" name="Slide Number Placeholder 3"/>
          <p:cNvSpPr>
            <a:spLocks noGrp="1"/>
          </p:cNvSpPr>
          <p:nvPr>
            <p:ph type="sldNum" sz="quarter" idx="5"/>
          </p:nvPr>
        </p:nvSpPr>
        <p:spPr/>
        <p:txBody>
          <a:bodyPr/>
          <a:lstStyle/>
          <a:p>
            <a:fld id="{8FBECB8A-7BDB-47CC-A3CF-7797E8DFFCC2}" type="slidenum">
              <a:rPr lang="en-US" smtClean="0"/>
              <a:t>7</a:t>
            </a:fld>
            <a:endParaRPr lang="en-US"/>
          </a:p>
        </p:txBody>
      </p:sp>
    </p:spTree>
    <p:extLst>
      <p:ext uri="{BB962C8B-B14F-4D97-AF65-F5344CB8AC3E}">
        <p14:creationId xmlns:p14="http://schemas.microsoft.com/office/powerpoint/2010/main" val="363795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AURC and E-AURC to evaluate the quality of training consistency as a confidence estimation on CIFAR10. As shown in plots, training consistency mitigate the overconfidence issue in a good manner and achieve better performance than maximum </a:t>
            </a:r>
            <a:r>
              <a:rPr lang="en-US" dirty="0" err="1"/>
              <a:t>softmax</a:t>
            </a:r>
            <a:r>
              <a:rPr lang="en-US" dirty="0"/>
              <a:t> across multiple epochs. Correctness is excellent as confidence estimator, but the need of annotation restricts its application in unlabeled samples. </a:t>
            </a:r>
          </a:p>
        </p:txBody>
      </p:sp>
      <p:sp>
        <p:nvSpPr>
          <p:cNvPr id="4" name="Slide Number Placeholder 3"/>
          <p:cNvSpPr>
            <a:spLocks noGrp="1"/>
          </p:cNvSpPr>
          <p:nvPr>
            <p:ph type="sldNum" sz="quarter" idx="5"/>
          </p:nvPr>
        </p:nvSpPr>
        <p:spPr/>
        <p:txBody>
          <a:bodyPr/>
          <a:lstStyle/>
          <a:p>
            <a:fld id="{8FBECB8A-7BDB-47CC-A3CF-7797E8DFFCC2}" type="slidenum">
              <a:rPr lang="en-US" smtClean="0"/>
              <a:t>8</a:t>
            </a:fld>
            <a:endParaRPr lang="en-US"/>
          </a:p>
        </p:txBody>
      </p:sp>
    </p:spTree>
    <p:extLst>
      <p:ext uri="{BB962C8B-B14F-4D97-AF65-F5344CB8AC3E}">
        <p14:creationId xmlns:p14="http://schemas.microsoft.com/office/powerpoint/2010/main" val="257738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We have established that training consistency is a good approximation of the confidence. However, training consistency is only available for training data. At the inference stage, we do not have such measure for test data. To this end, we use a Consistency Ranking Loss during training to enforce the model’s maximum </a:t>
            </a:r>
            <a:r>
              <a:rPr lang="en-US" b="0" i="0" dirty="0" err="1">
                <a:effectLst/>
                <a:latin typeface="Arial" panose="020B0604020202020204" pitchFamily="34" charset="0"/>
              </a:rPr>
              <a:t>softmax</a:t>
            </a:r>
            <a:r>
              <a:rPr lang="en-US" b="0" i="0" dirty="0">
                <a:effectLst/>
                <a:latin typeface="Arial" panose="020B0604020202020204" pitchFamily="34" charset="0"/>
              </a:rPr>
              <a:t> output approximates the consistency well. The hope is at the inference stage, the maximum </a:t>
            </a:r>
            <a:r>
              <a:rPr lang="en-US" b="0" i="0" dirty="0" err="1">
                <a:effectLst/>
                <a:latin typeface="Arial" panose="020B0604020202020204" pitchFamily="34" charset="0"/>
              </a:rPr>
              <a:t>softmax</a:t>
            </a:r>
            <a:r>
              <a:rPr lang="en-US" b="0" i="0" dirty="0">
                <a:effectLst/>
                <a:latin typeface="Arial" panose="020B0604020202020204" pitchFamily="34" charset="0"/>
              </a:rPr>
              <a:t> output will well approximate the consistency, and thus the confidence. This c</a:t>
            </a:r>
            <a:r>
              <a:rPr lang="en-US" dirty="0"/>
              <a:t>onsistency ranking loss </a:t>
            </a:r>
            <a:r>
              <a:rPr lang="en-US" b="0" i="0" dirty="0">
                <a:effectLst/>
                <a:latin typeface="Arial" panose="020B0604020202020204" pitchFamily="34" charset="0"/>
              </a:rPr>
              <a:t>enforces the rank of model confidence output to be consistent with training consistency. </a:t>
            </a:r>
            <a:endParaRPr lang="en-US" dirty="0"/>
          </a:p>
        </p:txBody>
      </p:sp>
      <p:sp>
        <p:nvSpPr>
          <p:cNvPr id="4" name="Slide Number Placeholder 3"/>
          <p:cNvSpPr>
            <a:spLocks noGrp="1"/>
          </p:cNvSpPr>
          <p:nvPr>
            <p:ph type="sldNum" sz="quarter" idx="5"/>
          </p:nvPr>
        </p:nvSpPr>
        <p:spPr/>
        <p:txBody>
          <a:bodyPr/>
          <a:lstStyle/>
          <a:p>
            <a:fld id="{8FBECB8A-7BDB-47CC-A3CF-7797E8DFFCC2}" type="slidenum">
              <a:rPr lang="en-US" smtClean="0"/>
              <a:t>9</a:t>
            </a:fld>
            <a:endParaRPr lang="en-US"/>
          </a:p>
        </p:txBody>
      </p:sp>
    </p:spTree>
    <p:extLst>
      <p:ext uri="{BB962C8B-B14F-4D97-AF65-F5344CB8AC3E}">
        <p14:creationId xmlns:p14="http://schemas.microsoft.com/office/powerpoint/2010/main" val="101711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D432-4D09-6EA2-D7F7-FF9D4BA9FB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5D0D8-18D5-6676-B4DA-16E082244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D18DA-F3B7-CD10-D22F-5629E2D71F85}"/>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D62EB9E5-6057-21CE-A192-E87A59B2C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34FAA-B937-EA53-6D40-349398C5301C}"/>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3889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67BE-EBEC-57F5-2F83-74B5D9E1A3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30D9C8-A570-BF78-7B7C-78D9CE3982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DF2C9-8FEF-9D4E-56A9-7EC55C7C2330}"/>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0542467F-E2A3-E080-218A-998392B8E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18F03-96F5-2C7F-C557-6BFA8080298A}"/>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74640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6CE6E-45E9-56E0-800B-7578CE1DD9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A01B3-F6CF-4679-CDBA-D6DC5810B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4EF8F-FB33-A393-9EBE-A0FAD3FC61CD}"/>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84E026B8-9F97-9009-4908-8DA9CBED7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84783-E150-4A74-0C51-48C54A673A49}"/>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423749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BU Logo">
  <p:cSld name="SBU Logo">
    <p:spTree>
      <p:nvGrpSpPr>
        <p:cNvPr id="1" name="Shape 15"/>
        <p:cNvGrpSpPr/>
        <p:nvPr/>
      </p:nvGrpSpPr>
      <p:grpSpPr>
        <a:xfrm>
          <a:off x="0" y="0"/>
          <a:ext cx="0" cy="0"/>
          <a:chOff x="0" y="0"/>
          <a:chExt cx="0" cy="0"/>
        </a:xfrm>
      </p:grpSpPr>
      <p:pic>
        <p:nvPicPr>
          <p:cNvPr id="16" name="Google Shape;16;p62"/>
          <p:cNvPicPr preferRelativeResize="0"/>
          <p:nvPr/>
        </p:nvPicPr>
        <p:blipFill rotWithShape="1">
          <a:blip r:embed="rId2">
            <a:alphaModFix/>
          </a:blip>
          <a:srcRect/>
          <a:stretch/>
        </p:blipFill>
        <p:spPr>
          <a:xfrm>
            <a:off x="0" y="0"/>
            <a:ext cx="12192000" cy="1139483"/>
          </a:xfrm>
          <a:prstGeom prst="rect">
            <a:avLst/>
          </a:prstGeom>
          <a:noFill/>
          <a:ln>
            <a:noFill/>
          </a:ln>
        </p:spPr>
      </p:pic>
      <p:pic>
        <p:nvPicPr>
          <p:cNvPr id="17" name="Google Shape;17;p62"/>
          <p:cNvPicPr preferRelativeResize="0"/>
          <p:nvPr/>
        </p:nvPicPr>
        <p:blipFill rotWithShape="1">
          <a:blip r:embed="rId3">
            <a:alphaModFix/>
          </a:blip>
          <a:srcRect/>
          <a:stretch/>
        </p:blipFill>
        <p:spPr>
          <a:xfrm>
            <a:off x="7416800" y="45721"/>
            <a:ext cx="4481381" cy="766333"/>
          </a:xfrm>
          <a:prstGeom prst="rect">
            <a:avLst/>
          </a:prstGeom>
          <a:noFill/>
          <a:ln>
            <a:noFill/>
          </a:ln>
        </p:spPr>
      </p:pic>
      <p:pic>
        <p:nvPicPr>
          <p:cNvPr id="18" name="Google Shape;18;p62"/>
          <p:cNvPicPr preferRelativeResize="0"/>
          <p:nvPr/>
        </p:nvPicPr>
        <p:blipFill rotWithShape="1">
          <a:blip r:embed="rId4">
            <a:alphaModFix/>
          </a:blip>
          <a:srcRect l="34387" t="34347" r="35040" b="25692"/>
          <a:stretch/>
        </p:blipFill>
        <p:spPr>
          <a:xfrm>
            <a:off x="1078198" y="4931710"/>
            <a:ext cx="1081860" cy="786807"/>
          </a:xfrm>
          <a:prstGeom prst="rect">
            <a:avLst/>
          </a:prstGeom>
          <a:noFill/>
          <a:ln>
            <a:noFill/>
          </a:ln>
        </p:spPr>
      </p:pic>
      <p:sp>
        <p:nvSpPr>
          <p:cNvPr id="19" name="Google Shape;19;p62"/>
          <p:cNvSpPr txBox="1"/>
          <p:nvPr/>
        </p:nvSpPr>
        <p:spPr>
          <a:xfrm>
            <a:off x="0" y="4750491"/>
            <a:ext cx="323825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FF0000"/>
                </a:solidFill>
                <a:latin typeface="Candara"/>
                <a:ea typeface="Candara"/>
                <a:cs typeface="Candara"/>
                <a:sym typeface="Candara"/>
              </a:rPr>
              <a:t>Ima</a:t>
            </a:r>
            <a:r>
              <a:rPr lang="en-US" sz="1400" b="0" i="0" u="none" strike="noStrike" cap="none">
                <a:solidFill>
                  <a:srgbClr val="000000"/>
                </a:solidFill>
                <a:latin typeface="Candara"/>
                <a:ea typeface="Candara"/>
                <a:cs typeface="Candara"/>
                <a:sym typeface="Candara"/>
              </a:rPr>
              <a:t>ging Informatics for Precision Medic</a:t>
            </a:r>
            <a:r>
              <a:rPr lang="en-US" sz="1400" b="0" i="0" u="none" strike="noStrike" cap="none">
                <a:solidFill>
                  <a:srgbClr val="FF0000"/>
                </a:solidFill>
                <a:latin typeface="Candara"/>
                <a:ea typeface="Candara"/>
                <a:cs typeface="Candara"/>
                <a:sym typeface="Candara"/>
              </a:rPr>
              <a:t>ine</a:t>
            </a:r>
            <a:r>
              <a:rPr lang="en-US" sz="1400" b="0" i="0" u="none" strike="noStrike" cap="none">
                <a:solidFill>
                  <a:srgbClr val="000000"/>
                </a:solidFill>
                <a:latin typeface="Candara"/>
                <a:ea typeface="Candara"/>
                <a:cs typeface="Candara"/>
                <a:sym typeface="Candara"/>
              </a:rPr>
              <a:t> Lab</a:t>
            </a:r>
            <a:endParaRPr/>
          </a:p>
        </p:txBody>
      </p:sp>
      <p:pic>
        <p:nvPicPr>
          <p:cNvPr id="20" name="Google Shape;20;p62"/>
          <p:cNvPicPr preferRelativeResize="0"/>
          <p:nvPr/>
        </p:nvPicPr>
        <p:blipFill rotWithShape="1">
          <a:blip r:embed="rId2">
            <a:alphaModFix/>
          </a:blip>
          <a:srcRect/>
          <a:stretch/>
        </p:blipFill>
        <p:spPr>
          <a:xfrm>
            <a:off x="0" y="5718517"/>
            <a:ext cx="12192000" cy="1139483"/>
          </a:xfrm>
          <a:prstGeom prst="rect">
            <a:avLst/>
          </a:prstGeom>
          <a:noFill/>
          <a:ln>
            <a:noFill/>
          </a:ln>
        </p:spPr>
      </p:pic>
    </p:spTree>
    <p:extLst>
      <p:ext uri="{BB962C8B-B14F-4D97-AF65-F5344CB8AC3E}">
        <p14:creationId xmlns:p14="http://schemas.microsoft.com/office/powerpoint/2010/main" val="285369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9B4-0DE1-02D2-AD33-78227B6E2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3722-0118-CF70-1911-CB8E6925C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D2B53-E8E1-C112-6C58-31E88913B99B}"/>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BD090656-FAA2-034F-30A5-01FB7B169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C6A9A-7E9F-8647-CE5C-D69E444FD418}"/>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72963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26EF-8641-D181-E9AB-D659F2EEE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60BB2-C9AE-830A-1B9A-9520B318F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8E087-D135-4BE2-9B57-AA75E0B803C4}"/>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005E4471-9E24-2271-0D77-9E742A4E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13A42-06FD-D42E-F5CF-1CF5D9F0FE6A}"/>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235999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5707-7B07-517B-2647-20ECCC1DA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BA419-3A51-55AB-2AFF-D273E44C4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30505-C535-C1D3-D637-8F3DB9FEA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71FE68-8064-57F0-9C02-B802527609DF}"/>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6" name="Footer Placeholder 5">
            <a:extLst>
              <a:ext uri="{FF2B5EF4-FFF2-40B4-BE49-F238E27FC236}">
                <a16:creationId xmlns:a16="http://schemas.microsoft.com/office/drawing/2014/main" id="{85FD1689-375F-9B17-F15C-34C76A954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B85F7-9EB2-8B7D-E5F5-3526A7CD1D8A}"/>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350217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006D-A0E9-FC5E-458D-CF0D70C26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4EF4E-0DBB-A7D8-2432-9A56CED2D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D6269-BB36-A2C1-60AA-53D2C809D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9F036-E972-21FA-6978-718719941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56A58-67A9-C2AC-FFA7-7062016E51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05676-60D2-74CB-FAB2-18871B2B0E67}"/>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8" name="Footer Placeholder 7">
            <a:extLst>
              <a:ext uri="{FF2B5EF4-FFF2-40B4-BE49-F238E27FC236}">
                <a16:creationId xmlns:a16="http://schemas.microsoft.com/office/drawing/2014/main" id="{8992D7D7-207D-C200-973E-6C006E6AC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0AFE28-ADC3-3A9C-2CAE-8AFEA8DCBE85}"/>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61371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D4DC-AF31-285E-EFA6-EC2185EFFC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620B4-9969-EBE7-B7AB-7948F3DB3C63}"/>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4" name="Footer Placeholder 3">
            <a:extLst>
              <a:ext uri="{FF2B5EF4-FFF2-40B4-BE49-F238E27FC236}">
                <a16:creationId xmlns:a16="http://schemas.microsoft.com/office/drawing/2014/main" id="{86F043E7-F393-5CDD-9A87-A1845ECC77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B42E4-EEFD-F444-CD22-F208F127E6E5}"/>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413267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4EA6E-6BDF-3C25-3F10-26D41339A648}"/>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3" name="Footer Placeholder 2">
            <a:extLst>
              <a:ext uri="{FF2B5EF4-FFF2-40B4-BE49-F238E27FC236}">
                <a16:creationId xmlns:a16="http://schemas.microsoft.com/office/drawing/2014/main" id="{6AE80B11-8E17-B83E-EB0F-BAC5DDD2A5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231DF-D3A9-3282-ED7C-0A069F953568}"/>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148808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FDF1-5B28-0E43-2A34-F74388A77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E7402-0D97-215A-CD53-1E73F70B4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8DDC2-D12A-682F-9966-E3A9DFC6A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E8962-A0B3-DD72-3F5C-6E25D3FB8FB7}"/>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6" name="Footer Placeholder 5">
            <a:extLst>
              <a:ext uri="{FF2B5EF4-FFF2-40B4-BE49-F238E27FC236}">
                <a16:creationId xmlns:a16="http://schemas.microsoft.com/office/drawing/2014/main" id="{D4806CF0-F579-157C-8DE8-DA0A00B89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B8775-3683-A004-C6E8-915DF33714A3}"/>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263180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BC98-9ADF-CA67-B483-26F46360D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1AE92-DE6A-815E-2456-AA1CFA2E8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DD7B2-096F-9054-A192-F1E55F07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5D32A-42DB-45C8-FB4A-BB0F5E076C96}"/>
              </a:ext>
            </a:extLst>
          </p:cNvPr>
          <p:cNvSpPr>
            <a:spLocks noGrp="1"/>
          </p:cNvSpPr>
          <p:nvPr>
            <p:ph type="dt" sz="half" idx="10"/>
          </p:nvPr>
        </p:nvSpPr>
        <p:spPr/>
        <p:txBody>
          <a:bodyPr/>
          <a:lstStyle/>
          <a:p>
            <a:fld id="{821B0AD1-AC9E-4F5D-B1F2-825CE001E314}" type="datetimeFigureOut">
              <a:rPr lang="en-US" smtClean="0"/>
              <a:t>1/3/24</a:t>
            </a:fld>
            <a:endParaRPr lang="en-US"/>
          </a:p>
        </p:txBody>
      </p:sp>
      <p:sp>
        <p:nvSpPr>
          <p:cNvPr id="6" name="Footer Placeholder 5">
            <a:extLst>
              <a:ext uri="{FF2B5EF4-FFF2-40B4-BE49-F238E27FC236}">
                <a16:creationId xmlns:a16="http://schemas.microsoft.com/office/drawing/2014/main" id="{F9ADFDEC-9D27-2EB2-2CBD-C215284E3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168B0-33A3-4472-5159-8537F6738007}"/>
              </a:ext>
            </a:extLst>
          </p:cNvPr>
          <p:cNvSpPr>
            <a:spLocks noGrp="1"/>
          </p:cNvSpPr>
          <p:nvPr>
            <p:ph type="sldNum" sz="quarter" idx="12"/>
          </p:nvPr>
        </p:nvSpPr>
        <p:spPr/>
        <p:txBody>
          <a:bodyPr/>
          <a:lstStyle/>
          <a:p>
            <a:fld id="{C1EABEE2-5FEA-4B75-82FA-408B66BA0E81}" type="slidenum">
              <a:rPr lang="en-US" smtClean="0"/>
              <a:t>‹#›</a:t>
            </a:fld>
            <a:endParaRPr lang="en-US"/>
          </a:p>
        </p:txBody>
      </p:sp>
    </p:spTree>
    <p:extLst>
      <p:ext uri="{BB962C8B-B14F-4D97-AF65-F5344CB8AC3E}">
        <p14:creationId xmlns:p14="http://schemas.microsoft.com/office/powerpoint/2010/main" val="405874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F85A6-34AA-4421-5CF8-96EE2D216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34D91-1106-55E2-E74D-D4390438E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A3E76-40ED-F8F2-1EC0-867A78550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B0AD1-AC9E-4F5D-B1F2-825CE001E314}" type="datetimeFigureOut">
              <a:rPr lang="en-US" smtClean="0"/>
              <a:t>1/3/24</a:t>
            </a:fld>
            <a:endParaRPr lang="en-US"/>
          </a:p>
        </p:txBody>
      </p:sp>
      <p:sp>
        <p:nvSpPr>
          <p:cNvPr id="5" name="Footer Placeholder 4">
            <a:extLst>
              <a:ext uri="{FF2B5EF4-FFF2-40B4-BE49-F238E27FC236}">
                <a16:creationId xmlns:a16="http://schemas.microsoft.com/office/drawing/2014/main" id="{ADA4E7A4-D88D-7F1D-2A49-D1617E2DC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5028C8-DA31-4AE8-CBFF-0E91100E2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BEE2-5FEA-4B75-82FA-408B66BA0E81}" type="slidenum">
              <a:rPr lang="en-US" smtClean="0"/>
              <a:t>‹#›</a:t>
            </a:fld>
            <a:endParaRPr lang="en-US"/>
          </a:p>
        </p:txBody>
      </p:sp>
    </p:spTree>
    <p:extLst>
      <p:ext uri="{BB962C8B-B14F-4D97-AF65-F5344CB8AC3E}">
        <p14:creationId xmlns:p14="http://schemas.microsoft.com/office/powerpoint/2010/main" val="199279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5.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
          <p:cNvSpPr txBox="1"/>
          <p:nvPr/>
        </p:nvSpPr>
        <p:spPr>
          <a:xfrm>
            <a:off x="1889700" y="3334227"/>
            <a:ext cx="84126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rPr>
              <a:t>Chen Li, </a:t>
            </a:r>
            <a:r>
              <a:rPr lang="en-US" sz="2400" dirty="0" err="1">
                <a:solidFill>
                  <a:schemeClr val="dk1"/>
                </a:solidFill>
              </a:rPr>
              <a:t>Xiaoling</a:t>
            </a:r>
            <a:r>
              <a:rPr lang="en-US" sz="2400" dirty="0">
                <a:solidFill>
                  <a:schemeClr val="dk1"/>
                </a:solidFill>
              </a:rPr>
              <a:t> Hu, Chao Chen</a:t>
            </a:r>
          </a:p>
          <a:p>
            <a:pPr marL="0" marR="0" lvl="0" indent="0" algn="ctr" rtl="0">
              <a:spcBef>
                <a:spcPts val="0"/>
              </a:spcBef>
              <a:spcAft>
                <a:spcPts val="0"/>
              </a:spcAft>
              <a:buNone/>
            </a:pPr>
            <a:r>
              <a:rPr lang="en-US" sz="2400" dirty="0">
                <a:solidFill>
                  <a:schemeClr val="dk1"/>
                </a:solidFill>
              </a:rPr>
              <a:t>Stony Brook University</a:t>
            </a:r>
            <a:endParaRPr sz="2400" dirty="0"/>
          </a:p>
        </p:txBody>
      </p:sp>
      <p:sp>
        <p:nvSpPr>
          <p:cNvPr id="187" name="Google Shape;187;p1"/>
          <p:cNvSpPr/>
          <p:nvPr/>
        </p:nvSpPr>
        <p:spPr>
          <a:xfrm>
            <a:off x="1134900" y="2015750"/>
            <a:ext cx="9922200"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US" sz="3800" b="1" dirty="0">
                <a:solidFill>
                  <a:schemeClr val="dk1"/>
                </a:solidFill>
              </a:rPr>
              <a:t>Confidence Estimation Using Unlabeled Data</a:t>
            </a:r>
          </a:p>
        </p:txBody>
      </p:sp>
      <p:sp>
        <p:nvSpPr>
          <p:cNvPr id="2" name="Rectangle 1">
            <a:extLst>
              <a:ext uri="{FF2B5EF4-FFF2-40B4-BE49-F238E27FC236}">
                <a16:creationId xmlns:a16="http://schemas.microsoft.com/office/drawing/2014/main" id="{426F4A9B-4D53-0C15-9E14-66F10278E7BC}"/>
              </a:ext>
            </a:extLst>
          </p:cNvPr>
          <p:cNvSpPr/>
          <p:nvPr/>
        </p:nvSpPr>
        <p:spPr>
          <a:xfrm>
            <a:off x="53237" y="3663461"/>
            <a:ext cx="3329354"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CDF4F0D-B756-1E1D-E873-B4C54478FF95}"/>
              </a:ext>
            </a:extLst>
          </p:cNvPr>
          <p:cNvPicPr>
            <a:picLocks noChangeAspect="1"/>
          </p:cNvPicPr>
          <p:nvPr/>
        </p:nvPicPr>
        <p:blipFill>
          <a:blip r:embed="rId3"/>
          <a:stretch>
            <a:fillRect/>
          </a:stretch>
        </p:blipFill>
        <p:spPr>
          <a:xfrm>
            <a:off x="7023206" y="2945201"/>
            <a:ext cx="2478501" cy="2241701"/>
          </a:xfrm>
          <a:prstGeom prst="rect">
            <a:avLst/>
          </a:prstGeom>
        </p:spPr>
      </p:pic>
      <p:sp>
        <p:nvSpPr>
          <p:cNvPr id="2" name="Title 1">
            <a:extLst>
              <a:ext uri="{FF2B5EF4-FFF2-40B4-BE49-F238E27FC236}">
                <a16:creationId xmlns:a16="http://schemas.microsoft.com/office/drawing/2014/main" id="{BAD97819-C46B-66EE-8D3C-FBFD22B7AED4}"/>
              </a:ext>
            </a:extLst>
          </p:cNvPr>
          <p:cNvSpPr>
            <a:spLocks noGrp="1"/>
          </p:cNvSpPr>
          <p:nvPr>
            <p:ph type="title"/>
          </p:nvPr>
        </p:nvSpPr>
        <p:spPr/>
        <p:txBody>
          <a:bodyPr/>
          <a:lstStyle/>
          <a:p>
            <a:r>
              <a:rPr lang="en-US" dirty="0"/>
              <a:t>Consistency ranking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DA89B-8874-227A-75B4-C5C4BBA0F37C}"/>
                  </a:ext>
                </a:extLst>
              </p:cNvPr>
              <p:cNvSpPr>
                <a:spLocks noGrp="1"/>
              </p:cNvSpPr>
              <p:nvPr>
                <p:ph idx="1"/>
              </p:nvPr>
            </p:nvSpPr>
            <p:spPr>
              <a:xfrm>
                <a:off x="917448" y="1819529"/>
                <a:ext cx="8884920" cy="673735"/>
              </a:xfrm>
            </p:spPr>
            <p:txBody>
              <a:bodyPr>
                <a:normAutofit/>
              </a:bodyPr>
              <a:lstStyle/>
              <a:p>
                <a:pPr marL="0" indent="0">
                  <a:buNone/>
                </a:pPr>
                <a:r>
                  <a:rPr lang="en-US" sz="2000" dirty="0"/>
                  <a:t>Consistency ranking loss: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𝑐𝑜𝑛𝑠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r>
                      <a:rPr lang="en-US" sz="2000" b="0" i="1" smtClean="0">
                        <a:latin typeface="Cambria Math" panose="02040503050406030204" pitchFamily="18" charset="0"/>
                      </a:rPr>
                      <m:t>=</m:t>
                    </m:r>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𝑠</m:t>
                        </m:r>
                        <m:r>
                          <a:rPr lang="pt-BR" sz="2000" b="0" i="1" smtClean="0">
                            <a:latin typeface="Cambria Math" panose="02040503050406030204" pitchFamily="18" charset="0"/>
                          </a:rPr>
                          <m:t>=</m:t>
                        </m:r>
                        <m:r>
                          <a:rPr lang="en-US" sz="2000" b="0" i="1" smtClean="0">
                            <a:latin typeface="Cambria Math" panose="02040503050406030204" pitchFamily="18" charset="0"/>
                          </a:rPr>
                          <m:t>1</m:t>
                        </m:r>
                      </m:sub>
                      <m:sup>
                        <m:r>
                          <a:rPr lang="pt-BR"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sup>
                      <m:e>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𝑐</m:t>
                                </m:r>
                              </m:e>
                              <m:sub>
                                <m:r>
                                  <m:rPr>
                                    <m:brk m:alnAt="23"/>
                                  </m:rPr>
                                  <a:rPr lang="en-US" sz="2000" b="0" i="1" smtClean="0">
                                    <a:latin typeface="Cambria Math" panose="02040503050406030204" pitchFamily="18" charset="0"/>
                                  </a:rPr>
                                  <m:t>𝑖</m:t>
                                </m:r>
                              </m:sub>
                            </m:sSub>
                            <m:r>
                              <m:rPr>
                                <m:brk m:alnAt="23"/>
                              </m:rP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𝑐</m:t>
                                </m:r>
                              </m:e>
                              <m:sub>
                                <m:r>
                                  <m:rPr>
                                    <m:brk m:alnAt="23"/>
                                  </m:rPr>
                                  <a:rPr lang="en-US" sz="2000" b="0" i="1" smtClean="0">
                                    <a:latin typeface="Cambria Math" panose="02040503050406030204" pitchFamily="18" charset="0"/>
                                  </a:rPr>
                                  <m:t>𝑠</m:t>
                                </m:r>
                              </m:sub>
                            </m:sSub>
                          </m:sub>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sup>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d>
                                  <m:dPr>
                                    <m:begChr m:val="{"/>
                                    <m:ctrlPr>
                                      <a:rPr lang="en-US" sz="2000" i="1">
                                        <a:latin typeface="Cambria Math" panose="02040503050406030204" pitchFamily="18" charset="0"/>
                                      </a:rPr>
                                    </m:ctrlPr>
                                  </m:dPr>
                                  <m:e>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i="1">
                                    <a:latin typeface="Cambria Math" panose="02040503050406030204" pitchFamily="18" charset="0"/>
                                  </a:rPr>
                                  <m:t>𝑖</m:t>
                                </m:r>
                              </m:sub>
                            </m:sSub>
                            <m:r>
                              <a:rPr lang="en-US" sz="2000" i="1">
                                <a:latin typeface="Cambria Math" panose="02040503050406030204" pitchFamily="18" charset="0"/>
                              </a:rPr>
                              <m:t>)}</m:t>
                            </m:r>
                          </m:e>
                        </m:nary>
                      </m:e>
                    </m:nary>
                  </m:oMath>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EB9DA89B-8874-227A-75B4-C5C4BBA0F37C}"/>
                  </a:ext>
                </a:extLst>
              </p:cNvPr>
              <p:cNvSpPr>
                <a:spLocks noGrp="1" noRot="1" noChangeAspect="1" noMove="1" noResize="1" noEditPoints="1" noAdjustHandles="1" noChangeArrowheads="1" noChangeShapeType="1" noTextEdit="1"/>
              </p:cNvSpPr>
              <p:nvPr>
                <p:ph idx="1"/>
              </p:nvPr>
            </p:nvSpPr>
            <p:spPr>
              <a:xfrm>
                <a:off x="917448" y="1819529"/>
                <a:ext cx="8884920" cy="673735"/>
              </a:xfrm>
              <a:blipFill>
                <a:blip r:embed="rId4"/>
                <a:stretch>
                  <a:fillRect l="-755" t="-72072" b="-684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13A863-199E-EAC2-838A-EB860C9E0654}"/>
                  </a:ext>
                </a:extLst>
              </p:cNvPr>
              <p:cNvSpPr txBox="1"/>
              <p:nvPr/>
            </p:nvSpPr>
            <p:spPr>
              <a:xfrm>
                <a:off x="917448" y="2535936"/>
                <a:ext cx="5907024" cy="1631216"/>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𝑠</m:t>
                        </m:r>
                      </m:sub>
                    </m:sSub>
                  </m:oMath>
                </a14:m>
                <a:r>
                  <a:rPr lang="en-US" sz="2000" dirty="0"/>
                  <a:t> is the training consistency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𝑡h</m:t>
                        </m:r>
                      </m:sub>
                    </m:sSub>
                  </m:oMath>
                </a14:m>
                <a:r>
                  <a:rPr lang="en-US" sz="2000" dirty="0"/>
                  <a:t> sample</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𝜅</m:t>
                        </m:r>
                      </m:e>
                      <m:sub>
                        <m:r>
                          <a:rPr lang="en-US" sz="2000" b="0" i="1" smtClean="0">
                            <a:latin typeface="Cambria Math" panose="02040503050406030204" pitchFamily="18" charset="0"/>
                          </a:rPr>
                          <m:t>𝑠</m:t>
                        </m:r>
                      </m:sub>
                    </m:sSub>
                  </m:oMath>
                </a14:m>
                <a:r>
                  <a:rPr lang="en-US" sz="2000" dirty="0"/>
                  <a:t> is the model confidence output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𝑡h</m:t>
                        </m:r>
                      </m:sub>
                    </m:sSub>
                  </m:oMath>
                </a14:m>
                <a:r>
                  <a:rPr lang="en-US" sz="2000" dirty="0"/>
                  <a:t> sample</a:t>
                </a:r>
              </a:p>
              <a:p>
                <a14:m>
                  <m:oMath xmlns:m="http://schemas.openxmlformats.org/officeDocument/2006/math">
                    <m:r>
                      <a:rPr lang="en-US" sz="2000" b="0" i="1" smtClean="0">
                        <a:latin typeface="Cambria Math" panose="02040503050406030204" pitchFamily="18" charset="0"/>
                      </a:rPr>
                      <m:t>𝑛</m:t>
                    </m:r>
                  </m:oMath>
                </a14:m>
                <a:r>
                  <a:rPr lang="en-US" sz="2000" dirty="0"/>
                  <a:t> is the number of labeled samples</a:t>
                </a:r>
              </a:p>
              <a:p>
                <a14:m>
                  <m:oMath xmlns:m="http://schemas.openxmlformats.org/officeDocument/2006/math">
                    <m:r>
                      <a:rPr lang="en-US" sz="2000" b="0" i="1" smtClean="0">
                        <a:latin typeface="Cambria Math" panose="02040503050406030204" pitchFamily="18" charset="0"/>
                      </a:rPr>
                      <m:t>𝑝</m:t>
                    </m:r>
                  </m:oMath>
                </a14:m>
                <a:r>
                  <a:rPr lang="en-US" sz="2000" dirty="0"/>
                  <a:t> is the number of unlabeled samples</a:t>
                </a:r>
              </a:p>
              <a:p>
                <a:endParaRPr lang="en-US" sz="2000" dirty="0"/>
              </a:p>
            </p:txBody>
          </p:sp>
        </mc:Choice>
        <mc:Fallback xmlns="">
          <p:sp>
            <p:nvSpPr>
              <p:cNvPr id="4" name="TextBox 3">
                <a:extLst>
                  <a:ext uri="{FF2B5EF4-FFF2-40B4-BE49-F238E27FC236}">
                    <a16:creationId xmlns:a16="http://schemas.microsoft.com/office/drawing/2014/main" id="{AA13A863-199E-EAC2-838A-EB860C9E0654}"/>
                  </a:ext>
                </a:extLst>
              </p:cNvPr>
              <p:cNvSpPr txBox="1">
                <a:spLocks noRot="1" noChangeAspect="1" noMove="1" noResize="1" noEditPoints="1" noAdjustHandles="1" noChangeArrowheads="1" noChangeShapeType="1" noTextEdit="1"/>
              </p:cNvSpPr>
              <p:nvPr/>
            </p:nvSpPr>
            <p:spPr>
              <a:xfrm>
                <a:off x="917448" y="2535936"/>
                <a:ext cx="5907024" cy="1631216"/>
              </a:xfrm>
              <a:prstGeom prst="rect">
                <a:avLst/>
              </a:prstGeom>
              <a:blipFill>
                <a:blip r:embed="rId5"/>
                <a:stretch>
                  <a:fillRect t="-186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A93824B-AEFB-207B-A849-21C16742C1F4}"/>
              </a:ext>
            </a:extLst>
          </p:cNvPr>
          <p:cNvPicPr>
            <a:picLocks noChangeAspect="1"/>
          </p:cNvPicPr>
          <p:nvPr/>
        </p:nvPicPr>
        <p:blipFill>
          <a:blip r:embed="rId6"/>
          <a:stretch>
            <a:fillRect/>
          </a:stretch>
        </p:blipFill>
        <p:spPr>
          <a:xfrm>
            <a:off x="9501707" y="2955725"/>
            <a:ext cx="2483763" cy="2231177"/>
          </a:xfrm>
          <a:prstGeom prst="rect">
            <a:avLst/>
          </a:prstGeom>
        </p:spPr>
      </p:pic>
      <p:cxnSp>
        <p:nvCxnSpPr>
          <p:cNvPr id="7" name="Straight Arrow Connector 6">
            <a:extLst>
              <a:ext uri="{FF2B5EF4-FFF2-40B4-BE49-F238E27FC236}">
                <a16:creationId xmlns:a16="http://schemas.microsoft.com/office/drawing/2014/main" id="{07219978-3A53-E8DC-61CF-3D897B4BD244}"/>
              </a:ext>
            </a:extLst>
          </p:cNvPr>
          <p:cNvCxnSpPr>
            <a:cxnSpLocks/>
          </p:cNvCxnSpPr>
          <p:nvPr/>
        </p:nvCxnSpPr>
        <p:spPr>
          <a:xfrm>
            <a:off x="8100412" y="3429000"/>
            <a:ext cx="1172" cy="3078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34E9A7-114C-8309-E557-AFF94AC16F81}"/>
              </a:ext>
            </a:extLst>
          </p:cNvPr>
          <p:cNvSpPr txBox="1"/>
          <p:nvPr/>
        </p:nvSpPr>
        <p:spPr>
          <a:xfrm>
            <a:off x="4951738" y="4175143"/>
            <a:ext cx="2071468" cy="523220"/>
          </a:xfrm>
          <a:prstGeom prst="rect">
            <a:avLst/>
          </a:prstGeom>
          <a:noFill/>
        </p:spPr>
        <p:txBody>
          <a:bodyPr wrap="square" rtlCol="0">
            <a:spAutoFit/>
          </a:bodyPr>
          <a:lstStyle/>
          <a:p>
            <a:pPr algn="ctr"/>
            <a:r>
              <a:rPr lang="en-US" sz="1400" dirty="0"/>
              <a:t>Consistency ranking loss punishing</a:t>
            </a:r>
          </a:p>
        </p:txBody>
      </p:sp>
      <p:cxnSp>
        <p:nvCxnSpPr>
          <p:cNvPr id="11" name="Straight Connector 10">
            <a:extLst>
              <a:ext uri="{FF2B5EF4-FFF2-40B4-BE49-F238E27FC236}">
                <a16:creationId xmlns:a16="http://schemas.microsoft.com/office/drawing/2014/main" id="{BF2638CE-492C-AAE4-5F73-8C9CB8D7FF09}"/>
              </a:ext>
            </a:extLst>
          </p:cNvPr>
          <p:cNvCxnSpPr>
            <a:cxnSpLocks/>
          </p:cNvCxnSpPr>
          <p:nvPr/>
        </p:nvCxnSpPr>
        <p:spPr>
          <a:xfrm flipV="1">
            <a:off x="7023206" y="3582924"/>
            <a:ext cx="1077206" cy="62690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996BE89-0651-0C74-A0CA-67FC07A05676}"/>
              </a:ext>
            </a:extLst>
          </p:cNvPr>
          <p:cNvPicPr>
            <a:picLocks noChangeAspect="1"/>
          </p:cNvPicPr>
          <p:nvPr/>
        </p:nvPicPr>
        <p:blipFill>
          <a:blip r:embed="rId7"/>
          <a:stretch>
            <a:fillRect/>
          </a:stretch>
        </p:blipFill>
        <p:spPr>
          <a:xfrm>
            <a:off x="838200" y="5160884"/>
            <a:ext cx="6933000" cy="1327481"/>
          </a:xfrm>
          <a:prstGeom prst="rect">
            <a:avLst/>
          </a:prstGeom>
        </p:spPr>
      </p:pic>
      <p:pic>
        <p:nvPicPr>
          <p:cNvPr id="5" name="Picture 4">
            <a:extLst>
              <a:ext uri="{FF2B5EF4-FFF2-40B4-BE49-F238E27FC236}">
                <a16:creationId xmlns:a16="http://schemas.microsoft.com/office/drawing/2014/main" id="{DD2C279F-BF92-23C1-FD84-6C1BD6B02D9D}"/>
              </a:ext>
            </a:extLst>
          </p:cNvPr>
          <p:cNvPicPr>
            <a:picLocks noChangeAspect="1"/>
          </p:cNvPicPr>
          <p:nvPr/>
        </p:nvPicPr>
        <p:blipFill>
          <a:blip r:embed="rId8"/>
          <a:stretch>
            <a:fillRect/>
          </a:stretch>
        </p:blipFill>
        <p:spPr>
          <a:xfrm>
            <a:off x="9501708" y="2955725"/>
            <a:ext cx="2495478" cy="2241701"/>
          </a:xfrm>
          <a:prstGeom prst="rect">
            <a:avLst/>
          </a:prstGeom>
        </p:spPr>
      </p:pic>
    </p:spTree>
    <p:extLst>
      <p:ext uri="{BB962C8B-B14F-4D97-AF65-F5344CB8AC3E}">
        <p14:creationId xmlns:p14="http://schemas.microsoft.com/office/powerpoint/2010/main" val="70842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A8391-4241-3AAF-9438-0106395F6E43}"/>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Experiment result</a:t>
            </a:r>
          </a:p>
        </p:txBody>
      </p:sp>
      <p:pic>
        <p:nvPicPr>
          <p:cNvPr id="5" name="Content Placeholder 4" descr="Table&#10;&#10;Description automatically generated">
            <a:extLst>
              <a:ext uri="{FF2B5EF4-FFF2-40B4-BE49-F238E27FC236}">
                <a16:creationId xmlns:a16="http://schemas.microsoft.com/office/drawing/2014/main" id="{DE899183-1AB5-90C8-5C3C-53EA04CDB47E}"/>
              </a:ext>
            </a:extLst>
          </p:cNvPr>
          <p:cNvPicPr>
            <a:picLocks noGrp="1" noChangeAspect="1"/>
          </p:cNvPicPr>
          <p:nvPr>
            <p:ph idx="1"/>
          </p:nvPr>
        </p:nvPicPr>
        <p:blipFill>
          <a:blip r:embed="rId3"/>
          <a:stretch>
            <a:fillRect/>
          </a:stretch>
        </p:blipFill>
        <p:spPr>
          <a:xfrm>
            <a:off x="1309200" y="1845426"/>
            <a:ext cx="9570546" cy="4450303"/>
          </a:xfrm>
          <a:prstGeom prst="rect">
            <a:avLst/>
          </a:prstGeom>
        </p:spPr>
      </p:pic>
    </p:spTree>
    <p:extLst>
      <p:ext uri="{BB962C8B-B14F-4D97-AF65-F5344CB8AC3E}">
        <p14:creationId xmlns:p14="http://schemas.microsoft.com/office/powerpoint/2010/main" val="243884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6"/>
          <p:cNvSpPr txBox="1">
            <a:spLocks noGrp="1"/>
          </p:cNvSpPr>
          <p:nvPr>
            <p:ph type="body" idx="1"/>
          </p:nvPr>
        </p:nvSpPr>
        <p:spPr>
          <a:xfrm>
            <a:off x="838200" y="1273913"/>
            <a:ext cx="10515600" cy="1528107"/>
          </a:xfrm>
          <a:prstGeom prst="rect">
            <a:avLst/>
          </a:prstGeom>
        </p:spPr>
        <p:txBody>
          <a:bodyPr spcFirstLastPara="1" vert="horz" wrap="square" lIns="91433" tIns="45700" rIns="91433" bIns="45700" rtlCol="0" anchor="t" anchorCtr="0">
            <a:noAutofit/>
          </a:bodyPr>
          <a:lstStyle/>
          <a:p>
            <a:pPr marL="0" indent="0" algn="ctr">
              <a:spcBef>
                <a:spcPts val="1067"/>
              </a:spcBef>
              <a:buNone/>
            </a:pPr>
            <a:r>
              <a:rPr lang="en" sz="4000" dirty="0"/>
              <a:t>Thank you for your attention!</a:t>
            </a:r>
            <a:endParaRPr sz="4000" dirty="0"/>
          </a:p>
          <a:p>
            <a:pPr marL="0" indent="0" algn="ctr">
              <a:spcBef>
                <a:spcPts val="1067"/>
              </a:spcBef>
              <a:buNone/>
            </a:pPr>
            <a:r>
              <a:rPr lang="en" sz="4000" dirty="0"/>
              <a:t>Q&amp;A</a:t>
            </a:r>
            <a:endParaRPr sz="4000" dirty="0"/>
          </a:p>
        </p:txBody>
      </p:sp>
      <p:sp>
        <p:nvSpPr>
          <p:cNvPr id="2" name="Slide Number Placeholder 1">
            <a:extLst>
              <a:ext uri="{FF2B5EF4-FFF2-40B4-BE49-F238E27FC236}">
                <a16:creationId xmlns:a16="http://schemas.microsoft.com/office/drawing/2014/main" id="{7CE71167-CEB5-7EDC-77C4-57CBD2762D36}"/>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5" name="Picture 4" descr="Scatter chart, qr code&#10;&#10;Description automatically generated">
            <a:extLst>
              <a:ext uri="{FF2B5EF4-FFF2-40B4-BE49-F238E27FC236}">
                <a16:creationId xmlns:a16="http://schemas.microsoft.com/office/drawing/2014/main" id="{1F8E2CCA-C303-B0B8-379B-34864CDD5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840887"/>
            <a:ext cx="2743200" cy="2743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6928-E772-4D2C-9754-99B933C41EE6}"/>
              </a:ext>
            </a:extLst>
          </p:cNvPr>
          <p:cNvSpPr>
            <a:spLocks noGrp="1"/>
          </p:cNvSpPr>
          <p:nvPr>
            <p:ph type="title"/>
          </p:nvPr>
        </p:nvSpPr>
        <p:spPr/>
        <p:txBody>
          <a:bodyPr/>
          <a:lstStyle/>
          <a:p>
            <a:r>
              <a:rPr lang="en-US" dirty="0"/>
              <a:t>Confidence (uncertainty) estimation</a:t>
            </a:r>
          </a:p>
        </p:txBody>
      </p:sp>
      <p:sp>
        <p:nvSpPr>
          <p:cNvPr id="4" name="Slide Number Placeholder 3">
            <a:extLst>
              <a:ext uri="{FF2B5EF4-FFF2-40B4-BE49-F238E27FC236}">
                <a16:creationId xmlns:a16="http://schemas.microsoft.com/office/drawing/2014/main" id="{53F95138-0621-48F0-A9E6-DA30C380E579}"/>
              </a:ext>
            </a:extLst>
          </p:cNvPr>
          <p:cNvSpPr>
            <a:spLocks noGrp="1"/>
          </p:cNvSpPr>
          <p:nvPr>
            <p:ph type="sldNum" sz="quarter" idx="12"/>
          </p:nvPr>
        </p:nvSpPr>
        <p:spPr/>
        <p:txBody>
          <a:bodyPr/>
          <a:lstStyle/>
          <a:p>
            <a:fld id="{0D783D24-CB54-42F1-9323-933793BA6397}" type="slidenum">
              <a:rPr lang="en-US" smtClean="0"/>
              <a:t>2</a:t>
            </a:fld>
            <a:endParaRPr lang="en-US"/>
          </a:p>
        </p:txBody>
      </p:sp>
      <p:sp>
        <p:nvSpPr>
          <p:cNvPr id="5" name="TextBox 4">
            <a:extLst>
              <a:ext uri="{FF2B5EF4-FFF2-40B4-BE49-F238E27FC236}">
                <a16:creationId xmlns:a16="http://schemas.microsoft.com/office/drawing/2014/main" id="{63EA36DA-7647-40BF-B6A9-73C8B29CB032}"/>
              </a:ext>
            </a:extLst>
          </p:cNvPr>
          <p:cNvSpPr txBox="1"/>
          <p:nvPr/>
        </p:nvSpPr>
        <p:spPr>
          <a:xfrm>
            <a:off x="4524763" y="3519373"/>
            <a:ext cx="2757439" cy="369332"/>
          </a:xfrm>
          <a:prstGeom prst="rect">
            <a:avLst/>
          </a:prstGeom>
          <a:noFill/>
        </p:spPr>
        <p:txBody>
          <a:bodyPr wrap="square" rtlCol="0">
            <a:spAutoFit/>
          </a:bodyPr>
          <a:lstStyle/>
          <a:p>
            <a:r>
              <a:rPr lang="en-US" sz="1800" dirty="0"/>
              <a:t>Neural network classifier</a:t>
            </a:r>
          </a:p>
        </p:txBody>
      </p:sp>
      <p:sp>
        <p:nvSpPr>
          <p:cNvPr id="6" name="Rectangle 5">
            <a:extLst>
              <a:ext uri="{FF2B5EF4-FFF2-40B4-BE49-F238E27FC236}">
                <a16:creationId xmlns:a16="http://schemas.microsoft.com/office/drawing/2014/main" id="{0548BE89-528F-485F-B399-4330D04090C4}"/>
              </a:ext>
            </a:extLst>
          </p:cNvPr>
          <p:cNvSpPr/>
          <p:nvPr/>
        </p:nvSpPr>
        <p:spPr>
          <a:xfrm>
            <a:off x="4524763" y="3431664"/>
            <a:ext cx="2675106" cy="54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AD5BFA6-343C-49D2-A4D7-9CA7EE0E63E9}"/>
              </a:ext>
            </a:extLst>
          </p:cNvPr>
          <p:cNvPicPr>
            <a:picLocks noChangeAspect="1"/>
          </p:cNvPicPr>
          <p:nvPr/>
        </p:nvPicPr>
        <p:blipFill>
          <a:blip r:embed="rId3"/>
          <a:stretch>
            <a:fillRect/>
          </a:stretch>
        </p:blipFill>
        <p:spPr>
          <a:xfrm>
            <a:off x="1136164" y="2794802"/>
            <a:ext cx="2049427" cy="1724165"/>
          </a:xfrm>
          <a:prstGeom prst="rect">
            <a:avLst/>
          </a:prstGeom>
        </p:spPr>
      </p:pic>
      <p:sp>
        <p:nvSpPr>
          <p:cNvPr id="8" name="Arrow: Right 7">
            <a:extLst>
              <a:ext uri="{FF2B5EF4-FFF2-40B4-BE49-F238E27FC236}">
                <a16:creationId xmlns:a16="http://schemas.microsoft.com/office/drawing/2014/main" id="{34604321-1A94-4BF4-B2B8-087DFAE7CE95}"/>
              </a:ext>
            </a:extLst>
          </p:cNvPr>
          <p:cNvSpPr/>
          <p:nvPr/>
        </p:nvSpPr>
        <p:spPr>
          <a:xfrm>
            <a:off x="3566984" y="3609274"/>
            <a:ext cx="576386" cy="189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8E38C9-2E96-54E5-BC0C-F0EDFEDBA973}"/>
              </a:ext>
            </a:extLst>
          </p:cNvPr>
          <p:cNvSpPr txBox="1"/>
          <p:nvPr/>
        </p:nvSpPr>
        <p:spPr>
          <a:xfrm>
            <a:off x="9103075" y="2295779"/>
            <a:ext cx="1758249" cy="369332"/>
          </a:xfrm>
          <a:prstGeom prst="rect">
            <a:avLst/>
          </a:prstGeom>
          <a:noFill/>
        </p:spPr>
        <p:txBody>
          <a:bodyPr wrap="square" rtlCol="0">
            <a:spAutoFit/>
          </a:bodyPr>
          <a:lstStyle/>
          <a:p>
            <a:r>
              <a:rPr lang="en-US" sz="1800" dirty="0"/>
              <a:t>Plane</a:t>
            </a:r>
          </a:p>
        </p:txBody>
      </p:sp>
      <p:sp>
        <p:nvSpPr>
          <p:cNvPr id="11" name="Rectangle 10">
            <a:extLst>
              <a:ext uri="{FF2B5EF4-FFF2-40B4-BE49-F238E27FC236}">
                <a16:creationId xmlns:a16="http://schemas.microsoft.com/office/drawing/2014/main" id="{34392CBD-8C53-456D-DFE8-5C63336D4ECF}"/>
              </a:ext>
            </a:extLst>
          </p:cNvPr>
          <p:cNvSpPr/>
          <p:nvPr/>
        </p:nvSpPr>
        <p:spPr>
          <a:xfrm>
            <a:off x="8282895" y="2177294"/>
            <a:ext cx="2326472" cy="54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AB89D2B-333E-0DEA-FA82-B5D9E4DB01D7}"/>
              </a:ext>
            </a:extLst>
          </p:cNvPr>
          <p:cNvSpPr txBox="1"/>
          <p:nvPr/>
        </p:nvSpPr>
        <p:spPr>
          <a:xfrm>
            <a:off x="9240889" y="4749115"/>
            <a:ext cx="1758249" cy="369332"/>
          </a:xfrm>
          <a:prstGeom prst="rect">
            <a:avLst/>
          </a:prstGeom>
          <a:noFill/>
        </p:spPr>
        <p:txBody>
          <a:bodyPr wrap="square" rtlCol="0">
            <a:spAutoFit/>
          </a:bodyPr>
          <a:lstStyle/>
          <a:p>
            <a:r>
              <a:rPr lang="en-US" sz="1800" dirty="0"/>
              <a:t>0.6</a:t>
            </a:r>
          </a:p>
        </p:txBody>
      </p:sp>
      <p:sp>
        <p:nvSpPr>
          <p:cNvPr id="9" name="Rectangle 8">
            <a:extLst>
              <a:ext uri="{FF2B5EF4-FFF2-40B4-BE49-F238E27FC236}">
                <a16:creationId xmlns:a16="http://schemas.microsoft.com/office/drawing/2014/main" id="{688676DF-133D-571B-1369-03B9931D345B}"/>
              </a:ext>
            </a:extLst>
          </p:cNvPr>
          <p:cNvSpPr/>
          <p:nvPr/>
        </p:nvSpPr>
        <p:spPr>
          <a:xfrm>
            <a:off x="8282895" y="4619620"/>
            <a:ext cx="2326472" cy="54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A5950D-447E-FC2B-7F09-872286BEE18F}"/>
              </a:ext>
            </a:extLst>
          </p:cNvPr>
          <p:cNvSpPr txBox="1"/>
          <p:nvPr/>
        </p:nvSpPr>
        <p:spPr>
          <a:xfrm>
            <a:off x="8243069" y="2836257"/>
            <a:ext cx="2406123" cy="369332"/>
          </a:xfrm>
          <a:prstGeom prst="rect">
            <a:avLst/>
          </a:prstGeom>
          <a:noFill/>
        </p:spPr>
        <p:txBody>
          <a:bodyPr wrap="square" rtlCol="0">
            <a:spAutoFit/>
          </a:bodyPr>
          <a:lstStyle/>
          <a:p>
            <a:pPr algn="ctr"/>
            <a:r>
              <a:rPr lang="en-US" sz="1800" dirty="0"/>
              <a:t>Prediction</a:t>
            </a:r>
          </a:p>
        </p:txBody>
      </p:sp>
      <p:cxnSp>
        <p:nvCxnSpPr>
          <p:cNvPr id="15" name="Straight Connector 14">
            <a:extLst>
              <a:ext uri="{FF2B5EF4-FFF2-40B4-BE49-F238E27FC236}">
                <a16:creationId xmlns:a16="http://schemas.microsoft.com/office/drawing/2014/main" id="{01D6C49F-50A6-5D00-0702-8E00056E02B3}"/>
              </a:ext>
            </a:extLst>
          </p:cNvPr>
          <p:cNvCxnSpPr>
            <a:cxnSpLocks/>
            <a:endCxn id="11" idx="1"/>
          </p:cNvCxnSpPr>
          <p:nvPr/>
        </p:nvCxnSpPr>
        <p:spPr>
          <a:xfrm flipV="1">
            <a:off x="7199869" y="2449669"/>
            <a:ext cx="1083026" cy="12543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6309B6-98ED-7D61-A7A9-5D936638B639}"/>
              </a:ext>
            </a:extLst>
          </p:cNvPr>
          <p:cNvCxnSpPr>
            <a:cxnSpLocks/>
            <a:stCxn id="6" idx="3"/>
            <a:endCxn id="9" idx="1"/>
          </p:cNvCxnSpPr>
          <p:nvPr/>
        </p:nvCxnSpPr>
        <p:spPr>
          <a:xfrm>
            <a:off x="7199869" y="3704039"/>
            <a:ext cx="1083026" cy="11879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1467D46-DB22-7EB9-F4E1-3BCE12C80FDB}"/>
              </a:ext>
            </a:extLst>
          </p:cNvPr>
          <p:cNvSpPr txBox="1"/>
          <p:nvPr/>
        </p:nvSpPr>
        <p:spPr>
          <a:xfrm>
            <a:off x="8282895" y="5303319"/>
            <a:ext cx="2406123" cy="369332"/>
          </a:xfrm>
          <a:prstGeom prst="rect">
            <a:avLst/>
          </a:prstGeom>
          <a:noFill/>
        </p:spPr>
        <p:txBody>
          <a:bodyPr wrap="square" rtlCol="0">
            <a:spAutoFit/>
          </a:bodyPr>
          <a:lstStyle/>
          <a:p>
            <a:pPr algn="ctr"/>
            <a:r>
              <a:rPr lang="en-US" sz="1800" dirty="0"/>
              <a:t>Confidence </a:t>
            </a:r>
          </a:p>
        </p:txBody>
      </p:sp>
    </p:spTree>
    <p:extLst>
      <p:ext uri="{BB962C8B-B14F-4D97-AF65-F5344CB8AC3E}">
        <p14:creationId xmlns:p14="http://schemas.microsoft.com/office/powerpoint/2010/main" val="61255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8593-AD39-E4CF-9CF8-CE848411957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17E86CB-1722-BA51-CDCC-063FBA5D5767}"/>
              </a:ext>
            </a:extLst>
          </p:cNvPr>
          <p:cNvSpPr>
            <a:spLocks noGrp="1"/>
          </p:cNvSpPr>
          <p:nvPr>
            <p:ph idx="1"/>
          </p:nvPr>
        </p:nvSpPr>
        <p:spPr>
          <a:xfrm>
            <a:off x="838200" y="1825624"/>
            <a:ext cx="10515600" cy="4526407"/>
          </a:xfrm>
        </p:spPr>
        <p:txBody>
          <a:bodyPr>
            <a:normAutofit fontScale="85000" lnSpcReduction="20000"/>
          </a:bodyPr>
          <a:lstStyle/>
          <a:p>
            <a:pPr marL="0" indent="0">
              <a:buNone/>
            </a:pPr>
            <a:r>
              <a:rPr lang="en-US" dirty="0"/>
              <a:t>The existing confidence estimation methods rely heavily on the labeled samples. The lack of annotations leads to bad performance.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Can we utilize unlabeled sample to mitigate this problem?</a:t>
            </a:r>
            <a:r>
              <a:rPr lang="en-US" sz="2800" b="1" dirty="0"/>
              <a:t> </a:t>
            </a:r>
          </a:p>
          <a:p>
            <a:pPr marL="0" indent="0">
              <a:buNone/>
            </a:pPr>
            <a:r>
              <a:rPr lang="en-US" sz="2800" dirty="0"/>
              <a:t>We propose consistency ranking loss for estimating confidence under semi-supervised setting. (limited labeled samples and a large amount of unlabeled data)</a:t>
            </a: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0B5BDA3-C6AF-9922-C9C4-C4D6B2953C08}"/>
              </a:ext>
            </a:extLst>
          </p:cNvPr>
          <p:cNvPicPr>
            <a:picLocks noChangeAspect="1"/>
          </p:cNvPicPr>
          <p:nvPr/>
        </p:nvPicPr>
        <p:blipFill>
          <a:blip r:embed="rId3"/>
          <a:stretch>
            <a:fillRect/>
          </a:stretch>
        </p:blipFill>
        <p:spPr>
          <a:xfrm>
            <a:off x="6168454" y="2736939"/>
            <a:ext cx="2890809" cy="2211718"/>
          </a:xfrm>
          <a:prstGeom prst="rect">
            <a:avLst/>
          </a:prstGeom>
        </p:spPr>
      </p:pic>
      <p:pic>
        <p:nvPicPr>
          <p:cNvPr id="7" name="Picture 6">
            <a:extLst>
              <a:ext uri="{FF2B5EF4-FFF2-40B4-BE49-F238E27FC236}">
                <a16:creationId xmlns:a16="http://schemas.microsoft.com/office/drawing/2014/main" id="{FB37815F-5023-9EAC-8F6D-C0DAF5EEDFF9}"/>
              </a:ext>
            </a:extLst>
          </p:cNvPr>
          <p:cNvPicPr>
            <a:picLocks noChangeAspect="1"/>
          </p:cNvPicPr>
          <p:nvPr/>
        </p:nvPicPr>
        <p:blipFill>
          <a:blip r:embed="rId4"/>
          <a:stretch>
            <a:fillRect/>
          </a:stretch>
        </p:blipFill>
        <p:spPr>
          <a:xfrm>
            <a:off x="2774903" y="2736939"/>
            <a:ext cx="2928191" cy="2211718"/>
          </a:xfrm>
          <a:prstGeom prst="rect">
            <a:avLst/>
          </a:prstGeom>
        </p:spPr>
      </p:pic>
    </p:spTree>
    <p:extLst>
      <p:ext uri="{BB962C8B-B14F-4D97-AF65-F5344CB8AC3E}">
        <p14:creationId xmlns:p14="http://schemas.microsoft.com/office/powerpoint/2010/main" val="315976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B516-0340-BDC8-0A98-BBA794A145D3}"/>
              </a:ext>
            </a:extLst>
          </p:cNvPr>
          <p:cNvSpPr>
            <a:spLocks noGrp="1"/>
          </p:cNvSpPr>
          <p:nvPr>
            <p:ph type="title"/>
          </p:nvPr>
        </p:nvSpPr>
        <p:spPr/>
        <p:txBody>
          <a:bodyPr/>
          <a:lstStyle/>
          <a:p>
            <a:r>
              <a:rPr lang="en-US" dirty="0"/>
              <a:t>Motivation</a:t>
            </a:r>
          </a:p>
        </p:txBody>
      </p:sp>
      <p:sp>
        <p:nvSpPr>
          <p:cNvPr id="4" name="Oval 3">
            <a:extLst>
              <a:ext uri="{FF2B5EF4-FFF2-40B4-BE49-F238E27FC236}">
                <a16:creationId xmlns:a16="http://schemas.microsoft.com/office/drawing/2014/main" id="{ADD0B73D-7297-7F92-F387-669A3A2773B3}"/>
              </a:ext>
            </a:extLst>
          </p:cNvPr>
          <p:cNvSpPr/>
          <p:nvPr/>
        </p:nvSpPr>
        <p:spPr>
          <a:xfrm>
            <a:off x="4385632" y="3090893"/>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EB6415-3B27-089A-1166-DFDB41F8CA40}"/>
              </a:ext>
            </a:extLst>
          </p:cNvPr>
          <p:cNvSpPr/>
          <p:nvPr/>
        </p:nvSpPr>
        <p:spPr>
          <a:xfrm>
            <a:off x="4532524" y="4095795"/>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3AF44A-C543-3D09-0D8A-51CF067DD3AC}"/>
              </a:ext>
            </a:extLst>
          </p:cNvPr>
          <p:cNvSpPr/>
          <p:nvPr/>
        </p:nvSpPr>
        <p:spPr>
          <a:xfrm>
            <a:off x="3354001" y="3492123"/>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E58DB8-D8EA-2768-CE37-2167084A2489}"/>
              </a:ext>
            </a:extLst>
          </p:cNvPr>
          <p:cNvSpPr/>
          <p:nvPr/>
        </p:nvSpPr>
        <p:spPr>
          <a:xfrm>
            <a:off x="5045750" y="3740953"/>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2B44A2B-CCCB-7F71-706B-DE53657D4FFF}"/>
              </a:ext>
            </a:extLst>
          </p:cNvPr>
          <p:cNvSpPr/>
          <p:nvPr/>
        </p:nvSpPr>
        <p:spPr>
          <a:xfrm>
            <a:off x="3283663" y="4116662"/>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AD665B-1F08-E93D-5E9C-A7A6D2317DEC}"/>
              </a:ext>
            </a:extLst>
          </p:cNvPr>
          <p:cNvSpPr/>
          <p:nvPr/>
        </p:nvSpPr>
        <p:spPr>
          <a:xfrm>
            <a:off x="3858094" y="3026956"/>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66F3E2-4102-C553-F326-EEF5E42C9B3C}"/>
              </a:ext>
            </a:extLst>
          </p:cNvPr>
          <p:cNvSpPr/>
          <p:nvPr/>
        </p:nvSpPr>
        <p:spPr>
          <a:xfrm>
            <a:off x="3934293" y="3823519"/>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F74CE5-5EEF-D4A3-E22D-6F565ECFB568}"/>
              </a:ext>
            </a:extLst>
          </p:cNvPr>
          <p:cNvSpPr/>
          <p:nvPr/>
        </p:nvSpPr>
        <p:spPr>
          <a:xfrm>
            <a:off x="4933510" y="4967338"/>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674090-CB27-B45B-6DE1-55068392A37B}"/>
              </a:ext>
            </a:extLst>
          </p:cNvPr>
          <p:cNvSpPr/>
          <p:nvPr/>
        </p:nvSpPr>
        <p:spPr>
          <a:xfrm>
            <a:off x="3354001" y="2654845"/>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4DFB19-DAB7-3655-C686-A4697F6FFCED}"/>
              </a:ext>
            </a:extLst>
          </p:cNvPr>
          <p:cNvSpPr/>
          <p:nvPr/>
        </p:nvSpPr>
        <p:spPr>
          <a:xfrm>
            <a:off x="8181673" y="4842923"/>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DD7ACF-0C8B-3F3B-4351-AFD2ADBE9DD9}"/>
              </a:ext>
            </a:extLst>
          </p:cNvPr>
          <p:cNvSpPr/>
          <p:nvPr/>
        </p:nvSpPr>
        <p:spPr>
          <a:xfrm>
            <a:off x="5563802" y="4421462"/>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71D86F-AD10-833C-4FBC-5B0529E6EBF4}"/>
              </a:ext>
            </a:extLst>
          </p:cNvPr>
          <p:cNvSpPr/>
          <p:nvPr/>
        </p:nvSpPr>
        <p:spPr>
          <a:xfrm>
            <a:off x="4923858" y="3026956"/>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E05F664-9CF7-C681-20CA-785FF2CF6F83}"/>
              </a:ext>
            </a:extLst>
          </p:cNvPr>
          <p:cNvSpPr/>
          <p:nvPr/>
        </p:nvSpPr>
        <p:spPr>
          <a:xfrm>
            <a:off x="3985589" y="4495667"/>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06EB575-46D0-1E80-DE5D-EA9901BCFFE6}"/>
              </a:ext>
            </a:extLst>
          </p:cNvPr>
          <p:cNvSpPr/>
          <p:nvPr/>
        </p:nvSpPr>
        <p:spPr>
          <a:xfrm>
            <a:off x="7663600" y="3947934"/>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030CFCC-5EFE-DCD6-6514-6171A7BFDD9D}"/>
              </a:ext>
            </a:extLst>
          </p:cNvPr>
          <p:cNvSpPr/>
          <p:nvPr/>
        </p:nvSpPr>
        <p:spPr>
          <a:xfrm>
            <a:off x="8594217" y="3215308"/>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8A627E-E4A4-15A7-77DB-C1C67BB67EC9}"/>
              </a:ext>
            </a:extLst>
          </p:cNvPr>
          <p:cNvSpPr/>
          <p:nvPr/>
        </p:nvSpPr>
        <p:spPr>
          <a:xfrm>
            <a:off x="5997555" y="1785121"/>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682A1E-623B-A9D1-C8EA-07A1D23C4A88}"/>
              </a:ext>
            </a:extLst>
          </p:cNvPr>
          <p:cNvSpPr/>
          <p:nvPr/>
        </p:nvSpPr>
        <p:spPr>
          <a:xfrm>
            <a:off x="6741971" y="2160836"/>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723BD5B-78DB-AC35-F634-A8678009AD94}"/>
              </a:ext>
            </a:extLst>
          </p:cNvPr>
          <p:cNvSpPr/>
          <p:nvPr/>
        </p:nvSpPr>
        <p:spPr>
          <a:xfrm>
            <a:off x="6989381" y="2994463"/>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8176D36-C25A-B9D8-7268-3EF91131CFE4}"/>
              </a:ext>
            </a:extLst>
          </p:cNvPr>
          <p:cNvSpPr/>
          <p:nvPr/>
        </p:nvSpPr>
        <p:spPr>
          <a:xfrm>
            <a:off x="8049094" y="2032597"/>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A787C1-B2A1-C295-C9D9-B699C8541AF2}"/>
              </a:ext>
            </a:extLst>
          </p:cNvPr>
          <p:cNvSpPr/>
          <p:nvPr/>
        </p:nvSpPr>
        <p:spPr>
          <a:xfrm>
            <a:off x="7427770" y="2530430"/>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C55C25-3C9C-19F9-3277-5A04EB18A6DC}"/>
              </a:ext>
            </a:extLst>
          </p:cNvPr>
          <p:cNvSpPr/>
          <p:nvPr/>
        </p:nvSpPr>
        <p:spPr>
          <a:xfrm>
            <a:off x="6685782" y="1451624"/>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C32022-27F4-1440-4DE3-364F819C243D}"/>
              </a:ext>
            </a:extLst>
          </p:cNvPr>
          <p:cNvSpPr/>
          <p:nvPr/>
        </p:nvSpPr>
        <p:spPr>
          <a:xfrm>
            <a:off x="3505474" y="5304849"/>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D90D17-4524-3B06-00A0-9556EC17A184}"/>
              </a:ext>
            </a:extLst>
          </p:cNvPr>
          <p:cNvSpPr/>
          <p:nvPr/>
        </p:nvSpPr>
        <p:spPr>
          <a:xfrm>
            <a:off x="6351484" y="5406376"/>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B4B26A2-F599-19D5-F2F4-2192D6276DE5}"/>
              </a:ext>
            </a:extLst>
          </p:cNvPr>
          <p:cNvSpPr/>
          <p:nvPr/>
        </p:nvSpPr>
        <p:spPr>
          <a:xfrm>
            <a:off x="7904792" y="3395693"/>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DCAF1F0-DDBA-912D-0111-452D74CB118A}"/>
              </a:ext>
            </a:extLst>
          </p:cNvPr>
          <p:cNvSpPr/>
          <p:nvPr/>
        </p:nvSpPr>
        <p:spPr>
          <a:xfrm>
            <a:off x="5334354" y="1552517"/>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59095B0-63C5-E2FA-B02B-B30CCD6D7222}"/>
              </a:ext>
            </a:extLst>
          </p:cNvPr>
          <p:cNvSpPr/>
          <p:nvPr/>
        </p:nvSpPr>
        <p:spPr>
          <a:xfrm>
            <a:off x="7427770" y="1613490"/>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Curved 30">
            <a:extLst>
              <a:ext uri="{FF2B5EF4-FFF2-40B4-BE49-F238E27FC236}">
                <a16:creationId xmlns:a16="http://schemas.microsoft.com/office/drawing/2014/main" id="{6AF3FE48-2F0C-306B-131C-066E6019B13B}"/>
              </a:ext>
            </a:extLst>
          </p:cNvPr>
          <p:cNvCxnSpPr>
            <a:cxnSpLocks/>
          </p:cNvCxnSpPr>
          <p:nvPr/>
        </p:nvCxnSpPr>
        <p:spPr>
          <a:xfrm>
            <a:off x="3279692" y="1325961"/>
            <a:ext cx="6359769" cy="4144268"/>
          </a:xfrm>
          <a:prstGeom prst="curvedConnector3">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086DB74D-C5FB-C36E-7699-1F6E22EFBBB7}"/>
              </a:ext>
            </a:extLst>
          </p:cNvPr>
          <p:cNvSpPr/>
          <p:nvPr/>
        </p:nvSpPr>
        <p:spPr>
          <a:xfrm>
            <a:off x="6397178" y="3140970"/>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DD65F70-C0A1-24D0-1241-0D7B95CB3B21}"/>
              </a:ext>
            </a:extLst>
          </p:cNvPr>
          <p:cNvSpPr/>
          <p:nvPr/>
        </p:nvSpPr>
        <p:spPr>
          <a:xfrm>
            <a:off x="7082270" y="4332871"/>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828A0B0-B508-CC27-8A19-943C12AF0448}"/>
              </a:ext>
            </a:extLst>
          </p:cNvPr>
          <p:cNvSpPr/>
          <p:nvPr/>
        </p:nvSpPr>
        <p:spPr>
          <a:xfrm>
            <a:off x="5613284" y="2312123"/>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2D6E20-2673-CE37-FAEE-9CA4FA23DD87}"/>
              </a:ext>
            </a:extLst>
          </p:cNvPr>
          <p:cNvSpPr/>
          <p:nvPr/>
        </p:nvSpPr>
        <p:spPr>
          <a:xfrm>
            <a:off x="6038739" y="4084041"/>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5B040D2-02A2-349D-041F-378CB2F2F1CC}"/>
              </a:ext>
            </a:extLst>
          </p:cNvPr>
          <p:cNvSpPr/>
          <p:nvPr/>
        </p:nvSpPr>
        <p:spPr>
          <a:xfrm>
            <a:off x="6595940" y="4674017"/>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A163E2E-63C1-6BB0-D088-4387D90D4877}"/>
              </a:ext>
            </a:extLst>
          </p:cNvPr>
          <p:cNvSpPr/>
          <p:nvPr/>
        </p:nvSpPr>
        <p:spPr>
          <a:xfrm>
            <a:off x="4879883" y="2463222"/>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D99A31F-B559-C5C2-6828-0F698C035FFC}"/>
              </a:ext>
            </a:extLst>
          </p:cNvPr>
          <p:cNvSpPr/>
          <p:nvPr/>
        </p:nvSpPr>
        <p:spPr>
          <a:xfrm>
            <a:off x="5622958" y="2990235"/>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934D64E-AE2D-652B-E70D-6EDEBDA47FA3}"/>
              </a:ext>
            </a:extLst>
          </p:cNvPr>
          <p:cNvSpPr/>
          <p:nvPr/>
        </p:nvSpPr>
        <p:spPr>
          <a:xfrm>
            <a:off x="6185641" y="3636556"/>
            <a:ext cx="288604" cy="248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4E04BCE-A3E0-17CC-1B2D-5A60C0CF1EAA}"/>
              </a:ext>
            </a:extLst>
          </p:cNvPr>
          <p:cNvSpPr/>
          <p:nvPr/>
        </p:nvSpPr>
        <p:spPr>
          <a:xfrm>
            <a:off x="5235280" y="2612290"/>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BF87832-1F4D-1F7C-7FAD-AA2F1A2E4C0F}"/>
              </a:ext>
            </a:extLst>
          </p:cNvPr>
          <p:cNvSpPr/>
          <p:nvPr/>
        </p:nvSpPr>
        <p:spPr>
          <a:xfrm>
            <a:off x="6474245" y="4178390"/>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2A1A421-814C-1EB5-BF6E-806FA3D7F54E}"/>
              </a:ext>
            </a:extLst>
          </p:cNvPr>
          <p:cNvSpPr/>
          <p:nvPr/>
        </p:nvSpPr>
        <p:spPr>
          <a:xfrm>
            <a:off x="5508034" y="3398095"/>
            <a:ext cx="288604" cy="2488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Curved 44">
            <a:extLst>
              <a:ext uri="{FF2B5EF4-FFF2-40B4-BE49-F238E27FC236}">
                <a16:creationId xmlns:a16="http://schemas.microsoft.com/office/drawing/2014/main" id="{8C95964D-6B5E-D7A5-66A7-1A4400EC6104}"/>
              </a:ext>
            </a:extLst>
          </p:cNvPr>
          <p:cNvCxnSpPr>
            <a:cxnSpLocks/>
          </p:cNvCxnSpPr>
          <p:nvPr/>
        </p:nvCxnSpPr>
        <p:spPr>
          <a:xfrm>
            <a:off x="3283663" y="1909536"/>
            <a:ext cx="5650798" cy="4090552"/>
          </a:xfrm>
          <a:prstGeom prst="curvedConnector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30FED4E7-E7E0-A23E-CAD4-012C0E6CA7D0}"/>
              </a:ext>
            </a:extLst>
          </p:cNvPr>
          <p:cNvCxnSpPr>
            <a:cxnSpLocks/>
          </p:cNvCxnSpPr>
          <p:nvPr/>
        </p:nvCxnSpPr>
        <p:spPr>
          <a:xfrm>
            <a:off x="2819140" y="2252799"/>
            <a:ext cx="5261779" cy="4076796"/>
          </a:xfrm>
          <a:prstGeom prst="curvedConnector3">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764F97-5B52-2C32-D3B2-F81D8BC31681}"/>
              </a:ext>
            </a:extLst>
          </p:cNvPr>
          <p:cNvSpPr txBox="1"/>
          <p:nvPr/>
        </p:nvSpPr>
        <p:spPr>
          <a:xfrm>
            <a:off x="1810874" y="6324151"/>
            <a:ext cx="8950569" cy="307777"/>
          </a:xfrm>
          <a:prstGeom prst="rect">
            <a:avLst/>
          </a:prstGeom>
          <a:noFill/>
        </p:spPr>
        <p:txBody>
          <a:bodyPr wrap="square" rtlCol="0">
            <a:spAutoFit/>
          </a:bodyPr>
          <a:lstStyle/>
          <a:p>
            <a:pPr algn="ctr"/>
            <a:r>
              <a:rPr lang="en-US" dirty="0"/>
              <a:t>During training, decision boundary keeps vibrating</a:t>
            </a:r>
          </a:p>
        </p:txBody>
      </p:sp>
      <p:sp>
        <p:nvSpPr>
          <p:cNvPr id="30" name="Slide Number Placeholder 29">
            <a:extLst>
              <a:ext uri="{FF2B5EF4-FFF2-40B4-BE49-F238E27FC236}">
                <a16:creationId xmlns:a16="http://schemas.microsoft.com/office/drawing/2014/main" id="{DCBB33BC-DF3F-BD40-E33B-AB9F7AE46F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3" name="TextBox 42">
            <a:extLst>
              <a:ext uri="{FF2B5EF4-FFF2-40B4-BE49-F238E27FC236}">
                <a16:creationId xmlns:a16="http://schemas.microsoft.com/office/drawing/2014/main" id="{0A973A0C-680D-C00D-C573-DE1E397F429E}"/>
              </a:ext>
            </a:extLst>
          </p:cNvPr>
          <p:cNvSpPr txBox="1"/>
          <p:nvPr/>
        </p:nvSpPr>
        <p:spPr>
          <a:xfrm>
            <a:off x="9215718" y="5680652"/>
            <a:ext cx="2010248" cy="369332"/>
          </a:xfrm>
          <a:prstGeom prst="rect">
            <a:avLst/>
          </a:prstGeom>
          <a:noFill/>
        </p:spPr>
        <p:txBody>
          <a:bodyPr wrap="square" rtlCol="0">
            <a:spAutoFit/>
          </a:bodyPr>
          <a:lstStyle/>
          <a:p>
            <a:r>
              <a:rPr lang="en-US" sz="1800" dirty="0"/>
              <a:t>Low confidence</a:t>
            </a:r>
          </a:p>
        </p:txBody>
      </p:sp>
      <p:sp>
        <p:nvSpPr>
          <p:cNvPr id="44" name="TextBox 43">
            <a:extLst>
              <a:ext uri="{FF2B5EF4-FFF2-40B4-BE49-F238E27FC236}">
                <a16:creationId xmlns:a16="http://schemas.microsoft.com/office/drawing/2014/main" id="{D2AB1250-89A3-7867-0730-7E7C3A1CFB03}"/>
              </a:ext>
            </a:extLst>
          </p:cNvPr>
          <p:cNvSpPr txBox="1"/>
          <p:nvPr/>
        </p:nvSpPr>
        <p:spPr>
          <a:xfrm>
            <a:off x="9062801" y="1803981"/>
            <a:ext cx="1813938" cy="646331"/>
          </a:xfrm>
          <a:prstGeom prst="rect">
            <a:avLst/>
          </a:prstGeom>
          <a:noFill/>
        </p:spPr>
        <p:txBody>
          <a:bodyPr wrap="square" rtlCol="0">
            <a:spAutoFit/>
          </a:bodyPr>
          <a:lstStyle/>
          <a:p>
            <a:r>
              <a:rPr lang="en-US" sz="1800" dirty="0"/>
              <a:t>High confidence</a:t>
            </a:r>
          </a:p>
        </p:txBody>
      </p:sp>
      <p:sp>
        <p:nvSpPr>
          <p:cNvPr id="46" name="TextBox 45">
            <a:extLst>
              <a:ext uri="{FF2B5EF4-FFF2-40B4-BE49-F238E27FC236}">
                <a16:creationId xmlns:a16="http://schemas.microsoft.com/office/drawing/2014/main" id="{C9A7099D-EA9A-C3D8-03AF-D45F861BB684}"/>
              </a:ext>
            </a:extLst>
          </p:cNvPr>
          <p:cNvSpPr txBox="1"/>
          <p:nvPr/>
        </p:nvSpPr>
        <p:spPr>
          <a:xfrm>
            <a:off x="1414005" y="4766577"/>
            <a:ext cx="2010248" cy="369332"/>
          </a:xfrm>
          <a:prstGeom prst="rect">
            <a:avLst/>
          </a:prstGeom>
          <a:noFill/>
        </p:spPr>
        <p:txBody>
          <a:bodyPr wrap="square" rtlCol="0">
            <a:spAutoFit/>
          </a:bodyPr>
          <a:lstStyle/>
          <a:p>
            <a:r>
              <a:rPr lang="en-US" sz="1800" dirty="0"/>
              <a:t>High confidence</a:t>
            </a:r>
          </a:p>
        </p:txBody>
      </p:sp>
      <p:cxnSp>
        <p:nvCxnSpPr>
          <p:cNvPr id="52" name="Straight Connector 51">
            <a:extLst>
              <a:ext uri="{FF2B5EF4-FFF2-40B4-BE49-F238E27FC236}">
                <a16:creationId xmlns:a16="http://schemas.microsoft.com/office/drawing/2014/main" id="{C2725964-8CD9-98B5-3752-70E1872DC627}"/>
              </a:ext>
            </a:extLst>
          </p:cNvPr>
          <p:cNvCxnSpPr>
            <a:cxnSpLocks/>
          </p:cNvCxnSpPr>
          <p:nvPr/>
        </p:nvCxnSpPr>
        <p:spPr>
          <a:xfrm flipH="1">
            <a:off x="1852681" y="1928227"/>
            <a:ext cx="1668260" cy="80847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6BAF360-5821-FCE5-0E76-B74538A6F200}"/>
              </a:ext>
            </a:extLst>
          </p:cNvPr>
          <p:cNvSpPr txBox="1"/>
          <p:nvPr/>
        </p:nvSpPr>
        <p:spPr>
          <a:xfrm>
            <a:off x="932186" y="2745318"/>
            <a:ext cx="2010248" cy="369332"/>
          </a:xfrm>
          <a:prstGeom prst="rect">
            <a:avLst/>
          </a:prstGeom>
          <a:noFill/>
        </p:spPr>
        <p:txBody>
          <a:bodyPr wrap="square" rtlCol="0">
            <a:spAutoFit/>
          </a:bodyPr>
          <a:lstStyle/>
          <a:p>
            <a:r>
              <a:rPr lang="en-US" sz="1800" dirty="0"/>
              <a:t>Decision boundary</a:t>
            </a:r>
          </a:p>
        </p:txBody>
      </p:sp>
    </p:spTree>
    <p:extLst>
      <p:ext uri="{BB962C8B-B14F-4D97-AF65-F5344CB8AC3E}">
        <p14:creationId xmlns:p14="http://schemas.microsoft.com/office/powerpoint/2010/main" val="26727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B2BF-AE74-01E8-3264-7D870682C5FC}"/>
              </a:ext>
            </a:extLst>
          </p:cNvPr>
          <p:cNvSpPr>
            <a:spLocks noGrp="1"/>
          </p:cNvSpPr>
          <p:nvPr>
            <p:ph type="title"/>
          </p:nvPr>
        </p:nvSpPr>
        <p:spPr/>
        <p:txBody>
          <a:bodyPr/>
          <a:lstStyle/>
          <a:p>
            <a:r>
              <a:rPr lang="en-US" dirty="0"/>
              <a:t>Training consistency </a:t>
            </a:r>
          </a:p>
        </p:txBody>
      </p:sp>
      <p:sp>
        <p:nvSpPr>
          <p:cNvPr id="4" name="Slide Number Placeholder 3">
            <a:extLst>
              <a:ext uri="{FF2B5EF4-FFF2-40B4-BE49-F238E27FC236}">
                <a16:creationId xmlns:a16="http://schemas.microsoft.com/office/drawing/2014/main" id="{3C938DEE-8FDA-4EA7-FD4D-3DF7F82DE0AF}"/>
              </a:ext>
            </a:extLst>
          </p:cNvPr>
          <p:cNvSpPr>
            <a:spLocks noGrp="1"/>
          </p:cNvSpPr>
          <p:nvPr>
            <p:ph type="sldNum" idx="12"/>
          </p:nvPr>
        </p:nvSpPr>
        <p:spPr>
          <a:xfrm>
            <a:off x="8415528" y="6350254"/>
            <a:ext cx="2743200"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3F5CD04B-D7FE-D97B-7A0E-1E82C1F98B46}"/>
              </a:ext>
            </a:extLst>
          </p:cNvPr>
          <p:cNvSpPr/>
          <p:nvPr/>
        </p:nvSpPr>
        <p:spPr>
          <a:xfrm>
            <a:off x="2906716" y="2061483"/>
            <a:ext cx="4823012" cy="2447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E881583-3FB5-0A7F-0E27-A4E02C036E3C}"/>
              </a:ext>
            </a:extLst>
          </p:cNvPr>
          <p:cNvSpPr/>
          <p:nvPr/>
        </p:nvSpPr>
        <p:spPr>
          <a:xfrm>
            <a:off x="3023257" y="2249742"/>
            <a:ext cx="4365812" cy="2133600"/>
          </a:xfrm>
          <a:custGeom>
            <a:avLst/>
            <a:gdLst>
              <a:gd name="connsiteX0" fmla="*/ 0 w 4365812"/>
              <a:gd name="connsiteY0" fmla="*/ 0 h 2133600"/>
              <a:gd name="connsiteX1" fmla="*/ 251012 w 4365812"/>
              <a:gd name="connsiteY1" fmla="*/ 717177 h 2133600"/>
              <a:gd name="connsiteX2" fmla="*/ 762000 w 4365812"/>
              <a:gd name="connsiteY2" fmla="*/ 1550894 h 2133600"/>
              <a:gd name="connsiteX3" fmla="*/ 1900518 w 4365812"/>
              <a:gd name="connsiteY3" fmla="*/ 2008094 h 2133600"/>
              <a:gd name="connsiteX4" fmla="*/ 4365812 w 4365812"/>
              <a:gd name="connsiteY4" fmla="*/ 213360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5812" h="2133600">
                <a:moveTo>
                  <a:pt x="0" y="0"/>
                </a:moveTo>
                <a:cubicBezTo>
                  <a:pt x="62006" y="229347"/>
                  <a:pt x="124012" y="458695"/>
                  <a:pt x="251012" y="717177"/>
                </a:cubicBezTo>
                <a:cubicBezTo>
                  <a:pt x="378012" y="975659"/>
                  <a:pt x="487082" y="1335741"/>
                  <a:pt x="762000" y="1550894"/>
                </a:cubicBezTo>
                <a:cubicBezTo>
                  <a:pt x="1036918" y="1766047"/>
                  <a:pt x="1299883" y="1910976"/>
                  <a:pt x="1900518" y="2008094"/>
                </a:cubicBezTo>
                <a:cubicBezTo>
                  <a:pt x="2501153" y="2105212"/>
                  <a:pt x="3433482" y="2119406"/>
                  <a:pt x="4365812" y="21336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75E556-9015-161A-7C59-F8E4BACAB787}"/>
              </a:ext>
            </a:extLst>
          </p:cNvPr>
          <p:cNvCxnSpPr>
            <a:cxnSpLocks/>
          </p:cNvCxnSpPr>
          <p:nvPr/>
        </p:nvCxnSpPr>
        <p:spPr>
          <a:xfrm flipH="1">
            <a:off x="3596999" y="3933660"/>
            <a:ext cx="394445" cy="97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714638-6FE8-0F50-3236-192612B06360}"/>
              </a:ext>
            </a:extLst>
          </p:cNvPr>
          <p:cNvCxnSpPr>
            <a:cxnSpLocks/>
          </p:cNvCxnSpPr>
          <p:nvPr/>
        </p:nvCxnSpPr>
        <p:spPr>
          <a:xfrm>
            <a:off x="3991444" y="3933660"/>
            <a:ext cx="259978" cy="97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8C891CF-18E3-CCEA-F2F1-AF25182D9C7B}"/>
              </a:ext>
            </a:extLst>
          </p:cNvPr>
          <p:cNvPicPr>
            <a:picLocks noChangeAspect="1"/>
          </p:cNvPicPr>
          <p:nvPr/>
        </p:nvPicPr>
        <p:blipFill>
          <a:blip r:embed="rId3"/>
          <a:stretch>
            <a:fillRect/>
          </a:stretch>
        </p:blipFill>
        <p:spPr>
          <a:xfrm>
            <a:off x="709827" y="2061483"/>
            <a:ext cx="1627630" cy="1424705"/>
          </a:xfrm>
          <a:prstGeom prst="rect">
            <a:avLst/>
          </a:prstGeom>
        </p:spPr>
      </p:pic>
      <p:sp>
        <p:nvSpPr>
          <p:cNvPr id="26" name="TextBox 25">
            <a:extLst>
              <a:ext uri="{FF2B5EF4-FFF2-40B4-BE49-F238E27FC236}">
                <a16:creationId xmlns:a16="http://schemas.microsoft.com/office/drawing/2014/main" id="{54E2D3F5-29F3-305C-3252-527CEB19515A}"/>
              </a:ext>
            </a:extLst>
          </p:cNvPr>
          <p:cNvSpPr txBox="1"/>
          <p:nvPr/>
        </p:nvSpPr>
        <p:spPr>
          <a:xfrm>
            <a:off x="4491213" y="1524980"/>
            <a:ext cx="1703308" cy="369332"/>
          </a:xfrm>
          <a:prstGeom prst="rect">
            <a:avLst/>
          </a:prstGeom>
          <a:noFill/>
        </p:spPr>
        <p:txBody>
          <a:bodyPr wrap="square" rtlCol="0">
            <a:spAutoFit/>
          </a:bodyPr>
          <a:lstStyle/>
          <a:p>
            <a:r>
              <a:rPr lang="en-US" sz="1800" dirty="0"/>
              <a:t>Training curve</a:t>
            </a:r>
          </a:p>
        </p:txBody>
      </p:sp>
      <p:sp>
        <p:nvSpPr>
          <p:cNvPr id="27" name="TextBox 26">
            <a:extLst>
              <a:ext uri="{FF2B5EF4-FFF2-40B4-BE49-F238E27FC236}">
                <a16:creationId xmlns:a16="http://schemas.microsoft.com/office/drawing/2014/main" id="{C1375097-E6F0-6398-482D-644F3A9EAC68}"/>
              </a:ext>
            </a:extLst>
          </p:cNvPr>
          <p:cNvSpPr txBox="1"/>
          <p:nvPr/>
        </p:nvSpPr>
        <p:spPr>
          <a:xfrm>
            <a:off x="1662368" y="5976386"/>
            <a:ext cx="7979576" cy="523220"/>
          </a:xfrm>
          <a:prstGeom prst="rect">
            <a:avLst/>
          </a:prstGeom>
          <a:noFill/>
        </p:spPr>
        <p:txBody>
          <a:bodyPr wrap="square" rtlCol="0">
            <a:spAutoFit/>
          </a:bodyPr>
          <a:lstStyle/>
          <a:p>
            <a:r>
              <a:rPr lang="en-US" sz="2800" dirty="0"/>
              <a:t>Training Consistency = # Consistency event / # epochs</a:t>
            </a:r>
          </a:p>
        </p:txBody>
      </p:sp>
      <p:sp>
        <p:nvSpPr>
          <p:cNvPr id="18" name="TextBox 17">
            <a:extLst>
              <a:ext uri="{FF2B5EF4-FFF2-40B4-BE49-F238E27FC236}">
                <a16:creationId xmlns:a16="http://schemas.microsoft.com/office/drawing/2014/main" id="{8367D018-A82D-B4D1-9FB2-9C3C0F8293E1}"/>
              </a:ext>
            </a:extLst>
          </p:cNvPr>
          <p:cNvSpPr txBox="1"/>
          <p:nvPr/>
        </p:nvSpPr>
        <p:spPr>
          <a:xfrm>
            <a:off x="3256340" y="4974606"/>
            <a:ext cx="681317" cy="369332"/>
          </a:xfrm>
          <a:prstGeom prst="rect">
            <a:avLst/>
          </a:prstGeom>
          <a:noFill/>
        </p:spPr>
        <p:txBody>
          <a:bodyPr wrap="square" rtlCol="0">
            <a:spAutoFit/>
          </a:bodyPr>
          <a:lstStyle/>
          <a:p>
            <a:r>
              <a:rPr lang="en-US" sz="1800" dirty="0"/>
              <a:t>Dog</a:t>
            </a:r>
          </a:p>
        </p:txBody>
      </p:sp>
      <p:sp>
        <p:nvSpPr>
          <p:cNvPr id="21" name="TextBox 20">
            <a:extLst>
              <a:ext uri="{FF2B5EF4-FFF2-40B4-BE49-F238E27FC236}">
                <a16:creationId xmlns:a16="http://schemas.microsoft.com/office/drawing/2014/main" id="{89B9FCBA-8E0B-4E7E-A48F-79DF5A00299A}"/>
              </a:ext>
            </a:extLst>
          </p:cNvPr>
          <p:cNvSpPr txBox="1"/>
          <p:nvPr/>
        </p:nvSpPr>
        <p:spPr>
          <a:xfrm>
            <a:off x="3991444" y="4974606"/>
            <a:ext cx="681317" cy="369332"/>
          </a:xfrm>
          <a:prstGeom prst="rect">
            <a:avLst/>
          </a:prstGeom>
          <a:noFill/>
        </p:spPr>
        <p:txBody>
          <a:bodyPr wrap="square" rtlCol="0">
            <a:spAutoFit/>
          </a:bodyPr>
          <a:lstStyle/>
          <a:p>
            <a:r>
              <a:rPr lang="en-US" sz="1800" dirty="0"/>
              <a:t>Cat</a:t>
            </a:r>
          </a:p>
        </p:txBody>
      </p:sp>
      <p:cxnSp>
        <p:nvCxnSpPr>
          <p:cNvPr id="24" name="Straight Arrow Connector 23">
            <a:extLst>
              <a:ext uri="{FF2B5EF4-FFF2-40B4-BE49-F238E27FC236}">
                <a16:creationId xmlns:a16="http://schemas.microsoft.com/office/drawing/2014/main" id="{ABC70060-A2C8-F919-64DC-56B8D3CC0FFB}"/>
              </a:ext>
            </a:extLst>
          </p:cNvPr>
          <p:cNvCxnSpPr>
            <a:cxnSpLocks/>
          </p:cNvCxnSpPr>
          <p:nvPr/>
        </p:nvCxnSpPr>
        <p:spPr>
          <a:xfrm flipH="1">
            <a:off x="5114273" y="4313572"/>
            <a:ext cx="289112" cy="5929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40D0C3-053E-AC01-5624-121402605B9E}"/>
              </a:ext>
            </a:extLst>
          </p:cNvPr>
          <p:cNvCxnSpPr>
            <a:cxnSpLocks/>
          </p:cNvCxnSpPr>
          <p:nvPr/>
        </p:nvCxnSpPr>
        <p:spPr>
          <a:xfrm>
            <a:off x="5403385" y="4313572"/>
            <a:ext cx="497543" cy="5751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8987E88-26DB-D6C6-FE9E-14DB13D7F4CD}"/>
              </a:ext>
            </a:extLst>
          </p:cNvPr>
          <p:cNvSpPr txBox="1"/>
          <p:nvPr/>
        </p:nvSpPr>
        <p:spPr>
          <a:xfrm>
            <a:off x="4802750" y="4974606"/>
            <a:ext cx="681317" cy="369332"/>
          </a:xfrm>
          <a:prstGeom prst="rect">
            <a:avLst/>
          </a:prstGeom>
          <a:noFill/>
        </p:spPr>
        <p:txBody>
          <a:bodyPr wrap="square" rtlCol="0">
            <a:spAutoFit/>
          </a:bodyPr>
          <a:lstStyle/>
          <a:p>
            <a:r>
              <a:rPr lang="en-US" sz="1800" dirty="0"/>
              <a:t>Cat</a:t>
            </a:r>
          </a:p>
        </p:txBody>
      </p:sp>
      <p:sp>
        <p:nvSpPr>
          <p:cNvPr id="36" name="TextBox 35">
            <a:extLst>
              <a:ext uri="{FF2B5EF4-FFF2-40B4-BE49-F238E27FC236}">
                <a16:creationId xmlns:a16="http://schemas.microsoft.com/office/drawing/2014/main" id="{63B8D448-BA3D-85DD-4A4A-A119851AB6FE}"/>
              </a:ext>
            </a:extLst>
          </p:cNvPr>
          <p:cNvSpPr txBox="1"/>
          <p:nvPr/>
        </p:nvSpPr>
        <p:spPr>
          <a:xfrm>
            <a:off x="5614056" y="4974914"/>
            <a:ext cx="681317" cy="369332"/>
          </a:xfrm>
          <a:prstGeom prst="rect">
            <a:avLst/>
          </a:prstGeom>
          <a:noFill/>
        </p:spPr>
        <p:txBody>
          <a:bodyPr wrap="square" rtlCol="0">
            <a:spAutoFit/>
          </a:bodyPr>
          <a:lstStyle/>
          <a:p>
            <a:r>
              <a:rPr lang="en-US" sz="1800" dirty="0"/>
              <a:t>Cat</a:t>
            </a:r>
          </a:p>
        </p:txBody>
      </p:sp>
      <p:cxnSp>
        <p:nvCxnSpPr>
          <p:cNvPr id="38" name="Straight Connector 37">
            <a:extLst>
              <a:ext uri="{FF2B5EF4-FFF2-40B4-BE49-F238E27FC236}">
                <a16:creationId xmlns:a16="http://schemas.microsoft.com/office/drawing/2014/main" id="{FFB3E687-2772-5413-F3F8-EDBA06E3183D}"/>
              </a:ext>
            </a:extLst>
          </p:cNvPr>
          <p:cNvCxnSpPr>
            <a:cxnSpLocks/>
          </p:cNvCxnSpPr>
          <p:nvPr/>
        </p:nvCxnSpPr>
        <p:spPr>
          <a:xfrm flipH="1" flipV="1">
            <a:off x="5129963" y="3422904"/>
            <a:ext cx="273422" cy="8906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68D837-E154-01C6-0D27-F6D2362426D8}"/>
              </a:ext>
            </a:extLst>
          </p:cNvPr>
          <p:cNvSpPr txBox="1"/>
          <p:nvPr/>
        </p:nvSpPr>
        <p:spPr>
          <a:xfrm>
            <a:off x="4744481" y="2808822"/>
            <a:ext cx="1658471" cy="646331"/>
          </a:xfrm>
          <a:prstGeom prst="rect">
            <a:avLst/>
          </a:prstGeom>
          <a:noFill/>
        </p:spPr>
        <p:txBody>
          <a:bodyPr wrap="square" rtlCol="0">
            <a:spAutoFit/>
          </a:bodyPr>
          <a:lstStyle/>
          <a:p>
            <a:r>
              <a:rPr lang="en-US" sz="1800" dirty="0"/>
              <a:t>Consistency event</a:t>
            </a:r>
          </a:p>
        </p:txBody>
      </p:sp>
      <p:sp>
        <p:nvSpPr>
          <p:cNvPr id="42" name="TextBox 41">
            <a:extLst>
              <a:ext uri="{FF2B5EF4-FFF2-40B4-BE49-F238E27FC236}">
                <a16:creationId xmlns:a16="http://schemas.microsoft.com/office/drawing/2014/main" id="{CE47565B-1EEB-EF63-831A-2069BA78B975}"/>
              </a:ext>
            </a:extLst>
          </p:cNvPr>
          <p:cNvSpPr txBox="1"/>
          <p:nvPr/>
        </p:nvSpPr>
        <p:spPr>
          <a:xfrm>
            <a:off x="3340965" y="5375463"/>
            <a:ext cx="512065" cy="369332"/>
          </a:xfrm>
          <a:prstGeom prst="rect">
            <a:avLst/>
          </a:prstGeom>
          <a:noFill/>
        </p:spPr>
        <p:txBody>
          <a:bodyPr wrap="square" rtlCol="0">
            <a:spAutoFit/>
          </a:bodyPr>
          <a:lstStyle/>
          <a:p>
            <a:r>
              <a:rPr lang="en-US" dirty="0"/>
              <a:t>50</a:t>
            </a:r>
          </a:p>
        </p:txBody>
      </p:sp>
      <p:sp>
        <p:nvSpPr>
          <p:cNvPr id="43" name="TextBox 42">
            <a:extLst>
              <a:ext uri="{FF2B5EF4-FFF2-40B4-BE49-F238E27FC236}">
                <a16:creationId xmlns:a16="http://schemas.microsoft.com/office/drawing/2014/main" id="{6612260E-6081-2925-2E68-C0EC9D92E5A9}"/>
              </a:ext>
            </a:extLst>
          </p:cNvPr>
          <p:cNvSpPr txBox="1"/>
          <p:nvPr/>
        </p:nvSpPr>
        <p:spPr>
          <a:xfrm>
            <a:off x="4036267" y="5376242"/>
            <a:ext cx="430309" cy="369332"/>
          </a:xfrm>
          <a:prstGeom prst="rect">
            <a:avLst/>
          </a:prstGeom>
          <a:noFill/>
        </p:spPr>
        <p:txBody>
          <a:bodyPr wrap="square" rtlCol="0">
            <a:spAutoFit/>
          </a:bodyPr>
          <a:lstStyle/>
          <a:p>
            <a:r>
              <a:rPr lang="en-US" dirty="0"/>
              <a:t>51</a:t>
            </a:r>
          </a:p>
        </p:txBody>
      </p:sp>
      <p:sp>
        <p:nvSpPr>
          <p:cNvPr id="44" name="TextBox 43">
            <a:extLst>
              <a:ext uri="{FF2B5EF4-FFF2-40B4-BE49-F238E27FC236}">
                <a16:creationId xmlns:a16="http://schemas.microsoft.com/office/drawing/2014/main" id="{79E192E5-BC0F-552B-F198-60E549A03B30}"/>
              </a:ext>
            </a:extLst>
          </p:cNvPr>
          <p:cNvSpPr txBox="1"/>
          <p:nvPr/>
        </p:nvSpPr>
        <p:spPr>
          <a:xfrm>
            <a:off x="4844211" y="5375463"/>
            <a:ext cx="430309" cy="369332"/>
          </a:xfrm>
          <a:prstGeom prst="rect">
            <a:avLst/>
          </a:prstGeom>
          <a:noFill/>
        </p:spPr>
        <p:txBody>
          <a:bodyPr wrap="square" rtlCol="0">
            <a:spAutoFit/>
          </a:bodyPr>
          <a:lstStyle/>
          <a:p>
            <a:r>
              <a:rPr lang="en-US" dirty="0"/>
              <a:t>70</a:t>
            </a:r>
          </a:p>
        </p:txBody>
      </p:sp>
      <p:sp>
        <p:nvSpPr>
          <p:cNvPr id="45" name="TextBox 44">
            <a:extLst>
              <a:ext uri="{FF2B5EF4-FFF2-40B4-BE49-F238E27FC236}">
                <a16:creationId xmlns:a16="http://schemas.microsoft.com/office/drawing/2014/main" id="{91EDEBC8-739C-B7DA-83C6-7857A03F38D4}"/>
              </a:ext>
            </a:extLst>
          </p:cNvPr>
          <p:cNvSpPr txBox="1"/>
          <p:nvPr/>
        </p:nvSpPr>
        <p:spPr>
          <a:xfrm>
            <a:off x="5685773" y="5377826"/>
            <a:ext cx="430309" cy="369332"/>
          </a:xfrm>
          <a:prstGeom prst="rect">
            <a:avLst/>
          </a:prstGeom>
          <a:noFill/>
        </p:spPr>
        <p:txBody>
          <a:bodyPr wrap="square" rtlCol="0">
            <a:spAutoFit/>
          </a:bodyPr>
          <a:lstStyle/>
          <a:p>
            <a:r>
              <a:rPr lang="en-US" dirty="0"/>
              <a:t>71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EC31A35-002A-1441-33E6-B092EBBC7549}"/>
                  </a:ext>
                </a:extLst>
              </p:cNvPr>
              <p:cNvSpPr txBox="1"/>
              <p:nvPr/>
            </p:nvSpPr>
            <p:spPr>
              <a:xfrm>
                <a:off x="8124173" y="1968617"/>
                <a:ext cx="3589471" cy="1213409"/>
              </a:xfrm>
              <a:prstGeom prst="rect">
                <a:avLst/>
              </a:prstGeom>
              <a:noFill/>
            </p:spPr>
            <p:txBody>
              <a:bodyPr wrap="square" rtlCol="0">
                <a:spAutoFit/>
              </a:bodyPr>
              <a:lstStyle/>
              <a:p>
                <a:r>
                  <a:rPr lang="en-US" sz="1800" dirty="0"/>
                  <a:t>Training consistency for sample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during </a:t>
                </a:r>
                <a14:m>
                  <m:oMath xmlns:m="http://schemas.openxmlformats.org/officeDocument/2006/math">
                    <m:r>
                      <a:rPr lang="en-US" sz="1800" b="0" i="1" smtClean="0">
                        <a:latin typeface="Cambria Math" panose="02040503050406030204" pitchFamily="18" charset="0"/>
                      </a:rPr>
                      <m:t>𝑇</m:t>
                    </m:r>
                  </m:oMath>
                </a14:m>
                <a:r>
                  <a:rPr lang="en-US" sz="1800" dirty="0"/>
                  <a:t> epochs, </a:t>
                </a:r>
                <a14:m>
                  <m:oMath xmlns:m="http://schemas.openxmlformats.org/officeDocument/2006/math">
                    <m:sSubSup>
                      <m:sSubSupPr>
                        <m:ctrlPr>
                          <a:rPr lang="en-US" sz="1800" i="1" dirty="0">
                            <a:solidFill>
                              <a:srgbClr val="836967"/>
                            </a:solidFill>
                            <a:latin typeface="Cambria Math" panose="02040503050406030204" pitchFamily="18" charset="0"/>
                          </a:rPr>
                        </m:ctrlPr>
                      </m:sSubSupPr>
                      <m:e>
                        <m:acc>
                          <m:accPr>
                            <m:chr m:val="̂"/>
                            <m:ctrlPr>
                              <a:rPr lang="en-US" sz="1800" i="1" dirty="0">
                                <a:solidFill>
                                  <a:srgbClr val="836967"/>
                                </a:solidFill>
                                <a:latin typeface="Cambria Math" panose="02040503050406030204" pitchFamily="18" charset="0"/>
                              </a:rPr>
                            </m:ctrlPr>
                          </m:accPr>
                          <m:e>
                            <m:r>
                              <a:rPr lang="en-US" sz="1800" i="1" dirty="0">
                                <a:latin typeface="Cambria Math" panose="02040503050406030204" pitchFamily="18" charset="0"/>
                              </a:rPr>
                              <m:t>𝑦</m:t>
                            </m:r>
                          </m:e>
                        </m:acc>
                      </m:e>
                      <m:sub>
                        <m:r>
                          <a:rPr lang="en-US" sz="1800" i="1" dirty="0">
                            <a:latin typeface="Cambria Math" panose="02040503050406030204" pitchFamily="18" charset="0"/>
                          </a:rPr>
                          <m:t>𝑖</m:t>
                        </m:r>
                      </m:sub>
                      <m:sup>
                        <m:r>
                          <a:rPr lang="en-US" sz="1800" i="1" dirty="0">
                            <a:latin typeface="Cambria Math" panose="02040503050406030204" pitchFamily="18" charset="0"/>
                          </a:rPr>
                          <m:t>𝑡</m:t>
                        </m:r>
                      </m:sup>
                    </m:sSubSup>
                  </m:oMath>
                </a14:m>
                <a:r>
                  <a:rPr lang="en-US" sz="1800" dirty="0"/>
                  <a:t> is model prediction on sample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𝑡h</m:t>
                        </m:r>
                      </m:sub>
                    </m:sSub>
                  </m:oMath>
                </a14:m>
                <a:r>
                  <a:rPr lang="en-US" sz="1800" dirty="0"/>
                  <a:t> epoch</a:t>
                </a:r>
              </a:p>
              <a:p>
                <a:endParaRPr lang="en-US" dirty="0"/>
              </a:p>
            </p:txBody>
          </p:sp>
        </mc:Choice>
        <mc:Fallback xmlns="">
          <p:sp>
            <p:nvSpPr>
              <p:cNvPr id="3" name="TextBox 2">
                <a:extLst>
                  <a:ext uri="{FF2B5EF4-FFF2-40B4-BE49-F238E27FC236}">
                    <a16:creationId xmlns:a16="http://schemas.microsoft.com/office/drawing/2014/main" id="{DEC31A35-002A-1441-33E6-B092EBBC7549}"/>
                  </a:ext>
                </a:extLst>
              </p:cNvPr>
              <p:cNvSpPr txBox="1">
                <a:spLocks noRot="1" noChangeAspect="1" noMove="1" noResize="1" noEditPoints="1" noAdjustHandles="1" noChangeArrowheads="1" noChangeShapeType="1" noTextEdit="1"/>
              </p:cNvSpPr>
              <p:nvPr/>
            </p:nvSpPr>
            <p:spPr>
              <a:xfrm>
                <a:off x="8124173" y="1968617"/>
                <a:ext cx="3589471" cy="1213409"/>
              </a:xfrm>
              <a:prstGeom prst="rect">
                <a:avLst/>
              </a:prstGeom>
              <a:blipFill>
                <a:blip r:embed="rId4"/>
                <a:stretch>
                  <a:fillRect l="-1528" t="-3015" r="-13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9F8B82-013C-04F1-D3F7-826A1B9535B5}"/>
                  </a:ext>
                </a:extLst>
              </p:cNvPr>
              <p:cNvSpPr txBox="1"/>
              <p:nvPr/>
            </p:nvSpPr>
            <p:spPr>
              <a:xfrm>
                <a:off x="8124173" y="3182026"/>
                <a:ext cx="3163824" cy="760465"/>
              </a:xfrm>
              <a:prstGeom prst="rect">
                <a:avLst/>
              </a:prstGeom>
              <a:noFill/>
            </p:spPr>
            <p:txBody>
              <a:bodyPr wrap="square" rtlCol="0">
                <a:spAutoFit/>
              </a:bodyPr>
              <a:lstStyle/>
              <a:p>
                <a:r>
                  <a:rPr lang="en-US" sz="1800" b="0" dirty="0"/>
                  <a:t>c</a:t>
                </a:r>
                <a14:m>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 </m:t>
                    </m:r>
                    <m:f>
                      <m:fPr>
                        <m:ctrlPr>
                          <a:rPr lang="en-US" sz="1800" i="1" dirty="0" smtClean="0">
                            <a:solidFill>
                              <a:srgbClr val="836967"/>
                            </a:solidFill>
                            <a:latin typeface="Cambria Math" panose="02040503050406030204" pitchFamily="18" charset="0"/>
                          </a:rPr>
                        </m:ctrlPr>
                      </m:fPr>
                      <m:num>
                        <m:r>
                          <a:rPr lang="en-US" sz="1800" b="0" i="1" dirty="0" smtClean="0">
                            <a:solidFill>
                              <a:srgbClr val="836967"/>
                            </a:solidFill>
                            <a:latin typeface="Cambria Math" panose="02040503050406030204" pitchFamily="18" charset="0"/>
                          </a:rPr>
                          <m:t>1</m:t>
                        </m:r>
                      </m:num>
                      <m:den>
                        <m:r>
                          <a:rPr lang="en-US" sz="1800" i="1" dirty="0">
                            <a:latin typeface="Cambria Math" panose="02040503050406030204" pitchFamily="18" charset="0"/>
                          </a:rPr>
                          <m:t>𝑇</m:t>
                        </m:r>
                        <m:r>
                          <a:rPr lang="en-US" sz="1800" i="0" dirty="0">
                            <a:latin typeface="Cambria Math" panose="02040503050406030204" pitchFamily="18" charset="0"/>
                          </a:rPr>
                          <m:t>−1</m:t>
                        </m:r>
                      </m:den>
                    </m:f>
                    <m:nary>
                      <m:naryPr>
                        <m:chr m:val="∑"/>
                        <m:limLoc m:val="undOvr"/>
                        <m:grow m:val="on"/>
                        <m:ctrlPr>
                          <a:rPr lang="en-US" sz="1800" i="1" smtClean="0">
                            <a:latin typeface="Cambria Math" panose="02040503050406030204" pitchFamily="18" charset="0"/>
                          </a:rPr>
                        </m:ctrlPr>
                      </m:naryPr>
                      <m:sub>
                        <m:r>
                          <a:rPr lang="en-US" sz="1800" i="1" smtClean="0">
                            <a:latin typeface="Cambria Math" panose="02040503050406030204" pitchFamily="18" charset="0"/>
                          </a:rPr>
                          <m:t>𝑡</m:t>
                        </m:r>
                        <m:r>
                          <a:rPr lang="en-US" sz="1800" i="0" smtClean="0">
                            <a:latin typeface="Cambria Math" panose="02040503050406030204" pitchFamily="18" charset="0"/>
                          </a:rPr>
                          <m:t>=1</m:t>
                        </m:r>
                      </m:sub>
                      <m:sup>
                        <m:r>
                          <a:rPr lang="en-US" sz="1800" i="1" smtClean="0">
                            <a:latin typeface="Cambria Math" panose="02040503050406030204" pitchFamily="18" charset="0"/>
                          </a:rPr>
                          <m:t>𝑇</m:t>
                        </m:r>
                        <m:r>
                          <a:rPr lang="en-US" sz="1800" i="0" smtClean="0">
                            <a:latin typeface="Cambria Math" panose="02040503050406030204" pitchFamily="18" charset="0"/>
                          </a:rPr>
                          <m:t>−1</m:t>
                        </m:r>
                      </m:sup>
                      <m:e>
                        <m:r>
                          <a:rPr lang="en-US" sz="1800" b="0" i="1" smtClean="0">
                            <a:latin typeface="Cambria Math" panose="02040503050406030204" pitchFamily="18" charset="0"/>
                          </a:rPr>
                          <m:t>1</m:t>
                        </m:r>
                      </m:e>
                    </m:nary>
                  </m:oMath>
                </a14:m>
                <a:r>
                  <a:rPr lang="en-US" sz="1800" dirty="0"/>
                  <a:t>{</a:t>
                </a:r>
                <a14:m>
                  <m:oMath xmlns:m="http://schemas.openxmlformats.org/officeDocument/2006/math">
                    <m:sSubSup>
                      <m:sSubSupPr>
                        <m:ctrlPr>
                          <a:rPr lang="en-US" sz="1800" i="1" dirty="0" smtClean="0">
                            <a:solidFill>
                              <a:srgbClr val="836967"/>
                            </a:solidFill>
                            <a:latin typeface="Cambria Math" panose="02040503050406030204" pitchFamily="18" charset="0"/>
                          </a:rPr>
                        </m:ctrlPr>
                      </m:sSubSupPr>
                      <m:e>
                        <m:acc>
                          <m:accPr>
                            <m:chr m:val="̂"/>
                            <m:ctrlPr>
                              <a:rPr lang="en-US" sz="1800" i="1" dirty="0" smtClean="0">
                                <a:solidFill>
                                  <a:srgbClr val="836967"/>
                                </a:solidFill>
                                <a:latin typeface="Cambria Math" panose="02040503050406030204" pitchFamily="18" charset="0"/>
                              </a:rPr>
                            </m:ctrlPr>
                          </m:accPr>
                          <m:e>
                            <m:r>
                              <a:rPr lang="en-US" sz="1800" i="1" dirty="0" smtClean="0">
                                <a:latin typeface="Cambria Math" panose="02040503050406030204" pitchFamily="18" charset="0"/>
                              </a:rPr>
                              <m:t>𝑦</m:t>
                            </m:r>
                          </m:e>
                        </m:acc>
                      </m:e>
                      <m:sub>
                        <m:r>
                          <a:rPr lang="en-US" sz="1800" i="1" dirty="0" smtClean="0">
                            <a:latin typeface="Cambria Math" panose="02040503050406030204" pitchFamily="18" charset="0"/>
                          </a:rPr>
                          <m:t>𝑖</m:t>
                        </m:r>
                      </m:sub>
                      <m:sup>
                        <m:r>
                          <a:rPr lang="en-US" sz="1800" i="1" dirty="0" smtClean="0">
                            <a:latin typeface="Cambria Math" panose="02040503050406030204" pitchFamily="18" charset="0"/>
                          </a:rPr>
                          <m:t>𝑡</m:t>
                        </m:r>
                      </m:sup>
                    </m:sSubSup>
                    <m:r>
                      <a:rPr lang="en-US" sz="1800" b="0" i="1" dirty="0" smtClean="0">
                        <a:latin typeface="Cambria Math" panose="02040503050406030204" pitchFamily="18" charset="0"/>
                      </a:rPr>
                      <m:t>=</m:t>
                    </m:r>
                    <m:sSubSup>
                      <m:sSubSupPr>
                        <m:ctrlPr>
                          <a:rPr lang="en-US" sz="1800" i="1" dirty="0" smtClean="0">
                            <a:solidFill>
                              <a:srgbClr val="836967"/>
                            </a:solidFill>
                            <a:latin typeface="Cambria Math" panose="02040503050406030204" pitchFamily="18" charset="0"/>
                          </a:rPr>
                        </m:ctrlPr>
                      </m:sSubSupPr>
                      <m:e>
                        <m:acc>
                          <m:accPr>
                            <m:chr m:val="̂"/>
                            <m:ctrlPr>
                              <a:rPr lang="en-US" sz="1800" i="1" dirty="0" smtClean="0">
                                <a:solidFill>
                                  <a:srgbClr val="836967"/>
                                </a:solidFill>
                                <a:latin typeface="Cambria Math" panose="02040503050406030204" pitchFamily="18" charset="0"/>
                              </a:rPr>
                            </m:ctrlPr>
                          </m:accPr>
                          <m:e>
                            <m:r>
                              <a:rPr lang="en-US" sz="1800" i="1" dirty="0" smtClean="0">
                                <a:latin typeface="Cambria Math" panose="02040503050406030204" pitchFamily="18" charset="0"/>
                              </a:rPr>
                              <m:t>𝑦</m:t>
                            </m:r>
                          </m:e>
                        </m:acc>
                      </m:e>
                      <m:sub>
                        <m:r>
                          <a:rPr lang="en-US" sz="1800" i="1" dirty="0" smtClean="0">
                            <a:latin typeface="Cambria Math" panose="02040503050406030204" pitchFamily="18" charset="0"/>
                          </a:rPr>
                          <m:t>𝑖</m:t>
                        </m:r>
                      </m:sub>
                      <m:sup>
                        <m:r>
                          <a:rPr lang="en-US" sz="1800" i="1" dirty="0" smtClean="0">
                            <a:latin typeface="Cambria Math" panose="02040503050406030204" pitchFamily="18" charset="0"/>
                          </a:rPr>
                          <m:t>𝑡</m:t>
                        </m:r>
                        <m:r>
                          <a:rPr lang="en-US" sz="1800" b="0" i="1" dirty="0" smtClean="0">
                            <a:latin typeface="Cambria Math" panose="02040503050406030204" pitchFamily="18" charset="0"/>
                          </a:rPr>
                          <m:t>+1</m:t>
                        </m:r>
                      </m:sup>
                    </m:sSubSup>
                  </m:oMath>
                </a14:m>
                <a:r>
                  <a:rPr lang="en-US" sz="1800" dirty="0"/>
                  <a:t>}    </a:t>
                </a:r>
              </a:p>
              <a:p>
                <a:endParaRPr lang="en-US" dirty="0"/>
              </a:p>
            </p:txBody>
          </p:sp>
        </mc:Choice>
        <mc:Fallback xmlns="">
          <p:sp>
            <p:nvSpPr>
              <p:cNvPr id="9" name="TextBox 8">
                <a:extLst>
                  <a:ext uri="{FF2B5EF4-FFF2-40B4-BE49-F238E27FC236}">
                    <a16:creationId xmlns:a16="http://schemas.microsoft.com/office/drawing/2014/main" id="{D49F8B82-013C-04F1-D3F7-826A1B9535B5}"/>
                  </a:ext>
                </a:extLst>
              </p:cNvPr>
              <p:cNvSpPr txBox="1">
                <a:spLocks noRot="1" noChangeAspect="1" noMove="1" noResize="1" noEditPoints="1" noAdjustHandles="1" noChangeArrowheads="1" noChangeShapeType="1" noTextEdit="1"/>
              </p:cNvSpPr>
              <p:nvPr/>
            </p:nvSpPr>
            <p:spPr>
              <a:xfrm>
                <a:off x="8124173" y="3182026"/>
                <a:ext cx="3163824" cy="760465"/>
              </a:xfrm>
              <a:prstGeom prst="rect">
                <a:avLst/>
              </a:prstGeom>
              <a:blipFill>
                <a:blip r:embed="rId5"/>
                <a:stretch>
                  <a:fillRect l="-1734" t="-50400" r="-7514" b="-464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308E4C-1099-42B8-4D3C-0DDE90F98E2C}"/>
              </a:ext>
            </a:extLst>
          </p:cNvPr>
          <p:cNvSpPr txBox="1"/>
          <p:nvPr/>
        </p:nvSpPr>
        <p:spPr>
          <a:xfrm>
            <a:off x="8124173" y="3990406"/>
            <a:ext cx="3589471" cy="646331"/>
          </a:xfrm>
          <a:prstGeom prst="rect">
            <a:avLst/>
          </a:prstGeom>
          <a:noFill/>
        </p:spPr>
        <p:txBody>
          <a:bodyPr wrap="square">
            <a:spAutoFit/>
          </a:bodyPr>
          <a:lstStyle/>
          <a:p>
            <a:r>
              <a:rPr lang="en-US" sz="1800" dirty="0"/>
              <a:t>Higher training consistency indicates higher model confidence </a:t>
            </a:r>
          </a:p>
        </p:txBody>
      </p:sp>
      <p:sp>
        <p:nvSpPr>
          <p:cNvPr id="13" name="TextBox 12">
            <a:extLst>
              <a:ext uri="{FF2B5EF4-FFF2-40B4-BE49-F238E27FC236}">
                <a16:creationId xmlns:a16="http://schemas.microsoft.com/office/drawing/2014/main" id="{FC9AFAFA-9EBB-695A-B7F9-6862A67200F7}"/>
              </a:ext>
            </a:extLst>
          </p:cNvPr>
          <p:cNvSpPr txBox="1"/>
          <p:nvPr/>
        </p:nvSpPr>
        <p:spPr>
          <a:xfrm>
            <a:off x="1991149" y="5376242"/>
            <a:ext cx="787864" cy="369332"/>
          </a:xfrm>
          <a:prstGeom prst="rect">
            <a:avLst/>
          </a:prstGeom>
          <a:noFill/>
        </p:spPr>
        <p:txBody>
          <a:bodyPr wrap="square" rtlCol="0">
            <a:spAutoFit/>
          </a:bodyPr>
          <a:lstStyle/>
          <a:p>
            <a:r>
              <a:rPr lang="en-US" dirty="0"/>
              <a:t>Epoch</a:t>
            </a:r>
          </a:p>
        </p:txBody>
      </p:sp>
      <p:sp>
        <p:nvSpPr>
          <p:cNvPr id="14" name="TextBox 13">
            <a:extLst>
              <a:ext uri="{FF2B5EF4-FFF2-40B4-BE49-F238E27FC236}">
                <a16:creationId xmlns:a16="http://schemas.microsoft.com/office/drawing/2014/main" id="{26CDF240-4C60-91D7-9623-2CC88577D998}"/>
              </a:ext>
            </a:extLst>
          </p:cNvPr>
          <p:cNvSpPr txBox="1"/>
          <p:nvPr/>
        </p:nvSpPr>
        <p:spPr>
          <a:xfrm>
            <a:off x="1823327" y="4978448"/>
            <a:ext cx="1135202" cy="369332"/>
          </a:xfrm>
          <a:prstGeom prst="rect">
            <a:avLst/>
          </a:prstGeom>
          <a:noFill/>
        </p:spPr>
        <p:txBody>
          <a:bodyPr wrap="square" rtlCol="0">
            <a:spAutoFit/>
          </a:bodyPr>
          <a:lstStyle/>
          <a:p>
            <a:pPr algn="ctr"/>
            <a:r>
              <a:rPr lang="en-US" dirty="0"/>
              <a:t>Prediction</a:t>
            </a:r>
          </a:p>
        </p:txBody>
      </p:sp>
    </p:spTree>
    <p:extLst>
      <p:ext uri="{BB962C8B-B14F-4D97-AF65-F5344CB8AC3E}">
        <p14:creationId xmlns:p14="http://schemas.microsoft.com/office/powerpoint/2010/main" val="234480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B2BF-AE74-01E8-3264-7D870682C5FC}"/>
              </a:ext>
            </a:extLst>
          </p:cNvPr>
          <p:cNvSpPr>
            <a:spLocks noGrp="1"/>
          </p:cNvSpPr>
          <p:nvPr>
            <p:ph type="title"/>
          </p:nvPr>
        </p:nvSpPr>
        <p:spPr/>
        <p:txBody>
          <a:bodyPr/>
          <a:lstStyle/>
          <a:p>
            <a:r>
              <a:rPr lang="en-US" dirty="0"/>
              <a:t>Training consistency </a:t>
            </a:r>
          </a:p>
        </p:txBody>
      </p:sp>
      <p:sp>
        <p:nvSpPr>
          <p:cNvPr id="4" name="Slide Number Placeholder 3">
            <a:extLst>
              <a:ext uri="{FF2B5EF4-FFF2-40B4-BE49-F238E27FC236}">
                <a16:creationId xmlns:a16="http://schemas.microsoft.com/office/drawing/2014/main" id="{3C938DEE-8FDA-4EA7-FD4D-3DF7F82DE0AF}"/>
              </a:ext>
            </a:extLst>
          </p:cNvPr>
          <p:cNvSpPr>
            <a:spLocks noGrp="1"/>
          </p:cNvSpPr>
          <p:nvPr>
            <p:ph type="sldNum" idx="12"/>
          </p:nvPr>
        </p:nvSpPr>
        <p:spPr>
          <a:xfrm>
            <a:off x="8415528" y="6350254"/>
            <a:ext cx="2743200" cy="365125"/>
          </a:xfrm>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id="{3F5CD04B-D7FE-D97B-7A0E-1E82C1F98B46}"/>
              </a:ext>
            </a:extLst>
          </p:cNvPr>
          <p:cNvSpPr/>
          <p:nvPr/>
        </p:nvSpPr>
        <p:spPr>
          <a:xfrm>
            <a:off x="2906716" y="2061483"/>
            <a:ext cx="4823012" cy="2447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E881583-3FB5-0A7F-0E27-A4E02C036E3C}"/>
              </a:ext>
            </a:extLst>
          </p:cNvPr>
          <p:cNvSpPr/>
          <p:nvPr/>
        </p:nvSpPr>
        <p:spPr>
          <a:xfrm>
            <a:off x="3023257" y="2249742"/>
            <a:ext cx="4365812" cy="2133600"/>
          </a:xfrm>
          <a:custGeom>
            <a:avLst/>
            <a:gdLst>
              <a:gd name="connsiteX0" fmla="*/ 0 w 4365812"/>
              <a:gd name="connsiteY0" fmla="*/ 0 h 2133600"/>
              <a:gd name="connsiteX1" fmla="*/ 251012 w 4365812"/>
              <a:gd name="connsiteY1" fmla="*/ 717177 h 2133600"/>
              <a:gd name="connsiteX2" fmla="*/ 762000 w 4365812"/>
              <a:gd name="connsiteY2" fmla="*/ 1550894 h 2133600"/>
              <a:gd name="connsiteX3" fmla="*/ 1900518 w 4365812"/>
              <a:gd name="connsiteY3" fmla="*/ 2008094 h 2133600"/>
              <a:gd name="connsiteX4" fmla="*/ 4365812 w 4365812"/>
              <a:gd name="connsiteY4" fmla="*/ 213360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5812" h="2133600">
                <a:moveTo>
                  <a:pt x="0" y="0"/>
                </a:moveTo>
                <a:cubicBezTo>
                  <a:pt x="62006" y="229347"/>
                  <a:pt x="124012" y="458695"/>
                  <a:pt x="251012" y="717177"/>
                </a:cubicBezTo>
                <a:cubicBezTo>
                  <a:pt x="378012" y="975659"/>
                  <a:pt x="487082" y="1335741"/>
                  <a:pt x="762000" y="1550894"/>
                </a:cubicBezTo>
                <a:cubicBezTo>
                  <a:pt x="1036918" y="1766047"/>
                  <a:pt x="1299883" y="1910976"/>
                  <a:pt x="1900518" y="2008094"/>
                </a:cubicBezTo>
                <a:cubicBezTo>
                  <a:pt x="2501153" y="2105212"/>
                  <a:pt x="3433482" y="2119406"/>
                  <a:pt x="4365812" y="21336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75E556-9015-161A-7C59-F8E4BACAB787}"/>
              </a:ext>
            </a:extLst>
          </p:cNvPr>
          <p:cNvCxnSpPr>
            <a:cxnSpLocks/>
          </p:cNvCxnSpPr>
          <p:nvPr/>
        </p:nvCxnSpPr>
        <p:spPr>
          <a:xfrm flipH="1">
            <a:off x="3596999" y="3933660"/>
            <a:ext cx="394445" cy="97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714638-6FE8-0F50-3236-192612B06360}"/>
              </a:ext>
            </a:extLst>
          </p:cNvPr>
          <p:cNvCxnSpPr>
            <a:cxnSpLocks/>
          </p:cNvCxnSpPr>
          <p:nvPr/>
        </p:nvCxnSpPr>
        <p:spPr>
          <a:xfrm>
            <a:off x="3991444" y="3933660"/>
            <a:ext cx="259978" cy="97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8C891CF-18E3-CCEA-F2F1-AF25182D9C7B}"/>
              </a:ext>
            </a:extLst>
          </p:cNvPr>
          <p:cNvPicPr>
            <a:picLocks noChangeAspect="1"/>
          </p:cNvPicPr>
          <p:nvPr/>
        </p:nvPicPr>
        <p:blipFill>
          <a:blip r:embed="rId3"/>
          <a:stretch>
            <a:fillRect/>
          </a:stretch>
        </p:blipFill>
        <p:spPr>
          <a:xfrm>
            <a:off x="709827" y="2061483"/>
            <a:ext cx="1627630" cy="1424705"/>
          </a:xfrm>
          <a:prstGeom prst="rect">
            <a:avLst/>
          </a:prstGeom>
        </p:spPr>
      </p:pic>
      <p:sp>
        <p:nvSpPr>
          <p:cNvPr id="26" name="TextBox 25">
            <a:extLst>
              <a:ext uri="{FF2B5EF4-FFF2-40B4-BE49-F238E27FC236}">
                <a16:creationId xmlns:a16="http://schemas.microsoft.com/office/drawing/2014/main" id="{54E2D3F5-29F3-305C-3252-527CEB19515A}"/>
              </a:ext>
            </a:extLst>
          </p:cNvPr>
          <p:cNvSpPr txBox="1"/>
          <p:nvPr/>
        </p:nvSpPr>
        <p:spPr>
          <a:xfrm>
            <a:off x="4491213" y="1524980"/>
            <a:ext cx="1703308" cy="369332"/>
          </a:xfrm>
          <a:prstGeom prst="rect">
            <a:avLst/>
          </a:prstGeom>
          <a:noFill/>
        </p:spPr>
        <p:txBody>
          <a:bodyPr wrap="square" rtlCol="0">
            <a:spAutoFit/>
          </a:bodyPr>
          <a:lstStyle/>
          <a:p>
            <a:r>
              <a:rPr lang="en-US" sz="1800" dirty="0"/>
              <a:t>Training curve</a:t>
            </a:r>
          </a:p>
        </p:txBody>
      </p:sp>
      <p:sp>
        <p:nvSpPr>
          <p:cNvPr id="27" name="TextBox 26">
            <a:extLst>
              <a:ext uri="{FF2B5EF4-FFF2-40B4-BE49-F238E27FC236}">
                <a16:creationId xmlns:a16="http://schemas.microsoft.com/office/drawing/2014/main" id="{C1375097-E6F0-6398-482D-644F3A9EAC68}"/>
              </a:ext>
            </a:extLst>
          </p:cNvPr>
          <p:cNvSpPr txBox="1"/>
          <p:nvPr/>
        </p:nvSpPr>
        <p:spPr>
          <a:xfrm>
            <a:off x="1662368" y="5976386"/>
            <a:ext cx="7979576" cy="523220"/>
          </a:xfrm>
          <a:prstGeom prst="rect">
            <a:avLst/>
          </a:prstGeom>
          <a:noFill/>
        </p:spPr>
        <p:txBody>
          <a:bodyPr wrap="square" rtlCol="0">
            <a:spAutoFit/>
          </a:bodyPr>
          <a:lstStyle/>
          <a:p>
            <a:r>
              <a:rPr lang="en-US" sz="2800" dirty="0"/>
              <a:t>Training Consistency = # Consistency event / # epochs</a:t>
            </a:r>
          </a:p>
        </p:txBody>
      </p:sp>
      <p:sp>
        <p:nvSpPr>
          <p:cNvPr id="18" name="TextBox 17">
            <a:extLst>
              <a:ext uri="{FF2B5EF4-FFF2-40B4-BE49-F238E27FC236}">
                <a16:creationId xmlns:a16="http://schemas.microsoft.com/office/drawing/2014/main" id="{8367D018-A82D-B4D1-9FB2-9C3C0F8293E1}"/>
              </a:ext>
            </a:extLst>
          </p:cNvPr>
          <p:cNvSpPr txBox="1"/>
          <p:nvPr/>
        </p:nvSpPr>
        <p:spPr>
          <a:xfrm>
            <a:off x="3256340" y="4974606"/>
            <a:ext cx="681317" cy="369332"/>
          </a:xfrm>
          <a:prstGeom prst="rect">
            <a:avLst/>
          </a:prstGeom>
          <a:noFill/>
        </p:spPr>
        <p:txBody>
          <a:bodyPr wrap="square" rtlCol="0">
            <a:spAutoFit/>
          </a:bodyPr>
          <a:lstStyle/>
          <a:p>
            <a:r>
              <a:rPr lang="en-US" sz="1800" dirty="0"/>
              <a:t>Dog</a:t>
            </a:r>
          </a:p>
        </p:txBody>
      </p:sp>
      <p:sp>
        <p:nvSpPr>
          <p:cNvPr id="21" name="TextBox 20">
            <a:extLst>
              <a:ext uri="{FF2B5EF4-FFF2-40B4-BE49-F238E27FC236}">
                <a16:creationId xmlns:a16="http://schemas.microsoft.com/office/drawing/2014/main" id="{89B9FCBA-8E0B-4E7E-A48F-79DF5A00299A}"/>
              </a:ext>
            </a:extLst>
          </p:cNvPr>
          <p:cNvSpPr txBox="1"/>
          <p:nvPr/>
        </p:nvSpPr>
        <p:spPr>
          <a:xfrm>
            <a:off x="3991444" y="4974606"/>
            <a:ext cx="681317" cy="369332"/>
          </a:xfrm>
          <a:prstGeom prst="rect">
            <a:avLst/>
          </a:prstGeom>
          <a:noFill/>
        </p:spPr>
        <p:txBody>
          <a:bodyPr wrap="square" rtlCol="0">
            <a:spAutoFit/>
          </a:bodyPr>
          <a:lstStyle/>
          <a:p>
            <a:r>
              <a:rPr lang="en-US" sz="1800" dirty="0"/>
              <a:t>Cat</a:t>
            </a:r>
          </a:p>
        </p:txBody>
      </p:sp>
      <p:cxnSp>
        <p:nvCxnSpPr>
          <p:cNvPr id="24" name="Straight Arrow Connector 23">
            <a:extLst>
              <a:ext uri="{FF2B5EF4-FFF2-40B4-BE49-F238E27FC236}">
                <a16:creationId xmlns:a16="http://schemas.microsoft.com/office/drawing/2014/main" id="{ABC70060-A2C8-F919-64DC-56B8D3CC0FFB}"/>
              </a:ext>
            </a:extLst>
          </p:cNvPr>
          <p:cNvCxnSpPr>
            <a:cxnSpLocks/>
          </p:cNvCxnSpPr>
          <p:nvPr/>
        </p:nvCxnSpPr>
        <p:spPr>
          <a:xfrm flipH="1">
            <a:off x="5114273" y="4313572"/>
            <a:ext cx="289112" cy="5929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40D0C3-053E-AC01-5624-121402605B9E}"/>
              </a:ext>
            </a:extLst>
          </p:cNvPr>
          <p:cNvCxnSpPr>
            <a:cxnSpLocks/>
          </p:cNvCxnSpPr>
          <p:nvPr/>
        </p:nvCxnSpPr>
        <p:spPr>
          <a:xfrm>
            <a:off x="5403385" y="4313572"/>
            <a:ext cx="497543" cy="5751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8987E88-26DB-D6C6-FE9E-14DB13D7F4CD}"/>
              </a:ext>
            </a:extLst>
          </p:cNvPr>
          <p:cNvSpPr txBox="1"/>
          <p:nvPr/>
        </p:nvSpPr>
        <p:spPr>
          <a:xfrm>
            <a:off x="4802750" y="4974606"/>
            <a:ext cx="681317" cy="369332"/>
          </a:xfrm>
          <a:prstGeom prst="rect">
            <a:avLst/>
          </a:prstGeom>
          <a:noFill/>
        </p:spPr>
        <p:txBody>
          <a:bodyPr wrap="square" rtlCol="0">
            <a:spAutoFit/>
          </a:bodyPr>
          <a:lstStyle/>
          <a:p>
            <a:r>
              <a:rPr lang="en-US" sz="1800" dirty="0"/>
              <a:t>Cat</a:t>
            </a:r>
          </a:p>
        </p:txBody>
      </p:sp>
      <p:sp>
        <p:nvSpPr>
          <p:cNvPr id="36" name="TextBox 35">
            <a:extLst>
              <a:ext uri="{FF2B5EF4-FFF2-40B4-BE49-F238E27FC236}">
                <a16:creationId xmlns:a16="http://schemas.microsoft.com/office/drawing/2014/main" id="{63B8D448-BA3D-85DD-4A4A-A119851AB6FE}"/>
              </a:ext>
            </a:extLst>
          </p:cNvPr>
          <p:cNvSpPr txBox="1"/>
          <p:nvPr/>
        </p:nvSpPr>
        <p:spPr>
          <a:xfrm>
            <a:off x="5614056" y="4974914"/>
            <a:ext cx="681317" cy="369332"/>
          </a:xfrm>
          <a:prstGeom prst="rect">
            <a:avLst/>
          </a:prstGeom>
          <a:noFill/>
        </p:spPr>
        <p:txBody>
          <a:bodyPr wrap="square" rtlCol="0">
            <a:spAutoFit/>
          </a:bodyPr>
          <a:lstStyle/>
          <a:p>
            <a:r>
              <a:rPr lang="en-US" sz="1800" dirty="0"/>
              <a:t>Cat</a:t>
            </a:r>
          </a:p>
        </p:txBody>
      </p:sp>
      <p:cxnSp>
        <p:nvCxnSpPr>
          <p:cNvPr id="38" name="Straight Connector 37">
            <a:extLst>
              <a:ext uri="{FF2B5EF4-FFF2-40B4-BE49-F238E27FC236}">
                <a16:creationId xmlns:a16="http://schemas.microsoft.com/office/drawing/2014/main" id="{FFB3E687-2772-5413-F3F8-EDBA06E3183D}"/>
              </a:ext>
            </a:extLst>
          </p:cNvPr>
          <p:cNvCxnSpPr>
            <a:cxnSpLocks/>
          </p:cNvCxnSpPr>
          <p:nvPr/>
        </p:nvCxnSpPr>
        <p:spPr>
          <a:xfrm flipH="1" flipV="1">
            <a:off x="5129963" y="3422904"/>
            <a:ext cx="273422" cy="8906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68D837-E154-01C6-0D27-F6D2362426D8}"/>
              </a:ext>
            </a:extLst>
          </p:cNvPr>
          <p:cNvSpPr txBox="1"/>
          <p:nvPr/>
        </p:nvSpPr>
        <p:spPr>
          <a:xfrm>
            <a:off x="4744481" y="2808822"/>
            <a:ext cx="1658471" cy="646331"/>
          </a:xfrm>
          <a:prstGeom prst="rect">
            <a:avLst/>
          </a:prstGeom>
          <a:noFill/>
        </p:spPr>
        <p:txBody>
          <a:bodyPr wrap="square" rtlCol="0">
            <a:spAutoFit/>
          </a:bodyPr>
          <a:lstStyle/>
          <a:p>
            <a:r>
              <a:rPr lang="en-US" sz="1800" dirty="0"/>
              <a:t>Consistency event</a:t>
            </a:r>
          </a:p>
        </p:txBody>
      </p:sp>
      <p:sp>
        <p:nvSpPr>
          <p:cNvPr id="42" name="TextBox 41">
            <a:extLst>
              <a:ext uri="{FF2B5EF4-FFF2-40B4-BE49-F238E27FC236}">
                <a16:creationId xmlns:a16="http://schemas.microsoft.com/office/drawing/2014/main" id="{CE47565B-1EEB-EF63-831A-2069BA78B975}"/>
              </a:ext>
            </a:extLst>
          </p:cNvPr>
          <p:cNvSpPr txBox="1"/>
          <p:nvPr/>
        </p:nvSpPr>
        <p:spPr>
          <a:xfrm>
            <a:off x="3340965" y="5375463"/>
            <a:ext cx="512065" cy="369332"/>
          </a:xfrm>
          <a:prstGeom prst="rect">
            <a:avLst/>
          </a:prstGeom>
          <a:noFill/>
        </p:spPr>
        <p:txBody>
          <a:bodyPr wrap="square" rtlCol="0">
            <a:spAutoFit/>
          </a:bodyPr>
          <a:lstStyle/>
          <a:p>
            <a:r>
              <a:rPr lang="en-US" dirty="0"/>
              <a:t>50</a:t>
            </a:r>
          </a:p>
        </p:txBody>
      </p:sp>
      <p:sp>
        <p:nvSpPr>
          <p:cNvPr id="43" name="TextBox 42">
            <a:extLst>
              <a:ext uri="{FF2B5EF4-FFF2-40B4-BE49-F238E27FC236}">
                <a16:creationId xmlns:a16="http://schemas.microsoft.com/office/drawing/2014/main" id="{6612260E-6081-2925-2E68-C0EC9D92E5A9}"/>
              </a:ext>
            </a:extLst>
          </p:cNvPr>
          <p:cNvSpPr txBox="1"/>
          <p:nvPr/>
        </p:nvSpPr>
        <p:spPr>
          <a:xfrm>
            <a:off x="4036267" y="5376242"/>
            <a:ext cx="430309" cy="369332"/>
          </a:xfrm>
          <a:prstGeom prst="rect">
            <a:avLst/>
          </a:prstGeom>
          <a:noFill/>
        </p:spPr>
        <p:txBody>
          <a:bodyPr wrap="square" rtlCol="0">
            <a:spAutoFit/>
          </a:bodyPr>
          <a:lstStyle/>
          <a:p>
            <a:r>
              <a:rPr lang="en-US" dirty="0"/>
              <a:t>51</a:t>
            </a:r>
          </a:p>
        </p:txBody>
      </p:sp>
      <p:sp>
        <p:nvSpPr>
          <p:cNvPr id="44" name="TextBox 43">
            <a:extLst>
              <a:ext uri="{FF2B5EF4-FFF2-40B4-BE49-F238E27FC236}">
                <a16:creationId xmlns:a16="http://schemas.microsoft.com/office/drawing/2014/main" id="{79E192E5-BC0F-552B-F198-60E549A03B30}"/>
              </a:ext>
            </a:extLst>
          </p:cNvPr>
          <p:cNvSpPr txBox="1"/>
          <p:nvPr/>
        </p:nvSpPr>
        <p:spPr>
          <a:xfrm>
            <a:off x="4844211" y="5375463"/>
            <a:ext cx="430309" cy="369332"/>
          </a:xfrm>
          <a:prstGeom prst="rect">
            <a:avLst/>
          </a:prstGeom>
          <a:noFill/>
        </p:spPr>
        <p:txBody>
          <a:bodyPr wrap="square" rtlCol="0">
            <a:spAutoFit/>
          </a:bodyPr>
          <a:lstStyle/>
          <a:p>
            <a:r>
              <a:rPr lang="en-US" dirty="0"/>
              <a:t>70</a:t>
            </a:r>
          </a:p>
        </p:txBody>
      </p:sp>
      <p:sp>
        <p:nvSpPr>
          <p:cNvPr id="45" name="TextBox 44">
            <a:extLst>
              <a:ext uri="{FF2B5EF4-FFF2-40B4-BE49-F238E27FC236}">
                <a16:creationId xmlns:a16="http://schemas.microsoft.com/office/drawing/2014/main" id="{91EDEBC8-739C-B7DA-83C6-7857A03F38D4}"/>
              </a:ext>
            </a:extLst>
          </p:cNvPr>
          <p:cNvSpPr txBox="1"/>
          <p:nvPr/>
        </p:nvSpPr>
        <p:spPr>
          <a:xfrm>
            <a:off x="5685773" y="5377826"/>
            <a:ext cx="430309" cy="369332"/>
          </a:xfrm>
          <a:prstGeom prst="rect">
            <a:avLst/>
          </a:prstGeom>
          <a:noFill/>
        </p:spPr>
        <p:txBody>
          <a:bodyPr wrap="square" rtlCol="0">
            <a:spAutoFit/>
          </a:bodyPr>
          <a:lstStyle/>
          <a:p>
            <a:r>
              <a:rPr lang="en-US" dirty="0"/>
              <a:t>71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EC31A35-002A-1441-33E6-B092EBBC7549}"/>
                  </a:ext>
                </a:extLst>
              </p:cNvPr>
              <p:cNvSpPr txBox="1"/>
              <p:nvPr/>
            </p:nvSpPr>
            <p:spPr>
              <a:xfrm>
                <a:off x="8124173" y="1968617"/>
                <a:ext cx="3589471" cy="1213409"/>
              </a:xfrm>
              <a:prstGeom prst="rect">
                <a:avLst/>
              </a:prstGeom>
              <a:noFill/>
            </p:spPr>
            <p:txBody>
              <a:bodyPr wrap="square" rtlCol="0">
                <a:spAutoFit/>
              </a:bodyPr>
              <a:lstStyle/>
              <a:p>
                <a:r>
                  <a:rPr lang="en-US" sz="1800" dirty="0"/>
                  <a:t>Training consistency for sample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during </a:t>
                </a:r>
                <a14:m>
                  <m:oMath xmlns:m="http://schemas.openxmlformats.org/officeDocument/2006/math">
                    <m:r>
                      <a:rPr lang="en-US" sz="1800" b="0" i="1" smtClean="0">
                        <a:latin typeface="Cambria Math" panose="02040503050406030204" pitchFamily="18" charset="0"/>
                      </a:rPr>
                      <m:t>𝑇</m:t>
                    </m:r>
                  </m:oMath>
                </a14:m>
                <a:r>
                  <a:rPr lang="en-US" sz="1800" dirty="0"/>
                  <a:t> epochs, </a:t>
                </a:r>
                <a14:m>
                  <m:oMath xmlns:m="http://schemas.openxmlformats.org/officeDocument/2006/math">
                    <m:sSubSup>
                      <m:sSubSupPr>
                        <m:ctrlPr>
                          <a:rPr lang="en-US" sz="1800" i="1" dirty="0">
                            <a:solidFill>
                              <a:srgbClr val="836967"/>
                            </a:solidFill>
                            <a:latin typeface="Cambria Math" panose="02040503050406030204" pitchFamily="18" charset="0"/>
                          </a:rPr>
                        </m:ctrlPr>
                      </m:sSubSupPr>
                      <m:e>
                        <m:acc>
                          <m:accPr>
                            <m:chr m:val="̂"/>
                            <m:ctrlPr>
                              <a:rPr lang="en-US" sz="1800" i="1" dirty="0">
                                <a:solidFill>
                                  <a:srgbClr val="836967"/>
                                </a:solidFill>
                                <a:latin typeface="Cambria Math" panose="02040503050406030204" pitchFamily="18" charset="0"/>
                              </a:rPr>
                            </m:ctrlPr>
                          </m:accPr>
                          <m:e>
                            <m:r>
                              <a:rPr lang="en-US" sz="1800" i="1" dirty="0">
                                <a:latin typeface="Cambria Math" panose="02040503050406030204" pitchFamily="18" charset="0"/>
                              </a:rPr>
                              <m:t>𝑦</m:t>
                            </m:r>
                          </m:e>
                        </m:acc>
                      </m:e>
                      <m:sub>
                        <m:r>
                          <a:rPr lang="en-US" sz="1800" i="1" dirty="0">
                            <a:latin typeface="Cambria Math" panose="02040503050406030204" pitchFamily="18" charset="0"/>
                          </a:rPr>
                          <m:t>𝑖</m:t>
                        </m:r>
                      </m:sub>
                      <m:sup>
                        <m:r>
                          <a:rPr lang="en-US" sz="1800" i="1" dirty="0">
                            <a:latin typeface="Cambria Math" panose="02040503050406030204" pitchFamily="18" charset="0"/>
                          </a:rPr>
                          <m:t>𝑡</m:t>
                        </m:r>
                      </m:sup>
                    </m:sSubSup>
                  </m:oMath>
                </a14:m>
                <a:r>
                  <a:rPr lang="en-US" sz="1800" dirty="0"/>
                  <a:t> is model prediction on sample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𝑡h</m:t>
                        </m:r>
                      </m:sub>
                    </m:sSub>
                  </m:oMath>
                </a14:m>
                <a:r>
                  <a:rPr lang="en-US" sz="1800" dirty="0"/>
                  <a:t> epoch</a:t>
                </a:r>
              </a:p>
              <a:p>
                <a:endParaRPr lang="en-US" dirty="0"/>
              </a:p>
            </p:txBody>
          </p:sp>
        </mc:Choice>
        <mc:Fallback xmlns="">
          <p:sp>
            <p:nvSpPr>
              <p:cNvPr id="3" name="TextBox 2">
                <a:extLst>
                  <a:ext uri="{FF2B5EF4-FFF2-40B4-BE49-F238E27FC236}">
                    <a16:creationId xmlns:a16="http://schemas.microsoft.com/office/drawing/2014/main" id="{DEC31A35-002A-1441-33E6-B092EBBC7549}"/>
                  </a:ext>
                </a:extLst>
              </p:cNvPr>
              <p:cNvSpPr txBox="1">
                <a:spLocks noRot="1" noChangeAspect="1" noMove="1" noResize="1" noEditPoints="1" noAdjustHandles="1" noChangeArrowheads="1" noChangeShapeType="1" noTextEdit="1"/>
              </p:cNvSpPr>
              <p:nvPr/>
            </p:nvSpPr>
            <p:spPr>
              <a:xfrm>
                <a:off x="8124173" y="1968617"/>
                <a:ext cx="3589471" cy="1213409"/>
              </a:xfrm>
              <a:prstGeom prst="rect">
                <a:avLst/>
              </a:prstGeom>
              <a:blipFill>
                <a:blip r:embed="rId4"/>
                <a:stretch>
                  <a:fillRect l="-1528" t="-3015" r="-13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9F8B82-013C-04F1-D3F7-826A1B9535B5}"/>
                  </a:ext>
                </a:extLst>
              </p:cNvPr>
              <p:cNvSpPr txBox="1"/>
              <p:nvPr/>
            </p:nvSpPr>
            <p:spPr>
              <a:xfrm>
                <a:off x="8124173" y="3182026"/>
                <a:ext cx="3163824" cy="760465"/>
              </a:xfrm>
              <a:prstGeom prst="rect">
                <a:avLst/>
              </a:prstGeom>
              <a:noFill/>
            </p:spPr>
            <p:txBody>
              <a:bodyPr wrap="square" rtlCol="0">
                <a:spAutoFit/>
              </a:bodyPr>
              <a:lstStyle/>
              <a:p>
                <a:r>
                  <a:rPr lang="en-US" sz="1800" b="0" dirty="0"/>
                  <a:t>c</a:t>
                </a:r>
                <a14:m>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 </m:t>
                    </m:r>
                    <m:f>
                      <m:fPr>
                        <m:ctrlPr>
                          <a:rPr lang="en-US" sz="1800" i="1" dirty="0" smtClean="0">
                            <a:solidFill>
                              <a:srgbClr val="836967"/>
                            </a:solidFill>
                            <a:latin typeface="Cambria Math" panose="02040503050406030204" pitchFamily="18" charset="0"/>
                          </a:rPr>
                        </m:ctrlPr>
                      </m:fPr>
                      <m:num>
                        <m:r>
                          <a:rPr lang="en-US" sz="1800" b="0" i="1" dirty="0" smtClean="0">
                            <a:solidFill>
                              <a:srgbClr val="836967"/>
                            </a:solidFill>
                            <a:latin typeface="Cambria Math" panose="02040503050406030204" pitchFamily="18" charset="0"/>
                          </a:rPr>
                          <m:t>1</m:t>
                        </m:r>
                      </m:num>
                      <m:den>
                        <m:r>
                          <a:rPr lang="en-US" sz="1800" i="1" dirty="0">
                            <a:latin typeface="Cambria Math" panose="02040503050406030204" pitchFamily="18" charset="0"/>
                          </a:rPr>
                          <m:t>𝑇</m:t>
                        </m:r>
                        <m:r>
                          <a:rPr lang="en-US" sz="1800" i="0" dirty="0">
                            <a:latin typeface="Cambria Math" panose="02040503050406030204" pitchFamily="18" charset="0"/>
                          </a:rPr>
                          <m:t>−1</m:t>
                        </m:r>
                      </m:den>
                    </m:f>
                    <m:nary>
                      <m:naryPr>
                        <m:chr m:val="∑"/>
                        <m:limLoc m:val="undOvr"/>
                        <m:grow m:val="on"/>
                        <m:ctrlPr>
                          <a:rPr lang="en-US" sz="1800" i="1" smtClean="0">
                            <a:latin typeface="Cambria Math" panose="02040503050406030204" pitchFamily="18" charset="0"/>
                          </a:rPr>
                        </m:ctrlPr>
                      </m:naryPr>
                      <m:sub>
                        <m:r>
                          <a:rPr lang="en-US" sz="1800" i="1" smtClean="0">
                            <a:latin typeface="Cambria Math" panose="02040503050406030204" pitchFamily="18" charset="0"/>
                          </a:rPr>
                          <m:t>𝑡</m:t>
                        </m:r>
                        <m:r>
                          <a:rPr lang="en-US" sz="1800" i="0" smtClean="0">
                            <a:latin typeface="Cambria Math" panose="02040503050406030204" pitchFamily="18" charset="0"/>
                          </a:rPr>
                          <m:t>=1</m:t>
                        </m:r>
                      </m:sub>
                      <m:sup>
                        <m:r>
                          <a:rPr lang="en-US" sz="1800" i="1" smtClean="0">
                            <a:latin typeface="Cambria Math" panose="02040503050406030204" pitchFamily="18" charset="0"/>
                          </a:rPr>
                          <m:t>𝑇</m:t>
                        </m:r>
                        <m:r>
                          <a:rPr lang="en-US" sz="1800" i="0" smtClean="0">
                            <a:latin typeface="Cambria Math" panose="02040503050406030204" pitchFamily="18" charset="0"/>
                          </a:rPr>
                          <m:t>−1</m:t>
                        </m:r>
                      </m:sup>
                      <m:e>
                        <m:r>
                          <a:rPr lang="en-US" sz="1800" b="0" i="1" smtClean="0">
                            <a:latin typeface="Cambria Math" panose="02040503050406030204" pitchFamily="18" charset="0"/>
                          </a:rPr>
                          <m:t>1</m:t>
                        </m:r>
                      </m:e>
                    </m:nary>
                  </m:oMath>
                </a14:m>
                <a:r>
                  <a:rPr lang="en-US" sz="1800" dirty="0"/>
                  <a:t>{</a:t>
                </a:r>
                <a14:m>
                  <m:oMath xmlns:m="http://schemas.openxmlformats.org/officeDocument/2006/math">
                    <m:sSubSup>
                      <m:sSubSupPr>
                        <m:ctrlPr>
                          <a:rPr lang="en-US" sz="1800" i="1" dirty="0" smtClean="0">
                            <a:solidFill>
                              <a:srgbClr val="836967"/>
                            </a:solidFill>
                            <a:latin typeface="Cambria Math" panose="02040503050406030204" pitchFamily="18" charset="0"/>
                          </a:rPr>
                        </m:ctrlPr>
                      </m:sSubSupPr>
                      <m:e>
                        <m:acc>
                          <m:accPr>
                            <m:chr m:val="̂"/>
                            <m:ctrlPr>
                              <a:rPr lang="en-US" sz="1800" i="1" dirty="0" smtClean="0">
                                <a:solidFill>
                                  <a:srgbClr val="836967"/>
                                </a:solidFill>
                                <a:latin typeface="Cambria Math" panose="02040503050406030204" pitchFamily="18" charset="0"/>
                              </a:rPr>
                            </m:ctrlPr>
                          </m:accPr>
                          <m:e>
                            <m:r>
                              <a:rPr lang="en-US" sz="1800" i="1" dirty="0" smtClean="0">
                                <a:latin typeface="Cambria Math" panose="02040503050406030204" pitchFamily="18" charset="0"/>
                              </a:rPr>
                              <m:t>𝑦</m:t>
                            </m:r>
                          </m:e>
                        </m:acc>
                      </m:e>
                      <m:sub>
                        <m:r>
                          <a:rPr lang="en-US" sz="1800" i="1" dirty="0" smtClean="0">
                            <a:latin typeface="Cambria Math" panose="02040503050406030204" pitchFamily="18" charset="0"/>
                          </a:rPr>
                          <m:t>𝑖</m:t>
                        </m:r>
                      </m:sub>
                      <m:sup>
                        <m:r>
                          <a:rPr lang="en-US" sz="1800" i="1" dirty="0" smtClean="0">
                            <a:latin typeface="Cambria Math" panose="02040503050406030204" pitchFamily="18" charset="0"/>
                          </a:rPr>
                          <m:t>𝑡</m:t>
                        </m:r>
                      </m:sup>
                    </m:sSubSup>
                    <m:r>
                      <a:rPr lang="en-US" sz="1800" b="0" i="1" dirty="0" smtClean="0">
                        <a:latin typeface="Cambria Math" panose="02040503050406030204" pitchFamily="18" charset="0"/>
                      </a:rPr>
                      <m:t>=</m:t>
                    </m:r>
                    <m:sSubSup>
                      <m:sSubSupPr>
                        <m:ctrlPr>
                          <a:rPr lang="en-US" sz="1800" i="1" dirty="0" smtClean="0">
                            <a:solidFill>
                              <a:srgbClr val="836967"/>
                            </a:solidFill>
                            <a:latin typeface="Cambria Math" panose="02040503050406030204" pitchFamily="18" charset="0"/>
                          </a:rPr>
                        </m:ctrlPr>
                      </m:sSubSupPr>
                      <m:e>
                        <m:acc>
                          <m:accPr>
                            <m:chr m:val="̂"/>
                            <m:ctrlPr>
                              <a:rPr lang="en-US" sz="1800" i="1" dirty="0" smtClean="0">
                                <a:solidFill>
                                  <a:srgbClr val="836967"/>
                                </a:solidFill>
                                <a:latin typeface="Cambria Math" panose="02040503050406030204" pitchFamily="18" charset="0"/>
                              </a:rPr>
                            </m:ctrlPr>
                          </m:accPr>
                          <m:e>
                            <m:r>
                              <a:rPr lang="en-US" sz="1800" i="1" dirty="0" smtClean="0">
                                <a:latin typeface="Cambria Math" panose="02040503050406030204" pitchFamily="18" charset="0"/>
                              </a:rPr>
                              <m:t>𝑦</m:t>
                            </m:r>
                          </m:e>
                        </m:acc>
                      </m:e>
                      <m:sub>
                        <m:r>
                          <a:rPr lang="en-US" sz="1800" i="1" dirty="0" smtClean="0">
                            <a:latin typeface="Cambria Math" panose="02040503050406030204" pitchFamily="18" charset="0"/>
                          </a:rPr>
                          <m:t>𝑖</m:t>
                        </m:r>
                      </m:sub>
                      <m:sup>
                        <m:r>
                          <a:rPr lang="en-US" sz="1800" i="1" dirty="0" smtClean="0">
                            <a:latin typeface="Cambria Math" panose="02040503050406030204" pitchFamily="18" charset="0"/>
                          </a:rPr>
                          <m:t>𝑡</m:t>
                        </m:r>
                        <m:r>
                          <a:rPr lang="en-US" sz="1800" b="0" i="1" dirty="0" smtClean="0">
                            <a:latin typeface="Cambria Math" panose="02040503050406030204" pitchFamily="18" charset="0"/>
                          </a:rPr>
                          <m:t>+1</m:t>
                        </m:r>
                      </m:sup>
                    </m:sSubSup>
                  </m:oMath>
                </a14:m>
                <a:r>
                  <a:rPr lang="en-US" sz="1800" dirty="0"/>
                  <a:t>}    </a:t>
                </a:r>
              </a:p>
              <a:p>
                <a:endParaRPr lang="en-US" dirty="0"/>
              </a:p>
            </p:txBody>
          </p:sp>
        </mc:Choice>
        <mc:Fallback xmlns="">
          <p:sp>
            <p:nvSpPr>
              <p:cNvPr id="9" name="TextBox 8">
                <a:extLst>
                  <a:ext uri="{FF2B5EF4-FFF2-40B4-BE49-F238E27FC236}">
                    <a16:creationId xmlns:a16="http://schemas.microsoft.com/office/drawing/2014/main" id="{D49F8B82-013C-04F1-D3F7-826A1B9535B5}"/>
                  </a:ext>
                </a:extLst>
              </p:cNvPr>
              <p:cNvSpPr txBox="1">
                <a:spLocks noRot="1" noChangeAspect="1" noMove="1" noResize="1" noEditPoints="1" noAdjustHandles="1" noChangeArrowheads="1" noChangeShapeType="1" noTextEdit="1"/>
              </p:cNvSpPr>
              <p:nvPr/>
            </p:nvSpPr>
            <p:spPr>
              <a:xfrm>
                <a:off x="8124173" y="3182026"/>
                <a:ext cx="3163824" cy="760465"/>
              </a:xfrm>
              <a:prstGeom prst="rect">
                <a:avLst/>
              </a:prstGeom>
              <a:blipFill>
                <a:blip r:embed="rId5"/>
                <a:stretch>
                  <a:fillRect l="-1734" t="-50400" r="-7514" b="-464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308E4C-1099-42B8-4D3C-0DDE90F98E2C}"/>
              </a:ext>
            </a:extLst>
          </p:cNvPr>
          <p:cNvSpPr txBox="1"/>
          <p:nvPr/>
        </p:nvSpPr>
        <p:spPr>
          <a:xfrm>
            <a:off x="8124173" y="3990406"/>
            <a:ext cx="3589471" cy="646331"/>
          </a:xfrm>
          <a:prstGeom prst="rect">
            <a:avLst/>
          </a:prstGeom>
          <a:noFill/>
        </p:spPr>
        <p:txBody>
          <a:bodyPr wrap="square">
            <a:spAutoFit/>
          </a:bodyPr>
          <a:lstStyle/>
          <a:p>
            <a:r>
              <a:rPr lang="en-US" sz="1800" dirty="0"/>
              <a:t>Higher training consistency indicates higher model confidence </a:t>
            </a:r>
          </a:p>
        </p:txBody>
      </p:sp>
      <p:sp>
        <p:nvSpPr>
          <p:cNvPr id="13" name="TextBox 12">
            <a:extLst>
              <a:ext uri="{FF2B5EF4-FFF2-40B4-BE49-F238E27FC236}">
                <a16:creationId xmlns:a16="http://schemas.microsoft.com/office/drawing/2014/main" id="{FC9AFAFA-9EBB-695A-B7F9-6862A67200F7}"/>
              </a:ext>
            </a:extLst>
          </p:cNvPr>
          <p:cNvSpPr txBox="1"/>
          <p:nvPr/>
        </p:nvSpPr>
        <p:spPr>
          <a:xfrm>
            <a:off x="1991149" y="5376242"/>
            <a:ext cx="787864" cy="369332"/>
          </a:xfrm>
          <a:prstGeom prst="rect">
            <a:avLst/>
          </a:prstGeom>
          <a:noFill/>
        </p:spPr>
        <p:txBody>
          <a:bodyPr wrap="square" rtlCol="0">
            <a:spAutoFit/>
          </a:bodyPr>
          <a:lstStyle/>
          <a:p>
            <a:r>
              <a:rPr lang="en-US" dirty="0"/>
              <a:t>Epoch</a:t>
            </a:r>
          </a:p>
        </p:txBody>
      </p:sp>
      <p:sp>
        <p:nvSpPr>
          <p:cNvPr id="14" name="TextBox 13">
            <a:extLst>
              <a:ext uri="{FF2B5EF4-FFF2-40B4-BE49-F238E27FC236}">
                <a16:creationId xmlns:a16="http://schemas.microsoft.com/office/drawing/2014/main" id="{26CDF240-4C60-91D7-9623-2CC88577D998}"/>
              </a:ext>
            </a:extLst>
          </p:cNvPr>
          <p:cNvSpPr txBox="1"/>
          <p:nvPr/>
        </p:nvSpPr>
        <p:spPr>
          <a:xfrm>
            <a:off x="1823327" y="4978448"/>
            <a:ext cx="1135202" cy="369332"/>
          </a:xfrm>
          <a:prstGeom prst="rect">
            <a:avLst/>
          </a:prstGeom>
          <a:noFill/>
        </p:spPr>
        <p:txBody>
          <a:bodyPr wrap="square" rtlCol="0">
            <a:spAutoFit/>
          </a:bodyPr>
          <a:lstStyle/>
          <a:p>
            <a:pPr algn="ctr"/>
            <a:r>
              <a:rPr lang="en-US" dirty="0"/>
              <a:t>Prediction</a:t>
            </a:r>
          </a:p>
        </p:txBody>
      </p:sp>
      <p:sp>
        <p:nvSpPr>
          <p:cNvPr id="10" name="TextBox 9">
            <a:extLst>
              <a:ext uri="{FF2B5EF4-FFF2-40B4-BE49-F238E27FC236}">
                <a16:creationId xmlns:a16="http://schemas.microsoft.com/office/drawing/2014/main" id="{046438BE-0A84-9159-4004-BF0594F5935E}"/>
              </a:ext>
            </a:extLst>
          </p:cNvPr>
          <p:cNvSpPr txBox="1"/>
          <p:nvPr/>
        </p:nvSpPr>
        <p:spPr>
          <a:xfrm>
            <a:off x="7784592" y="946542"/>
            <a:ext cx="4181856" cy="523220"/>
          </a:xfrm>
          <a:prstGeom prst="rect">
            <a:avLst/>
          </a:prstGeom>
          <a:noFill/>
        </p:spPr>
        <p:txBody>
          <a:bodyPr wrap="square" rtlCol="0">
            <a:spAutoFit/>
          </a:bodyPr>
          <a:lstStyle/>
          <a:p>
            <a:r>
              <a:rPr lang="en-US" sz="2800" dirty="0">
                <a:solidFill>
                  <a:srgbClr val="FF0000"/>
                </a:solidFill>
              </a:rPr>
              <a:t>No ground truth needed!!!</a:t>
            </a:r>
          </a:p>
        </p:txBody>
      </p:sp>
    </p:spTree>
    <p:extLst>
      <p:ext uri="{BB962C8B-B14F-4D97-AF65-F5344CB8AC3E}">
        <p14:creationId xmlns:p14="http://schemas.microsoft.com/office/powerpoint/2010/main" val="382794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0587-3B5B-9498-0280-2A1EACF45611}"/>
              </a:ext>
            </a:extLst>
          </p:cNvPr>
          <p:cNvSpPr>
            <a:spLocks noGrp="1"/>
          </p:cNvSpPr>
          <p:nvPr>
            <p:ph type="title"/>
          </p:nvPr>
        </p:nvSpPr>
        <p:spPr/>
        <p:txBody>
          <a:bodyPr/>
          <a:lstStyle/>
          <a:p>
            <a:r>
              <a:rPr lang="en-US" dirty="0"/>
              <a:t>Quality verification</a:t>
            </a:r>
          </a:p>
        </p:txBody>
      </p:sp>
      <p:sp>
        <p:nvSpPr>
          <p:cNvPr id="3" name="Slide Number Placeholder 2">
            <a:extLst>
              <a:ext uri="{FF2B5EF4-FFF2-40B4-BE49-F238E27FC236}">
                <a16:creationId xmlns:a16="http://schemas.microsoft.com/office/drawing/2014/main" id="{5AA631BB-A21C-E9F0-C4A6-0BBEE77C64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5" name="Picture 14" descr="Map&#10;&#10;Description automatically generated with low confidence">
            <a:extLst>
              <a:ext uri="{FF2B5EF4-FFF2-40B4-BE49-F238E27FC236}">
                <a16:creationId xmlns:a16="http://schemas.microsoft.com/office/drawing/2014/main" id="{BF35E4DC-F2E1-BDDF-7790-B776162D3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601" y="4107142"/>
            <a:ext cx="2358218" cy="2001336"/>
          </a:xfrm>
          <a:prstGeom prst="rect">
            <a:avLst/>
          </a:prstGeom>
        </p:spPr>
      </p:pic>
      <p:pic>
        <p:nvPicPr>
          <p:cNvPr id="17" name="Picture 16" descr="Map&#10;&#10;Description automatically generated with medium confidence">
            <a:extLst>
              <a:ext uri="{FF2B5EF4-FFF2-40B4-BE49-F238E27FC236}">
                <a16:creationId xmlns:a16="http://schemas.microsoft.com/office/drawing/2014/main" id="{4ACAD70F-2A9F-C46E-6DB8-9749B1AD3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570" y="4107142"/>
            <a:ext cx="2056622" cy="2001337"/>
          </a:xfrm>
          <a:prstGeom prst="rect">
            <a:avLst/>
          </a:prstGeom>
        </p:spPr>
      </p:pic>
      <p:pic>
        <p:nvPicPr>
          <p:cNvPr id="31" name="Picture 30">
            <a:extLst>
              <a:ext uri="{FF2B5EF4-FFF2-40B4-BE49-F238E27FC236}">
                <a16:creationId xmlns:a16="http://schemas.microsoft.com/office/drawing/2014/main" id="{524CE02D-B3AD-B2D8-1734-0BB4D93AA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6570" y="1553819"/>
            <a:ext cx="2056622" cy="2001337"/>
          </a:xfrm>
          <a:prstGeom prst="rect">
            <a:avLst/>
          </a:prstGeom>
        </p:spPr>
      </p:pic>
      <p:pic>
        <p:nvPicPr>
          <p:cNvPr id="33" name="Picture 32" descr="Map, qr code&#10;&#10;Description automatically generated">
            <a:extLst>
              <a:ext uri="{FF2B5EF4-FFF2-40B4-BE49-F238E27FC236}">
                <a16:creationId xmlns:a16="http://schemas.microsoft.com/office/drawing/2014/main" id="{A327A1DA-1E55-6C52-39DA-950B9B2428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9503" y="1475167"/>
            <a:ext cx="2056622" cy="2001337"/>
          </a:xfrm>
          <a:prstGeom prst="rect">
            <a:avLst/>
          </a:prstGeom>
        </p:spPr>
      </p:pic>
      <p:sp>
        <p:nvSpPr>
          <p:cNvPr id="34" name="Rectangle 33">
            <a:extLst>
              <a:ext uri="{FF2B5EF4-FFF2-40B4-BE49-F238E27FC236}">
                <a16:creationId xmlns:a16="http://schemas.microsoft.com/office/drawing/2014/main" id="{2DE05781-EAF7-DCA7-F5C0-DBBB1334FD5B}"/>
              </a:ext>
            </a:extLst>
          </p:cNvPr>
          <p:cNvSpPr/>
          <p:nvPr/>
        </p:nvSpPr>
        <p:spPr>
          <a:xfrm>
            <a:off x="1493520" y="1690688"/>
            <a:ext cx="2877312" cy="7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10000 labeled samples of CIFAR10 training (20%)</a:t>
            </a:r>
          </a:p>
        </p:txBody>
      </p:sp>
      <p:sp>
        <p:nvSpPr>
          <p:cNvPr id="35" name="Arrow: Down 34">
            <a:extLst>
              <a:ext uri="{FF2B5EF4-FFF2-40B4-BE49-F238E27FC236}">
                <a16:creationId xmlns:a16="http://schemas.microsoft.com/office/drawing/2014/main" id="{D2285C31-9C57-074A-B038-22488725984D}"/>
              </a:ext>
            </a:extLst>
          </p:cNvPr>
          <p:cNvSpPr/>
          <p:nvPr/>
        </p:nvSpPr>
        <p:spPr>
          <a:xfrm>
            <a:off x="2762191" y="2489133"/>
            <a:ext cx="304097" cy="377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1E2A73F-313A-279E-1341-BDB688893792}"/>
              </a:ext>
            </a:extLst>
          </p:cNvPr>
          <p:cNvSpPr/>
          <p:nvPr/>
        </p:nvSpPr>
        <p:spPr>
          <a:xfrm>
            <a:off x="1488347" y="2898915"/>
            <a:ext cx="2877312" cy="7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deep classifier</a:t>
            </a:r>
          </a:p>
        </p:txBody>
      </p:sp>
      <p:sp>
        <p:nvSpPr>
          <p:cNvPr id="37" name="Rectangle 36">
            <a:extLst>
              <a:ext uri="{FF2B5EF4-FFF2-40B4-BE49-F238E27FC236}">
                <a16:creationId xmlns:a16="http://schemas.microsoft.com/office/drawing/2014/main" id="{9221D46B-FCD5-E7C3-E2E4-C024DEB6F134}"/>
              </a:ext>
            </a:extLst>
          </p:cNvPr>
          <p:cNvSpPr/>
          <p:nvPr/>
        </p:nvSpPr>
        <p:spPr>
          <a:xfrm>
            <a:off x="882411" y="4107142"/>
            <a:ext cx="4052917" cy="7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6000 unlabeled samples penultimate fully connected (FC) layer representation </a:t>
            </a:r>
          </a:p>
        </p:txBody>
      </p:sp>
      <p:sp>
        <p:nvSpPr>
          <p:cNvPr id="38" name="Arrow: Down 37">
            <a:extLst>
              <a:ext uri="{FF2B5EF4-FFF2-40B4-BE49-F238E27FC236}">
                <a16:creationId xmlns:a16="http://schemas.microsoft.com/office/drawing/2014/main" id="{9FD3389B-B6A0-9C8D-A3B5-6165992569C9}"/>
              </a:ext>
            </a:extLst>
          </p:cNvPr>
          <p:cNvSpPr/>
          <p:nvPr/>
        </p:nvSpPr>
        <p:spPr>
          <a:xfrm>
            <a:off x="2756822" y="3692025"/>
            <a:ext cx="304097" cy="377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7DACB7BF-D927-8818-1224-5E3FCFF5DEE5}"/>
              </a:ext>
            </a:extLst>
          </p:cNvPr>
          <p:cNvSpPr/>
          <p:nvPr/>
        </p:nvSpPr>
        <p:spPr>
          <a:xfrm>
            <a:off x="2756820" y="4879084"/>
            <a:ext cx="304097" cy="377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1CBAAEB-FB71-4B6A-C0BC-AB9466669751}"/>
              </a:ext>
            </a:extLst>
          </p:cNvPr>
          <p:cNvSpPr/>
          <p:nvPr/>
        </p:nvSpPr>
        <p:spPr>
          <a:xfrm>
            <a:off x="1488347" y="5315369"/>
            <a:ext cx="2877312" cy="7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t-SNE visualization </a:t>
            </a:r>
          </a:p>
        </p:txBody>
      </p:sp>
      <p:sp>
        <p:nvSpPr>
          <p:cNvPr id="41" name="TextBox 40">
            <a:extLst>
              <a:ext uri="{FF2B5EF4-FFF2-40B4-BE49-F238E27FC236}">
                <a16:creationId xmlns:a16="http://schemas.microsoft.com/office/drawing/2014/main" id="{48549E0A-FACB-1619-4864-CBD473C18930}"/>
              </a:ext>
            </a:extLst>
          </p:cNvPr>
          <p:cNvSpPr txBox="1"/>
          <p:nvPr/>
        </p:nvSpPr>
        <p:spPr>
          <a:xfrm>
            <a:off x="6445385" y="3553820"/>
            <a:ext cx="1078992" cy="369332"/>
          </a:xfrm>
          <a:prstGeom prst="rect">
            <a:avLst/>
          </a:prstGeom>
          <a:noFill/>
        </p:spPr>
        <p:txBody>
          <a:bodyPr wrap="square" rtlCol="0">
            <a:spAutoFit/>
          </a:bodyPr>
          <a:lstStyle/>
          <a:p>
            <a:pPr algn="ctr"/>
            <a:r>
              <a:rPr lang="en-US" dirty="0"/>
              <a:t>(a) Label</a:t>
            </a:r>
          </a:p>
        </p:txBody>
      </p:sp>
      <p:sp>
        <p:nvSpPr>
          <p:cNvPr id="42" name="TextBox 41">
            <a:extLst>
              <a:ext uri="{FF2B5EF4-FFF2-40B4-BE49-F238E27FC236}">
                <a16:creationId xmlns:a16="http://schemas.microsoft.com/office/drawing/2014/main" id="{108C5F54-1724-5C24-731A-8A487F14404B}"/>
              </a:ext>
            </a:extLst>
          </p:cNvPr>
          <p:cNvSpPr txBox="1"/>
          <p:nvPr/>
        </p:nvSpPr>
        <p:spPr>
          <a:xfrm>
            <a:off x="9078318" y="3558648"/>
            <a:ext cx="1303170" cy="369332"/>
          </a:xfrm>
          <a:prstGeom prst="rect">
            <a:avLst/>
          </a:prstGeom>
          <a:noFill/>
        </p:spPr>
        <p:txBody>
          <a:bodyPr wrap="square" rtlCol="0">
            <a:spAutoFit/>
          </a:bodyPr>
          <a:lstStyle/>
          <a:p>
            <a:pPr algn="ctr"/>
            <a:r>
              <a:rPr lang="en-US" dirty="0"/>
              <a:t>(b) </a:t>
            </a:r>
            <a:r>
              <a:rPr lang="en-US" dirty="0" err="1"/>
              <a:t>Softmax</a:t>
            </a:r>
            <a:endParaRPr lang="en-US" dirty="0"/>
          </a:p>
        </p:txBody>
      </p:sp>
      <p:sp>
        <p:nvSpPr>
          <p:cNvPr id="43" name="TextBox 42">
            <a:extLst>
              <a:ext uri="{FF2B5EF4-FFF2-40B4-BE49-F238E27FC236}">
                <a16:creationId xmlns:a16="http://schemas.microsoft.com/office/drawing/2014/main" id="{94FCDD2A-010C-95A0-123E-771E73D0A3CD}"/>
              </a:ext>
            </a:extLst>
          </p:cNvPr>
          <p:cNvSpPr txBox="1"/>
          <p:nvPr/>
        </p:nvSpPr>
        <p:spPr>
          <a:xfrm>
            <a:off x="6168928" y="6028017"/>
            <a:ext cx="1631906" cy="369332"/>
          </a:xfrm>
          <a:prstGeom prst="rect">
            <a:avLst/>
          </a:prstGeom>
          <a:noFill/>
        </p:spPr>
        <p:txBody>
          <a:bodyPr wrap="square" rtlCol="0">
            <a:spAutoFit/>
          </a:bodyPr>
          <a:lstStyle/>
          <a:p>
            <a:pPr algn="ctr"/>
            <a:r>
              <a:rPr lang="en-US" dirty="0"/>
              <a:t>(c) Correctness</a:t>
            </a:r>
          </a:p>
        </p:txBody>
      </p:sp>
      <p:sp>
        <p:nvSpPr>
          <p:cNvPr id="44" name="TextBox 43">
            <a:extLst>
              <a:ext uri="{FF2B5EF4-FFF2-40B4-BE49-F238E27FC236}">
                <a16:creationId xmlns:a16="http://schemas.microsoft.com/office/drawing/2014/main" id="{0393F19D-EF6F-045E-21BE-AE49DADB1787}"/>
              </a:ext>
            </a:extLst>
          </p:cNvPr>
          <p:cNvSpPr txBox="1"/>
          <p:nvPr/>
        </p:nvSpPr>
        <p:spPr>
          <a:xfrm>
            <a:off x="8913950" y="6028017"/>
            <a:ext cx="1631906" cy="369332"/>
          </a:xfrm>
          <a:prstGeom prst="rect">
            <a:avLst/>
          </a:prstGeom>
          <a:noFill/>
        </p:spPr>
        <p:txBody>
          <a:bodyPr wrap="square" rtlCol="0">
            <a:spAutoFit/>
          </a:bodyPr>
          <a:lstStyle/>
          <a:p>
            <a:pPr algn="ctr"/>
            <a:r>
              <a:rPr lang="en-US" dirty="0"/>
              <a:t>(d) Consistency</a:t>
            </a:r>
          </a:p>
        </p:txBody>
      </p:sp>
    </p:spTree>
    <p:extLst>
      <p:ext uri="{BB962C8B-B14F-4D97-AF65-F5344CB8AC3E}">
        <p14:creationId xmlns:p14="http://schemas.microsoft.com/office/powerpoint/2010/main" val="88288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F41F-1818-5922-85D6-4E9F011879D6}"/>
              </a:ext>
            </a:extLst>
          </p:cNvPr>
          <p:cNvSpPr>
            <a:spLocks noGrp="1"/>
          </p:cNvSpPr>
          <p:nvPr>
            <p:ph type="title"/>
          </p:nvPr>
        </p:nvSpPr>
        <p:spPr/>
        <p:txBody>
          <a:bodyPr/>
          <a:lstStyle/>
          <a:p>
            <a:r>
              <a:rPr lang="en-US" dirty="0"/>
              <a:t>Quantitative verification</a:t>
            </a:r>
          </a:p>
        </p:txBody>
      </p:sp>
      <p:sp>
        <p:nvSpPr>
          <p:cNvPr id="3" name="Content Placeholder 2">
            <a:extLst>
              <a:ext uri="{FF2B5EF4-FFF2-40B4-BE49-F238E27FC236}">
                <a16:creationId xmlns:a16="http://schemas.microsoft.com/office/drawing/2014/main" id="{1443DFBC-CC1F-60C4-D0BF-DA26CD4B0482}"/>
              </a:ext>
            </a:extLst>
          </p:cNvPr>
          <p:cNvSpPr>
            <a:spLocks noGrp="1"/>
          </p:cNvSpPr>
          <p:nvPr>
            <p:ph idx="1"/>
          </p:nvPr>
        </p:nvSpPr>
        <p:spPr>
          <a:xfrm>
            <a:off x="2505995" y="4663481"/>
            <a:ext cx="6875749" cy="1623251"/>
          </a:xfrm>
        </p:spPr>
        <p:txBody>
          <a:bodyPr>
            <a:normAutofit/>
          </a:bodyPr>
          <a:lstStyle/>
          <a:p>
            <a:pPr marL="0" indent="0">
              <a:buNone/>
            </a:pPr>
            <a:r>
              <a:rPr lang="en-US" sz="1800" b="0" i="0" dirty="0">
                <a:effectLst/>
                <a:latin typeface="Calibri (Body)"/>
              </a:rPr>
              <a:t>Performance of consistency as a confidence estimator. We evaluate the performance of </a:t>
            </a:r>
            <a:r>
              <a:rPr lang="en-US" sz="1800" b="0" i="0" dirty="0" err="1">
                <a:effectLst/>
                <a:latin typeface="Calibri (Body)"/>
              </a:rPr>
              <a:t>softmax</a:t>
            </a:r>
            <a:r>
              <a:rPr lang="en-US" sz="1800" b="0" i="0" dirty="0">
                <a:effectLst/>
                <a:latin typeface="Calibri (Body)"/>
              </a:rPr>
              <a:t> output, consistency and correctness in terms of popular metrics, AURC and E-AURC. We train a model with only 20% of CIFAR10 labeled data and evaluate on the remaining unlabeled data.</a:t>
            </a:r>
            <a:endParaRPr lang="en-US" sz="1800" dirty="0">
              <a:latin typeface="Calibri (Body)"/>
            </a:endParaRPr>
          </a:p>
        </p:txBody>
      </p:sp>
      <p:pic>
        <p:nvPicPr>
          <p:cNvPr id="7" name="Picture 6">
            <a:extLst>
              <a:ext uri="{FF2B5EF4-FFF2-40B4-BE49-F238E27FC236}">
                <a16:creationId xmlns:a16="http://schemas.microsoft.com/office/drawing/2014/main" id="{9E192F33-9464-1F64-B45B-ACAF1EB9AEB0}"/>
              </a:ext>
            </a:extLst>
          </p:cNvPr>
          <p:cNvPicPr>
            <a:picLocks noChangeAspect="1"/>
          </p:cNvPicPr>
          <p:nvPr/>
        </p:nvPicPr>
        <p:blipFill>
          <a:blip r:embed="rId3"/>
          <a:stretch>
            <a:fillRect/>
          </a:stretch>
        </p:blipFill>
        <p:spPr>
          <a:xfrm>
            <a:off x="2894760" y="1907379"/>
            <a:ext cx="2861624" cy="2588220"/>
          </a:xfrm>
          <a:prstGeom prst="rect">
            <a:avLst/>
          </a:prstGeom>
        </p:spPr>
      </p:pic>
      <p:pic>
        <p:nvPicPr>
          <p:cNvPr id="9" name="Picture 8">
            <a:extLst>
              <a:ext uri="{FF2B5EF4-FFF2-40B4-BE49-F238E27FC236}">
                <a16:creationId xmlns:a16="http://schemas.microsoft.com/office/drawing/2014/main" id="{08A6745D-7517-7BEB-2E4B-3B34001D7CA3}"/>
              </a:ext>
            </a:extLst>
          </p:cNvPr>
          <p:cNvPicPr>
            <a:picLocks noChangeAspect="1"/>
          </p:cNvPicPr>
          <p:nvPr/>
        </p:nvPicPr>
        <p:blipFill>
          <a:blip r:embed="rId4"/>
          <a:stretch>
            <a:fillRect/>
          </a:stretch>
        </p:blipFill>
        <p:spPr>
          <a:xfrm>
            <a:off x="6006623" y="1919530"/>
            <a:ext cx="2867699" cy="2576069"/>
          </a:xfrm>
          <a:prstGeom prst="rect">
            <a:avLst/>
          </a:prstGeom>
        </p:spPr>
      </p:pic>
    </p:spTree>
    <p:extLst>
      <p:ext uri="{BB962C8B-B14F-4D97-AF65-F5344CB8AC3E}">
        <p14:creationId xmlns:p14="http://schemas.microsoft.com/office/powerpoint/2010/main" val="193755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7819-C46B-66EE-8D3C-FBFD22B7AED4}"/>
              </a:ext>
            </a:extLst>
          </p:cNvPr>
          <p:cNvSpPr>
            <a:spLocks noGrp="1"/>
          </p:cNvSpPr>
          <p:nvPr>
            <p:ph type="title"/>
          </p:nvPr>
        </p:nvSpPr>
        <p:spPr/>
        <p:txBody>
          <a:bodyPr/>
          <a:lstStyle/>
          <a:p>
            <a:r>
              <a:rPr lang="en-US" dirty="0"/>
              <a:t>Consistency ranking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DA89B-8874-227A-75B4-C5C4BBA0F37C}"/>
                  </a:ext>
                </a:extLst>
              </p:cNvPr>
              <p:cNvSpPr>
                <a:spLocks noGrp="1"/>
              </p:cNvSpPr>
              <p:nvPr>
                <p:ph idx="1"/>
              </p:nvPr>
            </p:nvSpPr>
            <p:spPr>
              <a:xfrm>
                <a:off x="917448" y="1819529"/>
                <a:ext cx="8884920" cy="673735"/>
              </a:xfrm>
            </p:spPr>
            <p:txBody>
              <a:bodyPr>
                <a:normAutofit/>
              </a:bodyPr>
              <a:lstStyle/>
              <a:p>
                <a:pPr marL="0" indent="0">
                  <a:buNone/>
                </a:pPr>
                <a:r>
                  <a:rPr lang="en-US" sz="2000" dirty="0"/>
                  <a:t>Consistency ranking loss: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𝑐𝑜𝑛𝑠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e>
                    </m:d>
                    <m:r>
                      <a:rPr lang="en-US" sz="2000" b="0" i="1" smtClean="0">
                        <a:latin typeface="Cambria Math" panose="02040503050406030204" pitchFamily="18" charset="0"/>
                      </a:rPr>
                      <m:t>=</m:t>
                    </m:r>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𝑠</m:t>
                        </m:r>
                        <m:r>
                          <a:rPr lang="pt-BR" sz="2000" b="0" i="1" smtClean="0">
                            <a:latin typeface="Cambria Math" panose="02040503050406030204" pitchFamily="18" charset="0"/>
                          </a:rPr>
                          <m:t>=</m:t>
                        </m:r>
                        <m:r>
                          <a:rPr lang="en-US" sz="2000" b="0" i="1" smtClean="0">
                            <a:latin typeface="Cambria Math" panose="02040503050406030204" pitchFamily="18" charset="0"/>
                          </a:rPr>
                          <m:t>1</m:t>
                        </m:r>
                      </m:sub>
                      <m:sup>
                        <m:r>
                          <a:rPr lang="pt-BR"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sup>
                      <m:e>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𝑐</m:t>
                                </m:r>
                              </m:e>
                              <m:sub>
                                <m:r>
                                  <m:rPr>
                                    <m:brk m:alnAt="23"/>
                                  </m:rPr>
                                  <a:rPr lang="en-US" sz="2000" b="0" i="1" smtClean="0">
                                    <a:latin typeface="Cambria Math" panose="02040503050406030204" pitchFamily="18" charset="0"/>
                                  </a:rPr>
                                  <m:t>𝑖</m:t>
                                </m:r>
                              </m:sub>
                            </m:sSub>
                            <m:r>
                              <m:rPr>
                                <m:brk m:alnAt="23"/>
                              </m:rP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𝑐</m:t>
                                </m:r>
                              </m:e>
                              <m:sub>
                                <m:r>
                                  <m:rPr>
                                    <m:brk m:alnAt="23"/>
                                  </m:rPr>
                                  <a:rPr lang="en-US" sz="2000" b="0" i="1" smtClean="0">
                                    <a:latin typeface="Cambria Math" panose="02040503050406030204" pitchFamily="18" charset="0"/>
                                  </a:rPr>
                                  <m:t>𝑠</m:t>
                                </m:r>
                              </m:sub>
                            </m:sSub>
                          </m:sub>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sup>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d>
                                  <m:dPr>
                                    <m:begChr m:val="{"/>
                                    <m:ctrlPr>
                                      <a:rPr lang="en-US" sz="2000" i="1">
                                        <a:latin typeface="Cambria Math" panose="02040503050406030204" pitchFamily="18" charset="0"/>
                                      </a:rPr>
                                    </m:ctrlPr>
                                  </m:dPr>
                                  <m:e>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i="1">
                                    <a:latin typeface="Cambria Math" panose="02040503050406030204" pitchFamily="18" charset="0"/>
                                  </a:rPr>
                                  <m:t>𝑖</m:t>
                                </m:r>
                              </m:sub>
                            </m:sSub>
                            <m:r>
                              <a:rPr lang="en-US" sz="2000" i="1">
                                <a:latin typeface="Cambria Math" panose="02040503050406030204" pitchFamily="18" charset="0"/>
                              </a:rPr>
                              <m:t>)}</m:t>
                            </m:r>
                          </m:e>
                        </m:nary>
                      </m:e>
                    </m:nary>
                  </m:oMath>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EB9DA89B-8874-227A-75B4-C5C4BBA0F37C}"/>
                  </a:ext>
                </a:extLst>
              </p:cNvPr>
              <p:cNvSpPr>
                <a:spLocks noGrp="1" noRot="1" noChangeAspect="1" noMove="1" noResize="1" noEditPoints="1" noAdjustHandles="1" noChangeArrowheads="1" noChangeShapeType="1" noTextEdit="1"/>
              </p:cNvSpPr>
              <p:nvPr>
                <p:ph idx="1"/>
              </p:nvPr>
            </p:nvSpPr>
            <p:spPr>
              <a:xfrm>
                <a:off x="917448" y="1819529"/>
                <a:ext cx="8884920" cy="673735"/>
              </a:xfrm>
              <a:blipFill>
                <a:blip r:embed="rId3"/>
                <a:stretch>
                  <a:fillRect l="-755" t="-72072" b="-684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13A863-199E-EAC2-838A-EB860C9E0654}"/>
                  </a:ext>
                </a:extLst>
              </p:cNvPr>
              <p:cNvSpPr txBox="1"/>
              <p:nvPr/>
            </p:nvSpPr>
            <p:spPr>
              <a:xfrm>
                <a:off x="917448" y="2535936"/>
                <a:ext cx="5907024" cy="1631216"/>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𝑠</m:t>
                        </m:r>
                      </m:sub>
                    </m:sSub>
                  </m:oMath>
                </a14:m>
                <a:r>
                  <a:rPr lang="en-US" sz="2000" dirty="0"/>
                  <a:t> is the training consistency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𝑡h</m:t>
                        </m:r>
                      </m:sub>
                    </m:sSub>
                  </m:oMath>
                </a14:m>
                <a:r>
                  <a:rPr lang="en-US" sz="2000" dirty="0"/>
                  <a:t> sample</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𝜅</m:t>
                        </m:r>
                      </m:e>
                      <m:sub>
                        <m:r>
                          <a:rPr lang="en-US" sz="2000" b="0" i="1" smtClean="0">
                            <a:latin typeface="Cambria Math" panose="02040503050406030204" pitchFamily="18" charset="0"/>
                          </a:rPr>
                          <m:t>𝑠</m:t>
                        </m:r>
                      </m:sub>
                    </m:sSub>
                  </m:oMath>
                </a14:m>
                <a:r>
                  <a:rPr lang="en-US" sz="2000" dirty="0"/>
                  <a:t> is the model confidence output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𝑡h</m:t>
                        </m:r>
                      </m:sub>
                    </m:sSub>
                  </m:oMath>
                </a14:m>
                <a:r>
                  <a:rPr lang="en-US" sz="2000" dirty="0"/>
                  <a:t> sample</a:t>
                </a:r>
              </a:p>
              <a:p>
                <a14:m>
                  <m:oMath xmlns:m="http://schemas.openxmlformats.org/officeDocument/2006/math">
                    <m:r>
                      <a:rPr lang="en-US" sz="2000" b="0" i="1" smtClean="0">
                        <a:latin typeface="Cambria Math" panose="02040503050406030204" pitchFamily="18" charset="0"/>
                      </a:rPr>
                      <m:t>𝑛</m:t>
                    </m:r>
                  </m:oMath>
                </a14:m>
                <a:r>
                  <a:rPr lang="en-US" sz="2000" dirty="0"/>
                  <a:t> is the number of labeled samples</a:t>
                </a:r>
              </a:p>
              <a:p>
                <a14:m>
                  <m:oMath xmlns:m="http://schemas.openxmlformats.org/officeDocument/2006/math">
                    <m:r>
                      <a:rPr lang="en-US" sz="2000" b="0" i="1" smtClean="0">
                        <a:latin typeface="Cambria Math" panose="02040503050406030204" pitchFamily="18" charset="0"/>
                      </a:rPr>
                      <m:t>𝑝</m:t>
                    </m:r>
                  </m:oMath>
                </a14:m>
                <a:r>
                  <a:rPr lang="en-US" sz="2000" dirty="0"/>
                  <a:t> is the number of unlabeled samples</a:t>
                </a:r>
              </a:p>
              <a:p>
                <a:endParaRPr lang="en-US" sz="2000" dirty="0"/>
              </a:p>
            </p:txBody>
          </p:sp>
        </mc:Choice>
        <mc:Fallback xmlns="">
          <p:sp>
            <p:nvSpPr>
              <p:cNvPr id="4" name="TextBox 3">
                <a:extLst>
                  <a:ext uri="{FF2B5EF4-FFF2-40B4-BE49-F238E27FC236}">
                    <a16:creationId xmlns:a16="http://schemas.microsoft.com/office/drawing/2014/main" id="{AA13A863-199E-EAC2-838A-EB860C9E0654}"/>
                  </a:ext>
                </a:extLst>
              </p:cNvPr>
              <p:cNvSpPr txBox="1">
                <a:spLocks noRot="1" noChangeAspect="1" noMove="1" noResize="1" noEditPoints="1" noAdjustHandles="1" noChangeArrowheads="1" noChangeShapeType="1" noTextEdit="1"/>
              </p:cNvSpPr>
              <p:nvPr/>
            </p:nvSpPr>
            <p:spPr>
              <a:xfrm>
                <a:off x="917448" y="2535936"/>
                <a:ext cx="5907024" cy="1631216"/>
              </a:xfrm>
              <a:prstGeom prst="rect">
                <a:avLst/>
              </a:prstGeom>
              <a:blipFill>
                <a:blip r:embed="rId4"/>
                <a:stretch>
                  <a:fillRect t="-1866"/>
                </a:stretch>
              </a:blipFill>
            </p:spPr>
            <p:txBody>
              <a:bodyPr/>
              <a:lstStyle/>
              <a:p>
                <a:r>
                  <a:rPr lang="en-US">
                    <a:noFill/>
                  </a:rPr>
                  <a:t> </a:t>
                </a:r>
              </a:p>
            </p:txBody>
          </p:sp>
        </mc:Fallback>
      </mc:AlternateContent>
    </p:spTree>
    <p:extLst>
      <p:ext uri="{BB962C8B-B14F-4D97-AF65-F5344CB8AC3E}">
        <p14:creationId xmlns:p14="http://schemas.microsoft.com/office/powerpoint/2010/main" val="6038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1318</Words>
  <Application>Microsoft Macintosh PowerPoint</Application>
  <PresentationFormat>Widescreen</PresentationFormat>
  <Paragraphs>122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 (Body)</vt:lpstr>
      <vt:lpstr>Arial</vt:lpstr>
      <vt:lpstr>Calibri</vt:lpstr>
      <vt:lpstr>Calibri Light</vt:lpstr>
      <vt:lpstr>Cambria Math</vt:lpstr>
      <vt:lpstr>Candara</vt:lpstr>
      <vt:lpstr>Office Theme</vt:lpstr>
      <vt:lpstr>PowerPoint Presentation</vt:lpstr>
      <vt:lpstr>Confidence (uncertainty) estimation</vt:lpstr>
      <vt:lpstr>Problem</vt:lpstr>
      <vt:lpstr>Motivation</vt:lpstr>
      <vt:lpstr>Training consistency </vt:lpstr>
      <vt:lpstr>Training consistency </vt:lpstr>
      <vt:lpstr>Quality verification</vt:lpstr>
      <vt:lpstr>Quantitative verification</vt:lpstr>
      <vt:lpstr>Consistency ranking loss</vt:lpstr>
      <vt:lpstr>Consistency ranking loss</vt:lpstr>
      <vt:lpstr>Experiment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li</dc:creator>
  <cp:lastModifiedBy>Hu, Xiaoling</cp:lastModifiedBy>
  <cp:revision>15</cp:revision>
  <dcterms:created xsi:type="dcterms:W3CDTF">2023-03-30T02:29:39Z</dcterms:created>
  <dcterms:modified xsi:type="dcterms:W3CDTF">2024-01-03T05:51:05Z</dcterms:modified>
</cp:coreProperties>
</file>