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5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E64D-2EB9-60DE-34C5-5813F399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B3C22-2C3A-153F-8B43-93E6DB45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A6000-CD90-FAE8-BA6B-50C08EA1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19C27-AD05-F222-584B-EFC6499A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D5125-8336-7EF1-3FA6-3599E2A8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4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7614D-4222-CFFB-7007-67FD9AE7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135E5-61E2-3FF9-22C6-7B81D026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FA75-5994-A780-2B23-B8EA65FD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C265D-6F92-47DB-597A-CD8DA8AB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11A2-4859-1833-0694-16AE1447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7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62082-FB4F-4DBA-7904-8D44C04BA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3EE24-B516-1C01-5FAA-4D6C424E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654CC-99CE-A673-BBE5-E3F99B95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FE-32D1-4949-5678-BEBD2828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13A01-714C-3F04-0907-377AA1CC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1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C7D5-93A2-1C99-B4AE-101ACF0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3F991-BD17-7177-3978-FC214178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A98DC-904C-0B23-5ECF-9707AE9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174C4-382A-7CF0-8CE6-B50C6EA6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8C976-A08B-FAA2-7B59-FC580EEB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9BB88-29F5-EBA8-A947-49ADF930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202B4-0E7B-6E1E-0E53-7C152651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DB4F5-3FB4-919D-DCCD-0E8B7DA2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D7AF-4EE6-47AF-EC68-2C34CDD5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D0E7E-3565-6D6D-52B0-547E552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01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FEF2-108A-DFA7-A9B0-ED09A1A6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20F3A-EA0D-E2E4-03DE-CB42546F3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F8E11-5748-400C-F29A-A1A96BDF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41F60-2C0C-9F29-FDF7-D5AE2099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3DBEA-7FDD-1EF4-EB88-48CED99B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B6CCE-2E0A-C481-F525-BAD4310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9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FC63-D1E8-1C8C-DB1B-5CDA716A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DDAF4-D7BE-71A9-114D-3149EBE3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C1042-2325-5AFF-81CE-2F144744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B4B0E-B809-6827-77EE-F13A55DBB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3D9C09-EDD7-35CC-E5CF-6BD02F19B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4A994-351D-F377-72D6-4ADE7EE2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AE0D85-A64C-8A58-87F2-AA8C0D3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3934B2-EEBA-8623-9231-0906B057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6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EA6AF-0DE1-321F-4AD0-F5D349FC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A11D3-729D-50CB-7413-CFB0322E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0E9BA-9DC1-337A-E450-839A1AF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EE943-5CA1-895A-9C8F-3B554A8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99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BF19E-A1C7-C8FC-8482-547116B1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3B14B-AADF-4AE7-2F5B-6D8C52A7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297D3-791D-723A-49AB-4E1F558E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9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8FC7C-6D40-2BC5-E119-CD74DA0C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06D74-36E4-D1F1-F51A-A1436933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8A8A6-54DB-53AA-9C87-03A2AC0B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81442-6CBB-D613-9850-21B14472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1ED63-EECE-A312-8450-CB5F1F8E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6C5A0-45E6-1AEE-D006-397922B7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7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4675-33DC-4323-7437-F1A2595C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4C299-A1E9-7BF3-33F7-4C79E616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1795C-A377-EE89-6E00-C49E20A2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9184B-0BDC-65E4-9BE0-D5644F88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1A8E2-2B68-BD69-981E-DF85983C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4C971-15B4-0BE3-DF7F-F1D4BD33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4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C73B7-71B2-FC63-9723-AB063C4D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8F80D-D822-5702-A699-0AA882D5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08B5-C0F4-0D24-E75F-519CAD8B4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C342-4755-5F41-A24B-A9B51FF63411}" type="datetimeFigureOut">
              <a:rPr kumimoji="1" lang="zh-CN" altLang="en-US" smtClean="0"/>
              <a:t>2022/12/17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473D4-3FCF-2720-F03C-99793CA8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B9D0A-80B7-B576-7FB8-912BDC8F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5815468-9D27-4310-FE34-3E927AD91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1554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知觉决策中感觉证据积累过程（决策变量）的</a:t>
            </a:r>
            <a:endParaRPr kumimoji="1" lang="en-US" altLang="zh-CN" dirty="0"/>
          </a:p>
          <a:p>
            <a:r>
              <a:rPr kumimoji="1" lang="zh-CN" altLang="en-US" dirty="0"/>
              <a:t>神经标志物的重复研究</a:t>
            </a: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01A3413C-EBD3-8C2D-15D8-C32BA9D2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46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C7D26F6-B8B2-8BD4-259F-425898B1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3" y="1511747"/>
            <a:ext cx="9530310" cy="53172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8B3C90-0963-E2A4-340D-70BAC86896E4}"/>
              </a:ext>
            </a:extLst>
          </p:cNvPr>
          <p:cNvSpPr/>
          <p:nvPr/>
        </p:nvSpPr>
        <p:spPr>
          <a:xfrm>
            <a:off x="852279" y="865704"/>
            <a:ext cx="2395330" cy="646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知觉决策的过程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20A911-EEB4-98EE-4A20-EC011008CD77}"/>
              </a:ext>
            </a:extLst>
          </p:cNvPr>
          <p:cNvGrpSpPr/>
          <p:nvPr/>
        </p:nvGrpSpPr>
        <p:grpSpPr>
          <a:xfrm>
            <a:off x="4128052" y="488018"/>
            <a:ext cx="3935895" cy="1232452"/>
            <a:chOff x="3043858" y="99391"/>
            <a:chExt cx="3935895" cy="123245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A004431-4CA0-DFDB-3432-D965F9D66A0B}"/>
                </a:ext>
              </a:extLst>
            </p:cNvPr>
            <p:cNvGrpSpPr/>
            <p:nvPr/>
          </p:nvGrpSpPr>
          <p:grpSpPr>
            <a:xfrm>
              <a:off x="3043858" y="99391"/>
              <a:ext cx="3935895" cy="546652"/>
              <a:chOff x="2862470" y="526774"/>
              <a:chExt cx="3935895" cy="546652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F28AA482-061D-5F0A-7206-DDE9F8B64A75}"/>
                  </a:ext>
                </a:extLst>
              </p:cNvPr>
              <p:cNvSpPr/>
              <p:nvPr/>
            </p:nvSpPr>
            <p:spPr>
              <a:xfrm>
                <a:off x="2862470" y="526774"/>
                <a:ext cx="1311965" cy="5466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感觉信息编码</a:t>
                </a: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1E2A8C7-8E3E-8E1F-BDB4-4C4A72BE6531}"/>
                  </a:ext>
                </a:extLst>
              </p:cNvPr>
              <p:cNvSpPr/>
              <p:nvPr/>
            </p:nvSpPr>
            <p:spPr>
              <a:xfrm>
                <a:off x="4174435" y="526774"/>
                <a:ext cx="1311965" cy="5466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整合决策变量</a:t>
                </a: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EB3911DB-F724-D6FB-5CF1-B76ADC6BD6EA}"/>
                  </a:ext>
                </a:extLst>
              </p:cNvPr>
              <p:cNvSpPr/>
              <p:nvPr/>
            </p:nvSpPr>
            <p:spPr>
              <a:xfrm>
                <a:off x="5486400" y="526774"/>
                <a:ext cx="1311965" cy="5466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运动准备执行</a:t>
                </a:r>
              </a:p>
            </p:txBody>
          </p:sp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5702FFF9-677E-5992-03A6-00CC1389741D}"/>
                </a:ext>
              </a:extLst>
            </p:cNvPr>
            <p:cNvSpPr/>
            <p:nvPr/>
          </p:nvSpPr>
          <p:spPr>
            <a:xfrm rot="10800000">
              <a:off x="4939745" y="646043"/>
              <a:ext cx="144118" cy="308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B0CC17C-F795-0AE4-A6E9-C83B370C180D}"/>
                </a:ext>
              </a:extLst>
            </p:cNvPr>
            <p:cNvSpPr/>
            <p:nvPr/>
          </p:nvSpPr>
          <p:spPr>
            <a:xfrm>
              <a:off x="3699840" y="954158"/>
              <a:ext cx="2750656" cy="377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本研究关注过程：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整合感觉信息，做出决策的证据积累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22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F8885D-2644-C1E9-1A05-167CDB28D9F6}"/>
              </a:ext>
            </a:extLst>
          </p:cNvPr>
          <p:cNvGrpSpPr/>
          <p:nvPr/>
        </p:nvGrpSpPr>
        <p:grpSpPr>
          <a:xfrm>
            <a:off x="1028174" y="277326"/>
            <a:ext cx="10355441" cy="6303347"/>
            <a:chOff x="802888" y="446049"/>
            <a:chExt cx="10355441" cy="6303347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EF87A9DD-508C-4412-C90F-175B14E39B22}"/>
                </a:ext>
              </a:extLst>
            </p:cNvPr>
            <p:cNvSpPr/>
            <p:nvPr/>
          </p:nvSpPr>
          <p:spPr>
            <a:xfrm>
              <a:off x="802888" y="446049"/>
              <a:ext cx="2966224" cy="12154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原研究目的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AB77C68-F9E6-0C30-496E-1F37A242025A}"/>
                </a:ext>
              </a:extLst>
            </p:cNvPr>
            <p:cNvSpPr/>
            <p:nvPr/>
          </p:nvSpPr>
          <p:spPr>
            <a:xfrm>
              <a:off x="4387600" y="446049"/>
              <a:ext cx="6770729" cy="12154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探究知觉决策中证据积累过程的神经标志物</a:t>
              </a:r>
            </a:p>
          </p:txBody>
        </p:sp>
        <p:sp>
          <p:nvSpPr>
            <p:cNvPr id="8" name="下箭头 7">
              <a:extLst>
                <a:ext uri="{FF2B5EF4-FFF2-40B4-BE49-F238E27FC236}">
                  <a16:creationId xmlns:a16="http://schemas.microsoft.com/office/drawing/2014/main" id="{06F42728-4460-0D79-C120-865BF03ECEA4}"/>
                </a:ext>
              </a:extLst>
            </p:cNvPr>
            <p:cNvSpPr/>
            <p:nvPr/>
          </p:nvSpPr>
          <p:spPr>
            <a:xfrm>
              <a:off x="7513983" y="2014330"/>
              <a:ext cx="410817" cy="62285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B2C5C83A-1ABB-4DF9-BE4E-66DF3132F028}"/>
                </a:ext>
              </a:extLst>
            </p:cNvPr>
            <p:cNvSpPr/>
            <p:nvPr/>
          </p:nvSpPr>
          <p:spPr>
            <a:xfrm>
              <a:off x="6096000" y="2989981"/>
              <a:ext cx="3260035" cy="1215483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CPP</a:t>
              </a:r>
              <a:r>
                <a:rPr kumimoji="1" lang="zh-CN" altLang="en-US" dirty="0"/>
                <a:t>符合决策变量全部特征</a:t>
              </a:r>
            </a:p>
          </p:txBody>
        </p:sp>
        <p:sp>
          <p:nvSpPr>
            <p:cNvPr id="11" name="下箭头 10">
              <a:extLst>
                <a:ext uri="{FF2B5EF4-FFF2-40B4-BE49-F238E27FC236}">
                  <a16:creationId xmlns:a16="http://schemas.microsoft.com/office/drawing/2014/main" id="{A10B24A4-8500-0050-7536-D55B9971761E}"/>
                </a:ext>
              </a:extLst>
            </p:cNvPr>
            <p:cNvSpPr/>
            <p:nvPr/>
          </p:nvSpPr>
          <p:spPr>
            <a:xfrm rot="10800000">
              <a:off x="7520608" y="4558262"/>
              <a:ext cx="410817" cy="622853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EC1BBD03-9F31-8617-131D-B712637D3B8D}"/>
                </a:ext>
              </a:extLst>
            </p:cNvPr>
            <p:cNvSpPr/>
            <p:nvPr/>
          </p:nvSpPr>
          <p:spPr>
            <a:xfrm>
              <a:off x="4387600" y="5533913"/>
              <a:ext cx="6770729" cy="121548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验证原研究的效应是否真实存在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1F7D1B2F-8881-A7F7-8691-47E2A32C86D7}"/>
                </a:ext>
              </a:extLst>
            </p:cNvPr>
            <p:cNvSpPr/>
            <p:nvPr/>
          </p:nvSpPr>
          <p:spPr>
            <a:xfrm>
              <a:off x="802888" y="5533913"/>
              <a:ext cx="2966224" cy="121548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重复研究目的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7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059D177-E03E-376C-F144-C4948F545B75}"/>
              </a:ext>
            </a:extLst>
          </p:cNvPr>
          <p:cNvGrpSpPr/>
          <p:nvPr/>
        </p:nvGrpSpPr>
        <p:grpSpPr>
          <a:xfrm>
            <a:off x="2527610" y="1179242"/>
            <a:ext cx="7136780" cy="4499516"/>
            <a:chOff x="2527610" y="579864"/>
            <a:chExt cx="7136780" cy="449951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6EAFDBAA-4789-70B1-E89A-C2D788B5801B}"/>
                </a:ext>
              </a:extLst>
            </p:cNvPr>
            <p:cNvSpPr/>
            <p:nvPr/>
          </p:nvSpPr>
          <p:spPr>
            <a:xfrm>
              <a:off x="5097966" y="579864"/>
              <a:ext cx="1996068" cy="6913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实验范式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A254B28-3FB8-CD67-B9EB-DFB230711EBE}"/>
                </a:ext>
              </a:extLst>
            </p:cNvPr>
            <p:cNvGrpSpPr/>
            <p:nvPr/>
          </p:nvGrpSpPr>
          <p:grpSpPr>
            <a:xfrm>
              <a:off x="2527610" y="1778619"/>
              <a:ext cx="7136780" cy="3300761"/>
              <a:chOff x="3289610" y="367990"/>
              <a:chExt cx="7136780" cy="3300761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0E198625-51BB-47B0-E14C-CF09C24A1BB3}"/>
                  </a:ext>
                </a:extLst>
              </p:cNvPr>
              <p:cNvSpPr/>
              <p:nvPr/>
            </p:nvSpPr>
            <p:spPr>
              <a:xfrm>
                <a:off x="3289610" y="367990"/>
                <a:ext cx="7136780" cy="69137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Gradual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Target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Detection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Task</a:t>
                </a:r>
                <a:endParaRPr kumimoji="1" lang="zh-CN" altLang="en-US" dirty="0"/>
              </a:p>
            </p:txBody>
          </p:sp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EE208FA5-4FDE-7145-151C-FC73DE50182E}"/>
                  </a:ext>
                </a:extLst>
              </p:cNvPr>
              <p:cNvSpPr/>
              <p:nvPr/>
            </p:nvSpPr>
            <p:spPr>
              <a:xfrm>
                <a:off x="3289610" y="1516566"/>
                <a:ext cx="7136780" cy="215218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被试监测对比度持续呈周期性变化的圆环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（感觉信息编码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-SSVEP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kumimoji="1" lang="zh-CN" altLang="en-US" dirty="0"/>
                  <a:t>，当被试察觉</a:t>
                </a:r>
                <a:r>
                  <a:rPr kumimoji="1" lang="zh-CN" altLang="en-US" b="1" dirty="0">
                    <a:solidFill>
                      <a:srgbClr val="FF0000"/>
                    </a:solidFill>
                  </a:rPr>
                  <a:t>（证据积累达到阈限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-CPP</a:t>
                </a:r>
                <a:r>
                  <a:rPr kumimoji="1" lang="zh-CN" altLang="en-US" b="1" dirty="0">
                    <a:solidFill>
                      <a:srgbClr val="FF0000"/>
                    </a:solidFill>
                  </a:rPr>
                  <a:t>）</a:t>
                </a:r>
                <a:r>
                  <a:rPr kumimoji="1" lang="zh-CN" altLang="en-US" dirty="0"/>
                  <a:t>到对比度降低时，做出按键反应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（运动准备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-LHB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kumimoji="1" lang="zh-CN" altLang="en-US" dirty="0"/>
                  <a:t>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6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E69698A-4FE9-E89B-4FD6-8298BF32F464}"/>
              </a:ext>
            </a:extLst>
          </p:cNvPr>
          <p:cNvSpPr/>
          <p:nvPr/>
        </p:nvSpPr>
        <p:spPr>
          <a:xfrm>
            <a:off x="0" y="0"/>
            <a:ext cx="1858617" cy="60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实验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DE6348A-90A6-74FD-24B6-357FAA84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90652"/>
            <a:ext cx="7772400" cy="6767348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27DD1C77-AD04-0ACB-0BAA-0E9383C55AD5}"/>
              </a:ext>
            </a:extLst>
          </p:cNvPr>
          <p:cNvSpPr/>
          <p:nvPr/>
        </p:nvSpPr>
        <p:spPr>
          <a:xfrm>
            <a:off x="149087" y="924339"/>
            <a:ext cx="3667539" cy="15703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LHB</a:t>
            </a:r>
            <a:r>
              <a:rPr kumimoji="1" lang="zh-CN" altLang="en-US" dirty="0"/>
              <a:t>符合决策变量的特征：</a:t>
            </a:r>
            <a:endParaRPr kumimoji="1" lang="en-US" altLang="zh-CN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）索引感觉证据的时间整合</a:t>
            </a:r>
            <a:endParaRPr kumimoji="1" lang="en-US" altLang="zh-CN" sz="1600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）响应时间取决于波幅达到阈限</a:t>
            </a:r>
          </a:p>
        </p:txBody>
      </p:sp>
    </p:spTree>
    <p:extLst>
      <p:ext uri="{BB962C8B-B14F-4D97-AF65-F5344CB8AC3E}">
        <p14:creationId xmlns:p14="http://schemas.microsoft.com/office/powerpoint/2010/main" val="41309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FFF49F69-AE91-05D2-F46C-C4786626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00477" cy="922972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9E8C17-9958-C187-751F-BBA0B00DB7B3}"/>
              </a:ext>
            </a:extLst>
          </p:cNvPr>
          <p:cNvSpPr/>
          <p:nvPr/>
        </p:nvSpPr>
        <p:spPr>
          <a:xfrm>
            <a:off x="6490010" y="3601844"/>
            <a:ext cx="847493" cy="3122343"/>
          </a:xfrm>
          <a:prstGeom prst="ellipse">
            <a:avLst/>
          </a:prstGeom>
          <a:solidFill>
            <a:srgbClr val="7030A0">
              <a:alpha val="5803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C9E39EF6-5699-2210-6383-30745FEAA7AD}"/>
              </a:ext>
            </a:extLst>
          </p:cNvPr>
          <p:cNvSpPr/>
          <p:nvPr/>
        </p:nvSpPr>
        <p:spPr>
          <a:xfrm>
            <a:off x="7337503" y="4962293"/>
            <a:ext cx="3088887" cy="401444"/>
          </a:xfrm>
          <a:prstGeom prst="rightArrow">
            <a:avLst/>
          </a:prstGeom>
          <a:solidFill>
            <a:srgbClr val="7030A0">
              <a:alpha val="498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734D3F-8DA0-C10E-D001-3F41B90AF9DE}"/>
              </a:ext>
            </a:extLst>
          </p:cNvPr>
          <p:cNvSpPr/>
          <p:nvPr/>
        </p:nvSpPr>
        <p:spPr>
          <a:xfrm>
            <a:off x="10426390" y="4748675"/>
            <a:ext cx="1765610" cy="802889"/>
          </a:xfrm>
          <a:prstGeom prst="ellipse">
            <a:avLst/>
          </a:prstGeom>
          <a:solidFill>
            <a:srgbClr val="7030A0">
              <a:alpha val="5803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（</a:t>
            </a:r>
            <a:r>
              <a:rPr kumimoji="1" lang="en-US" altLang="zh-CN" sz="1000" dirty="0"/>
              <a:t>1</a:t>
            </a:r>
            <a:r>
              <a:rPr kumimoji="1" lang="zh-CN" altLang="en-US" sz="1000" dirty="0"/>
              <a:t>）索引感觉证据时间整合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4CB48D-12B0-FEDA-7C7E-985E7D01089D}"/>
              </a:ext>
            </a:extLst>
          </p:cNvPr>
          <p:cNvSpPr/>
          <p:nvPr/>
        </p:nvSpPr>
        <p:spPr>
          <a:xfrm>
            <a:off x="3585116" y="4202266"/>
            <a:ext cx="1360449" cy="1349298"/>
          </a:xfrm>
          <a:prstGeom prst="ellipse">
            <a:avLst/>
          </a:prstGeom>
          <a:solidFill>
            <a:srgbClr val="FFC000">
              <a:alpha val="393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E1938D-E56F-43C8-B65C-9D4A3A3099A2}"/>
              </a:ext>
            </a:extLst>
          </p:cNvPr>
          <p:cNvSpPr/>
          <p:nvPr/>
        </p:nvSpPr>
        <p:spPr>
          <a:xfrm>
            <a:off x="6490009" y="2162464"/>
            <a:ext cx="847493" cy="1332571"/>
          </a:xfrm>
          <a:prstGeom prst="ellipse">
            <a:avLst/>
          </a:prstGeom>
          <a:solidFill>
            <a:srgbClr val="7030A0">
              <a:alpha val="5803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FF2D12-1C99-1326-15F2-1DE6FB5B1575}"/>
              </a:ext>
            </a:extLst>
          </p:cNvPr>
          <p:cNvSpPr/>
          <p:nvPr/>
        </p:nvSpPr>
        <p:spPr>
          <a:xfrm>
            <a:off x="3841594" y="2748660"/>
            <a:ext cx="847494" cy="853184"/>
          </a:xfrm>
          <a:prstGeom prst="ellipse">
            <a:avLst/>
          </a:prstGeom>
          <a:solidFill>
            <a:srgbClr val="FFC000">
              <a:alpha val="393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6FF6FC-A639-D474-9B81-39F1E7FB90B8}"/>
              </a:ext>
            </a:extLst>
          </p:cNvPr>
          <p:cNvSpPr/>
          <p:nvPr/>
        </p:nvSpPr>
        <p:spPr>
          <a:xfrm>
            <a:off x="3493119" y="3713355"/>
            <a:ext cx="1544442" cy="600423"/>
          </a:xfrm>
          <a:prstGeom prst="ellipse">
            <a:avLst/>
          </a:prstGeom>
          <a:solidFill>
            <a:srgbClr val="FFC000">
              <a:alpha val="393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（</a:t>
            </a:r>
            <a:r>
              <a:rPr kumimoji="1" lang="en-US" altLang="zh-CN" sz="1000" dirty="0">
                <a:solidFill>
                  <a:schemeClr val="tx1"/>
                </a:solidFill>
              </a:rPr>
              <a:t>2</a:t>
            </a:r>
            <a:r>
              <a:rPr kumimoji="1" lang="zh-CN" altLang="en-US" sz="1000" dirty="0">
                <a:solidFill>
                  <a:schemeClr val="tx1"/>
                </a:solidFill>
              </a:rPr>
              <a:t>）不论</a:t>
            </a:r>
            <a:r>
              <a:rPr kumimoji="1" lang="en-US" altLang="zh-CN" sz="1000" dirty="0">
                <a:solidFill>
                  <a:schemeClr val="tx1"/>
                </a:solidFill>
              </a:rPr>
              <a:t>RT</a:t>
            </a:r>
            <a:r>
              <a:rPr kumimoji="1" lang="zh-CN" altLang="en-US" sz="1000" dirty="0">
                <a:solidFill>
                  <a:schemeClr val="tx1"/>
                </a:solidFill>
              </a:rPr>
              <a:t>快慢，做出反应波幅达到相同的峰值</a:t>
            </a:r>
          </a:p>
        </p:txBody>
      </p:sp>
    </p:spTree>
    <p:extLst>
      <p:ext uri="{BB962C8B-B14F-4D97-AF65-F5344CB8AC3E}">
        <p14:creationId xmlns:p14="http://schemas.microsoft.com/office/powerpoint/2010/main" val="31234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E69698A-4FE9-E89B-4FD6-8298BF32F464}"/>
              </a:ext>
            </a:extLst>
          </p:cNvPr>
          <p:cNvSpPr/>
          <p:nvPr/>
        </p:nvSpPr>
        <p:spPr>
          <a:xfrm>
            <a:off x="0" y="0"/>
            <a:ext cx="1858617" cy="60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实验</a:t>
            </a:r>
            <a:r>
              <a:rPr kumimoji="1" lang="en-US" altLang="zh-CN" dirty="0"/>
              <a:t>3-2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7DD1C77-AD04-0ACB-0BAA-0E9383C55AD5}"/>
              </a:ext>
            </a:extLst>
          </p:cNvPr>
          <p:cNvSpPr/>
          <p:nvPr/>
        </p:nvSpPr>
        <p:spPr>
          <a:xfrm>
            <a:off x="149087" y="924339"/>
            <a:ext cx="3667539" cy="15703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心算条件下：</a:t>
            </a:r>
            <a:r>
              <a:rPr kumimoji="1" lang="en-US" altLang="zh-CN" dirty="0"/>
              <a:t>LHB</a:t>
            </a:r>
            <a:r>
              <a:rPr kumimoji="1" lang="zh-CN" altLang="en-US" dirty="0"/>
              <a:t>不再表现出决策变量的特征，说明</a:t>
            </a:r>
            <a:r>
              <a:rPr kumimoji="1" lang="en-US" altLang="zh-CN" dirty="0"/>
              <a:t>LHB</a:t>
            </a:r>
            <a:r>
              <a:rPr kumimoji="1" lang="zh-CN" altLang="en-US" dirty="0"/>
              <a:t>是效应器特异性信号，在决策形成中不起作用。而</a:t>
            </a:r>
            <a:r>
              <a:rPr kumimoji="1" lang="en-US" altLang="zh-CN" dirty="0"/>
              <a:t>CPP</a:t>
            </a:r>
            <a:r>
              <a:rPr kumimoji="1" lang="zh-CN" altLang="en-US" dirty="0"/>
              <a:t>依旧表现出决策变量的特征。</a:t>
            </a:r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25506A80-08D7-0AC0-99CE-8AB08021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06287"/>
            <a:ext cx="7772400" cy="50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E69698A-4FE9-E89B-4FD6-8298BF32F464}"/>
              </a:ext>
            </a:extLst>
          </p:cNvPr>
          <p:cNvSpPr/>
          <p:nvPr/>
        </p:nvSpPr>
        <p:spPr>
          <a:xfrm>
            <a:off x="0" y="0"/>
            <a:ext cx="1858617" cy="60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实验</a:t>
            </a:r>
            <a:r>
              <a:rPr kumimoji="1" lang="en-US" altLang="zh-CN" dirty="0"/>
              <a:t>3-3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7DD1C77-AD04-0ACB-0BAA-0E9383C55AD5}"/>
              </a:ext>
            </a:extLst>
          </p:cNvPr>
          <p:cNvSpPr/>
          <p:nvPr/>
        </p:nvSpPr>
        <p:spPr>
          <a:xfrm>
            <a:off x="149087" y="924339"/>
            <a:ext cx="3667539" cy="15703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CPP</a:t>
            </a:r>
            <a:r>
              <a:rPr kumimoji="1" lang="zh-CN" altLang="en-US" sz="1600" dirty="0"/>
              <a:t>符合决策变量的最后一个特征：</a:t>
            </a:r>
            <a:endParaRPr kumimoji="1" lang="en-US" altLang="zh-CN" sz="1600" dirty="0"/>
          </a:p>
          <a:p>
            <a:pPr algn="ctr"/>
            <a:r>
              <a:rPr kumimoji="1" lang="zh-CN" altLang="en-US" dirty="0"/>
              <a:t>只对目标信息做出响应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A1A5BFE-576F-3B3A-E038-06859677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13" y="1630664"/>
            <a:ext cx="7772400" cy="3596671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B9EEBCD4-9EA4-E351-8DB3-2EFBFAE2726D}"/>
              </a:ext>
            </a:extLst>
          </p:cNvPr>
          <p:cNvSpPr/>
          <p:nvPr/>
        </p:nvSpPr>
        <p:spPr>
          <a:xfrm>
            <a:off x="10292576" y="1048215"/>
            <a:ext cx="1899424" cy="493999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873E21D-E25F-FEE6-A253-08441C1394BF}"/>
              </a:ext>
            </a:extLst>
          </p:cNvPr>
          <p:cNvSpPr/>
          <p:nvPr/>
        </p:nvSpPr>
        <p:spPr>
          <a:xfrm>
            <a:off x="11062010" y="2872734"/>
            <a:ext cx="869391" cy="2330604"/>
          </a:xfrm>
          <a:prstGeom prst="ellipse">
            <a:avLst/>
          </a:prstGeom>
          <a:solidFill>
            <a:srgbClr val="7030A0">
              <a:alpha val="4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209A129-29F3-370A-5AD5-076FC5B42FAA}"/>
              </a:ext>
            </a:extLst>
          </p:cNvPr>
          <p:cNvSpPr/>
          <p:nvPr/>
        </p:nvSpPr>
        <p:spPr>
          <a:xfrm>
            <a:off x="10693615" y="5306687"/>
            <a:ext cx="1349298" cy="602166"/>
          </a:xfrm>
          <a:prstGeom prst="ellipse">
            <a:avLst/>
          </a:prstGeom>
          <a:solidFill>
            <a:srgbClr val="7030A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注意力转移</a:t>
            </a:r>
            <a:endParaRPr kumimoji="1" lang="en-US" altLang="zh-CN" sz="1000" dirty="0"/>
          </a:p>
          <a:p>
            <a:pPr algn="ctr"/>
            <a:r>
              <a:rPr kumimoji="1" lang="zh-CN" altLang="en-US" sz="1000" dirty="0"/>
              <a:t>不再积累对比度下降的证据</a:t>
            </a:r>
          </a:p>
        </p:txBody>
      </p:sp>
    </p:spTree>
    <p:extLst>
      <p:ext uri="{BB962C8B-B14F-4D97-AF65-F5344CB8AC3E}">
        <p14:creationId xmlns:p14="http://schemas.microsoft.com/office/powerpoint/2010/main" val="377039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9A4AC9E-6BB8-48EB-24C4-417690A0B05A}"/>
              </a:ext>
            </a:extLst>
          </p:cNvPr>
          <p:cNvSpPr/>
          <p:nvPr/>
        </p:nvSpPr>
        <p:spPr>
          <a:xfrm>
            <a:off x="5042209" y="0"/>
            <a:ext cx="2107581" cy="7582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重复研究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项目进度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B8ED179-BAAD-7D43-789B-432E2110965A}"/>
              </a:ext>
            </a:extLst>
          </p:cNvPr>
          <p:cNvSpPr/>
          <p:nvPr/>
        </p:nvSpPr>
        <p:spPr>
          <a:xfrm>
            <a:off x="0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理论梳理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CEC5EAC5-B330-0F4A-B916-175CCBBECBA3}"/>
              </a:ext>
            </a:extLst>
          </p:cNvPr>
          <p:cNvSpPr/>
          <p:nvPr/>
        </p:nvSpPr>
        <p:spPr>
          <a:xfrm>
            <a:off x="434898" y="959005"/>
            <a:ext cx="5218770" cy="434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第一阶段：预注册阶段（进行中）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41171EE-B8A4-B5A3-BDB1-22F9086E17DF}"/>
              </a:ext>
            </a:extLst>
          </p:cNvPr>
          <p:cNvSpPr/>
          <p:nvPr/>
        </p:nvSpPr>
        <p:spPr>
          <a:xfrm>
            <a:off x="0" y="2932771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CPP</a:t>
            </a:r>
            <a:r>
              <a:rPr kumimoji="1" lang="zh-CN" altLang="en-US" sz="1600" dirty="0"/>
              <a:t>是知觉决策中感觉证据积累过程的神经标志物；</a:t>
            </a:r>
            <a:endParaRPr kumimoji="1" lang="en-US" altLang="zh-CN" sz="1600" dirty="0"/>
          </a:p>
          <a:p>
            <a:pPr algn="ctr"/>
            <a:r>
              <a:rPr kumimoji="1" lang="zh-CN" altLang="en-US" sz="1600" b="1" dirty="0">
                <a:solidFill>
                  <a:srgbClr val="7030A0"/>
                </a:solidFill>
              </a:rPr>
              <a:t>在重复实验的知觉决策任务中提取出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CPP</a:t>
            </a:r>
            <a:r>
              <a:rPr kumimoji="1" lang="zh-CN" altLang="en-US" sz="1600" b="1" dirty="0">
                <a:solidFill>
                  <a:srgbClr val="7030A0"/>
                </a:solidFill>
              </a:rPr>
              <a:t>成分。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764562E-0B75-6D04-2FC9-2D245FA9DCC7}"/>
              </a:ext>
            </a:extLst>
          </p:cNvPr>
          <p:cNvSpPr/>
          <p:nvPr/>
        </p:nvSpPr>
        <p:spPr>
          <a:xfrm>
            <a:off x="2416098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确定重复实验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B3DB122-A336-A06D-5A1F-E219CB697DD9}"/>
              </a:ext>
            </a:extLst>
          </p:cNvPr>
          <p:cNvSpPr/>
          <p:nvPr/>
        </p:nvSpPr>
        <p:spPr>
          <a:xfrm>
            <a:off x="2416097" y="2932770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（感觉证据时间积累）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（波幅达到阈限做出响应）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Task3-2</a:t>
            </a: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（独立于运动准备过程）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Task3-3</a:t>
            </a: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（只积累目标刺激的证据）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BF49C8C-464C-3165-47F1-7C2D288013AB}"/>
              </a:ext>
            </a:extLst>
          </p:cNvPr>
          <p:cNvSpPr/>
          <p:nvPr/>
        </p:nvSpPr>
        <p:spPr>
          <a:xfrm>
            <a:off x="7248294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E88527B-199B-2614-5183-5783CCB49251}"/>
              </a:ext>
            </a:extLst>
          </p:cNvPr>
          <p:cNvSpPr/>
          <p:nvPr/>
        </p:nvSpPr>
        <p:spPr>
          <a:xfrm>
            <a:off x="7229710" y="2932768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Psychopy</a:t>
            </a:r>
            <a:r>
              <a:rPr kumimoji="1" lang="zh-CN" altLang="en-US" sz="1200" dirty="0">
                <a:solidFill>
                  <a:schemeClr val="tx1"/>
                </a:solidFill>
              </a:rPr>
              <a:t>程序制作完成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目前调试中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>
                <a:solidFill>
                  <a:schemeClr val="tx1"/>
                </a:solidFill>
              </a:rPr>
              <a:t>CRT</a:t>
            </a:r>
            <a:r>
              <a:rPr kumimoji="1" lang="zh-CN" altLang="en-US" sz="1200" dirty="0">
                <a:solidFill>
                  <a:schemeClr val="tx1"/>
                </a:solidFill>
              </a:rPr>
              <a:t>显示器）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（主试主机）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CCAECFE-5F12-14D9-2DE8-0CA09D604EBB}"/>
              </a:ext>
            </a:extLst>
          </p:cNvPr>
          <p:cNvSpPr/>
          <p:nvPr/>
        </p:nvSpPr>
        <p:spPr>
          <a:xfrm>
            <a:off x="4832196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样本量效应量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规划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E201F7F-5144-8D07-EC96-320A62D91172}"/>
              </a:ext>
            </a:extLst>
          </p:cNvPr>
          <p:cNvSpPr/>
          <p:nvPr/>
        </p:nvSpPr>
        <p:spPr>
          <a:xfrm>
            <a:off x="4832196" y="2932768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原研究未报告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解决方法：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r>
              <a:rPr kumimoji="1" lang="zh-CN" altLang="en-US" sz="1200" dirty="0">
                <a:solidFill>
                  <a:schemeClr val="tx1"/>
                </a:solidFill>
              </a:rPr>
              <a:t>）联系原作者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r>
              <a:rPr kumimoji="1" lang="zh-CN" altLang="en-US" sz="1200" dirty="0">
                <a:solidFill>
                  <a:schemeClr val="tx1"/>
                </a:solidFill>
              </a:rPr>
              <a:t>）根据</a:t>
            </a:r>
            <a:r>
              <a:rPr kumimoji="1" lang="en-US" altLang="zh-CN" sz="1200" dirty="0">
                <a:solidFill>
                  <a:schemeClr val="tx1"/>
                </a:solidFill>
              </a:rPr>
              <a:t>pilot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study</a:t>
            </a:r>
            <a:r>
              <a:rPr kumimoji="1" lang="zh-CN" altLang="en-US" sz="1200" dirty="0">
                <a:solidFill>
                  <a:schemeClr val="tx1"/>
                </a:solidFill>
              </a:rPr>
              <a:t>数据分析确定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70699D3-7921-6822-02D8-232BC481BF3F}"/>
              </a:ext>
            </a:extLst>
          </p:cNvPr>
          <p:cNvSpPr/>
          <p:nvPr/>
        </p:nvSpPr>
        <p:spPr>
          <a:xfrm>
            <a:off x="9664392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预注册报告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00800B64-8863-4EDC-44D5-D2E287625F37}"/>
              </a:ext>
            </a:extLst>
          </p:cNvPr>
          <p:cNvSpPr/>
          <p:nvPr/>
        </p:nvSpPr>
        <p:spPr>
          <a:xfrm>
            <a:off x="9664392" y="2932768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撰写中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3F54023-9FE9-B371-D359-6074CC9CC261}"/>
              </a:ext>
            </a:extLst>
          </p:cNvPr>
          <p:cNvSpPr/>
          <p:nvPr/>
        </p:nvSpPr>
        <p:spPr>
          <a:xfrm>
            <a:off x="434898" y="5887839"/>
            <a:ext cx="5218770" cy="43489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第二阶段：正式实验（未开始）</a:t>
            </a:r>
          </a:p>
        </p:txBody>
      </p:sp>
    </p:spTree>
    <p:extLst>
      <p:ext uri="{BB962C8B-B14F-4D97-AF65-F5344CB8AC3E}">
        <p14:creationId xmlns:p14="http://schemas.microsoft.com/office/powerpoint/2010/main" val="272894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381</Words>
  <Application>Microsoft Macintosh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岳</dc:creator>
  <cp:lastModifiedBy>胡 岳</cp:lastModifiedBy>
  <cp:revision>48</cp:revision>
  <dcterms:created xsi:type="dcterms:W3CDTF">2022-12-14T02:25:50Z</dcterms:created>
  <dcterms:modified xsi:type="dcterms:W3CDTF">2022-12-17T13:38:36Z</dcterms:modified>
</cp:coreProperties>
</file>