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2"/>
  </p:normalViewPr>
  <p:slideViewPr>
    <p:cSldViewPr snapToGrid="0">
      <p:cViewPr varScale="1">
        <p:scale>
          <a:sx n="114" d="100"/>
          <a:sy n="114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CE64D-2EB9-60DE-34C5-5813F399C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CB3C22-2C3A-153F-8B43-93E6DB453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A6000-CD90-FAE8-BA6B-50C08EA1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342-4755-5F41-A24B-A9B51FF63411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19C27-AD05-F222-584B-EFC6499A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D5125-8336-7EF1-3FA6-3599E2A8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9C80-D748-6E49-82AE-719CE4D1B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40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7614D-4222-CFFB-7007-67FD9AE7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135E5-61E2-3FF9-22C6-7B81D026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1FA75-5994-A780-2B23-B8EA65FD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342-4755-5F41-A24B-A9B51FF63411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C265D-6F92-47DB-597A-CD8DA8AB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911A2-4859-1833-0694-16AE1447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9C80-D748-6E49-82AE-719CE4D1B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71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462082-FB4F-4DBA-7904-8D44C04BA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13EE24-B516-1C01-5FAA-4D6C424ED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654CC-99CE-A673-BBE5-E3F99B95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342-4755-5F41-A24B-A9B51FF63411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0BAFE-32D1-4949-5678-BEBD2828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13A01-714C-3F04-0907-377AA1CC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9C80-D748-6E49-82AE-719CE4D1B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15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7C7D5-93A2-1C99-B4AE-101ACF0C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3F991-BD17-7177-3978-FC2141788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A98DC-904C-0B23-5ECF-9707AE98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342-4755-5F41-A24B-A9B51FF63411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174C4-382A-7CF0-8CE6-B50C6EA6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8C976-A08B-FAA2-7B59-FC580EEB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9C80-D748-6E49-82AE-719CE4D1B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884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9BB88-29F5-EBA8-A947-49ADF930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202B4-0E7B-6E1E-0E53-7C1526512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DB4F5-3FB4-919D-DCCD-0E8B7DA2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342-4755-5F41-A24B-A9B51FF63411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1D7AF-4EE6-47AF-EC68-2C34CDD5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D0E7E-3565-6D6D-52B0-547E5522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9C80-D748-6E49-82AE-719CE4D1B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01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5FEF2-108A-DFA7-A9B0-ED09A1A6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20F3A-EA0D-E2E4-03DE-CB42546F3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CF8E11-5748-400C-F29A-A1A96BDF2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D41F60-2C0C-9F29-FDF7-D5AE2099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342-4755-5F41-A24B-A9B51FF63411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63DBEA-7FDD-1EF4-EB88-48CED99B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1B6CCE-2E0A-C481-F525-BAD43104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9C80-D748-6E49-82AE-719CE4D1B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98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9FC63-D1E8-1C8C-DB1B-5CDA716A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8DDAF4-D7BE-71A9-114D-3149EBE3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7C1042-2325-5AFF-81CE-2F1447440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EB4B0E-B809-6827-77EE-F13A55DBB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3D9C09-EDD7-35CC-E5CF-6BD02F19B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A4A994-351D-F377-72D6-4ADE7EE2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342-4755-5F41-A24B-A9B51FF63411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AE0D85-A64C-8A58-87F2-AA8C0D34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3934B2-EEBA-8623-9231-0906B057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9C80-D748-6E49-82AE-719CE4D1B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861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EA6AF-0DE1-321F-4AD0-F5D349FC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3A11D3-729D-50CB-7413-CFB0322E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342-4755-5F41-A24B-A9B51FF63411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F0E9BA-9DC1-337A-E450-839A1AF8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2EE943-5CA1-895A-9C8F-3B554A81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9C80-D748-6E49-82AE-719CE4D1B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99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FBF19E-A1C7-C8FC-8482-547116B1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342-4755-5F41-A24B-A9B51FF63411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03B14B-AADF-4AE7-2F5B-6D8C52A7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C297D3-791D-723A-49AB-4E1F558E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9C80-D748-6E49-82AE-719CE4D1B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9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8FC7C-6D40-2BC5-E119-CD74DA0C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06D74-36E4-D1F1-F51A-A1436933B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D8A8A6-54DB-53AA-9C87-03A2AC0B3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281442-6CBB-D613-9850-21B14472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342-4755-5F41-A24B-A9B51FF63411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A1ED63-EECE-A312-8450-CB5F1F8E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B6C5A0-45E6-1AEE-D006-397922B7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9C80-D748-6E49-82AE-719CE4D1B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7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B4675-33DC-4323-7437-F1A2595C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A4C299-A1E9-7BF3-33F7-4C79E6168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01795C-A377-EE89-6E00-C49E20A2F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59184B-0BDC-65E4-9BE0-D5644F88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342-4755-5F41-A24B-A9B51FF63411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B1A8E2-2B68-BD69-981E-DF85983C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44C971-15B4-0BE3-DF7F-F1D4BD33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9C80-D748-6E49-82AE-719CE4D1B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40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7C73B7-71B2-FC63-9723-AB063C4D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8F80D-D822-5702-A699-0AA882D56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208B5-C0F4-0D24-E75F-519CAD8B4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CC342-4755-5F41-A24B-A9B51FF63411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473D4-3FCF-2720-F03C-99793CA8A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B9D0A-80B7-B576-7FB8-912BDC8FD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19C80-D748-6E49-82AE-719CE4D1B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617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5815468-9D27-4310-FE34-3E927AD91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1554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知觉决策中感觉证据积累过程（决策变量）的</a:t>
            </a:r>
            <a:endParaRPr kumimoji="1" lang="en-US" altLang="zh-CN" dirty="0"/>
          </a:p>
          <a:p>
            <a:r>
              <a:rPr kumimoji="1" lang="zh-CN" altLang="en-US" dirty="0"/>
              <a:t>神经标志物的重复研究</a:t>
            </a:r>
          </a:p>
        </p:txBody>
      </p:sp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01A3413C-EBD3-8C2D-15D8-C32BA9D2E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0"/>
            <a:ext cx="7772400" cy="469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2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8C7D26F6-B8B2-8BD4-259F-425898B18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44" y="2206488"/>
            <a:ext cx="7772400" cy="43364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78B3C90-0963-E2A4-340D-70BAC86896E4}"/>
              </a:ext>
            </a:extLst>
          </p:cNvPr>
          <p:cNvSpPr/>
          <p:nvPr/>
        </p:nvSpPr>
        <p:spPr>
          <a:xfrm>
            <a:off x="852279" y="865704"/>
            <a:ext cx="2395330" cy="646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知觉决策的过程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820A911-EEB4-98EE-4A20-EC011008CD77}"/>
              </a:ext>
            </a:extLst>
          </p:cNvPr>
          <p:cNvGrpSpPr/>
          <p:nvPr/>
        </p:nvGrpSpPr>
        <p:grpSpPr>
          <a:xfrm>
            <a:off x="4128052" y="488018"/>
            <a:ext cx="3935895" cy="1232452"/>
            <a:chOff x="3043858" y="99391"/>
            <a:chExt cx="3935895" cy="123245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A004431-4CA0-DFDB-3432-D965F9D66A0B}"/>
                </a:ext>
              </a:extLst>
            </p:cNvPr>
            <p:cNvGrpSpPr/>
            <p:nvPr/>
          </p:nvGrpSpPr>
          <p:grpSpPr>
            <a:xfrm>
              <a:off x="3043858" y="99391"/>
              <a:ext cx="3935895" cy="546652"/>
              <a:chOff x="2862470" y="526774"/>
              <a:chExt cx="3935895" cy="546652"/>
            </a:xfrm>
          </p:grpSpPr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F28AA482-061D-5F0A-7206-DDE9F8B64A75}"/>
                  </a:ext>
                </a:extLst>
              </p:cNvPr>
              <p:cNvSpPr/>
              <p:nvPr/>
            </p:nvSpPr>
            <p:spPr>
              <a:xfrm>
                <a:off x="2862470" y="526774"/>
                <a:ext cx="1311965" cy="5466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感觉信息编码</a:t>
                </a:r>
              </a:p>
            </p:txBody>
          </p:sp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41E2A8C7-8E3E-8E1F-BDB4-4C4A72BE6531}"/>
                  </a:ext>
                </a:extLst>
              </p:cNvPr>
              <p:cNvSpPr/>
              <p:nvPr/>
            </p:nvSpPr>
            <p:spPr>
              <a:xfrm>
                <a:off x="4174435" y="526774"/>
                <a:ext cx="1311965" cy="5466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整合决策变量</a:t>
                </a: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EB3911DB-F724-D6FB-5CF1-B76ADC6BD6EA}"/>
                  </a:ext>
                </a:extLst>
              </p:cNvPr>
              <p:cNvSpPr/>
              <p:nvPr/>
            </p:nvSpPr>
            <p:spPr>
              <a:xfrm>
                <a:off x="5486400" y="526774"/>
                <a:ext cx="1311965" cy="5466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运动准备执行</a:t>
                </a:r>
              </a:p>
            </p:txBody>
          </p:sp>
        </p:grpSp>
        <p:sp>
          <p:nvSpPr>
            <p:cNvPr id="10" name="下箭头 9">
              <a:extLst>
                <a:ext uri="{FF2B5EF4-FFF2-40B4-BE49-F238E27FC236}">
                  <a16:creationId xmlns:a16="http://schemas.microsoft.com/office/drawing/2014/main" id="{5702FFF9-677E-5992-03A6-00CC1389741D}"/>
                </a:ext>
              </a:extLst>
            </p:cNvPr>
            <p:cNvSpPr/>
            <p:nvPr/>
          </p:nvSpPr>
          <p:spPr>
            <a:xfrm rot="10800000">
              <a:off x="4939745" y="646043"/>
              <a:ext cx="144118" cy="3081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9B0CC17C-F795-0AE4-A6E9-C83B370C180D}"/>
                </a:ext>
              </a:extLst>
            </p:cNvPr>
            <p:cNvSpPr/>
            <p:nvPr/>
          </p:nvSpPr>
          <p:spPr>
            <a:xfrm>
              <a:off x="3699840" y="954158"/>
              <a:ext cx="2750656" cy="3776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本研究关注过程：</a:t>
              </a:r>
              <a:endParaRPr kumimoji="1" lang="en-US" altLang="zh-CN" sz="1200" dirty="0"/>
            </a:p>
            <a:p>
              <a:pPr algn="ctr"/>
              <a:r>
                <a:rPr kumimoji="1" lang="zh-CN" altLang="en-US" sz="1200" dirty="0"/>
                <a:t>感觉信息整合，积累做出决策的证据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022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5E69698A-4FE9-E89B-4FD6-8298BF32F464}"/>
              </a:ext>
            </a:extLst>
          </p:cNvPr>
          <p:cNvSpPr/>
          <p:nvPr/>
        </p:nvSpPr>
        <p:spPr>
          <a:xfrm>
            <a:off x="0" y="0"/>
            <a:ext cx="1858617" cy="6062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实验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7DE6348A-90A6-74FD-24B6-357FAA84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0"/>
            <a:ext cx="7772400" cy="6767348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27DD1C77-AD04-0ACB-0BAA-0E9383C55AD5}"/>
              </a:ext>
            </a:extLst>
          </p:cNvPr>
          <p:cNvSpPr/>
          <p:nvPr/>
        </p:nvSpPr>
        <p:spPr>
          <a:xfrm>
            <a:off x="149087" y="924339"/>
            <a:ext cx="3667539" cy="15703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CPP</a:t>
            </a:r>
            <a:r>
              <a:rPr kumimoji="1" lang="zh-CN" altLang="en-US" dirty="0"/>
              <a:t>和</a:t>
            </a:r>
            <a:r>
              <a:rPr kumimoji="1" lang="en-US" altLang="zh-CN" dirty="0"/>
              <a:t>LHB</a:t>
            </a:r>
            <a:r>
              <a:rPr kumimoji="1" lang="zh-CN" altLang="en-US" dirty="0"/>
              <a:t>符合决策变量的特征：</a:t>
            </a:r>
            <a:endParaRPr kumimoji="1" lang="en-US" altLang="zh-CN" dirty="0"/>
          </a:p>
          <a:p>
            <a:r>
              <a:rPr kumimoji="1" lang="zh-CN" altLang="en-US" sz="1600" dirty="0"/>
              <a:t>（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）索引感觉证据的时间整合</a:t>
            </a:r>
            <a:endParaRPr kumimoji="1" lang="en-US" altLang="zh-CN" sz="1600" dirty="0"/>
          </a:p>
          <a:p>
            <a:r>
              <a:rPr kumimoji="1" lang="zh-CN" altLang="en-US" sz="1600" dirty="0"/>
              <a:t>（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）响应时间取决于波幅达到阈限</a:t>
            </a:r>
          </a:p>
        </p:txBody>
      </p:sp>
    </p:spTree>
    <p:extLst>
      <p:ext uri="{BB962C8B-B14F-4D97-AF65-F5344CB8AC3E}">
        <p14:creationId xmlns:p14="http://schemas.microsoft.com/office/powerpoint/2010/main" val="413094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5E69698A-4FE9-E89B-4FD6-8298BF32F464}"/>
              </a:ext>
            </a:extLst>
          </p:cNvPr>
          <p:cNvSpPr/>
          <p:nvPr/>
        </p:nvSpPr>
        <p:spPr>
          <a:xfrm>
            <a:off x="0" y="0"/>
            <a:ext cx="1858617" cy="6062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实验</a:t>
            </a:r>
            <a:r>
              <a:rPr kumimoji="1" lang="en-US" altLang="zh-CN" dirty="0"/>
              <a:t>3-2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7DD1C77-AD04-0ACB-0BAA-0E9383C55AD5}"/>
              </a:ext>
            </a:extLst>
          </p:cNvPr>
          <p:cNvSpPr/>
          <p:nvPr/>
        </p:nvSpPr>
        <p:spPr>
          <a:xfrm>
            <a:off x="149087" y="924339"/>
            <a:ext cx="3667539" cy="15703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心算条件下：</a:t>
            </a:r>
            <a:r>
              <a:rPr kumimoji="1" lang="en-US" altLang="zh-CN" dirty="0"/>
              <a:t>LHB</a:t>
            </a:r>
            <a:r>
              <a:rPr kumimoji="1" lang="zh-CN" altLang="en-US" dirty="0"/>
              <a:t>不再表现出决策变量的特征，说明</a:t>
            </a:r>
            <a:r>
              <a:rPr kumimoji="1" lang="en-US" altLang="zh-CN" dirty="0"/>
              <a:t>LHB</a:t>
            </a:r>
            <a:r>
              <a:rPr kumimoji="1" lang="zh-CN" altLang="en-US" dirty="0"/>
              <a:t>是效应器特异性信号，在决策形成中不起作用。而</a:t>
            </a:r>
            <a:r>
              <a:rPr kumimoji="1" lang="en-US" altLang="zh-CN" dirty="0"/>
              <a:t>CPP</a:t>
            </a:r>
            <a:r>
              <a:rPr kumimoji="1" lang="zh-CN" altLang="en-US" dirty="0"/>
              <a:t>依旧表现出决策变量的特征。</a:t>
            </a:r>
          </a:p>
        </p:txBody>
      </p:sp>
      <p:pic>
        <p:nvPicPr>
          <p:cNvPr id="4" name="图片 3" descr="图表, 直方图&#10;&#10;描述已自动生成">
            <a:extLst>
              <a:ext uri="{FF2B5EF4-FFF2-40B4-BE49-F238E27FC236}">
                <a16:creationId xmlns:a16="http://schemas.microsoft.com/office/drawing/2014/main" id="{25506A80-08D7-0AC0-99CE-8AB08021B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606287"/>
            <a:ext cx="7772400" cy="502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5E69698A-4FE9-E89B-4FD6-8298BF32F464}"/>
              </a:ext>
            </a:extLst>
          </p:cNvPr>
          <p:cNvSpPr/>
          <p:nvPr/>
        </p:nvSpPr>
        <p:spPr>
          <a:xfrm>
            <a:off x="0" y="0"/>
            <a:ext cx="1858617" cy="6062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实验</a:t>
            </a:r>
            <a:r>
              <a:rPr kumimoji="1" lang="en-US" altLang="zh-CN" dirty="0"/>
              <a:t>3-3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7DD1C77-AD04-0ACB-0BAA-0E9383C55AD5}"/>
              </a:ext>
            </a:extLst>
          </p:cNvPr>
          <p:cNvSpPr/>
          <p:nvPr/>
        </p:nvSpPr>
        <p:spPr>
          <a:xfrm>
            <a:off x="149087" y="924339"/>
            <a:ext cx="3667539" cy="15703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CPP</a:t>
            </a:r>
            <a:r>
              <a:rPr kumimoji="1" lang="zh-CN" altLang="en-US" sz="1600" dirty="0"/>
              <a:t>符合决策变量的最后一个特征：</a:t>
            </a:r>
            <a:endParaRPr kumimoji="1" lang="en-US" altLang="zh-CN" sz="1600" dirty="0"/>
          </a:p>
          <a:p>
            <a:pPr algn="ctr"/>
            <a:r>
              <a:rPr kumimoji="1" lang="zh-CN" altLang="en-US" dirty="0"/>
              <a:t>只对目标信息做出响应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BA1A5BFE-576F-3B3A-E038-068596774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513" y="1630664"/>
            <a:ext cx="7772400" cy="3596671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B9EEBCD4-9EA4-E351-8DB3-2EFBFAE2726D}"/>
              </a:ext>
            </a:extLst>
          </p:cNvPr>
          <p:cNvSpPr/>
          <p:nvPr/>
        </p:nvSpPr>
        <p:spPr>
          <a:xfrm>
            <a:off x="10292576" y="1048215"/>
            <a:ext cx="1899424" cy="493999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39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09A4AC9E-6BB8-48EB-24C4-417690A0B05A}"/>
              </a:ext>
            </a:extLst>
          </p:cNvPr>
          <p:cNvSpPr/>
          <p:nvPr/>
        </p:nvSpPr>
        <p:spPr>
          <a:xfrm>
            <a:off x="5042209" y="0"/>
            <a:ext cx="2107581" cy="7582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重复研究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项目进度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B8ED179-BAAD-7D43-789B-432E2110965A}"/>
              </a:ext>
            </a:extLst>
          </p:cNvPr>
          <p:cNvSpPr/>
          <p:nvPr/>
        </p:nvSpPr>
        <p:spPr>
          <a:xfrm>
            <a:off x="0" y="1639229"/>
            <a:ext cx="2074127" cy="88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理论梳理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CEC5EAC5-B330-0F4A-B916-175CCBBECBA3}"/>
              </a:ext>
            </a:extLst>
          </p:cNvPr>
          <p:cNvSpPr/>
          <p:nvPr/>
        </p:nvSpPr>
        <p:spPr>
          <a:xfrm>
            <a:off x="434898" y="959005"/>
            <a:ext cx="5218770" cy="4348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第一阶段：预注册阶段（进行中）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41171EE-B8A4-B5A3-BDB1-22F9086E17DF}"/>
              </a:ext>
            </a:extLst>
          </p:cNvPr>
          <p:cNvSpPr/>
          <p:nvPr/>
        </p:nvSpPr>
        <p:spPr>
          <a:xfrm>
            <a:off x="0" y="2932771"/>
            <a:ext cx="2074127" cy="249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CPP</a:t>
            </a:r>
            <a:r>
              <a:rPr kumimoji="1" lang="zh-CN" altLang="en-US" sz="1600" dirty="0"/>
              <a:t>是知觉决策中感觉证据积累过程的神经标志物；</a:t>
            </a:r>
            <a:endParaRPr kumimoji="1" lang="en-US" altLang="zh-CN" sz="1600" dirty="0"/>
          </a:p>
          <a:p>
            <a:pPr algn="ctr"/>
            <a:r>
              <a:rPr kumimoji="1" lang="zh-CN" altLang="en-US" sz="1600" b="1" dirty="0">
                <a:solidFill>
                  <a:srgbClr val="7030A0"/>
                </a:solidFill>
              </a:rPr>
              <a:t>在重复实验的知觉决策任务中提取出</a:t>
            </a:r>
            <a:r>
              <a:rPr kumimoji="1" lang="en-US" altLang="zh-CN" sz="1600" b="1" dirty="0">
                <a:solidFill>
                  <a:srgbClr val="7030A0"/>
                </a:solidFill>
              </a:rPr>
              <a:t>CPP</a:t>
            </a:r>
            <a:r>
              <a:rPr kumimoji="1" lang="zh-CN" altLang="en-US" sz="1600" b="1" dirty="0">
                <a:solidFill>
                  <a:srgbClr val="7030A0"/>
                </a:solidFill>
              </a:rPr>
              <a:t>成分。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7764562E-0B75-6D04-2FC9-2D245FA9DCC7}"/>
              </a:ext>
            </a:extLst>
          </p:cNvPr>
          <p:cNvSpPr/>
          <p:nvPr/>
        </p:nvSpPr>
        <p:spPr>
          <a:xfrm>
            <a:off x="2416098" y="1639229"/>
            <a:ext cx="2074127" cy="88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确定重复实验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B3DB122-A336-A06D-5A1F-E219CB697DD9}"/>
              </a:ext>
            </a:extLst>
          </p:cNvPr>
          <p:cNvSpPr/>
          <p:nvPr/>
        </p:nvSpPr>
        <p:spPr>
          <a:xfrm>
            <a:off x="2416097" y="2932770"/>
            <a:ext cx="2074127" cy="249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（感觉证据时间积累）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（波幅达到阈限做出响应）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Task3-2</a:t>
            </a: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（独立于运动准备过程）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Task3-3</a:t>
            </a: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（只积累目标刺激的证据）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6BF49C8C-464C-3165-47F1-7C2D288013AB}"/>
              </a:ext>
            </a:extLst>
          </p:cNvPr>
          <p:cNvSpPr/>
          <p:nvPr/>
        </p:nvSpPr>
        <p:spPr>
          <a:xfrm>
            <a:off x="7248294" y="1639229"/>
            <a:ext cx="2074127" cy="88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Pilot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DE88527B-199B-2614-5183-5783CCB49251}"/>
              </a:ext>
            </a:extLst>
          </p:cNvPr>
          <p:cNvSpPr/>
          <p:nvPr/>
        </p:nvSpPr>
        <p:spPr>
          <a:xfrm>
            <a:off x="7229710" y="2932768"/>
            <a:ext cx="2074127" cy="249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使用</a:t>
            </a:r>
            <a:r>
              <a:rPr kumimoji="1" lang="en-US" altLang="zh-CN" sz="1200" dirty="0">
                <a:solidFill>
                  <a:schemeClr val="tx1"/>
                </a:solidFill>
              </a:rPr>
              <a:t>Psychopy</a:t>
            </a:r>
            <a:r>
              <a:rPr kumimoji="1" lang="zh-CN" altLang="en-US" sz="1200" dirty="0">
                <a:solidFill>
                  <a:schemeClr val="tx1"/>
                </a:solidFill>
              </a:rPr>
              <a:t>制作完成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目前调试中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>
                <a:solidFill>
                  <a:schemeClr val="tx1"/>
                </a:solidFill>
              </a:rPr>
              <a:t>CRT</a:t>
            </a:r>
            <a:r>
              <a:rPr kumimoji="1" lang="zh-CN" altLang="en-US" sz="1200" dirty="0">
                <a:solidFill>
                  <a:schemeClr val="tx1"/>
                </a:solidFill>
              </a:rPr>
              <a:t>显示器）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</a:rPr>
              <a:t>（主试主机）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CCAECFE-5F12-14D9-2DE8-0CA09D604EBB}"/>
              </a:ext>
            </a:extLst>
          </p:cNvPr>
          <p:cNvSpPr/>
          <p:nvPr/>
        </p:nvSpPr>
        <p:spPr>
          <a:xfrm>
            <a:off x="4832196" y="1639229"/>
            <a:ext cx="2074127" cy="88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样本量效应量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规划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5E201F7F-5144-8D07-EC96-320A62D91172}"/>
              </a:ext>
            </a:extLst>
          </p:cNvPr>
          <p:cNvSpPr/>
          <p:nvPr/>
        </p:nvSpPr>
        <p:spPr>
          <a:xfrm>
            <a:off x="4832196" y="2932768"/>
            <a:ext cx="2074127" cy="249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原研究未报告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解决方法：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>
                <a:solidFill>
                  <a:schemeClr val="tx1"/>
                </a:solidFill>
              </a:rPr>
              <a:t>1</a:t>
            </a:r>
            <a:r>
              <a:rPr kumimoji="1" lang="zh-CN" altLang="en-US" sz="1200" dirty="0">
                <a:solidFill>
                  <a:schemeClr val="tx1"/>
                </a:solidFill>
              </a:rPr>
              <a:t>）联系原作者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>
                <a:solidFill>
                  <a:schemeClr val="tx1"/>
                </a:solidFill>
              </a:rPr>
              <a:t>2</a:t>
            </a:r>
            <a:r>
              <a:rPr kumimoji="1" lang="zh-CN" altLang="en-US" sz="1200" dirty="0">
                <a:solidFill>
                  <a:schemeClr val="tx1"/>
                </a:solidFill>
              </a:rPr>
              <a:t>）根据</a:t>
            </a:r>
            <a:r>
              <a:rPr kumimoji="1" lang="en-US" altLang="zh-CN" sz="1200" dirty="0">
                <a:solidFill>
                  <a:schemeClr val="tx1"/>
                </a:solidFill>
              </a:rPr>
              <a:t>pilot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study</a:t>
            </a:r>
            <a:r>
              <a:rPr kumimoji="1" lang="zh-CN" altLang="en-US" sz="1200" dirty="0">
                <a:solidFill>
                  <a:schemeClr val="tx1"/>
                </a:solidFill>
              </a:rPr>
              <a:t>数据分析确定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670699D3-7921-6822-02D8-232BC481BF3F}"/>
              </a:ext>
            </a:extLst>
          </p:cNvPr>
          <p:cNvSpPr/>
          <p:nvPr/>
        </p:nvSpPr>
        <p:spPr>
          <a:xfrm>
            <a:off x="9664392" y="1639229"/>
            <a:ext cx="2074127" cy="88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预注册报告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00800B64-8863-4EDC-44D5-D2E287625F37}"/>
              </a:ext>
            </a:extLst>
          </p:cNvPr>
          <p:cNvSpPr/>
          <p:nvPr/>
        </p:nvSpPr>
        <p:spPr>
          <a:xfrm>
            <a:off x="9664392" y="2932768"/>
            <a:ext cx="2074127" cy="249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撰写中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63F54023-9FE9-B371-D359-6074CC9CC261}"/>
              </a:ext>
            </a:extLst>
          </p:cNvPr>
          <p:cNvSpPr/>
          <p:nvPr/>
        </p:nvSpPr>
        <p:spPr>
          <a:xfrm>
            <a:off x="434898" y="5887839"/>
            <a:ext cx="5218770" cy="43489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第二阶段：正式实验（未开始）</a:t>
            </a:r>
          </a:p>
        </p:txBody>
      </p:sp>
    </p:spTree>
    <p:extLst>
      <p:ext uri="{BB962C8B-B14F-4D97-AF65-F5344CB8AC3E}">
        <p14:creationId xmlns:p14="http://schemas.microsoft.com/office/powerpoint/2010/main" val="272894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71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269</Words>
  <Application>Microsoft Macintosh PowerPoint</Application>
  <PresentationFormat>宽屏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岳</dc:creator>
  <cp:lastModifiedBy>胡 岳</cp:lastModifiedBy>
  <cp:revision>33</cp:revision>
  <dcterms:created xsi:type="dcterms:W3CDTF">2022-12-14T02:25:50Z</dcterms:created>
  <dcterms:modified xsi:type="dcterms:W3CDTF">2022-12-15T14:37:29Z</dcterms:modified>
</cp:coreProperties>
</file>