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24000" y="1031240"/>
            <a:ext cx="689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• Draw use case diagram for UC-1 (Unlock) and UC-4 (RetireUser)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1" descr="14951696941608_.pic"/>
          <p:cNvPicPr>
            <a:picLocks noChangeAspect="1"/>
          </p:cNvPicPr>
          <p:nvPr/>
        </p:nvPicPr>
        <p:blipFill>
          <a:blip r:embed="rId1"/>
          <a:srcRect l="799" t="2335" r="3345" b="4064"/>
          <a:stretch>
            <a:fillRect/>
          </a:stretch>
        </p:blipFill>
        <p:spPr>
          <a:xfrm>
            <a:off x="1479550" y="1485265"/>
            <a:ext cx="9232265" cy="4937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03905" y="109220"/>
            <a:ext cx="55835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 dirty="0">
                <a:effectLst/>
                <a:sym typeface="+mn-ea"/>
              </a:rPr>
              <a:t>Assignment_1</a:t>
            </a:r>
            <a:r>
              <a:rPr lang="en-US" altLang="zh-CN" dirty="0">
                <a:effectLst/>
                <a:sym typeface="+mn-ea"/>
              </a:rPr>
              <a:t>   </a:t>
            </a:r>
            <a:r>
              <a:rPr lang="en-US" altLang="zh-CN" dirty="0">
                <a:sym typeface="+mn-ea"/>
              </a:rPr>
              <a:t>10215101459 </a:t>
            </a:r>
            <a:r>
              <a:rPr lang="zh-CN" altLang="en-US" dirty="0">
                <a:sym typeface="+mn-ea"/>
              </a:rPr>
              <a:t>胡云舒</a:t>
            </a:r>
            <a:endParaRPr lang="zh-CN" altLang="en-US" dirty="0">
              <a:latin typeface="+mn-lt"/>
            </a:endParaRPr>
          </a:p>
          <a:p>
            <a:pPr algn="l"/>
            <a:r>
              <a:rPr lang="en-US" altLang="zh-CN" dirty="0">
                <a:effectLst/>
                <a:sym typeface="+mn-ea"/>
              </a:rPr>
              <a:t>   </a:t>
            </a:r>
            <a:endParaRPr lang="en-US" altLang="zh-CN" dirty="0"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04290" y="639445"/>
            <a:ext cx="5128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• Write the use case schemas of UC-1 and UC-4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04290" y="1267460"/>
          <a:ext cx="9817735" cy="4798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75"/>
                <a:gridCol w="392430"/>
                <a:gridCol w="954405"/>
                <a:gridCol w="7972425"/>
              </a:tblGrid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UC-1: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Unlock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Related Requirem’ts: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REQ1, REQ3, REQ4, and REQ5 stated in the table of REQs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036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Initiating Actor: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Any of: Tenant, Landlord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099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Actor’s Goal: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disarm the lock and enter, and get space lighted up automatically.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Participating Actors: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LockDevice, LightSwitch, Timer, Database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76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Preconditions: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177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• The set of valid keys stored in the system database is non-empty.</a:t>
                      </a:r>
                      <a:endParaRPr 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• The system displays the menu of available functions; at the door keypad the menu choices are “Lock” and “Unlock.”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163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Postconditions: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177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The auto-lock timer has started countdown from 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autoLockInterval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20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Flow of Events for Main Success Scenario: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connect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 the phone to the door and selects the menu item “Unlock”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include::</a:t>
                      </a:r>
                      <a:r>
                        <a:rPr lang="en-US" sz="1100" b="0" i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AuthenticateUser</a:t>
                      </a:r>
                      <a:r>
                        <a:rPr lang="en-US" sz="1100" b="0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 (UC-7)</a:t>
                      </a:r>
                      <a:endParaRPr lang="en-US" altLang="en-US" sz="1100" b="0" u="sng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(a) signals to the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the lock status, e.g., “disarmed,” (b) signals to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LockDevice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to disarm the lock, and (c) signals to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LightSwitch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to turn the light on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signals to the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Timer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to start the auto-lock timer countdown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40995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Tenant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(a) opens the door and (b) breaks the link between the phone and the lock.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87450" y="459105"/>
          <a:ext cx="981773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475"/>
                <a:gridCol w="392430"/>
                <a:gridCol w="954405"/>
                <a:gridCol w="7972425"/>
              </a:tblGrid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3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UC-4: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3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RetireUser</a:t>
                      </a:r>
                      <a:endParaRPr lang="en-US" altLang="en-US" sz="13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Related Requirem’ts: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REQ3 and REQ7 stated in the table of REQs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036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Initiating Actor: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099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Actor’s Goal: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To retire an existing user account and disable access.</a:t>
                      </a:r>
                      <a:endParaRPr 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048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Participating Actors: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LockDevice, LightSwitch, Timer, Database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3556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676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Preconditions: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177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• The set of valid keys stored in the system database is non-empty.</a:t>
                      </a:r>
                      <a:endParaRPr 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• The user should be in the database already.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163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Postconditions: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0485" marR="1778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• The deleted records should be logged in the database.</a:t>
                      </a:r>
                      <a:endParaRPr lang="en-US" sz="11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120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Flow of Events for Main Success Scenario: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selects the menu item “Remove User” on his phone.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include::</a:t>
                      </a:r>
                      <a:r>
                        <a:rPr lang="en-US" sz="1100" b="0" i="1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Login</a:t>
                      </a:r>
                      <a:r>
                        <a:rPr lang="en-US" sz="1100" b="0" u="sng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charset="0"/>
                          <a:cs typeface="Times New Roman" panose="02020603050405020304" charset="0"/>
                        </a:rPr>
                        <a:t> (UC-8)</a:t>
                      </a:r>
                      <a:endParaRPr lang="en-US" altLang="en-US" sz="1100" b="0" u="sng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display all the users.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Landlord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chooses</a:t>
                      </a: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the target and submits.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1209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5.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System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receives the target and sends a confirmation message to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prevent accidental deletion.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0345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6.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lvl="0" algn="just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Times New Roman Bold" panose="02020603050405020304" charset="0"/>
                          <a:ea typeface="Times New Roman" panose="02020603050405020304" charset="0"/>
                          <a:cs typeface="Times New Roman Bold" panose="02020603050405020304" charset="0"/>
                        </a:rPr>
                        <a:t>Landlord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(a) confirms the message or (b) cancels the removement operation.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94030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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7.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• If </a:t>
                      </a: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Times New Roman Bold" panose="02020603050405020304" charset="0"/>
                          <a:ea typeface="Times New Roman" panose="02020603050405020304" charset="0"/>
                          <a:cs typeface="Times New Roman Bold" panose="02020603050405020304" charset="0"/>
                          <a:sym typeface="+mn-ea"/>
                        </a:rPr>
                        <a:t>Landlord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confirms the command, then</a:t>
                      </a: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Times New Roman Bold" panose="02020603050405020304" charset="0"/>
                          <a:ea typeface="Times New Roman" panose="02020603050405020304" charset="0"/>
                          <a:cs typeface="Times New Roman Bold" panose="02020603050405020304" charset="0"/>
                          <a:sym typeface="+mn-ea"/>
                        </a:rPr>
                        <a:t>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System</a:t>
                      </a:r>
                      <a:r>
                        <a:rPr 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(a) removes the target from database and (b) updates the log.</a:t>
                      </a:r>
                      <a:endParaRPr 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• If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 Bold" panose="02020603050405020304" charset="0"/>
                          <a:cs typeface="Times New Roman Bold" panose="02020603050405020304" charset="0"/>
                          <a:sym typeface="+mn-ea"/>
                        </a:rPr>
                        <a:t>Landlord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cancels the operation, then 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latin typeface="Times New Roman Bold" panose="02020603050405020304" charset="0"/>
                          <a:cs typeface="Times New Roman Bold" panose="02020603050405020304" charset="0"/>
                          <a:sym typeface="+mn-ea"/>
                        </a:rPr>
                        <a:t>System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go back to the main page.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6395">
                <a:tc>
                  <a:txBody>
                    <a:bodyPr/>
                    <a:p>
                      <a:pPr lvl="0" algn="ctr" eaLnBrk="1" hangingPunct="1">
                        <a:lnSpc>
                          <a:spcPts val="1400"/>
                        </a:lnSpc>
                        <a:buNone/>
                      </a:pPr>
                      <a:r>
                        <a:rPr lang="en-US" altLang="en-US" sz="1100">
                          <a:latin typeface="Times New Roman" panose="02020603050405020304" charset="0"/>
                          <a:cs typeface="Times New Roman" panose="02020603050405020304" charset="0"/>
                          <a:sym typeface="Symbol" pitchFamily="18" charset="2"/>
                        </a:rPr>
                        <a:t>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8.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altLang="en-US" sz="1100" b="1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Landlord </a:t>
                      </a:r>
                      <a:r>
                        <a:rPr lang="en-US" altLang="en-US" sz="1100" b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(a) removes the user and (b) 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breaks the link between the phone and the lock.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6040" marR="66040" marT="0" marB="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0060" y="530225"/>
            <a:ext cx="5064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• Write the acceptance tests for UC-1 and UC-4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64514" name="表格 64513"/>
          <p:cNvGraphicFramePr/>
          <p:nvPr>
            <p:custDataLst>
              <p:tags r:id="rId1"/>
            </p:custDataLst>
          </p:nvPr>
        </p:nvGraphicFramePr>
        <p:xfrm>
          <a:off x="1749425" y="1267460"/>
          <a:ext cx="8692515" cy="4888865"/>
        </p:xfrm>
        <a:graphic>
          <a:graphicData uri="http://schemas.openxmlformats.org/drawingml/2006/table">
            <a:tbl>
              <a:tblPr/>
              <a:tblGrid>
                <a:gridCol w="2678430"/>
                <a:gridCol w="347980"/>
                <a:gridCol w="5666105"/>
              </a:tblGrid>
              <a:tr h="37655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Test-case Identifier: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TC-1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Tested: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UC-1, main success scenario, and UC-7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12966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test passes if the user enters a key that is contained in the database, with less than a maximum allowed number of unsuccessful attempts.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4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Numeric keycode, door identifier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7190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Procedure: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Expected Result: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27760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 1. Type in an incorrect keycode and a valid door identifier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beeps to indicate failure;</a:t>
                      </a:r>
                      <a:b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</a:b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records unsuccessful attempt in the database;</a:t>
                      </a:r>
                      <a:b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</a:b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prompts the user to try again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127760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 2. Type in the correct keycode and door identifier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flashes a green light to indicate success;</a:t>
                      </a:r>
                      <a:b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</a:b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records successful access in the database;</a:t>
                      </a:r>
                      <a:b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</a:b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disarms the lock device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4514" name="表格 64513"/>
          <p:cNvGraphicFramePr/>
          <p:nvPr>
            <p:custDataLst>
              <p:tags r:id="rId1"/>
            </p:custDataLst>
          </p:nvPr>
        </p:nvGraphicFramePr>
        <p:xfrm>
          <a:off x="1648460" y="601345"/>
          <a:ext cx="8895080" cy="5236210"/>
        </p:xfrm>
        <a:graphic>
          <a:graphicData uri="http://schemas.openxmlformats.org/drawingml/2006/table">
            <a:tbl>
              <a:tblPr/>
              <a:tblGrid>
                <a:gridCol w="2741295"/>
                <a:gridCol w="355600"/>
                <a:gridCol w="5798185"/>
              </a:tblGrid>
              <a:tr h="4032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Test-case Identifier: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TC-4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132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Use Case Tested: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UC-4, main success scenario, and UC-7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2115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Pass/fail Criteria: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The test passes if the user enters a key that is contained in the database, with less than a maximum allowed number of unsuccessful attempts and choose the target user correctly.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Input Data: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Numeric keycode, door identifier, and target user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4495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Test Procedure: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Expected Result: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08405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 1. Type in an incorrect keycode and a valid door identifier.</a:t>
                      </a:r>
                      <a:endParaRPr lang="en-US" altLang="en-US" sz="1600" b="0">
                        <a:latin typeface="Times New Roman" panose="02020603050405020304" charset="0"/>
                        <a:ea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returns the message “login in succsesfully”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System remove the target user.</a:t>
                      </a: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lvl="0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endParaRPr lang="en-US" altLang="en-US" sz="16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207135">
                <a:tc gridSpan="2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US" altLang="en-US" sz="16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Step 2. Choose the target user correctly.</a:t>
                      </a:r>
                      <a:endParaRPr lang="zh-CN" altLang="en-US" sz="16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68581" marR="68581" marT="0" marB="0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8f9c292-895f-4a0b-9336-e465f76fe430}"/>
  <p:tag name="TABLE_ENDDRAG_ORIGIN_RECT" val="773*377"/>
  <p:tag name="TABLE_ENDDRAG_RECT" val="75*126*773*377"/>
</p:tagLst>
</file>

<file path=ppt/tags/tag2.xml><?xml version="1.0" encoding="utf-8"?>
<p:tagLst xmlns:p="http://schemas.openxmlformats.org/presentationml/2006/main">
  <p:tag name="KSO_WM_UNIT_TABLE_BEAUTIFY" val="smartTable{98f9c292-895f-4a0b-9336-e465f76fe430}"/>
  <p:tag name="TABLE_ENDDRAG_ORIGIN_RECT" val="773*377"/>
  <p:tag name="TABLE_ENDDRAG_RECT" val="75*126*773*377"/>
</p:tagLst>
</file>

<file path=ppt/tags/tag3.xml><?xml version="1.0" encoding="utf-8"?>
<p:tagLst xmlns:p="http://schemas.openxmlformats.org/presentationml/2006/main">
  <p:tag name="KSO_WM_UNIT_TABLE_BEAUTIFY" val="smartTable{cdea3421-b4ac-4fe6-b56d-396006431f89}"/>
  <p:tag name="TABLE_ENDDRAG_ORIGIN_RECT" val="684*384"/>
  <p:tag name="TABLE_ENDDRAG_RECT" val="152*119*684*384"/>
</p:tagLst>
</file>

<file path=ppt/tags/tag4.xml><?xml version="1.0" encoding="utf-8"?>
<p:tagLst xmlns:p="http://schemas.openxmlformats.org/presentationml/2006/main">
  <p:tag name="KSO_WM_UNIT_TABLE_BEAUTIFY" val="smartTable{dc09700e-6357-4740-8263-9c3c2366b0a2}"/>
  <p:tag name="TABLE_ENDDRAG_ORIGIN_RECT" val="700*412"/>
  <p:tag name="TABLE_ENDDRAG_RECT" val="135*49*700*4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6072</Words>
  <Application>WPS 文字</Application>
  <PresentationFormat>宽屏</PresentationFormat>
  <Paragraphs>345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</vt:lpstr>
      <vt:lpstr>Symbol</vt:lpstr>
      <vt:lpstr>Kingsoft Sign</vt:lpstr>
      <vt:lpstr>Times New Roman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胡云卷</cp:lastModifiedBy>
  <cp:revision>9</cp:revision>
  <dcterms:created xsi:type="dcterms:W3CDTF">2023-10-10T15:53:25Z</dcterms:created>
  <dcterms:modified xsi:type="dcterms:W3CDTF">2023-10-10T15:53:25Z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7C84394F2C6C5273A24A2565F494117D_41</vt:lpwstr>
  </property>
</Properties>
</file>