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8003838" cy="13506450"/>
  <p:notesSz cx="6858000" cy="9144000"/>
  <p:defaultTextStyle>
    <a:defPPr>
      <a:defRPr lang="en-US"/>
    </a:defPPr>
    <a:lvl1pPr marL="0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1pPr>
    <a:lvl2pPr marL="900209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2pPr>
    <a:lvl3pPr marL="1800416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3pPr>
    <a:lvl4pPr marL="2700625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4pPr>
    <a:lvl5pPr marL="3600832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5pPr>
    <a:lvl6pPr marL="4501041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6pPr>
    <a:lvl7pPr marL="5401247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7pPr>
    <a:lvl8pPr marL="6301456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8pPr>
    <a:lvl9pPr marL="7201663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78" d="100"/>
          <a:sy n="178" d="100"/>
        </p:scale>
        <p:origin x="-80" y="2464"/>
      </p:cViewPr>
      <p:guideLst>
        <p:guide orient="horz" pos="4254"/>
        <p:guide pos="56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7676B-D6F9-434B-868D-63EBE58084CF}" type="datetimeFigureOut">
              <a:rPr lang="en-US" smtClean="0"/>
              <a:t>21/6/26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9F01E-E82F-1F4A-9335-7EDE8943F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56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9F01E-E82F-1F4A-9335-7EDE8943F8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85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288" y="4195756"/>
            <a:ext cx="15303262" cy="2895133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577" y="7653655"/>
            <a:ext cx="12602687" cy="345164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0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00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00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00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01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01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01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201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21/6/26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7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21/6/26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5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2782" y="540886"/>
            <a:ext cx="4050864" cy="11524254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92" y="540886"/>
            <a:ext cx="11852527" cy="11524254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21/6/26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0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21/6/26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5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179" y="8679148"/>
            <a:ext cx="15303262" cy="2682530"/>
          </a:xfrm>
        </p:spPr>
        <p:txBody>
          <a:bodyPr anchor="t"/>
          <a:lstStyle>
            <a:lvl1pPr algn="l">
              <a:defRPr sz="79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179" y="5724613"/>
            <a:ext cx="15303262" cy="295453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00209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2pPr>
            <a:lvl3pPr marL="1800416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3pPr>
            <a:lvl4pPr marL="2700625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4pPr>
            <a:lvl5pPr marL="3600832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5pPr>
            <a:lvl6pPr marL="4501041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6pPr>
            <a:lvl7pPr marL="5401247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7pPr>
            <a:lvl8pPr marL="6301456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8pPr>
            <a:lvl9pPr marL="7201663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21/6/26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1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92" y="3151508"/>
            <a:ext cx="7951695" cy="8913632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0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1951" y="3151508"/>
            <a:ext cx="7951695" cy="8913632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0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21/6/26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5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92" y="3023320"/>
            <a:ext cx="7954822" cy="1259977"/>
          </a:xfrm>
        </p:spPr>
        <p:txBody>
          <a:bodyPr anchor="b"/>
          <a:lstStyle>
            <a:lvl1pPr marL="0" indent="0">
              <a:buNone/>
              <a:defRPr sz="4600" b="1"/>
            </a:lvl1pPr>
            <a:lvl2pPr marL="900209" indent="0">
              <a:buNone/>
              <a:defRPr sz="4000" b="1"/>
            </a:lvl2pPr>
            <a:lvl3pPr marL="1800416" indent="0">
              <a:buNone/>
              <a:defRPr sz="3500" b="1"/>
            </a:lvl3pPr>
            <a:lvl4pPr marL="2700625" indent="0">
              <a:buNone/>
              <a:defRPr sz="3300" b="1"/>
            </a:lvl4pPr>
            <a:lvl5pPr marL="3600832" indent="0">
              <a:buNone/>
              <a:defRPr sz="3300" b="1"/>
            </a:lvl5pPr>
            <a:lvl6pPr marL="4501041" indent="0">
              <a:buNone/>
              <a:defRPr sz="3300" b="1"/>
            </a:lvl6pPr>
            <a:lvl7pPr marL="5401247" indent="0">
              <a:buNone/>
              <a:defRPr sz="3300" b="1"/>
            </a:lvl7pPr>
            <a:lvl8pPr marL="6301456" indent="0">
              <a:buNone/>
              <a:defRPr sz="3300" b="1"/>
            </a:lvl8pPr>
            <a:lvl9pPr marL="7201663" indent="0">
              <a:buNone/>
              <a:defRPr sz="33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192" y="4283295"/>
            <a:ext cx="7954822" cy="7781842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5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5703" y="3023320"/>
            <a:ext cx="7957946" cy="1259977"/>
          </a:xfrm>
        </p:spPr>
        <p:txBody>
          <a:bodyPr anchor="b"/>
          <a:lstStyle>
            <a:lvl1pPr marL="0" indent="0">
              <a:buNone/>
              <a:defRPr sz="4600" b="1"/>
            </a:lvl1pPr>
            <a:lvl2pPr marL="900209" indent="0">
              <a:buNone/>
              <a:defRPr sz="4000" b="1"/>
            </a:lvl2pPr>
            <a:lvl3pPr marL="1800416" indent="0">
              <a:buNone/>
              <a:defRPr sz="3500" b="1"/>
            </a:lvl3pPr>
            <a:lvl4pPr marL="2700625" indent="0">
              <a:buNone/>
              <a:defRPr sz="3300" b="1"/>
            </a:lvl4pPr>
            <a:lvl5pPr marL="3600832" indent="0">
              <a:buNone/>
              <a:defRPr sz="3300" b="1"/>
            </a:lvl5pPr>
            <a:lvl6pPr marL="4501041" indent="0">
              <a:buNone/>
              <a:defRPr sz="3300" b="1"/>
            </a:lvl6pPr>
            <a:lvl7pPr marL="5401247" indent="0">
              <a:buNone/>
              <a:defRPr sz="3300" b="1"/>
            </a:lvl7pPr>
            <a:lvl8pPr marL="6301456" indent="0">
              <a:buNone/>
              <a:defRPr sz="3300" b="1"/>
            </a:lvl8pPr>
            <a:lvl9pPr marL="7201663" indent="0">
              <a:buNone/>
              <a:defRPr sz="33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5703" y="4283295"/>
            <a:ext cx="7957946" cy="7781842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5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21/6/26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2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21/6/26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0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21/6/26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1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95" y="537758"/>
            <a:ext cx="5923139" cy="2288594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000" y="537759"/>
            <a:ext cx="10064646" cy="11527382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95" y="2826354"/>
            <a:ext cx="5923139" cy="9238787"/>
          </a:xfrm>
        </p:spPr>
        <p:txBody>
          <a:bodyPr/>
          <a:lstStyle>
            <a:lvl1pPr marL="0" indent="0">
              <a:buNone/>
              <a:defRPr sz="2900"/>
            </a:lvl1pPr>
            <a:lvl2pPr marL="900209" indent="0">
              <a:buNone/>
              <a:defRPr sz="2400"/>
            </a:lvl2pPr>
            <a:lvl3pPr marL="1800416" indent="0">
              <a:buNone/>
              <a:defRPr sz="2000"/>
            </a:lvl3pPr>
            <a:lvl4pPr marL="2700625" indent="0">
              <a:buNone/>
              <a:defRPr sz="1800"/>
            </a:lvl4pPr>
            <a:lvl5pPr marL="3600832" indent="0">
              <a:buNone/>
              <a:defRPr sz="1800"/>
            </a:lvl5pPr>
            <a:lvl6pPr marL="4501041" indent="0">
              <a:buNone/>
              <a:defRPr sz="1800"/>
            </a:lvl6pPr>
            <a:lvl7pPr marL="5401247" indent="0">
              <a:buNone/>
              <a:defRPr sz="1800"/>
            </a:lvl7pPr>
            <a:lvl8pPr marL="6301456" indent="0">
              <a:buNone/>
              <a:defRPr sz="1800"/>
            </a:lvl8pPr>
            <a:lvl9pPr marL="7201663" indent="0">
              <a:buNone/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21/6/26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9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878" y="9454516"/>
            <a:ext cx="10802303" cy="1116158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878" y="1206826"/>
            <a:ext cx="10802303" cy="8103870"/>
          </a:xfrm>
        </p:spPr>
        <p:txBody>
          <a:bodyPr/>
          <a:lstStyle>
            <a:lvl1pPr marL="0" indent="0">
              <a:buNone/>
              <a:defRPr sz="6400"/>
            </a:lvl1pPr>
            <a:lvl2pPr marL="900209" indent="0">
              <a:buNone/>
              <a:defRPr sz="5500"/>
            </a:lvl2pPr>
            <a:lvl3pPr marL="1800416" indent="0">
              <a:buNone/>
              <a:defRPr sz="4600"/>
            </a:lvl3pPr>
            <a:lvl4pPr marL="2700625" indent="0">
              <a:buNone/>
              <a:defRPr sz="4000"/>
            </a:lvl4pPr>
            <a:lvl5pPr marL="3600832" indent="0">
              <a:buNone/>
              <a:defRPr sz="4000"/>
            </a:lvl5pPr>
            <a:lvl6pPr marL="4501041" indent="0">
              <a:buNone/>
              <a:defRPr sz="4000"/>
            </a:lvl6pPr>
            <a:lvl7pPr marL="5401247" indent="0">
              <a:buNone/>
              <a:defRPr sz="4000"/>
            </a:lvl7pPr>
            <a:lvl8pPr marL="6301456" indent="0">
              <a:buNone/>
              <a:defRPr sz="4000"/>
            </a:lvl8pPr>
            <a:lvl9pPr marL="7201663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878" y="10570674"/>
            <a:ext cx="10802303" cy="1585132"/>
          </a:xfrm>
        </p:spPr>
        <p:txBody>
          <a:bodyPr/>
          <a:lstStyle>
            <a:lvl1pPr marL="0" indent="0">
              <a:buNone/>
              <a:defRPr sz="2900"/>
            </a:lvl1pPr>
            <a:lvl2pPr marL="900209" indent="0">
              <a:buNone/>
              <a:defRPr sz="2400"/>
            </a:lvl2pPr>
            <a:lvl3pPr marL="1800416" indent="0">
              <a:buNone/>
              <a:defRPr sz="2000"/>
            </a:lvl3pPr>
            <a:lvl4pPr marL="2700625" indent="0">
              <a:buNone/>
              <a:defRPr sz="1800"/>
            </a:lvl4pPr>
            <a:lvl5pPr marL="3600832" indent="0">
              <a:buNone/>
              <a:defRPr sz="1800"/>
            </a:lvl5pPr>
            <a:lvl6pPr marL="4501041" indent="0">
              <a:buNone/>
              <a:defRPr sz="1800"/>
            </a:lvl6pPr>
            <a:lvl7pPr marL="5401247" indent="0">
              <a:buNone/>
              <a:defRPr sz="1800"/>
            </a:lvl7pPr>
            <a:lvl8pPr marL="6301456" indent="0">
              <a:buNone/>
              <a:defRPr sz="1800"/>
            </a:lvl8pPr>
            <a:lvl9pPr marL="7201663" indent="0">
              <a:buNone/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21/6/26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2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92" y="540886"/>
            <a:ext cx="16203454" cy="2251075"/>
          </a:xfrm>
          <a:prstGeom prst="rect">
            <a:avLst/>
          </a:prstGeom>
        </p:spPr>
        <p:txBody>
          <a:bodyPr vert="horz" lIns="180042" tIns="90020" rIns="180042" bIns="900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92" y="3151508"/>
            <a:ext cx="16203454" cy="8913632"/>
          </a:xfrm>
          <a:prstGeom prst="rect">
            <a:avLst/>
          </a:prstGeom>
        </p:spPr>
        <p:txBody>
          <a:bodyPr vert="horz" lIns="180042" tIns="90020" rIns="180042" bIns="900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192" y="12518480"/>
            <a:ext cx="4200896" cy="719094"/>
          </a:xfrm>
          <a:prstGeom prst="rect">
            <a:avLst/>
          </a:prstGeom>
        </p:spPr>
        <p:txBody>
          <a:bodyPr vert="horz" lIns="180042" tIns="90020" rIns="180042" bIns="900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FD90C-36BD-A547-9E35-1F67BA9850CE}" type="datetimeFigureOut">
              <a:rPr lang="en-US" smtClean="0"/>
              <a:t>21/6/26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1313" y="12518480"/>
            <a:ext cx="5701215" cy="719094"/>
          </a:xfrm>
          <a:prstGeom prst="rect">
            <a:avLst/>
          </a:prstGeom>
        </p:spPr>
        <p:txBody>
          <a:bodyPr vert="horz" lIns="180042" tIns="90020" rIns="180042" bIns="900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2750" y="12518480"/>
            <a:ext cx="4200896" cy="719094"/>
          </a:xfrm>
          <a:prstGeom prst="rect">
            <a:avLst/>
          </a:prstGeom>
        </p:spPr>
        <p:txBody>
          <a:bodyPr vert="horz" lIns="180042" tIns="90020" rIns="180042" bIns="900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0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00209" rtl="0" eaLnBrk="1" latinLnBrk="0" hangingPunct="1">
        <a:spcBef>
          <a:spcPct val="0"/>
        </a:spcBef>
        <a:buNone/>
        <a:defRPr sz="8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5155" indent="-675155" algn="l" defTabSz="900209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62837" indent="-562631" algn="l" defTabSz="900209" rtl="0" eaLnBrk="1" latinLnBrk="0" hangingPunct="1">
        <a:spcBef>
          <a:spcPct val="20000"/>
        </a:spcBef>
        <a:buFont typeface="Arial"/>
        <a:buChar char="–"/>
        <a:defRPr sz="5500" kern="1200">
          <a:solidFill>
            <a:schemeClr val="tx1"/>
          </a:solidFill>
          <a:latin typeface="+mn-lt"/>
          <a:ea typeface="+mn-ea"/>
          <a:cs typeface="+mn-cs"/>
        </a:defRPr>
      </a:lvl2pPr>
      <a:lvl3pPr marL="2250520" indent="-450104" algn="l" defTabSz="900209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3pPr>
      <a:lvl4pPr marL="3150729" indent="-450104" algn="l" defTabSz="900209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050936" indent="-450104" algn="l" defTabSz="900209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4951145" indent="-450104" algn="l" defTabSz="900209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851352" indent="-450104" algn="l" defTabSz="900209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751561" indent="-450104" algn="l" defTabSz="900209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651768" indent="-450104" algn="l" defTabSz="900209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900209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416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700625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832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501041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401247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301456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201663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8.emf"/><Relationship Id="rId21" Type="http://schemas.openxmlformats.org/officeDocument/2006/relationships/image" Target="../media/image19.emf"/><Relationship Id="rId22" Type="http://schemas.openxmlformats.org/officeDocument/2006/relationships/image" Target="../media/image20.emf"/><Relationship Id="rId23" Type="http://schemas.openxmlformats.org/officeDocument/2006/relationships/image" Target="../media/image21.emf"/><Relationship Id="rId24" Type="http://schemas.openxmlformats.org/officeDocument/2006/relationships/image" Target="../media/image22.emf"/><Relationship Id="rId25" Type="http://schemas.openxmlformats.org/officeDocument/2006/relationships/image" Target="../media/image23.emf"/><Relationship Id="rId26" Type="http://schemas.openxmlformats.org/officeDocument/2006/relationships/image" Target="../media/image24.emf"/><Relationship Id="rId27" Type="http://schemas.openxmlformats.org/officeDocument/2006/relationships/image" Target="../media/image25.emf"/><Relationship Id="rId28" Type="http://schemas.openxmlformats.org/officeDocument/2006/relationships/image" Target="../media/image26.emf"/><Relationship Id="rId29" Type="http://schemas.openxmlformats.org/officeDocument/2006/relationships/image" Target="../media/image2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30" Type="http://schemas.openxmlformats.org/officeDocument/2006/relationships/image" Target="../media/image28.emf"/><Relationship Id="rId31" Type="http://schemas.openxmlformats.org/officeDocument/2006/relationships/image" Target="../media/image29.emf"/><Relationship Id="rId32" Type="http://schemas.openxmlformats.org/officeDocument/2006/relationships/image" Target="../media/image30.emf"/><Relationship Id="rId9" Type="http://schemas.openxmlformats.org/officeDocument/2006/relationships/image" Target="../media/image7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33" Type="http://schemas.openxmlformats.org/officeDocument/2006/relationships/image" Target="../media/image31.emf"/><Relationship Id="rId10" Type="http://schemas.openxmlformats.org/officeDocument/2006/relationships/image" Target="../media/image8.emf"/><Relationship Id="rId11" Type="http://schemas.openxmlformats.org/officeDocument/2006/relationships/image" Target="../media/image9.emf"/><Relationship Id="rId12" Type="http://schemas.openxmlformats.org/officeDocument/2006/relationships/image" Target="../media/image10.emf"/><Relationship Id="rId13" Type="http://schemas.openxmlformats.org/officeDocument/2006/relationships/image" Target="../media/image11.emf"/><Relationship Id="rId14" Type="http://schemas.openxmlformats.org/officeDocument/2006/relationships/image" Target="../media/image12.emf"/><Relationship Id="rId15" Type="http://schemas.openxmlformats.org/officeDocument/2006/relationships/image" Target="../media/image13.emf"/><Relationship Id="rId16" Type="http://schemas.openxmlformats.org/officeDocument/2006/relationships/image" Target="../media/image14.emf"/><Relationship Id="rId17" Type="http://schemas.openxmlformats.org/officeDocument/2006/relationships/image" Target="../media/image15.emf"/><Relationship Id="rId18" Type="http://schemas.openxmlformats.org/officeDocument/2006/relationships/image" Target="../media/image16.emf"/><Relationship Id="rId19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6671" y="658915"/>
            <a:ext cx="6114472" cy="461657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(a)  Examine window of typed SNPs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50058" y="2446746"/>
            <a:ext cx="2650364" cy="926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6" rIns="91434" bIns="45716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50058" y="4681595"/>
            <a:ext cx="2615085" cy="1009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6" rIns="91434" bIns="45716"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06671" y="1125880"/>
            <a:ext cx="3141477" cy="1200321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ctr"/>
            <a:r>
              <a:rPr lang="en-US" sz="1800" dirty="0" smtClean="0">
                <a:latin typeface="Arial"/>
                <a:cs typeface="Arial"/>
              </a:rPr>
              <a:t>Reference </a:t>
            </a:r>
            <a:r>
              <a:rPr lang="en-US" sz="1800" dirty="0">
                <a:latin typeface="Arial"/>
                <a:cs typeface="Arial"/>
              </a:rPr>
              <a:t>haplotypes aligned with </a:t>
            </a:r>
            <a:r>
              <a:rPr lang="en-US" sz="1800" dirty="0" smtClean="0">
                <a:latin typeface="Arial"/>
                <a:cs typeface="Arial"/>
              </a:rPr>
              <a:t>genotypes at the typed SNPs (</a:t>
            </a:r>
            <a:r>
              <a:rPr lang="en-US" sz="1800" dirty="0" err="1" smtClean="0">
                <a:latin typeface="Arial"/>
                <a:cs typeface="Arial"/>
              </a:rPr>
              <a:t>untyped</a:t>
            </a:r>
            <a:r>
              <a:rPr lang="en-US" sz="1800" dirty="0" smtClean="0">
                <a:latin typeface="Arial"/>
                <a:cs typeface="Arial"/>
              </a:rPr>
              <a:t> SNPs not needed)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1635" y="3543492"/>
            <a:ext cx="3217121" cy="1200321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One sample’s </a:t>
            </a:r>
            <a:r>
              <a:rPr lang="en-US" sz="1800" dirty="0" err="1" smtClean="0">
                <a:latin typeface="Arial"/>
                <a:cs typeface="Arial"/>
              </a:rPr>
              <a:t>unphased</a:t>
            </a:r>
            <a:r>
              <a:rPr lang="en-US" sz="1800" dirty="0" smtClean="0">
                <a:latin typeface="Arial"/>
                <a:cs typeface="Arial"/>
              </a:rPr>
              <a:t> genotypes. One marker is missing due to genotyping error</a:t>
            </a:r>
            <a:endParaRPr lang="en-US" sz="1800" dirty="0">
              <a:latin typeface="Arial"/>
              <a:cs typeface="Arial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081053" y="2313638"/>
            <a:ext cx="0" cy="11520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17505" y="2313638"/>
            <a:ext cx="0" cy="11647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81053" y="4631560"/>
            <a:ext cx="0" cy="20015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17505" y="4631983"/>
            <a:ext cx="0" cy="20015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>
          <a:xfrm>
            <a:off x="4153164" y="1584046"/>
            <a:ext cx="345916" cy="2608889"/>
          </a:xfrm>
          <a:prstGeom prst="leftBrace">
            <a:avLst>
              <a:gd name="adj1" fmla="val 47885"/>
              <a:gd name="adj2" fmla="val 513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6" rIns="91434" bIns="45716"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2251856" y="2922745"/>
            <a:ext cx="19013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2251856" y="4706145"/>
            <a:ext cx="2016900" cy="18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>
            <a:off x="4268756" y="4471163"/>
            <a:ext cx="184047" cy="457938"/>
          </a:xfrm>
          <a:prstGeom prst="leftBrace">
            <a:avLst>
              <a:gd name="adj1" fmla="val 47885"/>
              <a:gd name="adj2" fmla="val 513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6" rIns="91434" bIns="45716"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341761"/>
              </p:ext>
            </p:extLst>
          </p:nvPr>
        </p:nvGraphicFramePr>
        <p:xfrm>
          <a:off x="4991872" y="1549929"/>
          <a:ext cx="1513032" cy="261878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2"/>
                <a:gridCol w="252172"/>
                <a:gridCol w="252172"/>
                <a:gridCol w="252172"/>
                <a:gridCol w="252172"/>
                <a:gridCol w="252172"/>
              </a:tblGrid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4093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603" y="1584047"/>
            <a:ext cx="203333" cy="2513922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466012"/>
              </p:ext>
            </p:extLst>
          </p:nvPr>
        </p:nvGraphicFramePr>
        <p:xfrm>
          <a:off x="4928152" y="4572764"/>
          <a:ext cx="1513032" cy="33506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2"/>
                <a:gridCol w="252172"/>
                <a:gridCol w="252172"/>
                <a:gridCol w="252172"/>
                <a:gridCol w="252172"/>
                <a:gridCol w="252172"/>
              </a:tblGrid>
              <a:tr h="33506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659459" y="4192936"/>
            <a:ext cx="1967193" cy="369324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1800" b="1" dirty="0">
                <a:latin typeface="Arial"/>
                <a:cs typeface="Arial"/>
              </a:rPr>
              <a:t>Target genotype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64189" y="1185666"/>
            <a:ext cx="2583598" cy="369324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1800" b="1" dirty="0">
                <a:latin typeface="Arial"/>
                <a:cs typeface="Arial"/>
              </a:rPr>
              <a:t>Reference haplotypes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614360" y="3643933"/>
            <a:ext cx="3251067" cy="992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8" tIns="45709" rIns="91418" bIns="45709"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405833" y="1871143"/>
            <a:ext cx="1837656" cy="5516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8" tIns="45709" rIns="91418" bIns="45709"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021143" y="2651250"/>
            <a:ext cx="15053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058802" y="4706233"/>
            <a:ext cx="105246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69853" y="1889323"/>
            <a:ext cx="1541840" cy="646323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ctr"/>
            <a:r>
              <a:rPr lang="en-US" sz="1800" dirty="0">
                <a:latin typeface="Arial"/>
                <a:cs typeface="Arial"/>
              </a:rPr>
              <a:t>Find unique haplotypes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87684" y="3936117"/>
            <a:ext cx="1545352" cy="646323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ctr"/>
            <a:r>
              <a:rPr lang="en-US" sz="1800" dirty="0">
                <a:latin typeface="Arial"/>
                <a:cs typeface="Arial"/>
              </a:rPr>
              <a:t>Initialize </a:t>
            </a:r>
            <a:r>
              <a:rPr lang="en-US" sz="1800" dirty="0" smtClean="0">
                <a:latin typeface="Arial"/>
                <a:cs typeface="Arial"/>
              </a:rPr>
              <a:t>missing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26498" y="1179869"/>
            <a:ext cx="2180365" cy="646323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ctr"/>
            <a:r>
              <a:rPr lang="en-US" sz="1800" b="1" dirty="0">
                <a:latin typeface="Arial"/>
                <a:cs typeface="Arial"/>
              </a:rPr>
              <a:t>Unique reference haplotypes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0694993" y="2180306"/>
            <a:ext cx="51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151983"/>
              </p:ext>
            </p:extLst>
          </p:nvPr>
        </p:nvGraphicFramePr>
        <p:xfrm>
          <a:off x="9000374" y="1914769"/>
          <a:ext cx="1513032" cy="97622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2"/>
                <a:gridCol w="252172"/>
                <a:gridCol w="252172"/>
                <a:gridCol w="252172"/>
                <a:gridCol w="252172"/>
                <a:gridCol w="252172"/>
              </a:tblGrid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712995"/>
              </p:ext>
            </p:extLst>
          </p:nvPr>
        </p:nvGraphicFramePr>
        <p:xfrm>
          <a:off x="8721894" y="4488314"/>
          <a:ext cx="1513032" cy="33506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2"/>
                <a:gridCol w="252172"/>
                <a:gridCol w="252172"/>
                <a:gridCol w="252172"/>
                <a:gridCol w="252172"/>
                <a:gridCol w="252172"/>
              </a:tblGrid>
              <a:tr h="33506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797" y="1984794"/>
            <a:ext cx="198507" cy="84214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0754061" y="4667676"/>
            <a:ext cx="3004278" cy="369324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ctr"/>
            <a:r>
              <a:rPr lang="en-US" sz="1800" b="1" dirty="0">
                <a:latin typeface="Arial"/>
                <a:cs typeface="Arial"/>
              </a:rPr>
              <a:t>Candidate haplotypes</a:t>
            </a:r>
          </a:p>
        </p:txBody>
      </p:sp>
      <p:pic>
        <p:nvPicPr>
          <p:cNvPr id="42" name="Picture 41" descr="h_1_+_h_4_approx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608" y="2011428"/>
            <a:ext cx="1642336" cy="266776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 flipV="1">
            <a:off x="10134600" y="2455737"/>
            <a:ext cx="934338" cy="1983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316794" y="1237869"/>
            <a:ext cx="1926696" cy="646323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ctr"/>
            <a:r>
              <a:rPr lang="en-US" sz="1800" dirty="0">
                <a:latin typeface="Arial"/>
                <a:cs typeface="Arial"/>
              </a:rPr>
              <a:t>Find           using least squares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2684" y="1318948"/>
            <a:ext cx="574131" cy="22030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11604053" y="2627864"/>
            <a:ext cx="0" cy="8119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688515" y="2665973"/>
            <a:ext cx="1949969" cy="646323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Extract matching haplotypes</a:t>
            </a:r>
          </a:p>
        </p:txBody>
      </p:sp>
      <p:pic>
        <p:nvPicPr>
          <p:cNvPr id="48" name="Picture 47" descr="x_1'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481" y="4506652"/>
            <a:ext cx="253080" cy="299096"/>
          </a:xfrm>
          <a:prstGeom prst="rect">
            <a:avLst/>
          </a:prstGeom>
        </p:spPr>
      </p:pic>
      <p:pic>
        <p:nvPicPr>
          <p:cNvPr id="49" name="Picture 48" descr="||x_1'_-_h_1_-_h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779" y="3236179"/>
            <a:ext cx="1762342" cy="883968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869853" y="621610"/>
            <a:ext cx="7301987" cy="461657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(b)  Find </a:t>
            </a:r>
            <a:r>
              <a:rPr lang="en-US" sz="2400" b="1" dirty="0">
                <a:latin typeface="Arial"/>
                <a:cs typeface="Arial"/>
              </a:rPr>
              <a:t>optimal haplotype pairs </a:t>
            </a:r>
            <a:r>
              <a:rPr lang="en-US" sz="2400" b="1" dirty="0" smtClean="0">
                <a:latin typeface="Arial"/>
                <a:cs typeface="Arial"/>
              </a:rPr>
              <a:t>in each window</a:t>
            </a:r>
            <a:endParaRPr lang="en-US" sz="2400" b="1" dirty="0">
              <a:latin typeface="Arial"/>
              <a:cs typeface="Arial"/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394636"/>
              </p:ext>
            </p:extLst>
          </p:nvPr>
        </p:nvGraphicFramePr>
        <p:xfrm>
          <a:off x="5254023" y="7981663"/>
          <a:ext cx="1040523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40523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76310"/>
              </p:ext>
            </p:extLst>
          </p:nvPr>
        </p:nvGraphicFramePr>
        <p:xfrm>
          <a:off x="1227630" y="6173391"/>
          <a:ext cx="1600154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00154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956575"/>
              </p:ext>
            </p:extLst>
          </p:nvPr>
        </p:nvGraphicFramePr>
        <p:xfrm>
          <a:off x="3137080" y="6189130"/>
          <a:ext cx="1560059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60059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pic>
        <p:nvPicPr>
          <p:cNvPr id="54" name="Picture 53" descr="pmb_h_pmb_5_,_h_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768" y="7320711"/>
            <a:ext cx="1225074" cy="297517"/>
          </a:xfrm>
          <a:prstGeom prst="rect">
            <a:avLst/>
          </a:prstGeom>
        </p:spPr>
      </p:pic>
      <p:pic>
        <p:nvPicPr>
          <p:cNvPr id="57" name="Picture 56" descr="h_4,_pmb_h_pmb_5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41" y="7304778"/>
            <a:ext cx="1225074" cy="30183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836663" y="7932558"/>
            <a:ext cx="5286411" cy="369324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1800" dirty="0" smtClean="0"/>
              <a:t>A switch at window 2 generates 1 surviving haplotype:</a:t>
            </a:r>
            <a:endParaRPr lang="en-US" sz="1800" dirty="0"/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412289"/>
              </p:ext>
            </p:extLst>
          </p:nvPr>
        </p:nvGraphicFramePr>
        <p:xfrm>
          <a:off x="1238071" y="7979670"/>
          <a:ext cx="1609764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09764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393576"/>
              </p:ext>
            </p:extLst>
          </p:nvPr>
        </p:nvGraphicFramePr>
        <p:xfrm>
          <a:off x="3165327" y="7969873"/>
          <a:ext cx="1562642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62642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61" name="Straight Connector 60"/>
          <p:cNvCxnSpPr/>
          <p:nvPr/>
        </p:nvCxnSpPr>
        <p:spPr>
          <a:xfrm flipV="1">
            <a:off x="2847835" y="8620297"/>
            <a:ext cx="312561" cy="58022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latex-image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954" y="8469519"/>
            <a:ext cx="273212" cy="326093"/>
          </a:xfrm>
          <a:prstGeom prst="rect">
            <a:avLst/>
          </a:prstGeom>
        </p:spPr>
      </p:pic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777971"/>
              </p:ext>
            </p:extLst>
          </p:nvPr>
        </p:nvGraphicFramePr>
        <p:xfrm>
          <a:off x="5245557" y="6197812"/>
          <a:ext cx="1040523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40523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sp>
        <p:nvSpPr>
          <p:cNvPr id="64" name="Right Arrow 63"/>
          <p:cNvSpPr/>
          <p:nvPr/>
        </p:nvSpPr>
        <p:spPr>
          <a:xfrm>
            <a:off x="4823414" y="8782121"/>
            <a:ext cx="413561" cy="37506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6" rIns="91434" bIns="45716" rtlCol="0" anchor="ctr"/>
          <a:lstStyle/>
          <a:p>
            <a:pPr algn="ctr"/>
            <a:endParaRPr lang="en-US"/>
          </a:p>
        </p:txBody>
      </p:sp>
      <p:pic>
        <p:nvPicPr>
          <p:cNvPr id="66" name="Picture 65" descr="h_5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558" y="7341909"/>
            <a:ext cx="566192" cy="303610"/>
          </a:xfrm>
          <a:prstGeom prst="rect">
            <a:avLst/>
          </a:prstGeom>
        </p:spPr>
      </p:pic>
      <p:pic>
        <p:nvPicPr>
          <p:cNvPr id="67" name="Picture 66" descr="h_6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181" y="9116916"/>
            <a:ext cx="594093" cy="318572"/>
          </a:xfrm>
          <a:prstGeom prst="rect">
            <a:avLst/>
          </a:prstGeom>
        </p:spPr>
      </p:pic>
      <p:pic>
        <p:nvPicPr>
          <p:cNvPr id="68" name="Picture 67" descr="h_1,_h_2,_h_3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78" y="8495166"/>
            <a:ext cx="1192158" cy="285081"/>
          </a:xfrm>
          <a:prstGeom prst="rect">
            <a:avLst/>
          </a:prstGeom>
        </p:spPr>
      </p:pic>
      <p:pic>
        <p:nvPicPr>
          <p:cNvPr id="69" name="Picture 68" descr="h_5,_h_7,_h_8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561" y="9120409"/>
            <a:ext cx="1213619" cy="290212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781953" y="5405176"/>
            <a:ext cx="5537381" cy="461657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(c) Connect </a:t>
            </a:r>
            <a:r>
              <a:rPr lang="en-US" sz="2400" b="1" dirty="0">
                <a:latin typeface="Arial"/>
                <a:cs typeface="Arial"/>
              </a:rPr>
              <a:t>neighbors in 1 of 2 ways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56442" y="6064321"/>
            <a:ext cx="5172235" cy="369324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1800" dirty="0" smtClean="0"/>
              <a:t>Parallel connection generates </a:t>
            </a:r>
            <a:r>
              <a:rPr lang="en-US" sz="1800" dirty="0" smtClean="0"/>
              <a:t>3 </a:t>
            </a:r>
            <a:r>
              <a:rPr lang="en-US" sz="1800" dirty="0" smtClean="0"/>
              <a:t>surviving haplotypes:</a:t>
            </a:r>
            <a:endParaRPr lang="en-US" sz="1800" dirty="0"/>
          </a:p>
        </p:txBody>
      </p:sp>
      <p:sp>
        <p:nvSpPr>
          <p:cNvPr id="74" name="Right Arrow 73"/>
          <p:cNvSpPr/>
          <p:nvPr/>
        </p:nvSpPr>
        <p:spPr>
          <a:xfrm>
            <a:off x="4762094" y="7027959"/>
            <a:ext cx="413561" cy="37506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6" rIns="91434" bIns="45716"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2847835" y="8632566"/>
            <a:ext cx="312561" cy="56795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819286" y="6844540"/>
            <a:ext cx="303858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819286" y="7450000"/>
            <a:ext cx="303858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276262" y="6089683"/>
            <a:ext cx="2475072" cy="369324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r>
              <a:rPr lang="en-US" sz="1800" dirty="0" err="1" smtClean="0">
                <a:latin typeface="Arial"/>
                <a:cs typeface="Arial"/>
              </a:rPr>
              <a:t>Unphased</a:t>
            </a:r>
            <a:r>
              <a:rPr lang="en-US" sz="1800" dirty="0" smtClean="0">
                <a:latin typeface="Arial"/>
                <a:cs typeface="Arial"/>
              </a:rPr>
              <a:t> haplotypes</a:t>
            </a:r>
            <a:endParaRPr lang="en-US" sz="1800" dirty="0">
              <a:latin typeface="Arial"/>
              <a:cs typeface="Arial"/>
            </a:endParaRPr>
          </a:p>
        </p:txBody>
      </p: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940568"/>
              </p:ext>
            </p:extLst>
          </p:nvPr>
        </p:nvGraphicFramePr>
        <p:xfrm>
          <a:off x="7610336" y="6127783"/>
          <a:ext cx="6066248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16562"/>
                <a:gridCol w="1516562"/>
                <a:gridCol w="1516562"/>
                <a:gridCol w="1516562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pic>
        <p:nvPicPr>
          <p:cNvPr id="81" name="Picture 80" descr="pmb_h_pmb_5_,_h_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078" y="7309134"/>
            <a:ext cx="1113704" cy="270470"/>
          </a:xfrm>
          <a:prstGeom prst="rect">
            <a:avLst/>
          </a:prstGeom>
        </p:spPr>
      </p:pic>
      <p:pic>
        <p:nvPicPr>
          <p:cNvPr id="82" name="Picture 81" descr="pmb_h_pmb_1_,_h_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433" y="6678285"/>
            <a:ext cx="1113704" cy="270470"/>
          </a:xfrm>
          <a:prstGeom prst="rect">
            <a:avLst/>
          </a:prstGeom>
        </p:spPr>
      </p:pic>
      <p:pic>
        <p:nvPicPr>
          <p:cNvPr id="83" name="Picture 82" descr="pmb_h_pmb_1_,_h_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078" y="6664565"/>
            <a:ext cx="1113704" cy="270470"/>
          </a:xfrm>
          <a:prstGeom prst="rect">
            <a:avLst/>
          </a:prstGeom>
        </p:spPr>
      </p:pic>
      <p:pic>
        <p:nvPicPr>
          <p:cNvPr id="84" name="Picture 83" descr="pmb_h_pmb_1_,_h_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426" y="6654714"/>
            <a:ext cx="684132" cy="270470"/>
          </a:xfrm>
          <a:prstGeom prst="rect">
            <a:avLst/>
          </a:prstGeom>
        </p:spPr>
      </p:pic>
      <p:pic>
        <p:nvPicPr>
          <p:cNvPr id="85" name="Picture 84" descr="h_4,_pmb_h_pmb_5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571" y="6678285"/>
            <a:ext cx="1097793" cy="270470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7318851" y="7996955"/>
            <a:ext cx="2267043" cy="369324"/>
          </a:xfrm>
          <a:prstGeom prst="rect">
            <a:avLst/>
          </a:prstGeom>
        </p:spPr>
        <p:txBody>
          <a:bodyPr wrap="square" lIns="91434" tIns="45716" rIns="91434" bIns="45716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Phased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haplotypes</a:t>
            </a:r>
            <a:endParaRPr lang="en-US" sz="1800" dirty="0">
              <a:latin typeface="Arial"/>
              <a:cs typeface="Arial"/>
            </a:endParaRPr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862932"/>
              </p:ext>
            </p:extLst>
          </p:nvPr>
        </p:nvGraphicFramePr>
        <p:xfrm>
          <a:off x="7582337" y="8349516"/>
          <a:ext cx="6057908" cy="1219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14477"/>
                <a:gridCol w="1514477"/>
                <a:gridCol w="1514477"/>
                <a:gridCol w="1514477"/>
              </a:tblGrid>
              <a:tr h="529918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529918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pic>
        <p:nvPicPr>
          <p:cNvPr id="88" name="Picture 87" descr="pmb_h_pmb_1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927" y="8523870"/>
            <a:ext cx="299109" cy="299109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720535" y="8500692"/>
            <a:ext cx="299109" cy="29910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227003" y="8507606"/>
            <a:ext cx="299109" cy="299109"/>
          </a:xfrm>
          <a:prstGeom prst="rect">
            <a:avLst/>
          </a:prstGeom>
        </p:spPr>
      </p:pic>
      <p:pic>
        <p:nvPicPr>
          <p:cNvPr id="91" name="Picture 90" descr="pmb_h_pmb_5.pdf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927" y="9132494"/>
            <a:ext cx="308174" cy="299109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717956" y="9115931"/>
            <a:ext cx="308174" cy="29910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1231966" y="9106159"/>
            <a:ext cx="308174" cy="299109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2730640" y="9119355"/>
            <a:ext cx="308174" cy="299109"/>
          </a:xfrm>
          <a:prstGeom prst="rect">
            <a:avLst/>
          </a:prstGeom>
        </p:spPr>
      </p:pic>
      <p:sp>
        <p:nvSpPr>
          <p:cNvPr id="95" name="Curved Up Arrow 94"/>
          <p:cNvSpPr/>
          <p:nvPr/>
        </p:nvSpPr>
        <p:spPr>
          <a:xfrm rot="5400000">
            <a:off x="6152765" y="7932438"/>
            <a:ext cx="1812073" cy="502802"/>
          </a:xfrm>
          <a:prstGeom prst="curvedUp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6" rIns="91434" bIns="45716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0622348" y="7954702"/>
            <a:ext cx="1288209" cy="369324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Breakpoint</a:t>
            </a:r>
          </a:p>
        </p:txBody>
      </p:sp>
      <p:pic>
        <p:nvPicPr>
          <p:cNvPr id="98" name="Picture 97" descr="h_4,_pmb_h_pmb_5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433" y="7305213"/>
            <a:ext cx="1113704" cy="274391"/>
          </a:xfrm>
          <a:prstGeom prst="rect">
            <a:avLst/>
          </a:prstGeom>
        </p:spPr>
      </p:pic>
      <p:cxnSp>
        <p:nvCxnSpPr>
          <p:cNvPr id="99" name="Straight Arrow Connector 98"/>
          <p:cNvCxnSpPr>
            <a:stCxn id="100" idx="1"/>
          </p:cNvCxnSpPr>
          <p:nvPr/>
        </p:nvCxnSpPr>
        <p:spPr>
          <a:xfrm flipH="1" flipV="1">
            <a:off x="12173195" y="7744283"/>
            <a:ext cx="292428" cy="2140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2465623" y="7773688"/>
            <a:ext cx="864527" cy="369324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Switch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874379" y="5413853"/>
            <a:ext cx="8560797" cy="461657"/>
          </a:xfrm>
          <a:prstGeom prst="rect">
            <a:avLst/>
          </a:prstGeom>
        </p:spPr>
        <p:txBody>
          <a:bodyPr wrap="square" lIns="91434" tIns="45716" rIns="91434" bIns="45716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(d)  Stitch </a:t>
            </a:r>
            <a:r>
              <a:rPr lang="en-US" sz="2400" b="1" dirty="0">
                <a:latin typeface="Arial"/>
                <a:cs typeface="Arial"/>
              </a:rPr>
              <a:t>window-by-</a:t>
            </a:r>
            <a:r>
              <a:rPr lang="en-US" sz="2400" b="1" dirty="0" smtClean="0">
                <a:latin typeface="Arial"/>
                <a:cs typeface="Arial"/>
              </a:rPr>
              <a:t>window from left to right</a:t>
            </a:r>
            <a:endParaRPr lang="en-US" sz="2400" b="1" dirty="0">
              <a:latin typeface="Arial"/>
              <a:cs typeface="Arial"/>
            </a:endParaRP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611604" y="4657121"/>
            <a:ext cx="263832" cy="175887"/>
          </a:xfrm>
          <a:prstGeom prst="rect">
            <a:avLst/>
          </a:prstGeom>
        </p:spPr>
      </p:pic>
      <p:sp>
        <p:nvSpPr>
          <p:cNvPr id="125" name="Rectangle 124"/>
          <p:cNvSpPr/>
          <p:nvPr/>
        </p:nvSpPr>
        <p:spPr>
          <a:xfrm>
            <a:off x="7723432" y="9568716"/>
            <a:ext cx="125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Window</a:t>
            </a:r>
            <a:r>
              <a:rPr lang="en-US" sz="1800" b="1" baseline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en-US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364795" y="9593697"/>
            <a:ext cx="125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Window</a:t>
            </a:r>
            <a:r>
              <a:rPr lang="en-US" sz="1800" b="1" baseline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en-US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326051" y="9584572"/>
            <a:ext cx="125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Window</a:t>
            </a:r>
            <a:r>
              <a:rPr lang="en-US" sz="1800" b="1" baseline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en-US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133024" y="9579009"/>
            <a:ext cx="124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Arial"/>
                <a:cs typeface="Arial"/>
              </a:rPr>
              <a:t>S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urvivors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9219303" y="9568716"/>
            <a:ext cx="125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Window</a:t>
            </a:r>
            <a:r>
              <a:rPr lang="en-US" sz="1800" b="1" baseline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en-US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0767165" y="9575552"/>
            <a:ext cx="125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Window</a:t>
            </a:r>
            <a:r>
              <a:rPr lang="en-US" sz="1800" b="1" baseline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  <a:endParaRPr lang="en-US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2292373" y="9568716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Window</a:t>
            </a:r>
            <a:r>
              <a:rPr lang="en-US" sz="1800" b="1" baseline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4</a:t>
            </a:r>
            <a:endParaRPr lang="en-US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11839800" y="8104730"/>
            <a:ext cx="245767" cy="1932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h_2,_h_6.pdf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7436" y="7271551"/>
            <a:ext cx="737314" cy="286251"/>
          </a:xfrm>
          <a:prstGeom prst="rect">
            <a:avLst/>
          </a:prstGeom>
        </p:spPr>
      </p:pic>
      <p:pic>
        <p:nvPicPr>
          <p:cNvPr id="3" name="Picture 2" descr="h_2,_h_6.pdf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113" y="8511627"/>
            <a:ext cx="811045" cy="314876"/>
          </a:xfrm>
          <a:prstGeom prst="rect">
            <a:avLst/>
          </a:prstGeom>
        </p:spPr>
      </p:pic>
      <p:pic>
        <p:nvPicPr>
          <p:cNvPr id="4" name="Picture 3" descr="h_1_text_expands.pdf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405" y="3786144"/>
            <a:ext cx="2983945" cy="670467"/>
          </a:xfrm>
          <a:prstGeom prst="rect">
            <a:avLst/>
          </a:prstGeom>
        </p:spPr>
      </p:pic>
      <p:pic>
        <p:nvPicPr>
          <p:cNvPr id="25" name="Picture 24" descr="h_4,_h_5,_boldsy.pdf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65" y="9136242"/>
            <a:ext cx="1250620" cy="288605"/>
          </a:xfrm>
          <a:prstGeom prst="rect">
            <a:avLst/>
          </a:prstGeom>
        </p:spPr>
      </p:pic>
      <p:pic>
        <p:nvPicPr>
          <p:cNvPr id="26" name="Picture 25" descr="h_1,_h_2,_boldsy.pdf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490" y="8480175"/>
            <a:ext cx="1240421" cy="286251"/>
          </a:xfrm>
          <a:prstGeom prst="rect">
            <a:avLst/>
          </a:prstGeom>
        </p:spPr>
      </p:pic>
      <p:pic>
        <p:nvPicPr>
          <p:cNvPr id="27" name="Picture 26" descr="pmb_h_5_,_h_7.pdf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561" y="7310132"/>
            <a:ext cx="692409" cy="270596"/>
          </a:xfrm>
          <a:prstGeom prst="rect">
            <a:avLst/>
          </a:prstGeom>
        </p:spPr>
      </p:pic>
      <p:pic>
        <p:nvPicPr>
          <p:cNvPr id="36" name="Picture 35" descr="pmb_h_1,_pmb_h_2.pdf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821" y="6707589"/>
            <a:ext cx="1200679" cy="291593"/>
          </a:xfrm>
          <a:prstGeom prst="rect">
            <a:avLst/>
          </a:prstGeom>
        </p:spPr>
      </p:pic>
      <p:pic>
        <p:nvPicPr>
          <p:cNvPr id="37" name="Picture 36" descr="pmb_h_1,_pmb_h_2.pdf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051" y="6703978"/>
            <a:ext cx="1215546" cy="295204"/>
          </a:xfrm>
          <a:prstGeom prst="rect">
            <a:avLst/>
          </a:prstGeom>
        </p:spPr>
      </p:pic>
      <p:pic>
        <p:nvPicPr>
          <p:cNvPr id="41" name="Picture 40" descr="h_1,_h_2.pdf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535" y="6718041"/>
            <a:ext cx="1027578" cy="31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0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for export: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as </a:t>
            </a:r>
            <a:r>
              <a:rPr lang="en-US" dirty="0" err="1" smtClean="0"/>
              <a:t>pdf</a:t>
            </a:r>
            <a:endParaRPr lang="en-US" dirty="0" smtClean="0"/>
          </a:p>
          <a:p>
            <a:r>
              <a:rPr lang="en-US" dirty="0" smtClean="0"/>
              <a:t>Crop figure using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81798" y="5298468"/>
            <a:ext cx="5536496" cy="742240"/>
          </a:xfrm>
          <a:prstGeom prst="rect">
            <a:avLst/>
          </a:prstGeom>
        </p:spPr>
        <p:txBody>
          <a:bodyPr wrap="none" lIns="201662" tIns="100831" rIns="201662" bIns="100831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pdfresizer.com</a:t>
            </a:r>
            <a:r>
              <a:rPr lang="en-US" dirty="0" smtClean="0"/>
              <a:t>/crop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222</Words>
  <Application>Microsoft Macintosh PowerPoint</Application>
  <PresentationFormat>Custom</PresentationFormat>
  <Paragraphs>110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Instructions for export: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Chu</dc:creator>
  <cp:lastModifiedBy>Benjamin Chu</cp:lastModifiedBy>
  <cp:revision>95</cp:revision>
  <cp:lastPrinted>2020-10-22T22:02:24Z</cp:lastPrinted>
  <dcterms:created xsi:type="dcterms:W3CDTF">2020-07-21T00:08:21Z</dcterms:created>
  <dcterms:modified xsi:type="dcterms:W3CDTF">2021-06-27T05:01:33Z</dcterms:modified>
</cp:coreProperties>
</file>