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2" r:id="rId3"/>
    <p:sldId id="273" r:id="rId4"/>
    <p:sldId id="274" r:id="rId5"/>
    <p:sldId id="276" r:id="rId6"/>
    <p:sldId id="278" r:id="rId7"/>
    <p:sldId id="279" r:id="rId8"/>
    <p:sldId id="28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82F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42" autoAdjust="0"/>
  </p:normalViewPr>
  <p:slideViewPr>
    <p:cSldViewPr snapToGrid="0" snapToObjects="1">
      <p:cViewPr varScale="1">
        <p:scale>
          <a:sx n="139" d="100"/>
          <a:sy n="139" d="100"/>
        </p:scale>
        <p:origin x="-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E7F83-7FF2-6241-8B9B-2446F944CBD4}" type="datetimeFigureOut">
              <a:rPr lang="en-US" smtClean="0"/>
              <a:t>20/5/10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AF17B-0A6E-5348-9260-9F42B778C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31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EF978-937F-514C-AC36-186F3D29ABA9}" type="datetimeFigureOut">
              <a:rPr lang="en-US" smtClean="0"/>
              <a:t>20/5/10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3791C-8680-B744-A4A2-654312A3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3791C-8680-B744-A4A2-654312A333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66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226-B14C-4F48-BFCA-1CC48EBA7A0B}" type="datetimeFigureOut">
              <a:rPr lang="en-US" smtClean="0"/>
              <a:t>20/5/10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505C-5E2D-8B4D-A134-C428D54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2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226-B14C-4F48-BFCA-1CC48EBA7A0B}" type="datetimeFigureOut">
              <a:rPr lang="en-US" smtClean="0"/>
              <a:t>20/5/10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505C-5E2D-8B4D-A134-C428D54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6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226-B14C-4F48-BFCA-1CC48EBA7A0B}" type="datetimeFigureOut">
              <a:rPr lang="en-US" smtClean="0"/>
              <a:t>20/5/10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505C-5E2D-8B4D-A134-C428D54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2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226-B14C-4F48-BFCA-1CC48EBA7A0B}" type="datetimeFigureOut">
              <a:rPr lang="en-US" smtClean="0"/>
              <a:t>20/5/10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505C-5E2D-8B4D-A134-C428D54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9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226-B14C-4F48-BFCA-1CC48EBA7A0B}" type="datetimeFigureOut">
              <a:rPr lang="en-US" smtClean="0"/>
              <a:t>20/5/10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505C-5E2D-8B4D-A134-C428D54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0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226-B14C-4F48-BFCA-1CC48EBA7A0B}" type="datetimeFigureOut">
              <a:rPr lang="en-US" smtClean="0"/>
              <a:t>20/5/10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505C-5E2D-8B4D-A134-C428D54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6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226-B14C-4F48-BFCA-1CC48EBA7A0B}" type="datetimeFigureOut">
              <a:rPr lang="en-US" smtClean="0"/>
              <a:t>20/5/10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505C-5E2D-8B4D-A134-C428D54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7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226-B14C-4F48-BFCA-1CC48EBA7A0B}" type="datetimeFigureOut">
              <a:rPr lang="en-US" smtClean="0"/>
              <a:t>20/5/10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505C-5E2D-8B4D-A134-C428D54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1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226-B14C-4F48-BFCA-1CC48EBA7A0B}" type="datetimeFigureOut">
              <a:rPr lang="en-US" smtClean="0"/>
              <a:t>20/5/10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505C-5E2D-8B4D-A134-C428D54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4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226-B14C-4F48-BFCA-1CC48EBA7A0B}" type="datetimeFigureOut">
              <a:rPr lang="en-US" smtClean="0"/>
              <a:t>20/5/10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505C-5E2D-8B4D-A134-C428D54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4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226-B14C-4F48-BFCA-1CC48EBA7A0B}" type="datetimeFigureOut">
              <a:rPr lang="en-US" smtClean="0"/>
              <a:t>20/5/10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505C-5E2D-8B4D-A134-C428D54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1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2C226-B14C-4F48-BFCA-1CC48EBA7A0B}" type="datetimeFigureOut">
              <a:rPr lang="en-US" smtClean="0"/>
              <a:t>20/5/10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505C-5E2D-8B4D-A134-C428D54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emf"/><Relationship Id="rId12" Type="http://schemas.openxmlformats.org/officeDocument/2006/relationships/image" Target="../media/image9.emf"/><Relationship Id="rId13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10.emf"/><Relationship Id="rId9" Type="http://schemas.openxmlformats.org/officeDocument/2006/relationships/image" Target="../media/image11.emf"/><Relationship Id="rId10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3.emf"/><Relationship Id="rId5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7.emf"/><Relationship Id="rId5" Type="http://schemas.openxmlformats.org/officeDocument/2006/relationships/image" Target="../media/image13.emf"/><Relationship Id="rId6" Type="http://schemas.openxmlformats.org/officeDocument/2006/relationships/image" Target="../media/image12.emf"/><Relationship Id="rId7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emf"/><Relationship Id="rId1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6" Type="http://schemas.openxmlformats.org/officeDocument/2006/relationships/image" Target="../media/image13.emf"/><Relationship Id="rId7" Type="http://schemas.openxmlformats.org/officeDocument/2006/relationships/image" Target="../media/image12.emf"/><Relationship Id="rId8" Type="http://schemas.openxmlformats.org/officeDocument/2006/relationships/image" Target="../media/image21.emf"/><Relationship Id="rId9" Type="http://schemas.openxmlformats.org/officeDocument/2006/relationships/image" Target="../media/image22.emf"/><Relationship Id="rId10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How to dynamic programming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041902"/>
          </a:xfrm>
        </p:spPr>
        <p:txBody>
          <a:bodyPr>
            <a:normAutofit/>
          </a:bodyPr>
          <a:lstStyle/>
          <a:p>
            <a:r>
              <a:rPr lang="en-US" dirty="0"/>
              <a:t>Benjamin Chu</a:t>
            </a:r>
          </a:p>
          <a:p>
            <a:r>
              <a:rPr lang="en-US" dirty="0"/>
              <a:t>3</a:t>
            </a:r>
            <a:r>
              <a:rPr lang="en-US" dirty="0" smtClean="0"/>
              <a:t>/13/2020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99563" y="10963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50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7492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Step 1: Compute optimal haplotype set for every window, distinguishing strands</a:t>
            </a:r>
            <a:endParaRPr lang="en-US" sz="3200" dirty="0"/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505C-5E2D-8B4D-A134-C428D549619E}" type="slidenum">
              <a:rPr lang="en-US" smtClean="0"/>
              <a:t>2</a:t>
            </a:fld>
            <a:r>
              <a:rPr lang="en-US" dirty="0" smtClean="0"/>
              <a:t>/34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0" y="3556020"/>
            <a:ext cx="139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Candidate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Haplotypes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418577"/>
              </p:ext>
            </p:extLst>
          </p:nvPr>
        </p:nvGraphicFramePr>
        <p:xfrm>
          <a:off x="1468295" y="2988433"/>
          <a:ext cx="7118328" cy="160490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9582"/>
                <a:gridCol w="1779582"/>
                <a:gridCol w="1779582"/>
                <a:gridCol w="1779582"/>
              </a:tblGrid>
              <a:tr h="337637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Window</a:t>
                      </a:r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Window 2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Window</a:t>
                      </a:r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Window</a:t>
                      </a:r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363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7" name="Picture 66" descr="(S_w,_h_i_,_S_w,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" y="4239358"/>
            <a:ext cx="1360525" cy="273439"/>
          </a:xfrm>
          <a:prstGeom prst="rect">
            <a:avLst/>
          </a:prstGeom>
        </p:spPr>
      </p:pic>
      <p:pic>
        <p:nvPicPr>
          <p:cNvPr id="4" name="Picture 3" descr="h_1,_h_2,_h_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125" y="3537076"/>
            <a:ext cx="1402976" cy="335494"/>
          </a:xfrm>
          <a:prstGeom prst="rect">
            <a:avLst/>
          </a:prstGeom>
        </p:spPr>
      </p:pic>
      <p:pic>
        <p:nvPicPr>
          <p:cNvPr id="5" name="Picture 4" descr="h_1,_h_2,_h_6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692" y="3499272"/>
            <a:ext cx="1402976" cy="335494"/>
          </a:xfrm>
          <a:prstGeom prst="rect">
            <a:avLst/>
          </a:prstGeom>
        </p:spPr>
      </p:pic>
      <p:pic>
        <p:nvPicPr>
          <p:cNvPr id="7" name="Picture 6" descr="h_1,_h_5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02" y="4103690"/>
            <a:ext cx="864152" cy="335494"/>
          </a:xfrm>
          <a:prstGeom prst="rect">
            <a:avLst/>
          </a:prstGeom>
        </p:spPr>
      </p:pic>
      <p:pic>
        <p:nvPicPr>
          <p:cNvPr id="8" name="Picture 7" descr="h_4,_h_5,_h_6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125" y="4121804"/>
            <a:ext cx="1402976" cy="335494"/>
          </a:xfrm>
          <a:prstGeom prst="rect">
            <a:avLst/>
          </a:prstGeom>
        </p:spPr>
      </p:pic>
      <p:pic>
        <p:nvPicPr>
          <p:cNvPr id="9" name="Picture 8" descr="h_5,_h_7,_h_8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829" y="4121804"/>
            <a:ext cx="1402976" cy="335494"/>
          </a:xfrm>
          <a:prstGeom prst="rect">
            <a:avLst/>
          </a:prstGeom>
        </p:spPr>
      </p:pic>
      <p:pic>
        <p:nvPicPr>
          <p:cNvPr id="10" name="Picture 9" descr="h_4,_h_5,_h_8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590" y="3490136"/>
            <a:ext cx="1402976" cy="335494"/>
          </a:xfrm>
          <a:prstGeom prst="rect">
            <a:avLst/>
          </a:prstGeom>
        </p:spPr>
      </p:pic>
      <p:pic>
        <p:nvPicPr>
          <p:cNvPr id="12" name="Picture 11" descr="h_2,_h_7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03" y="3503172"/>
            <a:ext cx="864151" cy="331593"/>
          </a:xfrm>
          <a:prstGeom prst="rect">
            <a:avLst/>
          </a:prstGeom>
        </p:spPr>
      </p:pic>
      <p:pic>
        <p:nvPicPr>
          <p:cNvPr id="13" name="Picture 12" descr="h_2,_h_3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785" y="4094810"/>
            <a:ext cx="841276" cy="32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53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096914"/>
              </p:ext>
            </p:extLst>
          </p:nvPr>
        </p:nvGraphicFramePr>
        <p:xfrm>
          <a:off x="1202995" y="3352186"/>
          <a:ext cx="7118328" cy="3098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9582"/>
                <a:gridCol w="1779582"/>
                <a:gridCol w="1779582"/>
                <a:gridCol w="17795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Window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Window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Window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Window 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26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809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Step 2: For each window, compute all possible pairs</a:t>
            </a:r>
            <a:endParaRPr lang="en-US" sz="3200" dirty="0"/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505C-5E2D-8B4D-A134-C428D549619E}" type="slidenum">
              <a:rPr lang="en-US" smtClean="0"/>
              <a:t>3</a:t>
            </a:fld>
            <a:r>
              <a:rPr lang="en-US" dirty="0" smtClean="0"/>
              <a:t>/34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472812"/>
            <a:ext cx="1092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Possible pairs: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950233"/>
              </p:ext>
            </p:extLst>
          </p:nvPr>
        </p:nvGraphicFramePr>
        <p:xfrm>
          <a:off x="1202995" y="1354784"/>
          <a:ext cx="7118328" cy="160490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9582"/>
                <a:gridCol w="1779582"/>
                <a:gridCol w="1779582"/>
                <a:gridCol w="1779582"/>
              </a:tblGrid>
              <a:tr h="337637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Window</a:t>
                      </a:r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Window 2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Window</a:t>
                      </a:r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Window</a:t>
                      </a:r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363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9" name="Picture 18" descr="h_1,_h_2,_h_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25" y="1903427"/>
            <a:ext cx="1402976" cy="335494"/>
          </a:xfrm>
          <a:prstGeom prst="rect">
            <a:avLst/>
          </a:prstGeom>
        </p:spPr>
      </p:pic>
      <p:pic>
        <p:nvPicPr>
          <p:cNvPr id="20" name="Picture 19" descr="h_1,_h_2,_h_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392" y="1865623"/>
            <a:ext cx="1402976" cy="335494"/>
          </a:xfrm>
          <a:prstGeom prst="rect">
            <a:avLst/>
          </a:prstGeom>
        </p:spPr>
      </p:pic>
      <p:pic>
        <p:nvPicPr>
          <p:cNvPr id="22" name="Picture 21" descr="h_1,_h_5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902" y="2470041"/>
            <a:ext cx="864152" cy="335494"/>
          </a:xfrm>
          <a:prstGeom prst="rect">
            <a:avLst/>
          </a:prstGeom>
        </p:spPr>
      </p:pic>
      <p:pic>
        <p:nvPicPr>
          <p:cNvPr id="23" name="Picture 22" descr="h_4,_h_5,_h_6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25" y="2488155"/>
            <a:ext cx="1402976" cy="335494"/>
          </a:xfrm>
          <a:prstGeom prst="rect">
            <a:avLst/>
          </a:prstGeom>
        </p:spPr>
      </p:pic>
      <p:pic>
        <p:nvPicPr>
          <p:cNvPr id="24" name="Picture 23" descr="h_5,_h_7,_h_8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29" y="2488155"/>
            <a:ext cx="1402976" cy="335494"/>
          </a:xfrm>
          <a:prstGeom prst="rect">
            <a:avLst/>
          </a:prstGeom>
        </p:spPr>
      </p:pic>
      <p:pic>
        <p:nvPicPr>
          <p:cNvPr id="25" name="Picture 24" descr="h_4,_h_5,_h_8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90" y="1856487"/>
            <a:ext cx="1402976" cy="335494"/>
          </a:xfrm>
          <a:prstGeom prst="rect">
            <a:avLst/>
          </a:prstGeom>
        </p:spPr>
      </p:pic>
      <p:pic>
        <p:nvPicPr>
          <p:cNvPr id="5" name="Picture 4" descr="(h_1,_h_4)_(h_1,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07" y="3870184"/>
            <a:ext cx="581175" cy="2445125"/>
          </a:xfrm>
          <a:prstGeom prst="rect">
            <a:avLst/>
          </a:prstGeom>
        </p:spPr>
      </p:pic>
      <p:sp>
        <p:nvSpPr>
          <p:cNvPr id="29" name="Curved Up Arrow 28"/>
          <p:cNvSpPr/>
          <p:nvPr/>
        </p:nvSpPr>
        <p:spPr>
          <a:xfrm rot="5400000">
            <a:off x="94715" y="3168019"/>
            <a:ext cx="1227772" cy="502803"/>
          </a:xfrm>
          <a:prstGeom prst="curved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 descr="(h_1,_h_5)_(h_1,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493" y="3870184"/>
            <a:ext cx="581175" cy="2445125"/>
          </a:xfrm>
          <a:prstGeom prst="rect">
            <a:avLst/>
          </a:prstGeom>
        </p:spPr>
      </p:pic>
      <p:pic>
        <p:nvPicPr>
          <p:cNvPr id="28" name="Picture 27" descr="h_2,_h_7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17" y="1903427"/>
            <a:ext cx="864151" cy="331593"/>
          </a:xfrm>
          <a:prstGeom prst="rect">
            <a:avLst/>
          </a:prstGeom>
        </p:spPr>
      </p:pic>
      <p:pic>
        <p:nvPicPr>
          <p:cNvPr id="3" name="Picture 2" descr="(h_2,_h_7)_(h_2,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050" y="3870184"/>
            <a:ext cx="826618" cy="1474507"/>
          </a:xfrm>
          <a:prstGeom prst="rect">
            <a:avLst/>
          </a:prstGeom>
        </p:spPr>
      </p:pic>
      <p:pic>
        <p:nvPicPr>
          <p:cNvPr id="30" name="Picture 29" descr="h_2,_h_3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122" y="2497036"/>
            <a:ext cx="841276" cy="326613"/>
          </a:xfrm>
          <a:prstGeom prst="rect">
            <a:avLst/>
          </a:prstGeom>
        </p:spPr>
      </p:pic>
      <p:pic>
        <p:nvPicPr>
          <p:cNvPr id="10" name="Picture 9" descr="(h_4,_h_2)_(h_4,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122" y="3898327"/>
            <a:ext cx="876749" cy="241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4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357644" cy="990600"/>
          </a:xfrm>
        </p:spPr>
        <p:txBody>
          <a:bodyPr>
            <a:normAutofit/>
          </a:bodyPr>
          <a:lstStyle/>
          <a:p>
            <a:r>
              <a:rPr lang="en-US" sz="2900" dirty="0" smtClean="0"/>
              <a:t>Step 2.5: Define distance between pairs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                                        , define the distance to be</a:t>
            </a:r>
            <a:endParaRPr lang="en-US" dirty="0"/>
          </a:p>
        </p:txBody>
      </p:sp>
      <p:pic>
        <p:nvPicPr>
          <p:cNvPr id="7" name="Picture 6" descr="d(p_1,_p_2)_=_0_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499" y="2611548"/>
            <a:ext cx="4650204" cy="1582530"/>
          </a:xfrm>
          <a:prstGeom prst="rect">
            <a:avLst/>
          </a:prstGeom>
        </p:spPr>
      </p:pic>
      <p:pic>
        <p:nvPicPr>
          <p:cNvPr id="8" name="Picture 7" descr="p_1_=_(h_1,_h_2)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427" y="1709773"/>
            <a:ext cx="3238842" cy="2901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4968" y="4837371"/>
            <a:ext cx="7638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That is,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0 mismatch contributes error 0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1 mismatch contributes error   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2 mismatch contributes error   4.</a:t>
            </a:r>
            <a:endParaRPr lang="en-US" sz="2400" dirty="0"/>
          </a:p>
        </p:txBody>
      </p:sp>
      <p:pic>
        <p:nvPicPr>
          <p:cNvPr id="10" name="Picture 9" descr="lambda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505" y="5661248"/>
            <a:ext cx="196381" cy="2687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7429" y="6407031"/>
            <a:ext cx="500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Actually double mismatch now contributes 4 error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680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157515"/>
              </p:ext>
            </p:extLst>
          </p:nvPr>
        </p:nvGraphicFramePr>
        <p:xfrm>
          <a:off x="1904471" y="1802226"/>
          <a:ext cx="5015952" cy="393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3988"/>
                <a:gridCol w="1253988"/>
                <a:gridCol w="1253988"/>
                <a:gridCol w="1253988"/>
              </a:tblGrid>
              <a:tr h="3723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Window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Window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Window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Window 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927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9705"/>
            <a:ext cx="7778703" cy="99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 3: Exhaustive search</a:t>
            </a:r>
            <a:endParaRPr lang="en-US" sz="3200" dirty="0"/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505C-5E2D-8B4D-A134-C428D549619E}" type="slidenum">
              <a:rPr lang="en-US" smtClean="0"/>
              <a:t>5</a:t>
            </a:fld>
            <a:r>
              <a:rPr lang="en-US" dirty="0" smtClean="0"/>
              <a:t>/34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448496" y="2558763"/>
            <a:ext cx="597616" cy="14754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056457" y="2536712"/>
            <a:ext cx="32125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248208" y="2538654"/>
            <a:ext cx="32125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485268" y="2540085"/>
            <a:ext cx="32125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713498" y="2512068"/>
            <a:ext cx="563258" cy="59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43064" y="40342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25" name="Picture 24" descr="(h_1,_h_4)_(h_1,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996" y="2408465"/>
            <a:ext cx="742541" cy="3124026"/>
          </a:xfrm>
          <a:prstGeom prst="rect">
            <a:avLst/>
          </a:prstGeom>
        </p:spPr>
      </p:pic>
      <p:pic>
        <p:nvPicPr>
          <p:cNvPr id="26" name="Picture 25" descr="(h_1,_h_5)_(h_1,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738" y="2405603"/>
            <a:ext cx="742541" cy="312402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86769" y="5957206"/>
            <a:ext cx="7700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 smtClean="0"/>
              <a:t>Search all possible combinations will minimize haplotype switches. </a:t>
            </a:r>
            <a:endParaRPr lang="en-US" dirty="0"/>
          </a:p>
        </p:txBody>
      </p:sp>
      <p:pic>
        <p:nvPicPr>
          <p:cNvPr id="20" name="Picture 19" descr="(h_4,_h_2)_(h_4,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795" y="2408465"/>
            <a:ext cx="839167" cy="2313379"/>
          </a:xfrm>
          <a:prstGeom prst="rect">
            <a:avLst/>
          </a:prstGeom>
        </p:spPr>
      </p:pic>
      <p:pic>
        <p:nvPicPr>
          <p:cNvPr id="21" name="Picture 20" descr="(h_2,_h_7)_(h_2,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009" y="2408465"/>
            <a:ext cx="826618" cy="147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07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751918"/>
              </p:ext>
            </p:extLst>
          </p:nvPr>
        </p:nvGraphicFramePr>
        <p:xfrm>
          <a:off x="2040835" y="1461201"/>
          <a:ext cx="5015952" cy="393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3988"/>
                <a:gridCol w="1253988"/>
                <a:gridCol w="1253988"/>
                <a:gridCol w="1253988"/>
              </a:tblGrid>
              <a:tr h="3723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Window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Window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Window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Window 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927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80" y="569705"/>
            <a:ext cx="8712128" cy="9906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Step 4: </a:t>
            </a:r>
            <a:r>
              <a:rPr lang="en-US" sz="3200" dirty="0" err="1" smtClean="0"/>
              <a:t>Memoization</a:t>
            </a:r>
            <a:r>
              <a:rPr lang="en-US" sz="3200" dirty="0" smtClean="0"/>
              <a:t> to avoid exponential search space</a:t>
            </a:r>
            <a:endParaRPr lang="en-US" sz="3200" dirty="0"/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505C-5E2D-8B4D-A134-C428D549619E}" type="slidenum">
              <a:rPr lang="en-US" smtClean="0"/>
              <a:t>6</a:t>
            </a:fld>
            <a:r>
              <a:rPr lang="en-US" dirty="0" smtClean="0"/>
              <a:t>/34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584860" y="2217738"/>
            <a:ext cx="597616" cy="14754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2821" y="2195687"/>
            <a:ext cx="32125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12643" y="2199060"/>
            <a:ext cx="402520" cy="4575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605216" y="2257257"/>
            <a:ext cx="434873" cy="370167"/>
          </a:xfrm>
          <a:prstGeom prst="straightConnector1">
            <a:avLst/>
          </a:prstGeom>
          <a:ln w="63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79428" y="369322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25" name="Picture 24" descr="(h_1,_h_4)_(h_1,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360" y="2067440"/>
            <a:ext cx="742541" cy="3124026"/>
          </a:xfrm>
          <a:prstGeom prst="rect">
            <a:avLst/>
          </a:prstGeom>
        </p:spPr>
      </p:pic>
      <p:pic>
        <p:nvPicPr>
          <p:cNvPr id="26" name="Picture 25" descr="(h_1,_h_5)_(h_1,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102" y="2064578"/>
            <a:ext cx="742541" cy="3124026"/>
          </a:xfrm>
          <a:prstGeom prst="rect">
            <a:avLst/>
          </a:prstGeom>
        </p:spPr>
      </p:pic>
      <p:pic>
        <p:nvPicPr>
          <p:cNvPr id="31" name="Picture 30" descr="lambda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771" y="1948926"/>
            <a:ext cx="166953" cy="228462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V="1">
            <a:off x="5605216" y="2627424"/>
            <a:ext cx="392168" cy="29229"/>
          </a:xfrm>
          <a:prstGeom prst="straightConnector1">
            <a:avLst/>
          </a:prstGeom>
          <a:ln w="63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605216" y="2656651"/>
            <a:ext cx="392168" cy="43144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605216" y="2656651"/>
            <a:ext cx="392168" cy="796903"/>
          </a:xfrm>
          <a:prstGeom prst="straightConnector1">
            <a:avLst/>
          </a:prstGeom>
          <a:ln w="63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605216" y="2627424"/>
            <a:ext cx="392168" cy="1273813"/>
          </a:xfrm>
          <a:prstGeom prst="straightConnector1">
            <a:avLst/>
          </a:prstGeom>
          <a:ln w="63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605216" y="2627424"/>
            <a:ext cx="392168" cy="1639268"/>
          </a:xfrm>
          <a:prstGeom prst="straightConnector1">
            <a:avLst/>
          </a:prstGeom>
          <a:ln w="63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Left Brace 21"/>
          <p:cNvSpPr/>
          <p:nvPr/>
        </p:nvSpPr>
        <p:spPr>
          <a:xfrm rot="16200000">
            <a:off x="5717770" y="4404077"/>
            <a:ext cx="149664" cy="2341625"/>
          </a:xfrm>
          <a:prstGeom prst="leftBrace">
            <a:avLst>
              <a:gd name="adj1" fmla="val 5997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689307" y="5646729"/>
            <a:ext cx="186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Optimal error for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75033" y="6118888"/>
            <a:ext cx="7554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Store this result, so future searches do not have to </a:t>
            </a:r>
            <a:r>
              <a:rPr lang="en-US" b="1" dirty="0" err="1" smtClean="0">
                <a:solidFill>
                  <a:srgbClr val="FF0000"/>
                </a:solidFill>
              </a:rPr>
              <a:t>recompute</a:t>
            </a:r>
            <a:r>
              <a:rPr lang="en-US" b="1" dirty="0" smtClean="0">
                <a:solidFill>
                  <a:srgbClr val="FF0000"/>
                </a:solidFill>
              </a:rPr>
              <a:t> this sub-tree. Thus search space is </a:t>
            </a:r>
            <a:r>
              <a:rPr lang="en-US" b="1" i="1" dirty="0" smtClean="0">
                <a:solidFill>
                  <a:srgbClr val="FF0000"/>
                </a:solidFill>
              </a:rPr>
              <a:t>linear 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08745" y="22110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28" name="Picture 27" descr="(h_4,_h_2)_(h_4,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384" y="2106167"/>
            <a:ext cx="839167" cy="2313379"/>
          </a:xfrm>
          <a:prstGeom prst="rect">
            <a:avLst/>
          </a:prstGeom>
        </p:spPr>
      </p:pic>
      <p:pic>
        <p:nvPicPr>
          <p:cNvPr id="30" name="Picture 29" descr="(h_2,_h_7)_(h_2,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598" y="2106167"/>
            <a:ext cx="826618" cy="1474507"/>
          </a:xfrm>
          <a:prstGeom prst="rect">
            <a:avLst/>
          </a:prstGeom>
        </p:spPr>
      </p:pic>
      <p:pic>
        <p:nvPicPr>
          <p:cNvPr id="3" name="Picture 2" descr="(h_2,_h_5)_w_3_=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672" y="5699863"/>
            <a:ext cx="1845910" cy="31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28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358099"/>
              </p:ext>
            </p:extLst>
          </p:nvPr>
        </p:nvGraphicFramePr>
        <p:xfrm>
          <a:off x="1904471" y="1802226"/>
          <a:ext cx="5015952" cy="393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3988"/>
                <a:gridCol w="1253988"/>
                <a:gridCol w="1253988"/>
                <a:gridCol w="1253988"/>
              </a:tblGrid>
              <a:tr h="3723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Window 1</a:t>
                      </a:r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Window 2</a:t>
                      </a:r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Window 3</a:t>
                      </a:r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Window 4</a:t>
                      </a:r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927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1781744" y="2554984"/>
            <a:ext cx="347211" cy="10812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42537" y="2554984"/>
            <a:ext cx="49120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248208" y="2538654"/>
            <a:ext cx="357801" cy="348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468690" y="2887098"/>
            <a:ext cx="385328" cy="2375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022262" y="2637210"/>
            <a:ext cx="349517" cy="3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(h_1,_h_4)_(h_1,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996" y="2408465"/>
            <a:ext cx="742541" cy="3124026"/>
          </a:xfrm>
          <a:prstGeom prst="rect">
            <a:avLst/>
          </a:prstGeom>
        </p:spPr>
      </p:pic>
      <p:pic>
        <p:nvPicPr>
          <p:cNvPr id="26" name="Picture 25" descr="(h_1,_h_5)_(h_1,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738" y="2405603"/>
            <a:ext cx="742541" cy="3124026"/>
          </a:xfrm>
          <a:prstGeom prst="rect">
            <a:avLst/>
          </a:prstGeom>
        </p:spPr>
      </p:pic>
      <p:pic>
        <p:nvPicPr>
          <p:cNvPr id="13" name="Picture 12" descr="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947" y="2234376"/>
            <a:ext cx="116463" cy="242632"/>
          </a:xfrm>
          <a:prstGeom prst="rect">
            <a:avLst/>
          </a:prstGeom>
        </p:spPr>
      </p:pic>
      <p:pic>
        <p:nvPicPr>
          <p:cNvPr id="48" name="Picture 47" descr="0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460" y="3638489"/>
            <a:ext cx="155284" cy="252337"/>
          </a:xfrm>
          <a:prstGeom prst="rect">
            <a:avLst/>
          </a:prstGeom>
        </p:spPr>
      </p:pic>
      <p:pic>
        <p:nvPicPr>
          <p:cNvPr id="28" name="Picture 27" descr="(h_4,_h_2)_(h_4,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404" y="2477008"/>
            <a:ext cx="944019" cy="2602431"/>
          </a:xfrm>
          <a:prstGeom prst="rect">
            <a:avLst/>
          </a:prstGeom>
        </p:spPr>
      </p:pic>
      <p:pic>
        <p:nvPicPr>
          <p:cNvPr id="29" name="Picture 28" descr="(h_2,_h_7)_(h_2,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033" y="2416320"/>
            <a:ext cx="770593" cy="1374570"/>
          </a:xfrm>
          <a:prstGeom prst="rect">
            <a:avLst/>
          </a:prstGeom>
        </p:spPr>
      </p:pic>
      <p:pic>
        <p:nvPicPr>
          <p:cNvPr id="31" name="Picture 30" descr="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661" y="2358425"/>
            <a:ext cx="116463" cy="242632"/>
          </a:xfrm>
          <a:prstGeom prst="rect">
            <a:avLst/>
          </a:prstGeom>
        </p:spPr>
      </p:pic>
      <p:pic>
        <p:nvPicPr>
          <p:cNvPr id="7" name="Picture 6" descr="6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46" y="2953150"/>
            <a:ext cx="155284" cy="252337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 flipV="1">
            <a:off x="5460463" y="2601057"/>
            <a:ext cx="393555" cy="2860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452237" y="2890397"/>
            <a:ext cx="439790" cy="7458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468690" y="2896615"/>
            <a:ext cx="385327" cy="11325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432626" y="2896615"/>
            <a:ext cx="421392" cy="21009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452237" y="2890397"/>
            <a:ext cx="439790" cy="1604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035861" y="3581301"/>
            <a:ext cx="349517" cy="3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022262" y="4436672"/>
            <a:ext cx="349517" cy="3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022262" y="4028767"/>
            <a:ext cx="349517" cy="3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022262" y="4916201"/>
            <a:ext cx="349517" cy="3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6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144" y="4796463"/>
            <a:ext cx="155284" cy="252337"/>
          </a:xfrm>
          <a:prstGeom prst="rect">
            <a:avLst/>
          </a:prstGeom>
        </p:spPr>
      </p:pic>
      <p:cxnSp>
        <p:nvCxnSpPr>
          <p:cNvPr id="75" name="Straight Arrow Connector 74"/>
          <p:cNvCxnSpPr/>
          <p:nvPr/>
        </p:nvCxnSpPr>
        <p:spPr>
          <a:xfrm>
            <a:off x="7021241" y="3076828"/>
            <a:ext cx="349517" cy="3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 descr="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564" y="2303858"/>
            <a:ext cx="116463" cy="242632"/>
          </a:xfrm>
          <a:prstGeom prst="rect">
            <a:avLst/>
          </a:prstGeom>
        </p:spPr>
      </p:pic>
      <p:pic>
        <p:nvPicPr>
          <p:cNvPr id="83" name="Picture 82" descr="4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587" y="2738845"/>
            <a:ext cx="170577" cy="250849"/>
          </a:xfrm>
          <a:prstGeom prst="rect">
            <a:avLst/>
          </a:prstGeom>
        </p:spPr>
      </p:pic>
      <p:pic>
        <p:nvPicPr>
          <p:cNvPr id="84" name="Picture 83" descr="0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80" y="3188598"/>
            <a:ext cx="155284" cy="252337"/>
          </a:xfrm>
          <a:prstGeom prst="rect">
            <a:avLst/>
          </a:prstGeom>
        </p:spPr>
      </p:pic>
      <p:pic>
        <p:nvPicPr>
          <p:cNvPr id="85" name="Picture 84" descr="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361" y="3648194"/>
            <a:ext cx="116463" cy="242632"/>
          </a:xfrm>
          <a:prstGeom prst="rect">
            <a:avLst/>
          </a:prstGeom>
        </p:spPr>
      </p:pic>
      <p:pic>
        <p:nvPicPr>
          <p:cNvPr id="86" name="Picture 85" descr="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113" y="4094584"/>
            <a:ext cx="116463" cy="242632"/>
          </a:xfrm>
          <a:prstGeom prst="rect">
            <a:avLst/>
          </a:prstGeom>
        </p:spPr>
      </p:pic>
      <p:pic>
        <p:nvPicPr>
          <p:cNvPr id="87" name="Picture 86" descr="4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70" y="4525194"/>
            <a:ext cx="174694" cy="256903"/>
          </a:xfrm>
          <a:prstGeom prst="rect">
            <a:avLst/>
          </a:prstGeom>
        </p:spPr>
      </p:pic>
      <p:cxnSp>
        <p:nvCxnSpPr>
          <p:cNvPr id="94" name="Straight Arrow Connector 93"/>
          <p:cNvCxnSpPr/>
          <p:nvPr/>
        </p:nvCxnSpPr>
        <p:spPr>
          <a:xfrm>
            <a:off x="1827429" y="3790511"/>
            <a:ext cx="372567" cy="238635"/>
          </a:xfrm>
          <a:prstGeom prst="straightConnector1">
            <a:avLst/>
          </a:prstGeom>
          <a:ln>
            <a:solidFill>
              <a:srgbClr val="3366F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942537" y="3636283"/>
            <a:ext cx="491201" cy="338983"/>
          </a:xfrm>
          <a:prstGeom prst="straightConnector1">
            <a:avLst/>
          </a:prstGeom>
          <a:ln>
            <a:solidFill>
              <a:srgbClr val="3366F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4170832" y="2989694"/>
            <a:ext cx="435177" cy="646590"/>
          </a:xfrm>
          <a:prstGeom prst="straightConnector1">
            <a:avLst/>
          </a:prstGeom>
          <a:ln>
            <a:solidFill>
              <a:srgbClr val="3366F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101" descr="0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577" y="3539491"/>
            <a:ext cx="155284" cy="252337"/>
          </a:xfrm>
          <a:prstGeom prst="rect">
            <a:avLst/>
          </a:prstGeom>
        </p:spPr>
      </p:pic>
      <p:pic>
        <p:nvPicPr>
          <p:cNvPr id="103" name="Picture 102" descr="0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840" y="3432737"/>
            <a:ext cx="155284" cy="252337"/>
          </a:xfrm>
          <a:prstGeom prst="rect">
            <a:avLst/>
          </a:prstGeom>
        </p:spPr>
      </p:pic>
      <p:pic>
        <p:nvPicPr>
          <p:cNvPr id="104" name="Picture 103" descr="3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018" y="2500277"/>
            <a:ext cx="168999" cy="274623"/>
          </a:xfrm>
          <a:prstGeom prst="rect">
            <a:avLst/>
          </a:prstGeom>
        </p:spPr>
      </p:pic>
      <p:pic>
        <p:nvPicPr>
          <p:cNvPr id="106" name="Picture 105" descr="3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193" y="3891834"/>
            <a:ext cx="168999" cy="274623"/>
          </a:xfrm>
          <a:prstGeom prst="rect">
            <a:avLst/>
          </a:prstGeom>
        </p:spPr>
      </p:pic>
      <p:pic>
        <p:nvPicPr>
          <p:cNvPr id="107" name="Picture 106" descr="3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733" y="4327148"/>
            <a:ext cx="168999" cy="274623"/>
          </a:xfrm>
          <a:prstGeom prst="rect">
            <a:avLst/>
          </a:prstGeom>
        </p:spPr>
      </p:pic>
      <p:pic>
        <p:nvPicPr>
          <p:cNvPr id="108" name="Picture 107" descr="2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792" y="3432736"/>
            <a:ext cx="151594" cy="25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30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for export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30157" y="1600201"/>
            <a:ext cx="1633632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Export as </a:t>
            </a:r>
            <a:r>
              <a:rPr lang="en-US" dirty="0" err="1" smtClean="0"/>
              <a:t>pdf</a:t>
            </a:r>
            <a:endParaRPr lang="en-US" dirty="0" smtClean="0"/>
          </a:p>
          <a:p>
            <a:r>
              <a:rPr lang="en-US" dirty="0" smtClean="0"/>
              <a:t>Crop figure using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10691" y="3128954"/>
            <a:ext cx="2961132" cy="438618"/>
          </a:xfrm>
          <a:prstGeom prst="rect">
            <a:avLst/>
          </a:prstGeom>
        </p:spPr>
        <p:txBody>
          <a:bodyPr wrap="none" lIns="160057" tIns="80028" rIns="160057" bIns="80028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pdfresizer.com</a:t>
            </a:r>
            <a:r>
              <a:rPr lang="en-US" dirty="0" smtClean="0"/>
              <a:t>/crop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42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3185</TotalTime>
  <Words>207</Words>
  <Application>Microsoft Macintosh PowerPoint</Application>
  <PresentationFormat>On-screen Show (4:3)</PresentationFormat>
  <Paragraphs>56</Paragraphs>
  <Slides>8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How to dynamic programming</vt:lpstr>
      <vt:lpstr>Step 1: Compute optimal haplotype set for every window, distinguishing strands</vt:lpstr>
      <vt:lpstr>Step 2: For each window, compute all possible pairs</vt:lpstr>
      <vt:lpstr>Step 2.5: Define distance between pairs</vt:lpstr>
      <vt:lpstr>Step 3: Exhaustive search</vt:lpstr>
      <vt:lpstr>Step 4: Memoization to avoid exponential search space</vt:lpstr>
      <vt:lpstr>PowerPoint Presentation</vt:lpstr>
      <vt:lpstr>Instructions for export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Chu</dc:creator>
  <cp:lastModifiedBy>Benjamin Chu</cp:lastModifiedBy>
  <cp:revision>808</cp:revision>
  <cp:lastPrinted>2020-05-10T19:42:28Z</cp:lastPrinted>
  <dcterms:created xsi:type="dcterms:W3CDTF">2020-01-30T19:09:27Z</dcterms:created>
  <dcterms:modified xsi:type="dcterms:W3CDTF">2020-05-10T20:49:37Z</dcterms:modified>
</cp:coreProperties>
</file>