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8003838" cy="13506450"/>
  <p:notesSz cx="6858000" cy="9144000"/>
  <p:defaultTextStyle>
    <a:defPPr>
      <a:defRPr lang="en-US"/>
    </a:defPPr>
    <a:lvl1pPr marL="0" algn="l" defTabSz="900209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1pPr>
    <a:lvl2pPr marL="900209" algn="l" defTabSz="900209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2pPr>
    <a:lvl3pPr marL="1800416" algn="l" defTabSz="900209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3pPr>
    <a:lvl4pPr marL="2700625" algn="l" defTabSz="900209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4pPr>
    <a:lvl5pPr marL="3600832" algn="l" defTabSz="900209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5pPr>
    <a:lvl6pPr marL="4501041" algn="l" defTabSz="900209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6pPr>
    <a:lvl7pPr marL="5401247" algn="l" defTabSz="900209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7pPr>
    <a:lvl8pPr marL="6301456" algn="l" defTabSz="900209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8pPr>
    <a:lvl9pPr marL="7201663" algn="l" defTabSz="900209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104" y="208"/>
      </p:cViewPr>
      <p:guideLst>
        <p:guide orient="horz" pos="4254"/>
        <p:guide pos="567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7676B-D6F9-434B-868D-63EBE58084CF}" type="datetimeFigureOut">
              <a:rPr lang="en-US" smtClean="0"/>
              <a:t>20/7/21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9F01E-E82F-1F4A-9335-7EDE8943F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56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9F01E-E82F-1F4A-9335-7EDE8943F8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85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288" y="4195756"/>
            <a:ext cx="15303262" cy="2895133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577" y="7653655"/>
            <a:ext cx="12602687" cy="345164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00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004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006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00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01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01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301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201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D90C-36BD-A547-9E35-1F67BA9850CE}" type="datetimeFigureOut">
              <a:rPr lang="en-US" smtClean="0"/>
              <a:t>20/7/21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37A2-D707-7D40-84C6-A89DF0B7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73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D90C-36BD-A547-9E35-1F67BA9850CE}" type="datetimeFigureOut">
              <a:rPr lang="en-US" smtClean="0"/>
              <a:t>20/7/21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37A2-D707-7D40-84C6-A89DF0B7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56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52782" y="540886"/>
            <a:ext cx="4050864" cy="11524254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0192" y="540886"/>
            <a:ext cx="11852527" cy="11524254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D90C-36BD-A547-9E35-1F67BA9850CE}" type="datetimeFigureOut">
              <a:rPr lang="en-US" smtClean="0"/>
              <a:t>20/7/21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37A2-D707-7D40-84C6-A89DF0B7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00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D90C-36BD-A547-9E35-1F67BA9850CE}" type="datetimeFigureOut">
              <a:rPr lang="en-US" smtClean="0"/>
              <a:t>20/7/21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37A2-D707-7D40-84C6-A89DF0B7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5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179" y="8679148"/>
            <a:ext cx="15303262" cy="2682530"/>
          </a:xfrm>
        </p:spPr>
        <p:txBody>
          <a:bodyPr anchor="t"/>
          <a:lstStyle>
            <a:lvl1pPr algn="l">
              <a:defRPr sz="79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179" y="5724613"/>
            <a:ext cx="15303262" cy="2954534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00209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2pPr>
            <a:lvl3pPr marL="1800416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3pPr>
            <a:lvl4pPr marL="2700625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4pPr>
            <a:lvl5pPr marL="3600832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5pPr>
            <a:lvl6pPr marL="4501041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6pPr>
            <a:lvl7pPr marL="5401247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7pPr>
            <a:lvl8pPr marL="6301456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8pPr>
            <a:lvl9pPr marL="7201663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D90C-36BD-A547-9E35-1F67BA9850CE}" type="datetimeFigureOut">
              <a:rPr lang="en-US" smtClean="0"/>
              <a:t>20/7/21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37A2-D707-7D40-84C6-A89DF0B7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18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92" y="3151508"/>
            <a:ext cx="7951695" cy="8913632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0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51951" y="3151508"/>
            <a:ext cx="7951695" cy="8913632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0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D90C-36BD-A547-9E35-1F67BA9850CE}" type="datetimeFigureOut">
              <a:rPr lang="en-US" smtClean="0"/>
              <a:t>20/7/21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37A2-D707-7D40-84C6-A89DF0B7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58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92" y="3023320"/>
            <a:ext cx="7954822" cy="1259977"/>
          </a:xfrm>
        </p:spPr>
        <p:txBody>
          <a:bodyPr anchor="b"/>
          <a:lstStyle>
            <a:lvl1pPr marL="0" indent="0">
              <a:buNone/>
              <a:defRPr sz="4600" b="1"/>
            </a:lvl1pPr>
            <a:lvl2pPr marL="900209" indent="0">
              <a:buNone/>
              <a:defRPr sz="4000" b="1"/>
            </a:lvl2pPr>
            <a:lvl3pPr marL="1800416" indent="0">
              <a:buNone/>
              <a:defRPr sz="3500" b="1"/>
            </a:lvl3pPr>
            <a:lvl4pPr marL="2700625" indent="0">
              <a:buNone/>
              <a:defRPr sz="3300" b="1"/>
            </a:lvl4pPr>
            <a:lvl5pPr marL="3600832" indent="0">
              <a:buNone/>
              <a:defRPr sz="3300" b="1"/>
            </a:lvl5pPr>
            <a:lvl6pPr marL="4501041" indent="0">
              <a:buNone/>
              <a:defRPr sz="3300" b="1"/>
            </a:lvl6pPr>
            <a:lvl7pPr marL="5401247" indent="0">
              <a:buNone/>
              <a:defRPr sz="3300" b="1"/>
            </a:lvl7pPr>
            <a:lvl8pPr marL="6301456" indent="0">
              <a:buNone/>
              <a:defRPr sz="3300" b="1"/>
            </a:lvl8pPr>
            <a:lvl9pPr marL="7201663" indent="0">
              <a:buNone/>
              <a:defRPr sz="33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0192" y="4283295"/>
            <a:ext cx="7954822" cy="7781842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5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45703" y="3023320"/>
            <a:ext cx="7957946" cy="1259977"/>
          </a:xfrm>
        </p:spPr>
        <p:txBody>
          <a:bodyPr anchor="b"/>
          <a:lstStyle>
            <a:lvl1pPr marL="0" indent="0">
              <a:buNone/>
              <a:defRPr sz="4600" b="1"/>
            </a:lvl1pPr>
            <a:lvl2pPr marL="900209" indent="0">
              <a:buNone/>
              <a:defRPr sz="4000" b="1"/>
            </a:lvl2pPr>
            <a:lvl3pPr marL="1800416" indent="0">
              <a:buNone/>
              <a:defRPr sz="3500" b="1"/>
            </a:lvl3pPr>
            <a:lvl4pPr marL="2700625" indent="0">
              <a:buNone/>
              <a:defRPr sz="3300" b="1"/>
            </a:lvl4pPr>
            <a:lvl5pPr marL="3600832" indent="0">
              <a:buNone/>
              <a:defRPr sz="3300" b="1"/>
            </a:lvl5pPr>
            <a:lvl6pPr marL="4501041" indent="0">
              <a:buNone/>
              <a:defRPr sz="3300" b="1"/>
            </a:lvl6pPr>
            <a:lvl7pPr marL="5401247" indent="0">
              <a:buNone/>
              <a:defRPr sz="3300" b="1"/>
            </a:lvl7pPr>
            <a:lvl8pPr marL="6301456" indent="0">
              <a:buNone/>
              <a:defRPr sz="3300" b="1"/>
            </a:lvl8pPr>
            <a:lvl9pPr marL="7201663" indent="0">
              <a:buNone/>
              <a:defRPr sz="33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45703" y="4283295"/>
            <a:ext cx="7957946" cy="7781842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5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D90C-36BD-A547-9E35-1F67BA9850CE}" type="datetimeFigureOut">
              <a:rPr lang="en-US" smtClean="0"/>
              <a:t>20/7/21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37A2-D707-7D40-84C6-A89DF0B7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2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D90C-36BD-A547-9E35-1F67BA9850CE}" type="datetimeFigureOut">
              <a:rPr lang="en-US" smtClean="0"/>
              <a:t>20/7/21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37A2-D707-7D40-84C6-A89DF0B7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06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D90C-36BD-A547-9E35-1F67BA9850CE}" type="datetimeFigureOut">
              <a:rPr lang="en-US" smtClean="0"/>
              <a:t>20/7/21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37A2-D707-7D40-84C6-A89DF0B7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1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95" y="537758"/>
            <a:ext cx="5923139" cy="2288594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9000" y="537759"/>
            <a:ext cx="10064646" cy="11527382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195" y="2826354"/>
            <a:ext cx="5923139" cy="9238787"/>
          </a:xfrm>
        </p:spPr>
        <p:txBody>
          <a:bodyPr/>
          <a:lstStyle>
            <a:lvl1pPr marL="0" indent="0">
              <a:buNone/>
              <a:defRPr sz="2900"/>
            </a:lvl1pPr>
            <a:lvl2pPr marL="900209" indent="0">
              <a:buNone/>
              <a:defRPr sz="2400"/>
            </a:lvl2pPr>
            <a:lvl3pPr marL="1800416" indent="0">
              <a:buNone/>
              <a:defRPr sz="2000"/>
            </a:lvl3pPr>
            <a:lvl4pPr marL="2700625" indent="0">
              <a:buNone/>
              <a:defRPr sz="1800"/>
            </a:lvl4pPr>
            <a:lvl5pPr marL="3600832" indent="0">
              <a:buNone/>
              <a:defRPr sz="1800"/>
            </a:lvl5pPr>
            <a:lvl6pPr marL="4501041" indent="0">
              <a:buNone/>
              <a:defRPr sz="1800"/>
            </a:lvl6pPr>
            <a:lvl7pPr marL="5401247" indent="0">
              <a:buNone/>
              <a:defRPr sz="1800"/>
            </a:lvl7pPr>
            <a:lvl8pPr marL="6301456" indent="0">
              <a:buNone/>
              <a:defRPr sz="1800"/>
            </a:lvl8pPr>
            <a:lvl9pPr marL="7201663" indent="0">
              <a:buNone/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D90C-36BD-A547-9E35-1F67BA9850CE}" type="datetimeFigureOut">
              <a:rPr lang="en-US" smtClean="0"/>
              <a:t>20/7/21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37A2-D707-7D40-84C6-A89DF0B7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591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878" y="9454516"/>
            <a:ext cx="10802303" cy="1116158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28878" y="1206826"/>
            <a:ext cx="10802303" cy="8103870"/>
          </a:xfrm>
        </p:spPr>
        <p:txBody>
          <a:bodyPr/>
          <a:lstStyle>
            <a:lvl1pPr marL="0" indent="0">
              <a:buNone/>
              <a:defRPr sz="6400"/>
            </a:lvl1pPr>
            <a:lvl2pPr marL="900209" indent="0">
              <a:buNone/>
              <a:defRPr sz="5500"/>
            </a:lvl2pPr>
            <a:lvl3pPr marL="1800416" indent="0">
              <a:buNone/>
              <a:defRPr sz="4600"/>
            </a:lvl3pPr>
            <a:lvl4pPr marL="2700625" indent="0">
              <a:buNone/>
              <a:defRPr sz="4000"/>
            </a:lvl4pPr>
            <a:lvl5pPr marL="3600832" indent="0">
              <a:buNone/>
              <a:defRPr sz="4000"/>
            </a:lvl5pPr>
            <a:lvl6pPr marL="4501041" indent="0">
              <a:buNone/>
              <a:defRPr sz="4000"/>
            </a:lvl6pPr>
            <a:lvl7pPr marL="5401247" indent="0">
              <a:buNone/>
              <a:defRPr sz="4000"/>
            </a:lvl7pPr>
            <a:lvl8pPr marL="6301456" indent="0">
              <a:buNone/>
              <a:defRPr sz="4000"/>
            </a:lvl8pPr>
            <a:lvl9pPr marL="7201663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8878" y="10570674"/>
            <a:ext cx="10802303" cy="1585132"/>
          </a:xfrm>
        </p:spPr>
        <p:txBody>
          <a:bodyPr/>
          <a:lstStyle>
            <a:lvl1pPr marL="0" indent="0">
              <a:buNone/>
              <a:defRPr sz="2900"/>
            </a:lvl1pPr>
            <a:lvl2pPr marL="900209" indent="0">
              <a:buNone/>
              <a:defRPr sz="2400"/>
            </a:lvl2pPr>
            <a:lvl3pPr marL="1800416" indent="0">
              <a:buNone/>
              <a:defRPr sz="2000"/>
            </a:lvl3pPr>
            <a:lvl4pPr marL="2700625" indent="0">
              <a:buNone/>
              <a:defRPr sz="1800"/>
            </a:lvl4pPr>
            <a:lvl5pPr marL="3600832" indent="0">
              <a:buNone/>
              <a:defRPr sz="1800"/>
            </a:lvl5pPr>
            <a:lvl6pPr marL="4501041" indent="0">
              <a:buNone/>
              <a:defRPr sz="1800"/>
            </a:lvl6pPr>
            <a:lvl7pPr marL="5401247" indent="0">
              <a:buNone/>
              <a:defRPr sz="1800"/>
            </a:lvl7pPr>
            <a:lvl8pPr marL="6301456" indent="0">
              <a:buNone/>
              <a:defRPr sz="1800"/>
            </a:lvl8pPr>
            <a:lvl9pPr marL="7201663" indent="0">
              <a:buNone/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D90C-36BD-A547-9E35-1F67BA9850CE}" type="datetimeFigureOut">
              <a:rPr lang="en-US" smtClean="0"/>
              <a:t>20/7/21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37A2-D707-7D40-84C6-A89DF0B7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25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92" y="540886"/>
            <a:ext cx="16203454" cy="2251075"/>
          </a:xfrm>
          <a:prstGeom prst="rect">
            <a:avLst/>
          </a:prstGeom>
        </p:spPr>
        <p:txBody>
          <a:bodyPr vert="horz" lIns="180042" tIns="90020" rIns="180042" bIns="900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92" y="3151508"/>
            <a:ext cx="16203454" cy="8913632"/>
          </a:xfrm>
          <a:prstGeom prst="rect">
            <a:avLst/>
          </a:prstGeom>
        </p:spPr>
        <p:txBody>
          <a:bodyPr vert="horz" lIns="180042" tIns="90020" rIns="180042" bIns="900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0192" y="12518480"/>
            <a:ext cx="4200896" cy="719094"/>
          </a:xfrm>
          <a:prstGeom prst="rect">
            <a:avLst/>
          </a:prstGeom>
        </p:spPr>
        <p:txBody>
          <a:bodyPr vert="horz" lIns="180042" tIns="90020" rIns="180042" bIns="900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FD90C-36BD-A547-9E35-1F67BA9850CE}" type="datetimeFigureOut">
              <a:rPr lang="en-US" smtClean="0"/>
              <a:t>20/7/21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51313" y="12518480"/>
            <a:ext cx="5701215" cy="719094"/>
          </a:xfrm>
          <a:prstGeom prst="rect">
            <a:avLst/>
          </a:prstGeom>
        </p:spPr>
        <p:txBody>
          <a:bodyPr vert="horz" lIns="180042" tIns="90020" rIns="180042" bIns="900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02750" y="12518480"/>
            <a:ext cx="4200896" cy="719094"/>
          </a:xfrm>
          <a:prstGeom prst="rect">
            <a:avLst/>
          </a:prstGeom>
        </p:spPr>
        <p:txBody>
          <a:bodyPr vert="horz" lIns="180042" tIns="90020" rIns="180042" bIns="900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937A2-D707-7D40-84C6-A89DF0B7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05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00209" rtl="0" eaLnBrk="1" latinLnBrk="0" hangingPunct="1">
        <a:spcBef>
          <a:spcPct val="0"/>
        </a:spcBef>
        <a:buNone/>
        <a:defRPr sz="8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5155" indent="-675155" algn="l" defTabSz="900209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62837" indent="-562631" algn="l" defTabSz="900209" rtl="0" eaLnBrk="1" latinLnBrk="0" hangingPunct="1">
        <a:spcBef>
          <a:spcPct val="20000"/>
        </a:spcBef>
        <a:buFont typeface="Arial"/>
        <a:buChar char="–"/>
        <a:defRPr sz="5500" kern="1200">
          <a:solidFill>
            <a:schemeClr val="tx1"/>
          </a:solidFill>
          <a:latin typeface="+mn-lt"/>
          <a:ea typeface="+mn-ea"/>
          <a:cs typeface="+mn-cs"/>
        </a:defRPr>
      </a:lvl2pPr>
      <a:lvl3pPr marL="2250520" indent="-450104" algn="l" defTabSz="900209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3pPr>
      <a:lvl4pPr marL="3150729" indent="-450104" algn="l" defTabSz="900209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050936" indent="-450104" algn="l" defTabSz="900209" rtl="0" eaLnBrk="1" latinLnBrk="0" hangingPunct="1">
        <a:spcBef>
          <a:spcPct val="20000"/>
        </a:spcBef>
        <a:buFont typeface="Arial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4951145" indent="-450104" algn="l" defTabSz="900209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851352" indent="-450104" algn="l" defTabSz="900209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751561" indent="-450104" algn="l" defTabSz="900209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651768" indent="-450104" algn="l" defTabSz="900209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0209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900209" algn="l" defTabSz="900209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416" algn="l" defTabSz="900209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3pPr>
      <a:lvl4pPr marL="2700625" algn="l" defTabSz="900209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4pPr>
      <a:lvl5pPr marL="3600832" algn="l" defTabSz="900209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4501041" algn="l" defTabSz="900209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6pPr>
      <a:lvl7pPr marL="5401247" algn="l" defTabSz="900209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7pPr>
      <a:lvl8pPr marL="6301456" algn="l" defTabSz="900209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8pPr>
      <a:lvl9pPr marL="7201663" algn="l" defTabSz="900209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emf"/><Relationship Id="rId20" Type="http://schemas.openxmlformats.org/officeDocument/2006/relationships/image" Target="../media/image18.emf"/><Relationship Id="rId21" Type="http://schemas.openxmlformats.org/officeDocument/2006/relationships/image" Target="../media/image19.emf"/><Relationship Id="rId22" Type="http://schemas.openxmlformats.org/officeDocument/2006/relationships/image" Target="../media/image20.emf"/><Relationship Id="rId23" Type="http://schemas.openxmlformats.org/officeDocument/2006/relationships/image" Target="../media/image21.emf"/><Relationship Id="rId24" Type="http://schemas.openxmlformats.org/officeDocument/2006/relationships/image" Target="../media/image22.emf"/><Relationship Id="rId25" Type="http://schemas.openxmlformats.org/officeDocument/2006/relationships/image" Target="../media/image23.emf"/><Relationship Id="rId26" Type="http://schemas.openxmlformats.org/officeDocument/2006/relationships/image" Target="../media/image24.emf"/><Relationship Id="rId27" Type="http://schemas.openxmlformats.org/officeDocument/2006/relationships/image" Target="../media/image25.emf"/><Relationship Id="rId28" Type="http://schemas.openxmlformats.org/officeDocument/2006/relationships/image" Target="../media/image26.emf"/><Relationship Id="rId29" Type="http://schemas.openxmlformats.org/officeDocument/2006/relationships/image" Target="../media/image27.emf"/><Relationship Id="rId30" Type="http://schemas.openxmlformats.org/officeDocument/2006/relationships/image" Target="../media/image28.emf"/><Relationship Id="rId31" Type="http://schemas.openxmlformats.org/officeDocument/2006/relationships/image" Target="../media/image29.emf"/><Relationship Id="rId10" Type="http://schemas.openxmlformats.org/officeDocument/2006/relationships/image" Target="../media/image8.emf"/><Relationship Id="rId11" Type="http://schemas.openxmlformats.org/officeDocument/2006/relationships/image" Target="../media/image9.emf"/><Relationship Id="rId12" Type="http://schemas.openxmlformats.org/officeDocument/2006/relationships/image" Target="../media/image10.emf"/><Relationship Id="rId13" Type="http://schemas.openxmlformats.org/officeDocument/2006/relationships/image" Target="../media/image11.emf"/><Relationship Id="rId14" Type="http://schemas.openxmlformats.org/officeDocument/2006/relationships/image" Target="../media/image12.emf"/><Relationship Id="rId15" Type="http://schemas.openxmlformats.org/officeDocument/2006/relationships/image" Target="../media/image13.emf"/><Relationship Id="rId16" Type="http://schemas.openxmlformats.org/officeDocument/2006/relationships/image" Target="../media/image14.emf"/><Relationship Id="rId17" Type="http://schemas.openxmlformats.org/officeDocument/2006/relationships/image" Target="../media/image15.emf"/><Relationship Id="rId18" Type="http://schemas.openxmlformats.org/officeDocument/2006/relationships/image" Target="../media/image16.emf"/><Relationship Id="rId19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8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6671" y="658915"/>
            <a:ext cx="3930271" cy="461657"/>
          </a:xfrm>
          <a:prstGeom prst="rect">
            <a:avLst/>
          </a:prstGeom>
          <a:noFill/>
        </p:spPr>
        <p:txBody>
          <a:bodyPr wrap="none" lIns="91434" tIns="45716" rIns="91434" bIns="45716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A. </a:t>
            </a:r>
            <a:r>
              <a:rPr lang="en-US" sz="2400" b="1" dirty="0">
                <a:latin typeface="Arial"/>
                <a:cs typeface="Arial"/>
              </a:rPr>
              <a:t>Examine small </a:t>
            </a:r>
            <a:r>
              <a:rPr lang="en-US" sz="2400" b="1" dirty="0" smtClean="0">
                <a:latin typeface="Arial"/>
                <a:cs typeface="Arial"/>
              </a:rPr>
              <a:t>window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50058" y="2535646"/>
            <a:ext cx="2650364" cy="9260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6" rIns="91434" bIns="45716"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50058" y="4681595"/>
            <a:ext cx="2615085" cy="1009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6" rIns="91434" bIns="45716"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50058" y="1453108"/>
            <a:ext cx="2352492" cy="923322"/>
          </a:xfrm>
          <a:prstGeom prst="rect">
            <a:avLst/>
          </a:prstGeom>
          <a:noFill/>
        </p:spPr>
        <p:txBody>
          <a:bodyPr wrap="square" lIns="91434" tIns="45716" rIns="91434" bIns="45716" rtlCol="0">
            <a:spAutoFit/>
          </a:bodyPr>
          <a:lstStyle/>
          <a:p>
            <a:pPr algn="ctr"/>
            <a:r>
              <a:rPr lang="en-US" sz="1800" dirty="0">
                <a:latin typeface="Arial"/>
                <a:cs typeface="Arial"/>
              </a:rPr>
              <a:t>Full reference haplotypes aligned with genotypes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1690" y="4120147"/>
            <a:ext cx="2904825" cy="369324"/>
          </a:xfrm>
          <a:prstGeom prst="rect">
            <a:avLst/>
          </a:prstGeom>
          <a:noFill/>
        </p:spPr>
        <p:txBody>
          <a:bodyPr wrap="none" lIns="91434" tIns="45716" rIns="91434" bIns="45716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Full genotype for sample 1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081053" y="2402538"/>
            <a:ext cx="0" cy="115205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417505" y="2402538"/>
            <a:ext cx="0" cy="116475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81053" y="4631560"/>
            <a:ext cx="0" cy="20015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417505" y="4631983"/>
            <a:ext cx="0" cy="20015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Left Brace 13"/>
          <p:cNvSpPr/>
          <p:nvPr/>
        </p:nvSpPr>
        <p:spPr>
          <a:xfrm>
            <a:off x="4153164" y="1392319"/>
            <a:ext cx="345916" cy="2628620"/>
          </a:xfrm>
          <a:prstGeom prst="leftBrace">
            <a:avLst>
              <a:gd name="adj1" fmla="val 47885"/>
              <a:gd name="adj2" fmla="val 513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6" rIns="91434" bIns="45716"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4" idx="1"/>
          </p:cNvCxnSpPr>
          <p:nvPr/>
        </p:nvCxnSpPr>
        <p:spPr>
          <a:xfrm flipH="1">
            <a:off x="2173075" y="2741143"/>
            <a:ext cx="1980089" cy="19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1"/>
          </p:cNvCxnSpPr>
          <p:nvPr/>
        </p:nvCxnSpPr>
        <p:spPr>
          <a:xfrm flipH="1">
            <a:off x="2251856" y="4706145"/>
            <a:ext cx="2016900" cy="183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/>
          <p:cNvSpPr/>
          <p:nvPr/>
        </p:nvSpPr>
        <p:spPr>
          <a:xfrm>
            <a:off x="4268756" y="4471163"/>
            <a:ext cx="184047" cy="457938"/>
          </a:xfrm>
          <a:prstGeom prst="leftBrace">
            <a:avLst>
              <a:gd name="adj1" fmla="val 47885"/>
              <a:gd name="adj2" fmla="val 513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6" rIns="91434" bIns="45716"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402487"/>
              </p:ext>
            </p:extLst>
          </p:nvPr>
        </p:nvGraphicFramePr>
        <p:xfrm>
          <a:off x="4991872" y="1422929"/>
          <a:ext cx="1513032" cy="2618785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52172"/>
                <a:gridCol w="252172"/>
                <a:gridCol w="252172"/>
                <a:gridCol w="252172"/>
                <a:gridCol w="252172"/>
                <a:gridCol w="252172"/>
              </a:tblGrid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4093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603" y="1457047"/>
            <a:ext cx="203333" cy="2513922"/>
          </a:xfrm>
          <a:prstGeom prst="rect">
            <a:avLst/>
          </a:prstGeom>
        </p:spPr>
      </p:pic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842917"/>
              </p:ext>
            </p:extLst>
          </p:nvPr>
        </p:nvGraphicFramePr>
        <p:xfrm>
          <a:off x="4928152" y="4572764"/>
          <a:ext cx="1513032" cy="33506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52172"/>
                <a:gridCol w="252172"/>
                <a:gridCol w="252172"/>
                <a:gridCol w="252172"/>
                <a:gridCol w="252172"/>
                <a:gridCol w="252172"/>
              </a:tblGrid>
              <a:tr h="33506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659459" y="4192936"/>
            <a:ext cx="1967193" cy="369324"/>
          </a:xfrm>
          <a:prstGeom prst="rect">
            <a:avLst/>
          </a:prstGeom>
          <a:noFill/>
        </p:spPr>
        <p:txBody>
          <a:bodyPr wrap="none" lIns="91434" tIns="45716" rIns="91434" bIns="45716" rtlCol="0">
            <a:spAutoFit/>
          </a:bodyPr>
          <a:lstStyle/>
          <a:p>
            <a:r>
              <a:rPr lang="en-US" sz="1800" b="1" dirty="0">
                <a:latin typeface="Arial"/>
                <a:cs typeface="Arial"/>
              </a:rPr>
              <a:t>Target genotype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64189" y="1058666"/>
            <a:ext cx="2183774" cy="323157"/>
          </a:xfrm>
          <a:prstGeom prst="rect">
            <a:avLst/>
          </a:prstGeom>
          <a:noFill/>
        </p:spPr>
        <p:txBody>
          <a:bodyPr wrap="none" lIns="91434" tIns="45716" rIns="91434" bIns="45716" rtlCol="0">
            <a:spAutoFit/>
          </a:bodyPr>
          <a:lstStyle/>
          <a:p>
            <a:r>
              <a:rPr lang="en-US" sz="1500" b="1" dirty="0">
                <a:latin typeface="Arial"/>
                <a:cs typeface="Arial"/>
              </a:rPr>
              <a:t>Reference haplotypes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868361" y="3567292"/>
            <a:ext cx="2897343" cy="11571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18" tIns="45709" rIns="91418" bIns="45709"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1405833" y="1871143"/>
            <a:ext cx="1837656" cy="5516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18" tIns="45709" rIns="91418" bIns="45709"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021143" y="2651250"/>
            <a:ext cx="15053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058802" y="4706233"/>
            <a:ext cx="105246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69853" y="1889323"/>
            <a:ext cx="1541840" cy="646323"/>
          </a:xfrm>
          <a:prstGeom prst="rect">
            <a:avLst/>
          </a:prstGeom>
          <a:noFill/>
        </p:spPr>
        <p:txBody>
          <a:bodyPr wrap="square" lIns="91434" tIns="45716" rIns="91434" bIns="45716" rtlCol="0">
            <a:spAutoFit/>
          </a:bodyPr>
          <a:lstStyle/>
          <a:p>
            <a:pPr algn="ctr"/>
            <a:r>
              <a:rPr lang="en-US" sz="1800" dirty="0">
                <a:latin typeface="Arial"/>
                <a:cs typeface="Arial"/>
              </a:rPr>
              <a:t>Find unique haplotypes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87684" y="3936117"/>
            <a:ext cx="1545352" cy="646323"/>
          </a:xfrm>
          <a:prstGeom prst="rect">
            <a:avLst/>
          </a:prstGeom>
          <a:noFill/>
        </p:spPr>
        <p:txBody>
          <a:bodyPr wrap="square" lIns="91434" tIns="45716" rIns="91434" bIns="45716" rtlCol="0">
            <a:spAutoFit/>
          </a:bodyPr>
          <a:lstStyle/>
          <a:p>
            <a:pPr algn="ctr"/>
            <a:r>
              <a:rPr lang="en-US" sz="1800" dirty="0">
                <a:latin typeface="Arial"/>
                <a:cs typeface="Arial"/>
              </a:rPr>
              <a:t>Initialize </a:t>
            </a:r>
            <a:r>
              <a:rPr lang="en-US" sz="1800" dirty="0" smtClean="0">
                <a:latin typeface="Arial"/>
                <a:cs typeface="Arial"/>
              </a:rPr>
              <a:t>missing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721895" y="1262876"/>
            <a:ext cx="1791506" cy="553990"/>
          </a:xfrm>
          <a:prstGeom prst="rect">
            <a:avLst/>
          </a:prstGeom>
          <a:noFill/>
        </p:spPr>
        <p:txBody>
          <a:bodyPr wrap="square" lIns="91434" tIns="45716" rIns="91434" bIns="45716" rtlCol="0">
            <a:spAutoFit/>
          </a:bodyPr>
          <a:lstStyle/>
          <a:p>
            <a:pPr algn="ctr"/>
            <a:r>
              <a:rPr lang="en-US" sz="1500" b="1" dirty="0">
                <a:latin typeface="Arial"/>
                <a:cs typeface="Arial"/>
              </a:rPr>
              <a:t>Unique reference haplotypes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0694993" y="2180306"/>
            <a:ext cx="518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151983"/>
              </p:ext>
            </p:extLst>
          </p:nvPr>
        </p:nvGraphicFramePr>
        <p:xfrm>
          <a:off x="9000374" y="1914769"/>
          <a:ext cx="1513032" cy="976221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52172"/>
                <a:gridCol w="252172"/>
                <a:gridCol w="252172"/>
                <a:gridCol w="252172"/>
                <a:gridCol w="252172"/>
                <a:gridCol w="252172"/>
              </a:tblGrid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712995"/>
              </p:ext>
            </p:extLst>
          </p:nvPr>
        </p:nvGraphicFramePr>
        <p:xfrm>
          <a:off x="8721894" y="4488314"/>
          <a:ext cx="1513032" cy="33506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52172"/>
                <a:gridCol w="252172"/>
                <a:gridCol w="252172"/>
                <a:gridCol w="252172"/>
                <a:gridCol w="252172"/>
                <a:gridCol w="252172"/>
              </a:tblGrid>
              <a:tr h="33506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1797" y="1984794"/>
            <a:ext cx="198507" cy="842148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0868361" y="4667676"/>
            <a:ext cx="3004278" cy="369324"/>
          </a:xfrm>
          <a:prstGeom prst="rect">
            <a:avLst/>
          </a:prstGeom>
          <a:noFill/>
        </p:spPr>
        <p:txBody>
          <a:bodyPr wrap="square" lIns="91434" tIns="45716" rIns="91434" bIns="45716" rtlCol="0">
            <a:spAutoFit/>
          </a:bodyPr>
          <a:lstStyle/>
          <a:p>
            <a:pPr algn="ctr"/>
            <a:r>
              <a:rPr lang="en-US" sz="1800" b="1" dirty="0">
                <a:latin typeface="Arial"/>
                <a:cs typeface="Arial"/>
              </a:rPr>
              <a:t>Candidate haplotypes</a:t>
            </a:r>
          </a:p>
        </p:txBody>
      </p:sp>
      <p:pic>
        <p:nvPicPr>
          <p:cNvPr id="42" name="Picture 41" descr="h_1_+_h_4_approx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608" y="2011428"/>
            <a:ext cx="1642336" cy="266776"/>
          </a:xfrm>
          <a:prstGeom prst="rect">
            <a:avLst/>
          </a:prstGeom>
        </p:spPr>
      </p:pic>
      <p:cxnSp>
        <p:nvCxnSpPr>
          <p:cNvPr id="43" name="Straight Arrow Connector 42"/>
          <p:cNvCxnSpPr/>
          <p:nvPr/>
        </p:nvCxnSpPr>
        <p:spPr>
          <a:xfrm flipV="1">
            <a:off x="10321048" y="2455736"/>
            <a:ext cx="747890" cy="19830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1316794" y="1237869"/>
            <a:ext cx="1926696" cy="646323"/>
          </a:xfrm>
          <a:prstGeom prst="rect">
            <a:avLst/>
          </a:prstGeom>
          <a:noFill/>
        </p:spPr>
        <p:txBody>
          <a:bodyPr wrap="square" lIns="91434" tIns="45716" rIns="91434" bIns="45716" rtlCol="0">
            <a:spAutoFit/>
          </a:bodyPr>
          <a:lstStyle/>
          <a:p>
            <a:pPr algn="ctr"/>
            <a:r>
              <a:rPr lang="en-US" sz="1800" dirty="0">
                <a:latin typeface="Arial"/>
                <a:cs typeface="Arial"/>
              </a:rPr>
              <a:t>Find           using least squares</a:t>
            </a: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62684" y="1318948"/>
            <a:ext cx="574131" cy="220305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>
            <a:off x="11604053" y="2627864"/>
            <a:ext cx="0" cy="8119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1688515" y="2665973"/>
            <a:ext cx="1949969" cy="646323"/>
          </a:xfrm>
          <a:prstGeom prst="rect">
            <a:avLst/>
          </a:prstGeom>
          <a:noFill/>
        </p:spPr>
        <p:txBody>
          <a:bodyPr wrap="square" lIns="91434" tIns="45716" rIns="91434" bIns="45716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Extract matching haplotypes</a:t>
            </a:r>
          </a:p>
        </p:txBody>
      </p:sp>
      <p:pic>
        <p:nvPicPr>
          <p:cNvPr id="48" name="Picture 47" descr="x_1'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481" y="4506652"/>
            <a:ext cx="253080" cy="299096"/>
          </a:xfrm>
          <a:prstGeom prst="rect">
            <a:avLst/>
          </a:prstGeom>
        </p:spPr>
      </p:pic>
      <p:pic>
        <p:nvPicPr>
          <p:cNvPr id="49" name="Picture 48" descr="||x_1'_-_h_1_-_h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579" y="3236179"/>
            <a:ext cx="1762342" cy="883968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6869853" y="621610"/>
            <a:ext cx="7135275" cy="461657"/>
          </a:xfrm>
          <a:prstGeom prst="rect">
            <a:avLst/>
          </a:prstGeom>
          <a:noFill/>
        </p:spPr>
        <p:txBody>
          <a:bodyPr wrap="none" lIns="91434" tIns="45716" rIns="91434" bIns="45716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B. Find </a:t>
            </a:r>
            <a:r>
              <a:rPr lang="en-US" sz="2400" b="1" dirty="0">
                <a:latin typeface="Arial"/>
                <a:cs typeface="Arial"/>
              </a:rPr>
              <a:t>optimal haplotype pairs </a:t>
            </a:r>
            <a:r>
              <a:rPr lang="en-US" sz="2400" b="1" dirty="0" smtClean="0">
                <a:latin typeface="Arial"/>
                <a:cs typeface="Arial"/>
              </a:rPr>
              <a:t>in each window</a:t>
            </a:r>
            <a:endParaRPr lang="en-US" sz="2400" b="1" dirty="0">
              <a:latin typeface="Arial"/>
              <a:cs typeface="Arial"/>
            </a:endParaRP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394636"/>
              </p:ext>
            </p:extLst>
          </p:nvPr>
        </p:nvGraphicFramePr>
        <p:xfrm>
          <a:off x="5254023" y="7981663"/>
          <a:ext cx="1040523" cy="160490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40523"/>
              </a:tblGrid>
              <a:tr h="337636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76310"/>
              </p:ext>
            </p:extLst>
          </p:nvPr>
        </p:nvGraphicFramePr>
        <p:xfrm>
          <a:off x="1227630" y="6173391"/>
          <a:ext cx="1600154" cy="160490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600154"/>
              </a:tblGrid>
              <a:tr h="337636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956575"/>
              </p:ext>
            </p:extLst>
          </p:nvPr>
        </p:nvGraphicFramePr>
        <p:xfrm>
          <a:off x="3137080" y="6189130"/>
          <a:ext cx="1560059" cy="160490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60059"/>
              </a:tblGrid>
              <a:tr h="337636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</a:tr>
            </a:tbl>
          </a:graphicData>
        </a:graphic>
      </p:graphicFrame>
      <p:pic>
        <p:nvPicPr>
          <p:cNvPr id="54" name="Picture 53" descr="pmb_h_pmb_5_,_h_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453" y="7334234"/>
            <a:ext cx="1113704" cy="270470"/>
          </a:xfrm>
          <a:prstGeom prst="rect">
            <a:avLst/>
          </a:prstGeom>
        </p:spPr>
      </p:pic>
      <p:pic>
        <p:nvPicPr>
          <p:cNvPr id="55" name="Picture 54" descr="pmb_h_pmb_1_,_h_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024" y="6725279"/>
            <a:ext cx="1181512" cy="286940"/>
          </a:xfrm>
          <a:prstGeom prst="rect">
            <a:avLst/>
          </a:prstGeom>
        </p:spPr>
      </p:pic>
      <p:pic>
        <p:nvPicPr>
          <p:cNvPr id="56" name="Picture 55" descr="pmb_h_pmb_1_,_h_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736" y="6721112"/>
            <a:ext cx="1113704" cy="270470"/>
          </a:xfrm>
          <a:prstGeom prst="rect">
            <a:avLst/>
          </a:prstGeom>
        </p:spPr>
      </p:pic>
      <p:pic>
        <p:nvPicPr>
          <p:cNvPr id="57" name="Picture 56" descr="h_4,_pmb_h_pmb_5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026" y="7318498"/>
            <a:ext cx="1113704" cy="274391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743532" y="7928679"/>
            <a:ext cx="5524119" cy="369324"/>
          </a:xfrm>
          <a:prstGeom prst="rect">
            <a:avLst/>
          </a:prstGeom>
          <a:noFill/>
        </p:spPr>
        <p:txBody>
          <a:bodyPr wrap="none" lIns="91434" tIns="45716" rIns="91434" bIns="45716" rtlCol="0">
            <a:spAutoFit/>
          </a:bodyPr>
          <a:lstStyle/>
          <a:p>
            <a:r>
              <a:rPr lang="en-US" sz="1800" dirty="0" smtClean="0"/>
              <a:t>Crossover connection generates 1 surviving haplotype:</a:t>
            </a:r>
            <a:endParaRPr lang="en-US" sz="1800" dirty="0"/>
          </a:p>
        </p:txBody>
      </p:sp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412289"/>
              </p:ext>
            </p:extLst>
          </p:nvPr>
        </p:nvGraphicFramePr>
        <p:xfrm>
          <a:off x="1238071" y="7979670"/>
          <a:ext cx="1609764" cy="160490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609764"/>
              </a:tblGrid>
              <a:tr h="337636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393576"/>
              </p:ext>
            </p:extLst>
          </p:nvPr>
        </p:nvGraphicFramePr>
        <p:xfrm>
          <a:off x="3165327" y="7969873"/>
          <a:ext cx="1562642" cy="160490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62642"/>
              </a:tblGrid>
              <a:tr h="337636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cxnSp>
        <p:nvCxnSpPr>
          <p:cNvPr id="61" name="Straight Connector 60"/>
          <p:cNvCxnSpPr/>
          <p:nvPr/>
        </p:nvCxnSpPr>
        <p:spPr>
          <a:xfrm flipV="1">
            <a:off x="2847835" y="8620297"/>
            <a:ext cx="312561" cy="58022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2" name="Picture 61" descr="latex-image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954" y="8469519"/>
            <a:ext cx="273212" cy="326093"/>
          </a:xfrm>
          <a:prstGeom prst="rect">
            <a:avLst/>
          </a:prstGeom>
        </p:spPr>
      </p:pic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777971"/>
              </p:ext>
            </p:extLst>
          </p:nvPr>
        </p:nvGraphicFramePr>
        <p:xfrm>
          <a:off x="5245557" y="6197812"/>
          <a:ext cx="1040523" cy="160490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40523"/>
              </a:tblGrid>
              <a:tr h="337636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</a:tr>
            </a:tbl>
          </a:graphicData>
        </a:graphic>
      </p:graphicFrame>
      <p:sp>
        <p:nvSpPr>
          <p:cNvPr id="64" name="Right Arrow 63"/>
          <p:cNvSpPr/>
          <p:nvPr/>
        </p:nvSpPr>
        <p:spPr>
          <a:xfrm>
            <a:off x="4823414" y="8782121"/>
            <a:ext cx="413561" cy="37506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6" rIns="91434" bIns="45716" rtlCol="0" anchor="ctr"/>
          <a:lstStyle/>
          <a:p>
            <a:pPr algn="ctr"/>
            <a:endParaRPr lang="en-US"/>
          </a:p>
        </p:txBody>
      </p:sp>
      <p:pic>
        <p:nvPicPr>
          <p:cNvPr id="65" name="Picture 64" descr="h_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525" y="6762571"/>
            <a:ext cx="538349" cy="288681"/>
          </a:xfrm>
          <a:prstGeom prst="rect">
            <a:avLst/>
          </a:prstGeom>
        </p:spPr>
      </p:pic>
      <p:pic>
        <p:nvPicPr>
          <p:cNvPr id="66" name="Picture 65" descr="h_5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558" y="7341909"/>
            <a:ext cx="566192" cy="303610"/>
          </a:xfrm>
          <a:prstGeom prst="rect">
            <a:avLst/>
          </a:prstGeom>
        </p:spPr>
      </p:pic>
      <p:pic>
        <p:nvPicPr>
          <p:cNvPr id="67" name="Picture 66" descr="h_6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181" y="9116916"/>
            <a:ext cx="594093" cy="318572"/>
          </a:xfrm>
          <a:prstGeom prst="rect">
            <a:avLst/>
          </a:prstGeom>
        </p:spPr>
      </p:pic>
      <p:pic>
        <p:nvPicPr>
          <p:cNvPr id="68" name="Picture 67" descr="h_1,_h_2,_h_3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378" y="8520566"/>
            <a:ext cx="1192158" cy="285081"/>
          </a:xfrm>
          <a:prstGeom prst="rect">
            <a:avLst/>
          </a:prstGeom>
        </p:spPr>
      </p:pic>
      <p:pic>
        <p:nvPicPr>
          <p:cNvPr id="69" name="Picture 68" descr="h_5,_h_7,_h_8.pdf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561" y="9120409"/>
            <a:ext cx="1213619" cy="290212"/>
          </a:xfrm>
          <a:prstGeom prst="rect">
            <a:avLst/>
          </a:prstGeom>
        </p:spPr>
      </p:pic>
      <p:pic>
        <p:nvPicPr>
          <p:cNvPr id="70" name="Picture 69" descr="h_1,_h_2,_pmb_h_.pdf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560" y="8480016"/>
            <a:ext cx="1186426" cy="292308"/>
          </a:xfrm>
          <a:prstGeom prst="rect">
            <a:avLst/>
          </a:prstGeom>
        </p:spPr>
      </p:pic>
      <p:pic>
        <p:nvPicPr>
          <p:cNvPr id="71" name="Picture 70" descr="h_4,_h_5,_pmb_h_.pdf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366" y="9100731"/>
            <a:ext cx="1279600" cy="315263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731153" y="5405176"/>
            <a:ext cx="5469003" cy="461657"/>
          </a:xfrm>
          <a:prstGeom prst="rect">
            <a:avLst/>
          </a:prstGeom>
          <a:noFill/>
        </p:spPr>
        <p:txBody>
          <a:bodyPr wrap="none" lIns="91434" tIns="45716" rIns="91434" bIns="45716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C. Connect </a:t>
            </a:r>
            <a:r>
              <a:rPr lang="en-US" sz="2400" b="1" dirty="0">
                <a:latin typeface="Arial"/>
                <a:cs typeface="Arial"/>
              </a:rPr>
              <a:t>neighbors in 1 of 2 ways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05642" y="6064321"/>
            <a:ext cx="5172235" cy="369324"/>
          </a:xfrm>
          <a:prstGeom prst="rect">
            <a:avLst/>
          </a:prstGeom>
          <a:noFill/>
        </p:spPr>
        <p:txBody>
          <a:bodyPr wrap="none" lIns="91434" tIns="45716" rIns="91434" bIns="45716" rtlCol="0">
            <a:spAutoFit/>
          </a:bodyPr>
          <a:lstStyle/>
          <a:p>
            <a:r>
              <a:rPr lang="en-US" sz="1800" dirty="0" smtClean="0"/>
              <a:t>Parallel connection generates 2 surviving haplotypes:</a:t>
            </a:r>
            <a:endParaRPr lang="en-US" sz="1800" dirty="0"/>
          </a:p>
        </p:txBody>
      </p:sp>
      <p:sp>
        <p:nvSpPr>
          <p:cNvPr id="74" name="Right Arrow 73"/>
          <p:cNvSpPr/>
          <p:nvPr/>
        </p:nvSpPr>
        <p:spPr>
          <a:xfrm>
            <a:off x="4762094" y="7027959"/>
            <a:ext cx="413561" cy="37506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6" rIns="91434" bIns="45716"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/>
          <p:nvPr/>
        </p:nvCxnSpPr>
        <p:spPr>
          <a:xfrm>
            <a:off x="2847835" y="8632566"/>
            <a:ext cx="312561" cy="567956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2812151" y="6844540"/>
            <a:ext cx="303858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2812151" y="7450000"/>
            <a:ext cx="303858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276262" y="6089683"/>
            <a:ext cx="2475072" cy="369324"/>
          </a:xfrm>
          <a:prstGeom prst="rect">
            <a:avLst/>
          </a:prstGeom>
          <a:noFill/>
        </p:spPr>
        <p:txBody>
          <a:bodyPr wrap="square" lIns="91434" tIns="45716" rIns="91434" bIns="45716" rtlCol="0">
            <a:spAutoFit/>
          </a:bodyPr>
          <a:lstStyle/>
          <a:p>
            <a:r>
              <a:rPr lang="en-US" sz="1800" dirty="0" err="1" smtClean="0">
                <a:latin typeface="Arial"/>
                <a:cs typeface="Arial"/>
              </a:rPr>
              <a:t>Unphased</a:t>
            </a:r>
            <a:r>
              <a:rPr lang="en-US" sz="1800" dirty="0" smtClean="0">
                <a:latin typeface="Arial"/>
                <a:cs typeface="Arial"/>
              </a:rPr>
              <a:t> haplotypes</a:t>
            </a:r>
            <a:endParaRPr lang="en-US" sz="1800" dirty="0">
              <a:latin typeface="Arial"/>
              <a:cs typeface="Arial"/>
            </a:endParaRPr>
          </a:p>
        </p:txBody>
      </p:sp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940568"/>
              </p:ext>
            </p:extLst>
          </p:nvPr>
        </p:nvGraphicFramePr>
        <p:xfrm>
          <a:off x="7610336" y="6127783"/>
          <a:ext cx="6066248" cy="160490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16562"/>
                <a:gridCol w="1516562"/>
                <a:gridCol w="1516562"/>
                <a:gridCol w="1516562"/>
              </a:tblGrid>
              <a:tr h="337636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pic>
        <p:nvPicPr>
          <p:cNvPr id="81" name="Picture 80" descr="pmb_h_pmb_5_,_h_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078" y="7309134"/>
            <a:ext cx="1113704" cy="270470"/>
          </a:xfrm>
          <a:prstGeom prst="rect">
            <a:avLst/>
          </a:prstGeom>
        </p:spPr>
      </p:pic>
      <p:pic>
        <p:nvPicPr>
          <p:cNvPr id="82" name="Picture 81" descr="pmb_h_pmb_1_,_h_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433" y="6678285"/>
            <a:ext cx="1113704" cy="270470"/>
          </a:xfrm>
          <a:prstGeom prst="rect">
            <a:avLst/>
          </a:prstGeom>
        </p:spPr>
      </p:pic>
      <p:pic>
        <p:nvPicPr>
          <p:cNvPr id="83" name="Picture 82" descr="pmb_h_pmb_1_,_h_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078" y="6664565"/>
            <a:ext cx="1113704" cy="270470"/>
          </a:xfrm>
          <a:prstGeom prst="rect">
            <a:avLst/>
          </a:prstGeom>
        </p:spPr>
      </p:pic>
      <p:pic>
        <p:nvPicPr>
          <p:cNvPr id="84" name="Picture 83" descr="pmb_h_pmb_1_,_h_.pdf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426" y="6654714"/>
            <a:ext cx="684132" cy="270470"/>
          </a:xfrm>
          <a:prstGeom prst="rect">
            <a:avLst/>
          </a:prstGeom>
        </p:spPr>
      </p:pic>
      <p:pic>
        <p:nvPicPr>
          <p:cNvPr id="85" name="Picture 84" descr="h_4,_pmb_h_pmb_5.pdf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571" y="6678285"/>
            <a:ext cx="1097793" cy="270470"/>
          </a:xfrm>
          <a:prstGeom prst="rect">
            <a:avLst/>
          </a:prstGeom>
        </p:spPr>
      </p:pic>
      <p:sp>
        <p:nvSpPr>
          <p:cNvPr id="86" name="Rectangle 85"/>
          <p:cNvSpPr/>
          <p:nvPr/>
        </p:nvSpPr>
        <p:spPr>
          <a:xfrm>
            <a:off x="7318851" y="7996955"/>
            <a:ext cx="2267043" cy="369324"/>
          </a:xfrm>
          <a:prstGeom prst="rect">
            <a:avLst/>
          </a:prstGeom>
        </p:spPr>
        <p:txBody>
          <a:bodyPr wrap="square" lIns="91434" tIns="45716" rIns="91434" bIns="45716">
            <a:spAutoFit/>
          </a:bodyPr>
          <a:lstStyle/>
          <a:p>
            <a:r>
              <a:rPr lang="en-US" sz="1800" dirty="0" smtClean="0">
                <a:latin typeface="Arial"/>
                <a:cs typeface="Arial"/>
              </a:rPr>
              <a:t>Phased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dirty="0" smtClean="0">
                <a:latin typeface="Arial"/>
                <a:cs typeface="Arial"/>
              </a:rPr>
              <a:t>haplotypes</a:t>
            </a:r>
            <a:endParaRPr lang="en-US" sz="1800" dirty="0">
              <a:latin typeface="Arial"/>
              <a:cs typeface="Arial"/>
            </a:endParaRPr>
          </a:p>
        </p:txBody>
      </p:sp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862932"/>
              </p:ext>
            </p:extLst>
          </p:nvPr>
        </p:nvGraphicFramePr>
        <p:xfrm>
          <a:off x="7582337" y="8349516"/>
          <a:ext cx="6057908" cy="12192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14477"/>
                <a:gridCol w="1514477"/>
                <a:gridCol w="1514477"/>
                <a:gridCol w="1514477"/>
              </a:tblGrid>
              <a:tr h="529918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529918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</a:tr>
            </a:tbl>
          </a:graphicData>
        </a:graphic>
      </p:graphicFrame>
      <p:pic>
        <p:nvPicPr>
          <p:cNvPr id="88" name="Picture 87" descr="pmb_h_pmb_1.pdf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927" y="8523870"/>
            <a:ext cx="299109" cy="299109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733235" y="8500692"/>
            <a:ext cx="299109" cy="299109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1227003" y="8507606"/>
            <a:ext cx="299109" cy="299109"/>
          </a:xfrm>
          <a:prstGeom prst="rect">
            <a:avLst/>
          </a:prstGeom>
        </p:spPr>
      </p:pic>
      <p:pic>
        <p:nvPicPr>
          <p:cNvPr id="91" name="Picture 90" descr="pmb_h_pmb_5.pdf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927" y="9132494"/>
            <a:ext cx="308174" cy="299109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9717956" y="9115931"/>
            <a:ext cx="308174" cy="299109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1231966" y="9106159"/>
            <a:ext cx="308174" cy="299109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2730640" y="9119355"/>
            <a:ext cx="308174" cy="299109"/>
          </a:xfrm>
          <a:prstGeom prst="rect">
            <a:avLst/>
          </a:prstGeom>
        </p:spPr>
      </p:pic>
      <p:sp>
        <p:nvSpPr>
          <p:cNvPr id="95" name="Curved Up Arrow 94"/>
          <p:cNvSpPr/>
          <p:nvPr/>
        </p:nvSpPr>
        <p:spPr>
          <a:xfrm rot="5400000">
            <a:off x="6152765" y="7932438"/>
            <a:ext cx="1812073" cy="502802"/>
          </a:xfrm>
          <a:prstGeom prst="curvedUp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6" rIns="91434" bIns="45716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0762048" y="7967402"/>
            <a:ext cx="1107984" cy="323157"/>
          </a:xfrm>
          <a:prstGeom prst="rect">
            <a:avLst/>
          </a:prstGeom>
          <a:noFill/>
        </p:spPr>
        <p:txBody>
          <a:bodyPr wrap="none" lIns="91434" tIns="45716" rIns="91434" bIns="45716" rtlCol="0">
            <a:spAutoFit/>
          </a:bodyPr>
          <a:lstStyle/>
          <a:p>
            <a:r>
              <a:rPr lang="en-US" sz="1500" dirty="0">
                <a:latin typeface="Arial"/>
                <a:cs typeface="Arial"/>
              </a:rPr>
              <a:t>Breakpoint</a:t>
            </a:r>
          </a:p>
        </p:txBody>
      </p:sp>
      <p:pic>
        <p:nvPicPr>
          <p:cNvPr id="98" name="Picture 97" descr="h_4,_pmb_h_pmb_5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433" y="7305213"/>
            <a:ext cx="1113704" cy="274391"/>
          </a:xfrm>
          <a:prstGeom prst="rect">
            <a:avLst/>
          </a:prstGeom>
        </p:spPr>
      </p:pic>
      <p:cxnSp>
        <p:nvCxnSpPr>
          <p:cNvPr id="99" name="Straight Arrow Connector 98"/>
          <p:cNvCxnSpPr>
            <a:stCxn id="100" idx="1"/>
          </p:cNvCxnSpPr>
          <p:nvPr/>
        </p:nvCxnSpPr>
        <p:spPr>
          <a:xfrm flipH="1" flipV="1">
            <a:off x="12173194" y="7744283"/>
            <a:ext cx="292429" cy="1909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2465623" y="7773688"/>
            <a:ext cx="1120808" cy="323157"/>
          </a:xfrm>
          <a:prstGeom prst="rect">
            <a:avLst/>
          </a:prstGeom>
          <a:noFill/>
        </p:spPr>
        <p:txBody>
          <a:bodyPr wrap="none" lIns="91434" tIns="45716" rIns="91434" bIns="45716" rtlCol="0">
            <a:spAutoFit/>
          </a:bodyPr>
          <a:lstStyle/>
          <a:p>
            <a:r>
              <a:rPr lang="en-US" sz="1500" dirty="0">
                <a:latin typeface="Arial"/>
                <a:cs typeface="Arial"/>
              </a:rPr>
              <a:t>Cross over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6860397" y="5363053"/>
            <a:ext cx="8560797" cy="461657"/>
          </a:xfrm>
          <a:prstGeom prst="rect">
            <a:avLst/>
          </a:prstGeom>
        </p:spPr>
        <p:txBody>
          <a:bodyPr wrap="square" lIns="91434" tIns="45716" rIns="91434" bIns="45716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D. Stitch </a:t>
            </a:r>
            <a:r>
              <a:rPr lang="en-US" sz="2400" b="1" dirty="0">
                <a:latin typeface="Arial"/>
                <a:cs typeface="Arial"/>
              </a:rPr>
              <a:t>window-by-</a:t>
            </a:r>
            <a:r>
              <a:rPr lang="en-US" sz="2400" b="1" dirty="0" smtClean="0">
                <a:latin typeface="Arial"/>
                <a:cs typeface="Arial"/>
              </a:rPr>
              <a:t>window from left to right</a:t>
            </a:r>
            <a:endParaRPr lang="en-US" sz="2400" b="1" dirty="0">
              <a:latin typeface="Arial"/>
              <a:cs typeface="Arial"/>
            </a:endParaRPr>
          </a:p>
        </p:txBody>
      </p:sp>
      <p:pic>
        <p:nvPicPr>
          <p:cNvPr id="103" name="Picture 102" descr="h_2,_pmb_h_5.pdf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3579" y="7287487"/>
            <a:ext cx="685979" cy="274391"/>
          </a:xfrm>
          <a:prstGeom prst="rect">
            <a:avLst/>
          </a:prstGeom>
        </p:spPr>
      </p:pic>
      <p:pic>
        <p:nvPicPr>
          <p:cNvPr id="105" name="Picture 104" descr="pmb_h_2.pdf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1081" y="8518868"/>
            <a:ext cx="308174" cy="299109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4611604" y="4657121"/>
            <a:ext cx="263832" cy="175887"/>
          </a:xfrm>
          <a:prstGeom prst="rect">
            <a:avLst/>
          </a:prstGeom>
        </p:spPr>
      </p:pic>
      <p:sp>
        <p:nvSpPr>
          <p:cNvPr id="125" name="Rectangle 124"/>
          <p:cNvSpPr/>
          <p:nvPr/>
        </p:nvSpPr>
        <p:spPr>
          <a:xfrm>
            <a:off x="7723432" y="9568716"/>
            <a:ext cx="1259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  <a:latin typeface="Arial"/>
                <a:cs typeface="Arial"/>
              </a:rPr>
              <a:t>Window</a:t>
            </a:r>
            <a:r>
              <a:rPr lang="en-US" sz="1800" b="1" baseline="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en-US" sz="18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1364795" y="9606397"/>
            <a:ext cx="1259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  <a:latin typeface="Arial"/>
                <a:cs typeface="Arial"/>
              </a:rPr>
              <a:t>Window</a:t>
            </a:r>
            <a:r>
              <a:rPr lang="en-US" sz="1800" b="1" baseline="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en-US" sz="18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3326051" y="9584572"/>
            <a:ext cx="1259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  <a:latin typeface="Arial"/>
                <a:cs typeface="Arial"/>
              </a:rPr>
              <a:t>Window</a:t>
            </a:r>
            <a:r>
              <a:rPr lang="en-US" sz="1800" b="1" baseline="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en-US" sz="18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5133024" y="9579009"/>
            <a:ext cx="124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latin typeface="Arial"/>
                <a:cs typeface="Arial"/>
              </a:rPr>
              <a:t>S</a:t>
            </a:r>
            <a:r>
              <a:rPr lang="en-US" sz="1800" b="1" dirty="0" smtClean="0">
                <a:solidFill>
                  <a:schemeClr val="tx1"/>
                </a:solidFill>
                <a:latin typeface="Arial"/>
                <a:cs typeface="Arial"/>
              </a:rPr>
              <a:t>urvivors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9219303" y="9568716"/>
            <a:ext cx="1259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  <a:latin typeface="Arial"/>
                <a:cs typeface="Arial"/>
              </a:rPr>
              <a:t>Window</a:t>
            </a:r>
            <a:r>
              <a:rPr lang="en-US" sz="1800" b="1" baseline="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en-US" sz="18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10767165" y="9575552"/>
            <a:ext cx="1259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  <a:latin typeface="Arial"/>
                <a:cs typeface="Arial"/>
              </a:rPr>
              <a:t>Window</a:t>
            </a:r>
            <a:r>
              <a:rPr lang="en-US" sz="1800" b="1" baseline="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Arial"/>
                <a:cs typeface="Arial"/>
              </a:rPr>
              <a:t>3</a:t>
            </a:r>
            <a:endParaRPr lang="en-US" sz="18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12292373" y="9568716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  <a:latin typeface="Arial"/>
                <a:cs typeface="Arial"/>
              </a:rPr>
              <a:t>Window</a:t>
            </a:r>
            <a:r>
              <a:rPr lang="en-US" sz="1800" b="1" baseline="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Arial"/>
                <a:cs typeface="Arial"/>
              </a:rPr>
              <a:t>4</a:t>
            </a:r>
            <a:endParaRPr lang="en-US" sz="18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44" name="Picture 143" descr="text_strand_1_h_.pdf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32" y="3759826"/>
            <a:ext cx="2716477" cy="746826"/>
          </a:xfrm>
          <a:prstGeom prst="rect">
            <a:avLst/>
          </a:prstGeom>
        </p:spPr>
      </p:pic>
      <p:cxnSp>
        <p:nvCxnSpPr>
          <p:cNvPr id="152" name="Straight Arrow Connector 151"/>
          <p:cNvCxnSpPr/>
          <p:nvPr/>
        </p:nvCxnSpPr>
        <p:spPr>
          <a:xfrm>
            <a:off x="11839800" y="8104730"/>
            <a:ext cx="245767" cy="19327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h_2,_h_6.pdf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0571" y="7257238"/>
            <a:ext cx="811045" cy="31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909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 for export: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as </a:t>
            </a:r>
            <a:r>
              <a:rPr lang="en-US" dirty="0" err="1" smtClean="0"/>
              <a:t>pdf</a:t>
            </a:r>
            <a:endParaRPr lang="en-US" dirty="0" smtClean="0"/>
          </a:p>
          <a:p>
            <a:r>
              <a:rPr lang="en-US" dirty="0" smtClean="0"/>
              <a:t>Crop figure using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81798" y="5298468"/>
            <a:ext cx="5536496" cy="742240"/>
          </a:xfrm>
          <a:prstGeom prst="rect">
            <a:avLst/>
          </a:prstGeom>
        </p:spPr>
        <p:txBody>
          <a:bodyPr wrap="none" lIns="201662" tIns="100831" rIns="201662" bIns="100831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pdfresizer.com</a:t>
            </a:r>
            <a:r>
              <a:rPr lang="en-US" dirty="0" smtClean="0"/>
              <a:t>/crop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57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197</Words>
  <Application>Microsoft Macintosh PowerPoint</Application>
  <PresentationFormat>Custom</PresentationFormat>
  <Paragraphs>110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Instructions for export: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Chu</dc:creator>
  <cp:lastModifiedBy>Benjamin Chu</cp:lastModifiedBy>
  <cp:revision>59</cp:revision>
  <cp:lastPrinted>2020-07-21T18:26:57Z</cp:lastPrinted>
  <dcterms:created xsi:type="dcterms:W3CDTF">2020-07-21T00:08:21Z</dcterms:created>
  <dcterms:modified xsi:type="dcterms:W3CDTF">2020-07-21T18:28:22Z</dcterms:modified>
</cp:coreProperties>
</file>