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5" r:id="rId4"/>
    <p:sldId id="264" r:id="rId5"/>
    <p:sldId id="260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1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3BFE9-DA38-CF4D-B870-9F0C7CE0D020}" type="datetimeFigureOut">
              <a:rPr lang="en-US" smtClean="0"/>
              <a:t>20/7/20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10CBF-0C4B-A540-ABFE-441B3C87D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10CBF-0C4B-A540-ABFE-441B3C87D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1ABF-8D35-994A-A48B-5B88496D54E2}" type="datetimeFigureOut">
              <a:rPr lang="en-US" smtClean="0"/>
              <a:t>20/7/20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5441-E453-4642-865A-C02722E2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13.emf"/><Relationship Id="rId13" Type="http://schemas.openxmlformats.org/officeDocument/2006/relationships/image" Target="../media/image28.emf"/><Relationship Id="rId14" Type="http://schemas.openxmlformats.org/officeDocument/2006/relationships/image" Target="../media/image29.emf"/><Relationship Id="rId1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9" Type="http://schemas.openxmlformats.org/officeDocument/2006/relationships/image" Target="../media/image25.emf"/><Relationship Id="rId10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37558" y="434434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x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6" y="447514"/>
            <a:ext cx="43416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A     Examine small window</a:t>
            </a:r>
            <a:endParaRPr lang="en-US" sz="2500" b="1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12" y="2324718"/>
            <a:ext cx="2650365" cy="480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112" y="4470667"/>
            <a:ext cx="2615085" cy="1009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" y="1580932"/>
            <a:ext cx="25919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Full reference haplotypes aligned with genotypes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337" y="4070028"/>
            <a:ext cx="260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Full genotype for sample 1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5108" y="2255110"/>
            <a:ext cx="0" cy="6200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41561" y="2255110"/>
            <a:ext cx="0" cy="62004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05108" y="4420634"/>
            <a:ext cx="0" cy="2001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41561" y="4421056"/>
            <a:ext cx="0" cy="2001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>
            <a:off x="2753616" y="1198847"/>
            <a:ext cx="345917" cy="2628620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97130" y="2549254"/>
            <a:ext cx="16933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175910" y="4513562"/>
            <a:ext cx="16933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>
            <a:off x="2869209" y="4277691"/>
            <a:ext cx="184048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6680"/>
              </p:ext>
            </p:extLst>
          </p:nvPr>
        </p:nvGraphicFramePr>
        <p:xfrm>
          <a:off x="3592325" y="1229459"/>
          <a:ext cx="1513026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055" y="1263574"/>
            <a:ext cx="203332" cy="2513921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2185"/>
              </p:ext>
            </p:extLst>
          </p:nvPr>
        </p:nvGraphicFramePr>
        <p:xfrm>
          <a:off x="3528605" y="4379292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417351" y="4009960"/>
            <a:ext cx="16667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Target genotype</a:t>
            </a:r>
            <a:endParaRPr lang="en-US" sz="1500" b="1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27405" y="889794"/>
            <a:ext cx="2183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Reference haplotypes</a:t>
            </a:r>
            <a:endParaRPr lang="en-US" sz="1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23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181206" y="3647246"/>
            <a:ext cx="2448762" cy="885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31453" y="1600728"/>
            <a:ext cx="1837655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24150"/>
              </p:ext>
            </p:extLst>
          </p:nvPr>
        </p:nvGraphicFramePr>
        <p:xfrm>
          <a:off x="478572" y="990239"/>
          <a:ext cx="1513026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82425"/>
              </p:ext>
            </p:extLst>
          </p:nvPr>
        </p:nvGraphicFramePr>
        <p:xfrm>
          <a:off x="499781" y="4220442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8527" y="3851110"/>
            <a:ext cx="16667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Arial"/>
                <a:cs typeface="Arial"/>
              </a:rPr>
              <a:t>Target genotype</a:t>
            </a:r>
            <a:endParaRPr lang="en-US" sz="1500" b="1" dirty="0">
              <a:latin typeface="Arial"/>
              <a:cs typeface="Arial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108900" y="2337212"/>
            <a:ext cx="1108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71187" y="4320063"/>
            <a:ext cx="6651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5252" y="1736681"/>
            <a:ext cx="1176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Find unique haplotypes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5252" y="3647246"/>
            <a:ext cx="1241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Initialize </a:t>
            </a:r>
            <a:r>
              <a:rPr lang="en-US" sz="1500" dirty="0" err="1" smtClean="0">
                <a:latin typeface="Arial"/>
                <a:cs typeface="Arial"/>
              </a:rPr>
              <a:t>missings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1062" y="948835"/>
            <a:ext cx="1791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/>
                <a:cs typeface="Arial"/>
              </a:rPr>
              <a:t>Unique reference haplotypes</a:t>
            </a:r>
            <a:endParaRPr lang="en-US" sz="1500" b="1" dirty="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43084" y="1909892"/>
            <a:ext cx="295527" cy="370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1062"/>
              </p:ext>
            </p:extLst>
          </p:nvPr>
        </p:nvGraphicFramePr>
        <p:xfrm>
          <a:off x="3659541" y="1600728"/>
          <a:ext cx="1513026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47674"/>
              </p:ext>
            </p:extLst>
          </p:nvPr>
        </p:nvGraphicFramePr>
        <p:xfrm>
          <a:off x="3381062" y="4174275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" y="1028608"/>
            <a:ext cx="203332" cy="251392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0" y="4364751"/>
            <a:ext cx="182398" cy="12159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966" y="1670754"/>
            <a:ext cx="198506" cy="84214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196" y="3792708"/>
            <a:ext cx="2268802" cy="28174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172567" y="3351153"/>
            <a:ext cx="24574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Arial"/>
                <a:cs typeface="Arial"/>
              </a:rPr>
              <a:t>Candidate haplotypes</a:t>
            </a:r>
            <a:endParaRPr lang="en-US" sz="1500" b="1" dirty="0">
              <a:latin typeface="Arial"/>
              <a:cs typeface="Arial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216" y="4123934"/>
            <a:ext cx="2266783" cy="281496"/>
          </a:xfrm>
          <a:prstGeom prst="rect">
            <a:avLst/>
          </a:prstGeom>
        </p:spPr>
      </p:pic>
      <p:pic>
        <p:nvPicPr>
          <p:cNvPr id="53" name="Picture 52" descr="h_1_+_h_4_approx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26" y="1741012"/>
            <a:ext cx="1642336" cy="266775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4790722" y="2167907"/>
            <a:ext cx="747889" cy="1983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42412" y="967454"/>
            <a:ext cx="1926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/>
                <a:cs typeface="Arial"/>
              </a:rPr>
              <a:t>Find           using least squares</a:t>
            </a: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391" y="1058546"/>
            <a:ext cx="440500" cy="169029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5980473" y="2433648"/>
            <a:ext cx="0" cy="811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64933" y="2471759"/>
            <a:ext cx="1662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Extract matching haplotypes</a:t>
            </a: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36" name="Picture 35" descr="x_1'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10" y="4218567"/>
            <a:ext cx="209157" cy="247186"/>
          </a:xfrm>
          <a:prstGeom prst="rect">
            <a:avLst/>
          </a:prstGeom>
        </p:spPr>
      </p:pic>
      <p:pic>
        <p:nvPicPr>
          <p:cNvPr id="63" name="Picture 62" descr="||x_1'_-_h_1_-_h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62" y="2891628"/>
            <a:ext cx="1560426" cy="78269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91832" y="447514"/>
            <a:ext cx="78989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B   Find optimal haplotype pairs via least squares </a:t>
            </a:r>
            <a:endParaRPr lang="en-US" sz="25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96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66713"/>
              </p:ext>
            </p:extLst>
          </p:nvPr>
        </p:nvGraphicFramePr>
        <p:xfrm>
          <a:off x="5441249" y="2600202"/>
          <a:ext cx="1040523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7"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85088"/>
              </p:ext>
            </p:extLst>
          </p:nvPr>
        </p:nvGraphicFramePr>
        <p:xfrm>
          <a:off x="1105833" y="978210"/>
          <a:ext cx="1638778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38778"/>
              </a:tblGrid>
              <a:tr h="33763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71505"/>
              </p:ext>
            </p:extLst>
          </p:nvPr>
        </p:nvGraphicFramePr>
        <p:xfrm>
          <a:off x="3178206" y="993949"/>
          <a:ext cx="1560058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8"/>
              </a:tblGrid>
              <a:tr h="33763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 2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pmb_h_pmb_5_,_h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11" y="2139054"/>
            <a:ext cx="1113703" cy="270471"/>
          </a:xfrm>
          <a:prstGeom prst="rect">
            <a:avLst/>
          </a:prstGeom>
        </p:spPr>
      </p:pic>
      <p:pic>
        <p:nvPicPr>
          <p:cNvPr id="7" name="Picture 6" descr="pmb_h_pmb_1_,_h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18" y="1530100"/>
            <a:ext cx="1181512" cy="286939"/>
          </a:xfrm>
          <a:prstGeom prst="rect">
            <a:avLst/>
          </a:prstGeom>
        </p:spPr>
      </p:pic>
      <p:pic>
        <p:nvPicPr>
          <p:cNvPr id="8" name="Picture 7" descr="pmb_h_pmb_1_,_h_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93" y="1525931"/>
            <a:ext cx="1113703" cy="270471"/>
          </a:xfrm>
          <a:prstGeom prst="rect">
            <a:avLst/>
          </a:prstGeom>
        </p:spPr>
      </p:pic>
      <p:pic>
        <p:nvPicPr>
          <p:cNvPr id="9" name="Picture 8" descr="h_4,_pmb_h_pmb_5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18" y="2123315"/>
            <a:ext cx="1113703" cy="2743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231742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01616"/>
              </p:ext>
            </p:extLst>
          </p:nvPr>
        </p:nvGraphicFramePr>
        <p:xfrm>
          <a:off x="1127793" y="2572673"/>
          <a:ext cx="1609764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7"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77485"/>
              </p:ext>
            </p:extLst>
          </p:nvPr>
        </p:nvGraphicFramePr>
        <p:xfrm>
          <a:off x="3178998" y="2588412"/>
          <a:ext cx="1562642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7"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2745403" y="3222765"/>
            <a:ext cx="433595" cy="59629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atex-ima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66" y="3738948"/>
            <a:ext cx="273212" cy="326092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44394"/>
              </p:ext>
            </p:extLst>
          </p:nvPr>
        </p:nvGraphicFramePr>
        <p:xfrm>
          <a:off x="5441249" y="1002631"/>
          <a:ext cx="1040523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7"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4890054" y="3400661"/>
            <a:ext cx="413561" cy="3750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h_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6" y="1567390"/>
            <a:ext cx="538349" cy="288680"/>
          </a:xfrm>
          <a:prstGeom prst="rect">
            <a:avLst/>
          </a:prstGeom>
        </p:spPr>
      </p:pic>
      <p:pic>
        <p:nvPicPr>
          <p:cNvPr id="24" name="Picture 23" descr="h_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51" y="2146728"/>
            <a:ext cx="566192" cy="303610"/>
          </a:xfrm>
          <a:prstGeom prst="rect">
            <a:avLst/>
          </a:prstGeom>
        </p:spPr>
      </p:pic>
      <p:pic>
        <p:nvPicPr>
          <p:cNvPr id="26" name="Picture 25" descr="h_6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51" y="3105614"/>
            <a:ext cx="594094" cy="318572"/>
          </a:xfrm>
          <a:prstGeom prst="rect">
            <a:avLst/>
          </a:prstGeom>
        </p:spPr>
      </p:pic>
      <p:pic>
        <p:nvPicPr>
          <p:cNvPr id="27" name="Picture 26" descr="h_1,_h_2,_h_3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7" y="3082818"/>
            <a:ext cx="1192157" cy="285081"/>
          </a:xfrm>
          <a:prstGeom prst="rect">
            <a:avLst/>
          </a:prstGeom>
        </p:spPr>
      </p:pic>
      <p:pic>
        <p:nvPicPr>
          <p:cNvPr id="28" name="Picture 27" descr="h_5,_h_7,_h_8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31" y="3738947"/>
            <a:ext cx="1213619" cy="290213"/>
          </a:xfrm>
          <a:prstGeom prst="rect">
            <a:avLst/>
          </a:prstGeom>
        </p:spPr>
      </p:pic>
      <p:pic>
        <p:nvPicPr>
          <p:cNvPr id="29" name="Picture 28" descr="h_1,_h_2,_pmb_h_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31" y="3098557"/>
            <a:ext cx="1186426" cy="292308"/>
          </a:xfrm>
          <a:prstGeom prst="rect">
            <a:avLst/>
          </a:prstGeom>
        </p:spPr>
      </p:pic>
      <p:pic>
        <p:nvPicPr>
          <p:cNvPr id="30" name="Picture 29" descr="h_4,_h_5,_pmb_h_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39" y="3698157"/>
            <a:ext cx="1279600" cy="3152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832" y="447514"/>
            <a:ext cx="57782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C   </a:t>
            </a:r>
            <a:r>
              <a:rPr lang="en-US" sz="2500" b="1" dirty="0">
                <a:latin typeface="Arial"/>
                <a:cs typeface="Arial"/>
              </a:rPr>
              <a:t>Connect </a:t>
            </a:r>
            <a:r>
              <a:rPr lang="en-US" sz="2500" b="1" dirty="0" smtClean="0">
                <a:latin typeface="Arial"/>
                <a:cs typeface="Arial"/>
              </a:rPr>
              <a:t>neighbors in 1 of 2 ways</a:t>
            </a:r>
            <a:endParaRPr lang="en-US" sz="2500" b="1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832" y="1753983"/>
            <a:ext cx="94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Parallel: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4890054" y="1832778"/>
            <a:ext cx="413561" cy="3750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952744" y="995576"/>
            <a:ext cx="1959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/>
                <a:cs typeface="Arial"/>
              </a:rPr>
              <a:t>Surviving </a:t>
            </a:r>
            <a:r>
              <a:rPr lang="en-US" sz="1500" dirty="0" smtClean="0">
                <a:latin typeface="Arial"/>
                <a:cs typeface="Arial"/>
              </a:rPr>
              <a:t>haplotypes</a:t>
            </a:r>
            <a:endParaRPr lang="en-US" sz="1500" dirty="0"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745403" y="3238832"/>
            <a:ext cx="432803" cy="58022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37557" y="1649361"/>
            <a:ext cx="44144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45403" y="2254820"/>
            <a:ext cx="44144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1389913"/>
            <a:ext cx="139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rial"/>
                <a:cs typeface="Arial"/>
              </a:rPr>
              <a:t>Unphased</a:t>
            </a:r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en-US" dirty="0" smtClean="0">
                <a:latin typeface="Arial"/>
                <a:cs typeface="Arial"/>
              </a:rPr>
              <a:t>haplotypes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07118"/>
              </p:ext>
            </p:extLst>
          </p:nvPr>
        </p:nvGraphicFramePr>
        <p:xfrm>
          <a:off x="1486153" y="756013"/>
          <a:ext cx="7118328" cy="16049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9582"/>
                <a:gridCol w="1779582"/>
                <a:gridCol w="1779582"/>
                <a:gridCol w="1779582"/>
              </a:tblGrid>
              <a:tr h="33763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 2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Window</a:t>
                      </a: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4" descr="pmb_h_pmb_5_,_h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04" y="1953647"/>
            <a:ext cx="1113703" cy="270471"/>
          </a:xfrm>
          <a:prstGeom prst="rect">
            <a:avLst/>
          </a:prstGeom>
        </p:spPr>
      </p:pic>
      <p:pic>
        <p:nvPicPr>
          <p:cNvPr id="26" name="Picture 25" descr="pmb_h_pmb_1_,_h_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48" y="1318271"/>
            <a:ext cx="1113703" cy="270471"/>
          </a:xfrm>
          <a:prstGeom prst="rect">
            <a:avLst/>
          </a:prstGeom>
        </p:spPr>
      </p:pic>
      <p:pic>
        <p:nvPicPr>
          <p:cNvPr id="27" name="Picture 26" descr="pmb_h_pmb_1_,_h_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30" y="1319356"/>
            <a:ext cx="1113703" cy="270471"/>
          </a:xfrm>
          <a:prstGeom prst="rect">
            <a:avLst/>
          </a:prstGeom>
        </p:spPr>
      </p:pic>
      <p:pic>
        <p:nvPicPr>
          <p:cNvPr id="28" name="Picture 27" descr="pmb_h_pmb_1_,_h_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86" y="1323600"/>
            <a:ext cx="684132" cy="270470"/>
          </a:xfrm>
          <a:prstGeom prst="rect">
            <a:avLst/>
          </a:prstGeom>
        </p:spPr>
      </p:pic>
      <p:pic>
        <p:nvPicPr>
          <p:cNvPr id="29" name="Picture 28" descr="h_4,_pmb_h_pmb_5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86" y="1321610"/>
            <a:ext cx="1097793" cy="2704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266" y="3652605"/>
            <a:ext cx="1409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Phased</a:t>
            </a:r>
            <a:endParaRPr lang="en-US" dirty="0">
              <a:latin typeface="Arial"/>
              <a:cs typeface="Arial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haplotypes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99903"/>
              </p:ext>
            </p:extLst>
          </p:nvPr>
        </p:nvGraphicFramePr>
        <p:xfrm>
          <a:off x="1494495" y="3328699"/>
          <a:ext cx="7118324" cy="11980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9581"/>
                <a:gridCol w="1779581"/>
                <a:gridCol w="1779581"/>
                <a:gridCol w="1779581"/>
              </a:tblGrid>
              <a:tr h="5990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990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 descr="pmb_h_pmb_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53" y="3503050"/>
            <a:ext cx="299109" cy="2991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7752" y="3503050"/>
            <a:ext cx="299109" cy="2991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7581" y="3503050"/>
            <a:ext cx="299109" cy="299109"/>
          </a:xfrm>
          <a:prstGeom prst="rect">
            <a:avLst/>
          </a:prstGeom>
        </p:spPr>
      </p:pic>
      <p:pic>
        <p:nvPicPr>
          <p:cNvPr id="18" name="Picture 17" descr="pmb_h_pmb_5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53" y="4111676"/>
            <a:ext cx="308173" cy="2991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8688" y="4111676"/>
            <a:ext cx="308173" cy="2991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8517" y="4095392"/>
            <a:ext cx="308173" cy="2991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5345" y="4089422"/>
            <a:ext cx="308173" cy="299109"/>
          </a:xfrm>
          <a:prstGeom prst="rect">
            <a:avLst/>
          </a:prstGeom>
        </p:spPr>
      </p:pic>
      <p:sp>
        <p:nvSpPr>
          <p:cNvPr id="51" name="Curved Up Arrow 50"/>
          <p:cNvSpPr/>
          <p:nvPr/>
        </p:nvSpPr>
        <p:spPr>
          <a:xfrm rot="5400000">
            <a:off x="266130" y="2615791"/>
            <a:ext cx="1012546" cy="502803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38029" y="2890200"/>
            <a:ext cx="0" cy="423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69060" y="2890107"/>
            <a:ext cx="11079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Breakpoint</a:t>
            </a: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58" name="Picture 5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48" y="1915544"/>
            <a:ext cx="1113703" cy="274391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V="1">
            <a:off x="6823125" y="2375030"/>
            <a:ext cx="0" cy="443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6234" y="2480475"/>
            <a:ext cx="11208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Arial"/>
                <a:cs typeface="Arial"/>
              </a:rPr>
              <a:t>Cross over</a:t>
            </a:r>
            <a:endParaRPr lang="en-US" sz="15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21" y="230696"/>
            <a:ext cx="85607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latin typeface="Arial"/>
                <a:cs typeface="Arial"/>
              </a:rPr>
              <a:t>D   Stitch window-by-window and search breakpoints</a:t>
            </a:r>
            <a:endParaRPr lang="en-US" sz="25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1777" y="2565660"/>
            <a:ext cx="388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parallel or crossover window-by-window, starting from the left</a:t>
            </a:r>
            <a:endParaRPr lang="en-US" dirty="0"/>
          </a:p>
        </p:txBody>
      </p:sp>
      <p:pic>
        <p:nvPicPr>
          <p:cNvPr id="6" name="Picture 5" descr="h_2,_pmb_h_5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86" y="1915544"/>
            <a:ext cx="685979" cy="274391"/>
          </a:xfrm>
          <a:prstGeom prst="rect">
            <a:avLst/>
          </a:prstGeom>
        </p:spPr>
      </p:pic>
      <p:pic>
        <p:nvPicPr>
          <p:cNvPr id="7" name="Picture 6" descr="h_2,_pmb_h_6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27" y="1906029"/>
            <a:ext cx="709766" cy="283906"/>
          </a:xfrm>
          <a:prstGeom prst="rect">
            <a:avLst/>
          </a:prstGeom>
        </p:spPr>
      </p:pic>
      <p:pic>
        <p:nvPicPr>
          <p:cNvPr id="34" name="Picture 33" descr="pmb_h_2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00" y="3488938"/>
            <a:ext cx="308173" cy="2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6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1521" y="2017752"/>
            <a:ext cx="2822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9" y="48910"/>
            <a:ext cx="3237615" cy="2675231"/>
          </a:xfrm>
          <a:prstGeom prst="rect">
            <a:avLst/>
          </a:prstGeom>
        </p:spPr>
      </p:pic>
      <p:pic>
        <p:nvPicPr>
          <p:cNvPr id="30" name="Picture 29" descr="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37" y="48910"/>
            <a:ext cx="4831500" cy="2557050"/>
          </a:xfrm>
          <a:prstGeom prst="rect">
            <a:avLst/>
          </a:prstGeom>
        </p:spPr>
      </p:pic>
      <p:pic>
        <p:nvPicPr>
          <p:cNvPr id="31" name="Picture 30" descr="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4626"/>
            <a:ext cx="3958214" cy="2150030"/>
          </a:xfrm>
          <a:prstGeom prst="rect">
            <a:avLst/>
          </a:prstGeom>
        </p:spPr>
      </p:pic>
      <p:pic>
        <p:nvPicPr>
          <p:cNvPr id="32" name="Picture 31" descr="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37" y="2724141"/>
            <a:ext cx="4831500" cy="23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6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254</Words>
  <Application>Microsoft Macintosh PowerPoint</Application>
  <PresentationFormat>On-screen Show (16:9)</PresentationFormat>
  <Paragraphs>169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Instructions for export: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358</cp:revision>
  <cp:lastPrinted>2020-01-27T02:24:36Z</cp:lastPrinted>
  <dcterms:created xsi:type="dcterms:W3CDTF">2020-01-27T00:34:23Z</dcterms:created>
  <dcterms:modified xsi:type="dcterms:W3CDTF">2020-07-21T00:07:21Z</dcterms:modified>
</cp:coreProperties>
</file>