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8003838" cy="13506450"/>
  <p:notesSz cx="6858000" cy="9144000"/>
  <p:defaultTextStyle>
    <a:defPPr>
      <a:defRPr lang="en-US"/>
    </a:defPPr>
    <a:lvl1pPr marL="0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900209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800416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700625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600832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501041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401247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301456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201663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4112" y="3600"/>
      </p:cViewPr>
      <p:guideLst>
        <p:guide orient="horz" pos="4254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7676B-D6F9-434B-868D-63EBE58084CF}" type="datetimeFigureOut">
              <a:rPr lang="en-US" smtClean="0"/>
              <a:t>20/7/21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9F01E-E82F-1F4A-9335-7EDE8943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9F01E-E82F-1F4A-9335-7EDE8943F8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288" y="4195756"/>
            <a:ext cx="15303262" cy="289513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577" y="7653655"/>
            <a:ext cx="12602687" cy="34516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00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00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00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01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0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0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01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2782" y="540886"/>
            <a:ext cx="4050864" cy="1152425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92" y="540886"/>
            <a:ext cx="11852527" cy="1152425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179" y="8679148"/>
            <a:ext cx="15303262" cy="2682530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179" y="5724613"/>
            <a:ext cx="15303262" cy="295453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00209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80041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70062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60083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50104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40124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30145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20166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92" y="3151508"/>
            <a:ext cx="7951695" cy="891363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0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951" y="3151508"/>
            <a:ext cx="7951695" cy="891363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0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5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3023320"/>
            <a:ext cx="7954822" cy="1259977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900209" indent="0">
              <a:buNone/>
              <a:defRPr sz="4000" b="1"/>
            </a:lvl2pPr>
            <a:lvl3pPr marL="1800416" indent="0">
              <a:buNone/>
              <a:defRPr sz="3500" b="1"/>
            </a:lvl3pPr>
            <a:lvl4pPr marL="2700625" indent="0">
              <a:buNone/>
              <a:defRPr sz="3300" b="1"/>
            </a:lvl4pPr>
            <a:lvl5pPr marL="3600832" indent="0">
              <a:buNone/>
              <a:defRPr sz="3300" b="1"/>
            </a:lvl5pPr>
            <a:lvl6pPr marL="4501041" indent="0">
              <a:buNone/>
              <a:defRPr sz="3300" b="1"/>
            </a:lvl6pPr>
            <a:lvl7pPr marL="5401247" indent="0">
              <a:buNone/>
              <a:defRPr sz="3300" b="1"/>
            </a:lvl7pPr>
            <a:lvl8pPr marL="6301456" indent="0">
              <a:buNone/>
              <a:defRPr sz="3300" b="1"/>
            </a:lvl8pPr>
            <a:lvl9pPr marL="7201663" indent="0">
              <a:buNone/>
              <a:defRPr sz="33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92" y="4283295"/>
            <a:ext cx="7954822" cy="7781842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5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5703" y="3023320"/>
            <a:ext cx="7957946" cy="1259977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900209" indent="0">
              <a:buNone/>
              <a:defRPr sz="4000" b="1"/>
            </a:lvl2pPr>
            <a:lvl3pPr marL="1800416" indent="0">
              <a:buNone/>
              <a:defRPr sz="3500" b="1"/>
            </a:lvl3pPr>
            <a:lvl4pPr marL="2700625" indent="0">
              <a:buNone/>
              <a:defRPr sz="3300" b="1"/>
            </a:lvl4pPr>
            <a:lvl5pPr marL="3600832" indent="0">
              <a:buNone/>
              <a:defRPr sz="3300" b="1"/>
            </a:lvl5pPr>
            <a:lvl6pPr marL="4501041" indent="0">
              <a:buNone/>
              <a:defRPr sz="3300" b="1"/>
            </a:lvl6pPr>
            <a:lvl7pPr marL="5401247" indent="0">
              <a:buNone/>
              <a:defRPr sz="3300" b="1"/>
            </a:lvl7pPr>
            <a:lvl8pPr marL="6301456" indent="0">
              <a:buNone/>
              <a:defRPr sz="3300" b="1"/>
            </a:lvl8pPr>
            <a:lvl9pPr marL="7201663" indent="0">
              <a:buNone/>
              <a:defRPr sz="33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5703" y="4283295"/>
            <a:ext cx="7957946" cy="7781842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5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0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95" y="537758"/>
            <a:ext cx="5923139" cy="2288594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000" y="537759"/>
            <a:ext cx="10064646" cy="11527382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95" y="2826354"/>
            <a:ext cx="5923139" cy="9238787"/>
          </a:xfrm>
        </p:spPr>
        <p:txBody>
          <a:bodyPr/>
          <a:lstStyle>
            <a:lvl1pPr marL="0" indent="0">
              <a:buNone/>
              <a:defRPr sz="2900"/>
            </a:lvl1pPr>
            <a:lvl2pPr marL="900209" indent="0">
              <a:buNone/>
              <a:defRPr sz="2400"/>
            </a:lvl2pPr>
            <a:lvl3pPr marL="1800416" indent="0">
              <a:buNone/>
              <a:defRPr sz="2000"/>
            </a:lvl3pPr>
            <a:lvl4pPr marL="2700625" indent="0">
              <a:buNone/>
              <a:defRPr sz="1800"/>
            </a:lvl4pPr>
            <a:lvl5pPr marL="3600832" indent="0">
              <a:buNone/>
              <a:defRPr sz="1800"/>
            </a:lvl5pPr>
            <a:lvl6pPr marL="4501041" indent="0">
              <a:buNone/>
              <a:defRPr sz="1800"/>
            </a:lvl6pPr>
            <a:lvl7pPr marL="5401247" indent="0">
              <a:buNone/>
              <a:defRPr sz="1800"/>
            </a:lvl7pPr>
            <a:lvl8pPr marL="6301456" indent="0">
              <a:buNone/>
              <a:defRPr sz="1800"/>
            </a:lvl8pPr>
            <a:lvl9pPr marL="7201663" indent="0">
              <a:buNone/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9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878" y="9454516"/>
            <a:ext cx="10802303" cy="1116158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878" y="1206826"/>
            <a:ext cx="10802303" cy="8103870"/>
          </a:xfrm>
        </p:spPr>
        <p:txBody>
          <a:bodyPr/>
          <a:lstStyle>
            <a:lvl1pPr marL="0" indent="0">
              <a:buNone/>
              <a:defRPr sz="6400"/>
            </a:lvl1pPr>
            <a:lvl2pPr marL="900209" indent="0">
              <a:buNone/>
              <a:defRPr sz="5500"/>
            </a:lvl2pPr>
            <a:lvl3pPr marL="1800416" indent="0">
              <a:buNone/>
              <a:defRPr sz="4600"/>
            </a:lvl3pPr>
            <a:lvl4pPr marL="2700625" indent="0">
              <a:buNone/>
              <a:defRPr sz="4000"/>
            </a:lvl4pPr>
            <a:lvl5pPr marL="3600832" indent="0">
              <a:buNone/>
              <a:defRPr sz="4000"/>
            </a:lvl5pPr>
            <a:lvl6pPr marL="4501041" indent="0">
              <a:buNone/>
              <a:defRPr sz="4000"/>
            </a:lvl6pPr>
            <a:lvl7pPr marL="5401247" indent="0">
              <a:buNone/>
              <a:defRPr sz="4000"/>
            </a:lvl7pPr>
            <a:lvl8pPr marL="6301456" indent="0">
              <a:buNone/>
              <a:defRPr sz="4000"/>
            </a:lvl8pPr>
            <a:lvl9pPr marL="7201663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878" y="10570674"/>
            <a:ext cx="10802303" cy="1585132"/>
          </a:xfrm>
        </p:spPr>
        <p:txBody>
          <a:bodyPr/>
          <a:lstStyle>
            <a:lvl1pPr marL="0" indent="0">
              <a:buNone/>
              <a:defRPr sz="2900"/>
            </a:lvl1pPr>
            <a:lvl2pPr marL="900209" indent="0">
              <a:buNone/>
              <a:defRPr sz="2400"/>
            </a:lvl2pPr>
            <a:lvl3pPr marL="1800416" indent="0">
              <a:buNone/>
              <a:defRPr sz="2000"/>
            </a:lvl3pPr>
            <a:lvl4pPr marL="2700625" indent="0">
              <a:buNone/>
              <a:defRPr sz="1800"/>
            </a:lvl4pPr>
            <a:lvl5pPr marL="3600832" indent="0">
              <a:buNone/>
              <a:defRPr sz="1800"/>
            </a:lvl5pPr>
            <a:lvl6pPr marL="4501041" indent="0">
              <a:buNone/>
              <a:defRPr sz="1800"/>
            </a:lvl6pPr>
            <a:lvl7pPr marL="5401247" indent="0">
              <a:buNone/>
              <a:defRPr sz="1800"/>
            </a:lvl7pPr>
            <a:lvl8pPr marL="6301456" indent="0">
              <a:buNone/>
              <a:defRPr sz="1800"/>
            </a:lvl8pPr>
            <a:lvl9pPr marL="7201663" indent="0">
              <a:buNone/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2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92" y="540886"/>
            <a:ext cx="16203454" cy="2251075"/>
          </a:xfrm>
          <a:prstGeom prst="rect">
            <a:avLst/>
          </a:prstGeom>
        </p:spPr>
        <p:txBody>
          <a:bodyPr vert="horz" lIns="180042" tIns="90020" rIns="180042" bIns="900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3151508"/>
            <a:ext cx="16203454" cy="8913632"/>
          </a:xfrm>
          <a:prstGeom prst="rect">
            <a:avLst/>
          </a:prstGeom>
        </p:spPr>
        <p:txBody>
          <a:bodyPr vert="horz" lIns="180042" tIns="90020" rIns="180042" bIns="900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92" y="12518480"/>
            <a:ext cx="4200896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FD90C-36BD-A547-9E35-1F67BA9850CE}" type="datetimeFigureOut">
              <a:rPr lang="en-US" smtClean="0"/>
              <a:t>20/7/21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1313" y="12518480"/>
            <a:ext cx="5701215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2750" y="12518480"/>
            <a:ext cx="4200896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0209" rtl="0" eaLnBrk="1" latinLnBrk="0" hangingPunct="1">
        <a:spcBef>
          <a:spcPct val="0"/>
        </a:spcBef>
        <a:buNone/>
        <a:defRPr sz="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155" indent="-675155" algn="l" defTabSz="900209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62837" indent="-562631" algn="l" defTabSz="900209" rtl="0" eaLnBrk="1" latinLnBrk="0" hangingPunct="1">
        <a:spcBef>
          <a:spcPct val="20000"/>
        </a:spcBef>
        <a:buFont typeface="Arial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50520" indent="-450104" algn="l" defTabSz="900209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150729" indent="-450104" algn="l" defTabSz="900209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50936" indent="-450104" algn="l" defTabSz="900209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4951145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51352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751561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651768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900209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416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700625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832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501041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401247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301456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201663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image" Target="../media/image18.emf"/><Relationship Id="rId21" Type="http://schemas.openxmlformats.org/officeDocument/2006/relationships/image" Target="../media/image19.emf"/><Relationship Id="rId22" Type="http://schemas.openxmlformats.org/officeDocument/2006/relationships/image" Target="../media/image20.emf"/><Relationship Id="rId23" Type="http://schemas.openxmlformats.org/officeDocument/2006/relationships/image" Target="../media/image21.emf"/><Relationship Id="rId24" Type="http://schemas.openxmlformats.org/officeDocument/2006/relationships/image" Target="../media/image22.emf"/><Relationship Id="rId25" Type="http://schemas.openxmlformats.org/officeDocument/2006/relationships/image" Target="../media/image23.emf"/><Relationship Id="rId26" Type="http://schemas.openxmlformats.org/officeDocument/2006/relationships/image" Target="../media/image24.emf"/><Relationship Id="rId27" Type="http://schemas.openxmlformats.org/officeDocument/2006/relationships/image" Target="../media/image25.emf"/><Relationship Id="rId28" Type="http://schemas.openxmlformats.org/officeDocument/2006/relationships/image" Target="../media/image26.emf"/><Relationship Id="rId29" Type="http://schemas.openxmlformats.org/officeDocument/2006/relationships/image" Target="../media/image27.emf"/><Relationship Id="rId30" Type="http://schemas.openxmlformats.org/officeDocument/2006/relationships/image" Target="../media/image28.emf"/><Relationship Id="rId31" Type="http://schemas.openxmlformats.org/officeDocument/2006/relationships/image" Target="../media/image29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6671" y="658915"/>
            <a:ext cx="3930271" cy="4616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A. </a:t>
            </a:r>
            <a:r>
              <a:rPr lang="en-US" sz="2400" b="1" dirty="0">
                <a:latin typeface="Arial"/>
                <a:cs typeface="Arial"/>
              </a:rPr>
              <a:t>Examine small </a:t>
            </a:r>
            <a:r>
              <a:rPr lang="en-US" sz="2400" b="1" dirty="0" smtClean="0">
                <a:latin typeface="Arial"/>
                <a:cs typeface="Arial"/>
              </a:rPr>
              <a:t>window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0058" y="2535646"/>
            <a:ext cx="2650364" cy="92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058" y="4681595"/>
            <a:ext cx="2615085" cy="100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50058" y="1453108"/>
            <a:ext cx="2352492" cy="923322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Full reference haplotypes aligned with genotypes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690" y="4120147"/>
            <a:ext cx="2904825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Full genotype for sample 1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081053" y="2402538"/>
            <a:ext cx="0" cy="11520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17505" y="2402538"/>
            <a:ext cx="0" cy="11647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81053" y="4631560"/>
            <a:ext cx="0" cy="2001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17505" y="4631983"/>
            <a:ext cx="0" cy="2001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>
            <a:off x="4153164" y="1392319"/>
            <a:ext cx="345916" cy="2628620"/>
          </a:xfrm>
          <a:prstGeom prst="leftBrace">
            <a:avLst>
              <a:gd name="adj1" fmla="val 47885"/>
              <a:gd name="adj2" fmla="val 51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2173075" y="2741143"/>
            <a:ext cx="1980089" cy="19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2251856" y="4706145"/>
            <a:ext cx="2016900" cy="18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4268756" y="4471163"/>
            <a:ext cx="184047" cy="457938"/>
          </a:xfrm>
          <a:prstGeom prst="leftBrace">
            <a:avLst>
              <a:gd name="adj1" fmla="val 47885"/>
              <a:gd name="adj2" fmla="val 51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402487"/>
              </p:ext>
            </p:extLst>
          </p:nvPr>
        </p:nvGraphicFramePr>
        <p:xfrm>
          <a:off x="4991872" y="1422929"/>
          <a:ext cx="1513032" cy="261878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093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03" y="1457047"/>
            <a:ext cx="203333" cy="2513922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842917"/>
              </p:ext>
            </p:extLst>
          </p:nvPr>
        </p:nvGraphicFramePr>
        <p:xfrm>
          <a:off x="4928152" y="4572764"/>
          <a:ext cx="1513032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59459" y="4192936"/>
            <a:ext cx="1967193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b="1" dirty="0">
                <a:latin typeface="Arial"/>
                <a:cs typeface="Arial"/>
              </a:rPr>
              <a:t>Target genotype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64189" y="1058666"/>
            <a:ext cx="2183774" cy="3231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500" b="1" dirty="0">
                <a:latin typeface="Arial"/>
                <a:cs typeface="Arial"/>
              </a:rPr>
              <a:t>Reference haplotypes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868361" y="3567292"/>
            <a:ext cx="2897343" cy="11571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8" tIns="45709" rIns="91418" bIns="45709"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05833" y="1871143"/>
            <a:ext cx="1837656" cy="5516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8" tIns="45709" rIns="91418" bIns="45709"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021143" y="2651250"/>
            <a:ext cx="1505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58802" y="4706233"/>
            <a:ext cx="105246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69853" y="1889323"/>
            <a:ext cx="1541840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Find unique haplotypes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7684" y="3936117"/>
            <a:ext cx="1545352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Initialize </a:t>
            </a:r>
            <a:r>
              <a:rPr lang="en-US" sz="1800" dirty="0" smtClean="0">
                <a:latin typeface="Arial"/>
                <a:cs typeface="Arial"/>
              </a:rPr>
              <a:t>missing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21895" y="1262876"/>
            <a:ext cx="1791506" cy="553990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500" b="1" dirty="0">
                <a:latin typeface="Arial"/>
                <a:cs typeface="Arial"/>
              </a:rPr>
              <a:t>Unique reference haplotypes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694993" y="2180306"/>
            <a:ext cx="51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51983"/>
              </p:ext>
            </p:extLst>
          </p:nvPr>
        </p:nvGraphicFramePr>
        <p:xfrm>
          <a:off x="9000374" y="1914769"/>
          <a:ext cx="1513032" cy="97622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12995"/>
              </p:ext>
            </p:extLst>
          </p:nvPr>
        </p:nvGraphicFramePr>
        <p:xfrm>
          <a:off x="8721894" y="4488314"/>
          <a:ext cx="1513032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797" y="1984794"/>
            <a:ext cx="198507" cy="8421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0868361" y="4667676"/>
            <a:ext cx="3004278" cy="369324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Candidate haplotypes</a:t>
            </a:r>
          </a:p>
        </p:txBody>
      </p:sp>
      <p:pic>
        <p:nvPicPr>
          <p:cNvPr id="42" name="Picture 41" descr="h_1_+_h_4_appro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608" y="2011428"/>
            <a:ext cx="1642336" cy="266776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V="1">
            <a:off x="10321048" y="2455736"/>
            <a:ext cx="747890" cy="1983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316794" y="1237869"/>
            <a:ext cx="1926696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Find           using least squares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2684" y="1318948"/>
            <a:ext cx="574131" cy="22030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11604053" y="2627864"/>
            <a:ext cx="0" cy="811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88515" y="2665973"/>
            <a:ext cx="1949969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Extract matching haplotypes</a:t>
            </a:r>
          </a:p>
        </p:txBody>
      </p:sp>
      <p:pic>
        <p:nvPicPr>
          <p:cNvPr id="48" name="Picture 47" descr="x_1'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81" y="4506652"/>
            <a:ext cx="253080" cy="299096"/>
          </a:xfrm>
          <a:prstGeom prst="rect">
            <a:avLst/>
          </a:prstGeom>
        </p:spPr>
      </p:pic>
      <p:pic>
        <p:nvPicPr>
          <p:cNvPr id="49" name="Picture 48" descr="||x_1'_-_h_1_-_h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79" y="3236179"/>
            <a:ext cx="1762342" cy="88396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869853" y="621610"/>
            <a:ext cx="7135275" cy="4616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B. Find </a:t>
            </a:r>
            <a:r>
              <a:rPr lang="en-US" sz="2400" b="1" dirty="0">
                <a:latin typeface="Arial"/>
                <a:cs typeface="Arial"/>
              </a:rPr>
              <a:t>optimal haplotype pairs </a:t>
            </a:r>
            <a:r>
              <a:rPr lang="en-US" sz="2400" b="1" dirty="0" smtClean="0">
                <a:latin typeface="Arial"/>
                <a:cs typeface="Arial"/>
              </a:rPr>
              <a:t>in each window</a:t>
            </a:r>
            <a:endParaRPr lang="en-US" sz="2400" b="1" dirty="0">
              <a:latin typeface="Arial"/>
              <a:cs typeface="Arial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94636"/>
              </p:ext>
            </p:extLst>
          </p:nvPr>
        </p:nvGraphicFramePr>
        <p:xfrm>
          <a:off x="5254023" y="7981663"/>
          <a:ext cx="1040523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40523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6310"/>
              </p:ext>
            </p:extLst>
          </p:nvPr>
        </p:nvGraphicFramePr>
        <p:xfrm>
          <a:off x="1227630" y="6173391"/>
          <a:ext cx="1600154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00154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56575"/>
              </p:ext>
            </p:extLst>
          </p:nvPr>
        </p:nvGraphicFramePr>
        <p:xfrm>
          <a:off x="3137080" y="6189130"/>
          <a:ext cx="1560059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60059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pic>
        <p:nvPicPr>
          <p:cNvPr id="54" name="Picture 53" descr="pmb_h_pmb_5_,_h_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53" y="7334234"/>
            <a:ext cx="1113704" cy="270470"/>
          </a:xfrm>
          <a:prstGeom prst="rect">
            <a:avLst/>
          </a:prstGeom>
        </p:spPr>
      </p:pic>
      <p:pic>
        <p:nvPicPr>
          <p:cNvPr id="55" name="Picture 54" descr="pmb_h_pmb_1_,_h_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24" y="6725279"/>
            <a:ext cx="1181512" cy="286940"/>
          </a:xfrm>
          <a:prstGeom prst="rect">
            <a:avLst/>
          </a:prstGeom>
        </p:spPr>
      </p:pic>
      <p:pic>
        <p:nvPicPr>
          <p:cNvPr id="56" name="Picture 55" descr="pmb_h_pmb_1_,_h_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736" y="6721112"/>
            <a:ext cx="1113704" cy="270470"/>
          </a:xfrm>
          <a:prstGeom prst="rect">
            <a:avLst/>
          </a:prstGeom>
        </p:spPr>
      </p:pic>
      <p:pic>
        <p:nvPicPr>
          <p:cNvPr id="57" name="Picture 56" descr="h_4,_pmb_h_pmb_5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26" y="7318498"/>
            <a:ext cx="1113704" cy="27439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43532" y="7928679"/>
            <a:ext cx="5524119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 smtClean="0"/>
              <a:t>Crossover connection generates 1 surviving haplotype:</a:t>
            </a:r>
            <a:endParaRPr lang="en-US" sz="1800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412289"/>
              </p:ext>
            </p:extLst>
          </p:nvPr>
        </p:nvGraphicFramePr>
        <p:xfrm>
          <a:off x="1238071" y="7979670"/>
          <a:ext cx="1609764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09764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93576"/>
              </p:ext>
            </p:extLst>
          </p:nvPr>
        </p:nvGraphicFramePr>
        <p:xfrm>
          <a:off x="3165327" y="7969873"/>
          <a:ext cx="1562642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62642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61" name="Straight Connector 60"/>
          <p:cNvCxnSpPr/>
          <p:nvPr/>
        </p:nvCxnSpPr>
        <p:spPr>
          <a:xfrm flipV="1">
            <a:off x="2847835" y="8620297"/>
            <a:ext cx="312561" cy="5802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latex-image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954" y="8469519"/>
            <a:ext cx="273212" cy="326093"/>
          </a:xfrm>
          <a:prstGeom prst="rect">
            <a:avLst/>
          </a:prstGeom>
        </p:spPr>
      </p:pic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77971"/>
              </p:ext>
            </p:extLst>
          </p:nvPr>
        </p:nvGraphicFramePr>
        <p:xfrm>
          <a:off x="5245557" y="6197812"/>
          <a:ext cx="1040523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40523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sp>
        <p:nvSpPr>
          <p:cNvPr id="64" name="Right Arrow 63"/>
          <p:cNvSpPr/>
          <p:nvPr/>
        </p:nvSpPr>
        <p:spPr>
          <a:xfrm>
            <a:off x="4823414" y="8782121"/>
            <a:ext cx="413561" cy="3750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pic>
        <p:nvPicPr>
          <p:cNvPr id="65" name="Picture 64" descr="h_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525" y="6762571"/>
            <a:ext cx="538349" cy="288681"/>
          </a:xfrm>
          <a:prstGeom prst="rect">
            <a:avLst/>
          </a:prstGeom>
        </p:spPr>
      </p:pic>
      <p:pic>
        <p:nvPicPr>
          <p:cNvPr id="66" name="Picture 65" descr="h_5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58" y="7341909"/>
            <a:ext cx="566192" cy="303610"/>
          </a:xfrm>
          <a:prstGeom prst="rect">
            <a:avLst/>
          </a:prstGeom>
        </p:spPr>
      </p:pic>
      <p:pic>
        <p:nvPicPr>
          <p:cNvPr id="67" name="Picture 66" descr="h_6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81" y="9116916"/>
            <a:ext cx="594093" cy="318572"/>
          </a:xfrm>
          <a:prstGeom prst="rect">
            <a:avLst/>
          </a:prstGeom>
        </p:spPr>
      </p:pic>
      <p:pic>
        <p:nvPicPr>
          <p:cNvPr id="68" name="Picture 67" descr="h_1,_h_2,_h_3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78" y="8520566"/>
            <a:ext cx="1192158" cy="285081"/>
          </a:xfrm>
          <a:prstGeom prst="rect">
            <a:avLst/>
          </a:prstGeom>
        </p:spPr>
      </p:pic>
      <p:pic>
        <p:nvPicPr>
          <p:cNvPr id="69" name="Picture 68" descr="h_5,_h_7,_h_8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61" y="9120409"/>
            <a:ext cx="1213619" cy="290212"/>
          </a:xfrm>
          <a:prstGeom prst="rect">
            <a:avLst/>
          </a:prstGeom>
        </p:spPr>
      </p:pic>
      <p:pic>
        <p:nvPicPr>
          <p:cNvPr id="70" name="Picture 69" descr="h_1,_h_2,_pmb_h_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60" y="8480016"/>
            <a:ext cx="1186426" cy="292308"/>
          </a:xfrm>
          <a:prstGeom prst="rect">
            <a:avLst/>
          </a:prstGeom>
        </p:spPr>
      </p:pic>
      <p:pic>
        <p:nvPicPr>
          <p:cNvPr id="71" name="Picture 70" descr="h_4,_h_5,_pmb_h_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66" y="9100731"/>
            <a:ext cx="1279600" cy="315263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731153" y="5405176"/>
            <a:ext cx="5469003" cy="4616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C. Connect </a:t>
            </a:r>
            <a:r>
              <a:rPr lang="en-US" sz="2400" b="1" dirty="0">
                <a:latin typeface="Arial"/>
                <a:cs typeface="Arial"/>
              </a:rPr>
              <a:t>neighbors in 1 of 2 ways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05642" y="6064321"/>
            <a:ext cx="5172235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 smtClean="0"/>
              <a:t>Parallel connection generates 2 surviving haplotypes:</a:t>
            </a:r>
            <a:endParaRPr lang="en-US" sz="1800" dirty="0"/>
          </a:p>
        </p:txBody>
      </p:sp>
      <p:sp>
        <p:nvSpPr>
          <p:cNvPr id="74" name="Right Arrow 73"/>
          <p:cNvSpPr/>
          <p:nvPr/>
        </p:nvSpPr>
        <p:spPr>
          <a:xfrm>
            <a:off x="4762094" y="7027959"/>
            <a:ext cx="413561" cy="3750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2847835" y="8632566"/>
            <a:ext cx="312561" cy="56795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812151" y="6844540"/>
            <a:ext cx="30385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812151" y="7450000"/>
            <a:ext cx="30385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276262" y="6089683"/>
            <a:ext cx="2475072" cy="369324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1800" dirty="0" err="1" smtClean="0">
                <a:latin typeface="Arial"/>
                <a:cs typeface="Arial"/>
              </a:rPr>
              <a:t>Unphased</a:t>
            </a:r>
            <a:r>
              <a:rPr lang="en-US" sz="1800" dirty="0" smtClean="0">
                <a:latin typeface="Arial"/>
                <a:cs typeface="Arial"/>
              </a:rPr>
              <a:t> haplotypes</a:t>
            </a:r>
            <a:endParaRPr lang="en-US" sz="1800" dirty="0">
              <a:latin typeface="Arial"/>
              <a:cs typeface="Arial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40568"/>
              </p:ext>
            </p:extLst>
          </p:nvPr>
        </p:nvGraphicFramePr>
        <p:xfrm>
          <a:off x="7610336" y="6127783"/>
          <a:ext cx="6066248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16562"/>
                <a:gridCol w="1516562"/>
                <a:gridCol w="1516562"/>
                <a:gridCol w="1516562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pic>
        <p:nvPicPr>
          <p:cNvPr id="81" name="Picture 80" descr="pmb_h_pmb_5_,_h_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7309134"/>
            <a:ext cx="1113704" cy="270470"/>
          </a:xfrm>
          <a:prstGeom prst="rect">
            <a:avLst/>
          </a:prstGeom>
        </p:spPr>
      </p:pic>
      <p:pic>
        <p:nvPicPr>
          <p:cNvPr id="82" name="Picture 81" descr="pmb_h_pmb_1_,_h_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33" y="6678285"/>
            <a:ext cx="1113704" cy="270470"/>
          </a:xfrm>
          <a:prstGeom prst="rect">
            <a:avLst/>
          </a:prstGeom>
        </p:spPr>
      </p:pic>
      <p:pic>
        <p:nvPicPr>
          <p:cNvPr id="83" name="Picture 82" descr="pmb_h_pmb_1_,_h_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6664565"/>
            <a:ext cx="1113704" cy="270470"/>
          </a:xfrm>
          <a:prstGeom prst="rect">
            <a:avLst/>
          </a:prstGeom>
        </p:spPr>
      </p:pic>
      <p:pic>
        <p:nvPicPr>
          <p:cNvPr id="84" name="Picture 83" descr="pmb_h_pmb_1_,_h_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426" y="6654714"/>
            <a:ext cx="684132" cy="270470"/>
          </a:xfrm>
          <a:prstGeom prst="rect">
            <a:avLst/>
          </a:prstGeom>
        </p:spPr>
      </p:pic>
      <p:pic>
        <p:nvPicPr>
          <p:cNvPr id="85" name="Picture 84" descr="h_4,_pmb_h_pmb_5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571" y="6678285"/>
            <a:ext cx="1097793" cy="270470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7318851" y="7996955"/>
            <a:ext cx="2267043" cy="369324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Phased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haplotypes</a:t>
            </a:r>
            <a:endParaRPr lang="en-US" sz="1800" dirty="0">
              <a:latin typeface="Arial"/>
              <a:cs typeface="Arial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62932"/>
              </p:ext>
            </p:extLst>
          </p:nvPr>
        </p:nvGraphicFramePr>
        <p:xfrm>
          <a:off x="7582337" y="8349516"/>
          <a:ext cx="6057908" cy="1219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14477"/>
                <a:gridCol w="1514477"/>
                <a:gridCol w="1514477"/>
                <a:gridCol w="1514477"/>
              </a:tblGrid>
              <a:tr h="529918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529918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pic>
        <p:nvPicPr>
          <p:cNvPr id="88" name="Picture 87" descr="pmb_h_pmb_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7" y="8523870"/>
            <a:ext cx="299109" cy="29910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733235" y="8500692"/>
            <a:ext cx="299109" cy="29910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227003" y="8507606"/>
            <a:ext cx="299109" cy="299109"/>
          </a:xfrm>
          <a:prstGeom prst="rect">
            <a:avLst/>
          </a:prstGeom>
        </p:spPr>
      </p:pic>
      <p:pic>
        <p:nvPicPr>
          <p:cNvPr id="91" name="Picture 90" descr="pmb_h_pmb_5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7" y="9132494"/>
            <a:ext cx="308174" cy="29910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717956" y="9115931"/>
            <a:ext cx="308174" cy="29910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231966" y="9106159"/>
            <a:ext cx="308174" cy="29910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730640" y="9119355"/>
            <a:ext cx="308174" cy="299109"/>
          </a:xfrm>
          <a:prstGeom prst="rect">
            <a:avLst/>
          </a:prstGeom>
        </p:spPr>
      </p:pic>
      <p:sp>
        <p:nvSpPr>
          <p:cNvPr id="95" name="Curved Up Arrow 94"/>
          <p:cNvSpPr/>
          <p:nvPr/>
        </p:nvSpPr>
        <p:spPr>
          <a:xfrm rot="5400000">
            <a:off x="6152765" y="7932438"/>
            <a:ext cx="1812073" cy="502802"/>
          </a:xfrm>
          <a:prstGeom prst="curved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762048" y="7967402"/>
            <a:ext cx="1107984" cy="3231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500" dirty="0">
                <a:latin typeface="Arial"/>
                <a:cs typeface="Arial"/>
              </a:rPr>
              <a:t>Breakpoint</a:t>
            </a:r>
          </a:p>
        </p:txBody>
      </p:sp>
      <p:pic>
        <p:nvPicPr>
          <p:cNvPr id="98" name="Picture 97" descr="h_4,_pmb_h_pmb_5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33" y="7305213"/>
            <a:ext cx="1113704" cy="274391"/>
          </a:xfrm>
          <a:prstGeom prst="rect">
            <a:avLst/>
          </a:prstGeom>
        </p:spPr>
      </p:pic>
      <p:cxnSp>
        <p:nvCxnSpPr>
          <p:cNvPr id="99" name="Straight Arrow Connector 98"/>
          <p:cNvCxnSpPr>
            <a:stCxn id="100" idx="1"/>
          </p:cNvCxnSpPr>
          <p:nvPr/>
        </p:nvCxnSpPr>
        <p:spPr>
          <a:xfrm flipH="1" flipV="1">
            <a:off x="12173194" y="7744283"/>
            <a:ext cx="292429" cy="1909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2465623" y="7773688"/>
            <a:ext cx="1120808" cy="3231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500" dirty="0">
                <a:latin typeface="Arial"/>
                <a:cs typeface="Arial"/>
              </a:rPr>
              <a:t>Cross over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860397" y="5363053"/>
            <a:ext cx="8560797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D. Stitch </a:t>
            </a:r>
            <a:r>
              <a:rPr lang="en-US" sz="2400" b="1" dirty="0">
                <a:latin typeface="Arial"/>
                <a:cs typeface="Arial"/>
              </a:rPr>
              <a:t>window-by-</a:t>
            </a:r>
            <a:r>
              <a:rPr lang="en-US" sz="2400" b="1" dirty="0" smtClean="0">
                <a:latin typeface="Arial"/>
                <a:cs typeface="Arial"/>
              </a:rPr>
              <a:t>window from left to right</a:t>
            </a:r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103" name="Picture 102" descr="h_2,_pmb_h_5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579" y="7287487"/>
            <a:ext cx="685979" cy="27439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611604" y="4657121"/>
            <a:ext cx="263832" cy="175887"/>
          </a:xfrm>
          <a:prstGeom prst="rect">
            <a:avLst/>
          </a:prstGeom>
        </p:spPr>
      </p:pic>
      <p:sp>
        <p:nvSpPr>
          <p:cNvPr id="125" name="Rectangle 124"/>
          <p:cNvSpPr/>
          <p:nvPr/>
        </p:nvSpPr>
        <p:spPr>
          <a:xfrm>
            <a:off x="7723432" y="9568716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364795" y="9606397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326051" y="9584572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133024" y="9579009"/>
            <a:ext cx="124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S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urvivors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9219303" y="9568716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0767165" y="9575552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2292373" y="956871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4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44" name="Picture 143" descr="text_strand_1_h_.pdf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32" y="3759826"/>
            <a:ext cx="2716477" cy="746826"/>
          </a:xfrm>
          <a:prstGeom prst="rect">
            <a:avLst/>
          </a:prstGeom>
        </p:spPr>
      </p:pic>
      <p:cxnSp>
        <p:nvCxnSpPr>
          <p:cNvPr id="152" name="Straight Arrow Connector 151"/>
          <p:cNvCxnSpPr/>
          <p:nvPr/>
        </p:nvCxnSpPr>
        <p:spPr>
          <a:xfrm>
            <a:off x="11839800" y="8104730"/>
            <a:ext cx="245767" cy="1932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h_2,_h_6.pdf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71" y="7257238"/>
            <a:ext cx="811045" cy="314876"/>
          </a:xfrm>
          <a:prstGeom prst="rect">
            <a:avLst/>
          </a:prstGeom>
        </p:spPr>
      </p:pic>
      <p:pic>
        <p:nvPicPr>
          <p:cNvPr id="3" name="Picture 2" descr="h_2,_h_6.pdf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113" y="8511627"/>
            <a:ext cx="811045" cy="3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0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for export: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as 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Crop figure using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81798" y="5298468"/>
            <a:ext cx="5536496" cy="742240"/>
          </a:xfrm>
          <a:prstGeom prst="rect">
            <a:avLst/>
          </a:prstGeom>
        </p:spPr>
        <p:txBody>
          <a:bodyPr wrap="none" lIns="201662" tIns="100831" rIns="201662" bIns="100831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pdfresizer.com</a:t>
            </a:r>
            <a:r>
              <a:rPr lang="en-US" dirty="0" smtClean="0"/>
              <a:t>/crop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197</Words>
  <Application>Microsoft Macintosh PowerPoint</Application>
  <PresentationFormat>Custom</PresentationFormat>
  <Paragraphs>110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Instructions for export: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</dc:creator>
  <cp:lastModifiedBy>Benjamin Chu</cp:lastModifiedBy>
  <cp:revision>60</cp:revision>
  <cp:lastPrinted>2020-07-21T18:26:57Z</cp:lastPrinted>
  <dcterms:created xsi:type="dcterms:W3CDTF">2020-07-21T00:08:21Z</dcterms:created>
  <dcterms:modified xsi:type="dcterms:W3CDTF">2020-07-21T21:09:13Z</dcterms:modified>
</cp:coreProperties>
</file>