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3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7C09-EC63-4C4C-ABE8-FCDC473E3B11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9C1D-E336-E14C-88B6-9E776D35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-9577" y="0"/>
            <a:ext cx="9143999" cy="4769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76293" y="1501205"/>
            <a:ext cx="2302806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Phase </a:t>
            </a:r>
            <a:r>
              <a:rPr lang="en-US" i="1" dirty="0" smtClean="0"/>
              <a:t>data &amp; </a:t>
            </a:r>
            <a:r>
              <a:rPr lang="en-US" i="1" dirty="0" smtClean="0"/>
              <a:t>impute </a:t>
            </a:r>
            <a:endParaRPr lang="en-US" i="1" dirty="0" smtClean="0"/>
          </a:p>
          <a:p>
            <a:pPr algn="ctr">
              <a:lnSpc>
                <a:spcPct val="80000"/>
              </a:lnSpc>
            </a:pPr>
            <a:r>
              <a:rPr lang="en-US" i="1" dirty="0" smtClean="0"/>
              <a:t>randomly </a:t>
            </a:r>
            <a:r>
              <a:rPr lang="en-US" i="1" dirty="0" smtClean="0"/>
              <a:t>missing </a:t>
            </a:r>
            <a:endParaRPr lang="en-US" i="1" dirty="0" smtClean="0"/>
          </a:p>
          <a:p>
            <a:pPr algn="ctr">
              <a:lnSpc>
                <a:spcPct val="80000"/>
              </a:lnSpc>
            </a:pPr>
            <a:endParaRPr lang="en-US" i="1" dirty="0"/>
          </a:p>
          <a:p>
            <a:pPr algn="ctr">
              <a:lnSpc>
                <a:spcPct val="80000"/>
              </a:lnSpc>
            </a:pPr>
            <a:r>
              <a:rPr lang="en-US" i="1" dirty="0" smtClean="0"/>
              <a:t> using e.g. Eagle 2, SHAPEIT2, Beagle 4</a:t>
            </a:r>
            <a:endParaRPr lang="en-US" i="1" dirty="0"/>
          </a:p>
        </p:txBody>
      </p:sp>
      <p:sp>
        <p:nvSpPr>
          <p:cNvPr id="58" name="Rectangle 57"/>
          <p:cNvSpPr/>
          <p:nvPr/>
        </p:nvSpPr>
        <p:spPr>
          <a:xfrm>
            <a:off x="7894339" y="3329389"/>
            <a:ext cx="1206105" cy="754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08400" y="1595826"/>
            <a:ext cx="2177412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11803" y="3423838"/>
            <a:ext cx="2796216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98736" y="1595826"/>
            <a:ext cx="1504457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09716" y="1593339"/>
            <a:ext cx="1711957" cy="102064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03193" y="443997"/>
            <a:ext cx="1467770" cy="9818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5331" y="421785"/>
            <a:ext cx="1434532" cy="92333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70589" y="443997"/>
            <a:ext cx="2585412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Convert PLINK to VCF</a:t>
            </a:r>
          </a:p>
          <a:p>
            <a:pPr>
              <a:lnSpc>
                <a:spcPct val="80000"/>
              </a:lnSpc>
            </a:pP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i="1" dirty="0"/>
              <a:t>u</a:t>
            </a:r>
            <a:r>
              <a:rPr lang="en-US" i="1" dirty="0" smtClean="0"/>
              <a:t>sing e.g. </a:t>
            </a:r>
            <a:r>
              <a:rPr lang="en-US" i="1" dirty="0" err="1" smtClean="0"/>
              <a:t>vcftools</a:t>
            </a:r>
            <a:r>
              <a:rPr lang="en-US" i="1" dirty="0" smtClean="0"/>
              <a:t> (C++)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564" y="-207702"/>
            <a:ext cx="5957419" cy="6669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Typical Imputation Pipeline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64977" y="421785"/>
            <a:ext cx="140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 data </a:t>
            </a:r>
          </a:p>
          <a:p>
            <a:r>
              <a:rPr lang="en-US" dirty="0" smtClean="0"/>
              <a:t>(PLINK files,</a:t>
            </a:r>
          </a:p>
          <a:p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2097" y="827179"/>
            <a:ext cx="25786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49389" y="458330"/>
            <a:ext cx="124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GWAS data</a:t>
            </a:r>
          </a:p>
          <a:p>
            <a:r>
              <a:rPr lang="en-US" dirty="0" smtClean="0"/>
              <a:t>(VCF files,</a:t>
            </a:r>
          </a:p>
          <a:p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Curved Connector 19"/>
          <p:cNvCxnSpPr/>
          <p:nvPr/>
        </p:nvCxnSpPr>
        <p:spPr>
          <a:xfrm>
            <a:off x="5770963" y="982495"/>
            <a:ext cx="1383423" cy="83287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7546" y="296292"/>
            <a:ext cx="23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(Often required) Convert </a:t>
            </a:r>
            <a:r>
              <a:rPr lang="en-US" i="1" dirty="0" smtClean="0"/>
              <a:t>VCF files to </a:t>
            </a:r>
            <a:r>
              <a:rPr lang="en-US" i="1" dirty="0" smtClean="0"/>
              <a:t>specialized </a:t>
            </a:r>
            <a:r>
              <a:rPr lang="en-US" i="1" dirty="0" smtClean="0"/>
              <a:t>compressed format </a:t>
            </a:r>
            <a:r>
              <a:rPr lang="en-US" i="1" dirty="0" smtClean="0"/>
              <a:t>using e.g. </a:t>
            </a:r>
            <a:r>
              <a:rPr lang="en-US" i="1" dirty="0" err="1" smtClean="0"/>
              <a:t>HTSlib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09716" y="1662895"/>
            <a:ext cx="1763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 data</a:t>
            </a:r>
          </a:p>
          <a:p>
            <a:pPr algn="ctr"/>
            <a:r>
              <a:rPr lang="en-US" dirty="0" smtClean="0"/>
              <a:t>(VCF files, </a:t>
            </a:r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31" idx="1"/>
          </p:cNvCxnSpPr>
          <p:nvPr/>
        </p:nvCxnSpPr>
        <p:spPr>
          <a:xfrm flipH="1">
            <a:off x="4376293" y="2105986"/>
            <a:ext cx="266950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13839" y="1723735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 data</a:t>
            </a:r>
          </a:p>
          <a:p>
            <a:r>
              <a:rPr lang="en-US" dirty="0" smtClean="0"/>
              <a:t>(VCF</a:t>
            </a:r>
            <a:r>
              <a:rPr lang="en-US" dirty="0" smtClean="0"/>
              <a:t>, phased)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>
            <a:off x="1397983" y="2586225"/>
            <a:ext cx="1049968" cy="80829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330" y="2929856"/>
            <a:ext cx="1909664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Align marker positions with GWAS file using e.g. </a:t>
            </a:r>
            <a:r>
              <a:rPr lang="en-US" i="1" dirty="0" err="1" smtClean="0"/>
              <a:t>conformgt</a:t>
            </a:r>
            <a:endParaRPr lang="en-US" i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80851" y="2586225"/>
            <a:ext cx="0" cy="783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6857" y="1708575"/>
            <a:ext cx="218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haplotype</a:t>
            </a:r>
            <a:endParaRPr lang="en-US" dirty="0" smtClean="0"/>
          </a:p>
          <a:p>
            <a:r>
              <a:rPr lang="en-US" dirty="0" smtClean="0"/>
              <a:t>Panels (VCF, phased)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447951" y="3515429"/>
            <a:ext cx="267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Fully imputed GWAS data</a:t>
            </a:r>
          </a:p>
          <a:p>
            <a:r>
              <a:rPr lang="en-US" b="1" dirty="0" smtClean="0"/>
              <a:t>(compressed VCF, phased)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6091" y="3499309"/>
            <a:ext cx="293342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Decompress/convert</a:t>
            </a:r>
          </a:p>
          <a:p>
            <a:pPr algn="ctr">
              <a:lnSpc>
                <a:spcPct val="80000"/>
              </a:lnSpc>
            </a:pPr>
            <a:endParaRPr lang="en-US" i="1" dirty="0" smtClean="0"/>
          </a:p>
          <a:p>
            <a:pPr algn="ctr">
              <a:lnSpc>
                <a:spcPct val="80000"/>
              </a:lnSpc>
            </a:pPr>
            <a:r>
              <a:rPr lang="en-US" i="1" dirty="0" smtClean="0"/>
              <a:t> to other format</a:t>
            </a:r>
            <a:endParaRPr lang="en-US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314353" y="3886509"/>
            <a:ext cx="25035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72369" y="3367141"/>
            <a:ext cx="124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Statistical analysis</a:t>
            </a:r>
          </a:p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39585" y="2841880"/>
            <a:ext cx="4031397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Impute SNPs typed in reference panel </a:t>
            </a:r>
          </a:p>
          <a:p>
            <a:pPr>
              <a:lnSpc>
                <a:spcPct val="80000"/>
              </a:lnSpc>
            </a:pPr>
            <a:r>
              <a:rPr lang="en-US" i="1" dirty="0"/>
              <a:t>u</a:t>
            </a:r>
            <a:r>
              <a:rPr lang="en-US" i="1" dirty="0" smtClean="0"/>
              <a:t>sing e.g. </a:t>
            </a:r>
            <a:r>
              <a:rPr lang="en-US" i="1" dirty="0" err="1" smtClean="0"/>
              <a:t>Minimac</a:t>
            </a:r>
            <a:r>
              <a:rPr lang="en-US" i="1" dirty="0" smtClean="0"/>
              <a:t> 4, </a:t>
            </a:r>
            <a:r>
              <a:rPr lang="en-US" i="1" dirty="0" smtClean="0"/>
              <a:t>Beagle </a:t>
            </a:r>
            <a:r>
              <a:rPr lang="en-US" i="1" dirty="0" smtClean="0"/>
              <a:t>5, Impute 5</a:t>
            </a:r>
            <a:endParaRPr lang="en-US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14965" y="4842286"/>
            <a:ext cx="9143999" cy="20157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9495" y="4719393"/>
            <a:ext cx="568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MendelImpute</a:t>
            </a:r>
            <a:r>
              <a:rPr lang="en-US" sz="3000" dirty="0" smtClean="0"/>
              <a:t> imputation pipeline</a:t>
            </a:r>
            <a:endParaRPr lang="en-US" sz="3000" dirty="0"/>
          </a:p>
        </p:txBody>
      </p:sp>
      <p:sp>
        <p:nvSpPr>
          <p:cNvPr id="38" name="Rectangle 37"/>
          <p:cNvSpPr/>
          <p:nvPr/>
        </p:nvSpPr>
        <p:spPr>
          <a:xfrm>
            <a:off x="271344" y="5264161"/>
            <a:ext cx="2384795" cy="71588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0989" y="5333717"/>
            <a:ext cx="241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 data </a:t>
            </a:r>
            <a:r>
              <a:rPr lang="en-US" dirty="0" smtClean="0"/>
              <a:t>(</a:t>
            </a:r>
            <a:r>
              <a:rPr lang="en-US" dirty="0" smtClean="0"/>
              <a:t>PLINK </a:t>
            </a:r>
            <a:r>
              <a:rPr lang="en-US" dirty="0" smtClean="0"/>
              <a:t>or VCF files, </a:t>
            </a:r>
            <a:r>
              <a:rPr lang="en-US" dirty="0" err="1" smtClean="0"/>
              <a:t>unphased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47509" y="6026218"/>
            <a:ext cx="35753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03261" y="5615920"/>
            <a:ext cx="2744596" cy="83173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44865" y="5680035"/>
            <a:ext cx="270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Fully imputed GWAS data</a:t>
            </a:r>
          </a:p>
          <a:p>
            <a:r>
              <a:rPr lang="en-US" b="1" dirty="0" smtClean="0"/>
              <a:t>(PLINK or VCF</a:t>
            </a:r>
            <a:r>
              <a:rPr lang="en-US" b="1" dirty="0" smtClean="0"/>
              <a:t>, phased)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84768" y="5458658"/>
            <a:ext cx="3554854" cy="1209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Phases data, imputes random </a:t>
            </a:r>
          </a:p>
          <a:p>
            <a:pPr>
              <a:lnSpc>
                <a:spcPct val="80000"/>
              </a:lnSpc>
            </a:pPr>
            <a:r>
              <a:rPr lang="en-US" i="1" dirty="0" smtClean="0"/>
              <a:t>missing, align marker positions,</a:t>
            </a:r>
          </a:p>
          <a:p>
            <a:pPr>
              <a:lnSpc>
                <a:spcPct val="80000"/>
              </a:lnSpc>
            </a:pP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i="1" dirty="0" smtClean="0"/>
              <a:t>Impute SNPs typed in reference</a:t>
            </a:r>
          </a:p>
          <a:p>
            <a:pPr>
              <a:lnSpc>
                <a:spcPct val="80000"/>
              </a:lnSpc>
            </a:pPr>
            <a:r>
              <a:rPr lang="en-US" i="1" dirty="0"/>
              <a:t>p</a:t>
            </a:r>
            <a:r>
              <a:rPr lang="en-US" i="1" dirty="0" smtClean="0"/>
              <a:t>anel, conversion to desired format </a:t>
            </a:r>
            <a:endParaRPr lang="en-US" i="1" dirty="0"/>
          </a:p>
        </p:txBody>
      </p:sp>
      <p:sp>
        <p:nvSpPr>
          <p:cNvPr id="45" name="Rectangle 44"/>
          <p:cNvSpPr/>
          <p:nvPr/>
        </p:nvSpPr>
        <p:spPr>
          <a:xfrm>
            <a:off x="271344" y="6125729"/>
            <a:ext cx="2384795" cy="65970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0989" y="6149715"/>
            <a:ext cx="22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haplotype</a:t>
            </a:r>
            <a:endParaRPr lang="en-US" dirty="0" smtClean="0"/>
          </a:p>
          <a:p>
            <a:r>
              <a:rPr lang="en-US" dirty="0" smtClean="0"/>
              <a:t>Panels (VCF, phased)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79781" y="4161760"/>
            <a:ext cx="0" cy="1292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72369" y="5079495"/>
            <a:ext cx="81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0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188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Typical Imputation Pipeline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Imputation Pipeline</dc:title>
  <dc:creator>Benjamin Chu</dc:creator>
  <cp:lastModifiedBy>Benjamin Chu</cp:lastModifiedBy>
  <cp:revision>110</cp:revision>
  <dcterms:created xsi:type="dcterms:W3CDTF">2020-04-20T22:21:35Z</dcterms:created>
  <dcterms:modified xsi:type="dcterms:W3CDTF">2020-04-22T03:24:16Z</dcterms:modified>
</cp:coreProperties>
</file>