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59" r:id="rId4"/>
    <p:sldId id="297" r:id="rId5"/>
    <p:sldId id="299" r:id="rId6"/>
    <p:sldId id="298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14" y="21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2020/7/9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0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 smtClean="0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99861" y="5431978"/>
            <a:ext cx="16457772" cy="1440161"/>
          </a:xfrm>
        </p:spPr>
        <p:txBody>
          <a:bodyPr>
            <a:normAutofit/>
          </a:bodyPr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kumimoji="1" lang="en-US" altLang="ja-JP" sz="6000" dirty="0" smtClean="0"/>
              <a:t>News webpage</a:t>
            </a:r>
            <a:endParaRPr kumimoji="1" lang="ja-JP" altLang="en-US" sz="6000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999861" y="8599884"/>
            <a:ext cx="16344898" cy="1368152"/>
          </a:xfrm>
        </p:spPr>
        <p:txBody>
          <a:bodyPr>
            <a:noAutofit/>
          </a:bodyPr>
          <a:lstStyle/>
          <a:p>
            <a:pPr algn="r"/>
            <a:r>
              <a:rPr kumimoji="1" lang="en-US" altLang="ja-JP" sz="4000" dirty="0" smtClean="0"/>
              <a:t>By Hua-cin </a:t>
            </a:r>
          </a:p>
          <a:p>
            <a:pPr algn="r"/>
            <a:r>
              <a:rPr lang="en-US" altLang="ja-JP" sz="4000" dirty="0" smtClean="0"/>
              <a:t>GitHub:</a:t>
            </a:r>
            <a:endParaRPr kumimoji="1" lang="ja-JP" altLang="en-US" sz="4000" dirty="0"/>
          </a:p>
        </p:txBody>
      </p:sp>
      <p:sp>
        <p:nvSpPr>
          <p:cNvPr id="8" name="タイトル 3"/>
          <p:cNvSpPr txBox="1">
            <a:spLocks/>
          </p:cNvSpPr>
          <p:nvPr/>
        </p:nvSpPr>
        <p:spPr>
          <a:xfrm>
            <a:off x="857883" y="3991817"/>
            <a:ext cx="16457772" cy="1440161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>
            <a:lvl1pPr algn="ctr" defTabSz="1632753" rtl="0" eaLnBrk="1" latinLnBrk="0" hangingPunct="1">
              <a:spcBef>
                <a:spcPct val="0"/>
              </a:spcBef>
              <a:buNone/>
              <a:defRPr kumimoji="1" sz="8000" kern="0" spc="20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dirty="0" smtClean="0"/>
              <a:t>Banana Project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CO</a:t>
            </a:r>
            <a:r>
              <a:rPr lang="en-US" altLang="ja-JP" dirty="0" smtClean="0">
                <a:solidFill>
                  <a:schemeClr val="accent1"/>
                </a:solidFill>
              </a:rPr>
              <a:t>N</a:t>
            </a:r>
            <a:r>
              <a:rPr lang="en-US" altLang="ja-JP" dirty="0" smtClean="0"/>
              <a:t>TENTS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Proposal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crawler from Ltn, </a:t>
            </a:r>
            <a:r>
              <a:rPr lang="en-US" altLang="ja-JP" dirty="0"/>
              <a:t>C</a:t>
            </a:r>
            <a:r>
              <a:rPr lang="en-US" altLang="ja-JP" dirty="0" smtClean="0"/>
              <a:t>hinanews, TVBS news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News class by related or no-related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Related news class by types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smtClean="0"/>
              <a:t>Flowchart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Web to 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dirty="0" smtClean="0"/>
              <a:t>DB to Flask web</a:t>
            </a:r>
            <a:endParaRPr lang="ja-JP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/>
              <a:t>Program-python</a:t>
            </a:r>
            <a:endParaRPr lang="ja-JP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</a:t>
            </a:r>
            <a:r>
              <a:rPr lang="en-US" altLang="ja-JP" dirty="0"/>
              <a:t>lowchart (web to DB)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2254" y="5138829"/>
            <a:ext cx="1265081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smtClean="0">
                <a:solidFill>
                  <a:schemeClr val="tx1"/>
                </a:solidFill>
              </a:rPr>
              <a:t>From web: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Ltn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TVBS</a:t>
            </a:r>
          </a:p>
          <a:p>
            <a:pPr marL="35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</a:rPr>
              <a:t>Chinanews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4695504" y="5166014"/>
            <a:ext cx="1908958" cy="4531541"/>
            <a:chOff x="3176923" y="5308568"/>
            <a:chExt cx="1908958" cy="4531541"/>
          </a:xfrm>
        </p:grpSpPr>
        <p:sp>
          <p:nvSpPr>
            <p:cNvPr id="30" name="矩形 2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key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 ( web name-publish time)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name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content  + 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method result</a:t>
              </a:r>
              <a:endParaRPr lang="en-US" altLang="zh-TW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8000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6960279" y="5151354"/>
            <a:ext cx="1908958" cy="4531541"/>
            <a:chOff x="3176923" y="5308568"/>
            <a:chExt cx="1908958" cy="4531541"/>
          </a:xfrm>
        </p:grpSpPr>
        <p:sp>
          <p:nvSpPr>
            <p:cNvPr id="66" name="矩形 65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*method related ?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9217381" y="5151354"/>
            <a:ext cx="1908958" cy="4531541"/>
            <a:chOff x="3176923" y="5308568"/>
            <a:chExt cx="1908958" cy="4531541"/>
          </a:xfrm>
        </p:grpSpPr>
        <p:sp>
          <p:nvSpPr>
            <p:cNvPr id="72" name="矩形 71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news_object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class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endParaRPr lang="en-US" altLang="zh-TW" sz="16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11459327" y="5151354"/>
            <a:ext cx="1908958" cy="4531541"/>
            <a:chOff x="3176923" y="5308568"/>
            <a:chExt cx="1908958" cy="4531541"/>
          </a:xfrm>
        </p:grpSpPr>
        <p:sp>
          <p:nvSpPr>
            <p:cNvPr id="78" name="矩形 77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news_object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  <p:grpSp>
        <p:nvGrpSpPr>
          <p:cNvPr id="84" name="群組 83"/>
          <p:cNvGrpSpPr/>
          <p:nvPr/>
        </p:nvGrpSpPr>
        <p:grpSpPr>
          <a:xfrm>
            <a:off x="13725768" y="5151009"/>
            <a:ext cx="1908958" cy="4531541"/>
            <a:chOff x="3176923" y="5308568"/>
            <a:chExt cx="1908958" cy="4531541"/>
          </a:xfrm>
        </p:grpSpPr>
        <p:sp>
          <p:nvSpPr>
            <p:cNvPr id="85" name="矩形 84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492520" y="5187248"/>
            <a:ext cx="1908958" cy="4531541"/>
            <a:chOff x="3176923" y="5308568"/>
            <a:chExt cx="1908958" cy="4531541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compare_result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article_list</a:t>
              </a:r>
            </a:p>
          </p:txBody>
        </p:sp>
      </p:grpSp>
      <p:grpSp>
        <p:nvGrpSpPr>
          <p:cNvPr id="154" name="群組 153"/>
          <p:cNvGrpSpPr>
            <a:grpSpLocks noChangeAspect="1"/>
          </p:cNvGrpSpPr>
          <p:nvPr/>
        </p:nvGrpSpPr>
        <p:grpSpPr>
          <a:xfrm>
            <a:off x="358230" y="2767236"/>
            <a:ext cx="17499933" cy="1933418"/>
            <a:chOff x="358230" y="2767236"/>
            <a:chExt cx="17499933" cy="1933418"/>
          </a:xfrm>
        </p:grpSpPr>
        <p:sp>
          <p:nvSpPr>
            <p:cNvPr id="49" name="流程圖: 準備作業 48"/>
            <p:cNvSpPr/>
            <p:nvPr/>
          </p:nvSpPr>
          <p:spPr>
            <a:xfrm>
              <a:off x="358230" y="3415308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/>
            <p:cNvGrpSpPr/>
            <p:nvPr/>
          </p:nvGrpSpPr>
          <p:grpSpPr>
            <a:xfrm>
              <a:off x="9181551" y="3364606"/>
              <a:ext cx="1910930" cy="1116124"/>
              <a:chOff x="597769" y="3232264"/>
              <a:chExt cx="1910930" cy="1116124"/>
            </a:xfrm>
          </p:grpSpPr>
          <p:sp>
            <p:nvSpPr>
              <p:cNvPr id="56" name="流程圖: 程序 55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03440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Type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605317" y="3616832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肘形接點 58"/>
            <p:cNvCxnSpPr>
              <a:stCxn id="52" idx="0"/>
              <a:endCxn id="110" idx="0"/>
            </p:cNvCxnSpPr>
            <p:nvPr/>
          </p:nvCxnSpPr>
          <p:spPr>
            <a:xfrm rot="16200000" flipH="1" flipV="1">
              <a:off x="6644249" y="2255031"/>
              <a:ext cx="284637" cy="2304785"/>
            </a:xfrm>
            <a:prstGeom prst="bentConnector3">
              <a:avLst>
                <a:gd name="adj1" fmla="val -803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49" idx="3"/>
              <a:endCxn id="94" idx="1"/>
            </p:cNvCxnSpPr>
            <p:nvPr/>
          </p:nvCxnSpPr>
          <p:spPr>
            <a:xfrm flipV="1">
              <a:off x="1870398" y="3982556"/>
              <a:ext cx="648072" cy="88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>
              <a:stCxn id="110" idx="3"/>
              <a:endCxn id="52" idx="1"/>
            </p:cNvCxnSpPr>
            <p:nvPr/>
          </p:nvCxnSpPr>
          <p:spPr>
            <a:xfrm flipV="1">
              <a:off x="6589640" y="3982880"/>
              <a:ext cx="393264" cy="88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52" idx="3"/>
              <a:endCxn id="56" idx="1"/>
            </p:cNvCxnSpPr>
            <p:nvPr/>
          </p:nvCxnSpPr>
          <p:spPr>
            <a:xfrm flipV="1">
              <a:off x="8895017" y="3982552"/>
              <a:ext cx="286534" cy="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stCxn id="56" idx="3"/>
              <a:endCxn id="101" idx="1"/>
            </p:cNvCxnSpPr>
            <p:nvPr/>
          </p:nvCxnSpPr>
          <p:spPr>
            <a:xfrm flipV="1">
              <a:off x="11092481" y="3981362"/>
              <a:ext cx="313314" cy="11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群組 5"/>
            <p:cNvGrpSpPr/>
            <p:nvPr/>
          </p:nvGrpSpPr>
          <p:grpSpPr>
            <a:xfrm>
              <a:off x="6982904" y="3265106"/>
              <a:ext cx="1912112" cy="1435548"/>
              <a:chOff x="5597955" y="3499532"/>
              <a:chExt cx="1886912" cy="1435548"/>
            </a:xfrm>
          </p:grpSpPr>
          <p:sp>
            <p:nvSpPr>
              <p:cNvPr id="52" name="流程圖: 決策 51"/>
              <p:cNvSpPr/>
              <p:nvPr/>
            </p:nvSpPr>
            <p:spPr>
              <a:xfrm>
                <a:off x="5597955" y="3499532"/>
                <a:ext cx="1886912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11193" y="3865758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Related or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 no relater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7991214" y="298114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9" name="群組 98"/>
            <p:cNvGrpSpPr/>
            <p:nvPr/>
          </p:nvGrpSpPr>
          <p:grpSpPr>
            <a:xfrm>
              <a:off x="11405795" y="3405298"/>
              <a:ext cx="1910930" cy="1116124"/>
              <a:chOff x="643276" y="3275734"/>
              <a:chExt cx="1910930" cy="1116124"/>
            </a:xfrm>
          </p:grpSpPr>
          <p:sp>
            <p:nvSpPr>
              <p:cNvPr id="101" name="流程圖: 程序 100"/>
              <p:cNvSpPr/>
              <p:nvPr/>
            </p:nvSpPr>
            <p:spPr>
              <a:xfrm>
                <a:off x="643276" y="3408202"/>
                <a:ext cx="1910930" cy="887192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790278" y="327573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Store to DB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群組 4"/>
            <p:cNvGrpSpPr/>
            <p:nvPr/>
          </p:nvGrpSpPr>
          <p:grpSpPr>
            <a:xfrm>
              <a:off x="13679710" y="3264783"/>
              <a:ext cx="1908000" cy="1435548"/>
              <a:chOff x="13152210" y="3375849"/>
              <a:chExt cx="2045110" cy="1435548"/>
            </a:xfrm>
          </p:grpSpPr>
          <p:sp>
            <p:nvSpPr>
              <p:cNvPr id="104" name="流程圖: 決策 103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2" name="直線單箭頭接點 111"/>
            <p:cNvCxnSpPr>
              <a:stCxn id="104" idx="3"/>
              <a:endCxn id="51" idx="1"/>
            </p:cNvCxnSpPr>
            <p:nvPr/>
          </p:nvCxnSpPr>
          <p:spPr>
            <a:xfrm flipV="1">
              <a:off x="15587710" y="3962084"/>
              <a:ext cx="684288" cy="20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101" idx="3"/>
              <a:endCxn id="104" idx="1"/>
            </p:cNvCxnSpPr>
            <p:nvPr/>
          </p:nvCxnSpPr>
          <p:spPr>
            <a:xfrm>
              <a:off x="13316725" y="3981362"/>
              <a:ext cx="362985" cy="1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肘形接點 134"/>
            <p:cNvCxnSpPr>
              <a:stCxn id="104" idx="0"/>
              <a:endCxn id="110" idx="0"/>
            </p:cNvCxnSpPr>
            <p:nvPr/>
          </p:nvCxnSpPr>
          <p:spPr>
            <a:xfrm rot="16200000" flipH="1" flipV="1">
              <a:off x="9991463" y="-1092505"/>
              <a:ext cx="284960" cy="8999535"/>
            </a:xfrm>
            <a:prstGeom prst="bentConnector3">
              <a:avLst>
                <a:gd name="adj1" fmla="val -27734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矩形 148"/>
            <p:cNvSpPr/>
            <p:nvPr/>
          </p:nvSpPr>
          <p:spPr>
            <a:xfrm>
              <a:off x="8721051" y="3572063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15638319" y="346957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14680247" y="2767236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2518470" y="3264782"/>
              <a:ext cx="1908000" cy="1435548"/>
              <a:chOff x="13229147" y="3375849"/>
              <a:chExt cx="1908000" cy="1435548"/>
            </a:xfrm>
          </p:grpSpPr>
          <p:sp>
            <p:nvSpPr>
              <p:cNvPr id="94" name="流程圖: 決策 93"/>
              <p:cNvSpPr/>
              <p:nvPr/>
            </p:nvSpPr>
            <p:spPr>
              <a:xfrm>
                <a:off x="13229147" y="3375849"/>
                <a:ext cx="190800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3453937" y="3733819"/>
                <a:ext cx="1431394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Need update?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6" name="直線單箭頭接點 95"/>
            <p:cNvCxnSpPr>
              <a:stCxn id="94" idx="3"/>
              <a:endCxn id="110" idx="1"/>
            </p:cNvCxnSpPr>
            <p:nvPr/>
          </p:nvCxnSpPr>
          <p:spPr>
            <a:xfrm>
              <a:off x="4426470" y="3982556"/>
              <a:ext cx="252240" cy="91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3498434" y="2861302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295727" y="3555285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4678710" y="3373805"/>
              <a:ext cx="1910930" cy="1116124"/>
              <a:chOff x="597769" y="3232264"/>
              <a:chExt cx="1910930" cy="1116124"/>
            </a:xfrm>
          </p:grpSpPr>
          <p:sp>
            <p:nvSpPr>
              <p:cNvPr id="110" name="流程圖: 程序 109"/>
              <p:cNvSpPr/>
              <p:nvPr/>
            </p:nvSpPr>
            <p:spPr>
              <a:xfrm>
                <a:off x="597769" y="3408202"/>
                <a:ext cx="1910930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741785" y="3232264"/>
                <a:ext cx="1605637" cy="1116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LTN 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news crawler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2" name="肘形接點 141"/>
            <p:cNvCxnSpPr>
              <a:stCxn id="94" idx="0"/>
              <a:endCxn id="51" idx="0"/>
            </p:cNvCxnSpPr>
            <p:nvPr/>
          </p:nvCxnSpPr>
          <p:spPr>
            <a:xfrm rot="16200000" flipH="1">
              <a:off x="10141922" y="-3404670"/>
              <a:ext cx="253706" cy="13592611"/>
            </a:xfrm>
            <a:prstGeom prst="bentConnector3">
              <a:avLst>
                <a:gd name="adj1" fmla="val -53290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3" name="群組 172"/>
          <p:cNvGrpSpPr/>
          <p:nvPr/>
        </p:nvGrpSpPr>
        <p:grpSpPr>
          <a:xfrm>
            <a:off x="16110601" y="5151009"/>
            <a:ext cx="1908958" cy="2178868"/>
            <a:chOff x="3176923" y="5308568"/>
            <a:chExt cx="1908958" cy="2178868"/>
          </a:xfrm>
        </p:grpSpPr>
        <p:sp>
          <p:nvSpPr>
            <p:cNvPr id="174" name="矩形 17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>
                  <a:solidFill>
                    <a:schemeClr val="tx1"/>
                  </a:solidFill>
                </a:rPr>
                <a:t>O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utput :</a:t>
              </a:r>
            </a:p>
          </p:txBody>
        </p:sp>
        <p:sp>
          <p:nvSpPr>
            <p:cNvPr id="175" name="矩形 17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669810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</a:t>
            </a:r>
            <a:r>
              <a:rPr lang="en-US" altLang="ja-JP" dirty="0"/>
              <a:t>web to DB-need updated?)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191" name="直線接點 190"/>
          <p:cNvCxnSpPr/>
          <p:nvPr/>
        </p:nvCxnSpPr>
        <p:spPr>
          <a:xfrm>
            <a:off x="488135" y="4805232"/>
            <a:ext cx="1713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compare_result</a:t>
              </a:r>
              <a:endParaRPr lang="en-US" altLang="zh-TW" sz="1200" dirty="0" smtClean="0">
                <a:solidFill>
                  <a:schemeClr val="tx1"/>
                </a:solidFill>
              </a:endParaRP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article_list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3063569" y="5182182"/>
            <a:ext cx="1908958" cy="4531541"/>
            <a:chOff x="3176923" y="5308568"/>
            <a:chExt cx="1908958" cy="4531541"/>
          </a:xfrm>
        </p:grpSpPr>
        <p:sp>
          <p:nvSpPr>
            <p:cNvPr id="90" name="矩形 89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key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 ( web name-publish time)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 name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url</a:t>
              </a:r>
            </a:p>
            <a:p>
              <a:pPr marL="0" lvl="1"/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5600073" y="5182182"/>
            <a:ext cx="1908958" cy="4531541"/>
            <a:chOff x="3176923" y="5308568"/>
            <a:chExt cx="1908958" cy="4531541"/>
          </a:xfrm>
        </p:grpSpPr>
        <p:sp>
          <p:nvSpPr>
            <p:cNvPr id="57" name="矩形 5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0" name="矩形 59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w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eb_neswest_data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publish_time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web_class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title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url</a:t>
              </a:r>
            </a:p>
            <a:p>
              <a:pPr marL="351450" lvl="1" indent="-171450">
                <a:buFont typeface="Arial" panose="020B0604020202020204" pitchFamily="34" charset="0"/>
                <a:buChar char="•"/>
              </a:pP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0693377" y="5158078"/>
            <a:ext cx="1908958" cy="4531541"/>
            <a:chOff x="3176923" y="5308568"/>
            <a:chExt cx="1908958" cy="4531541"/>
          </a:xfrm>
        </p:grpSpPr>
        <p:sp>
          <p:nvSpPr>
            <p:cNvPr id="66" name="矩形 65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N/A</a:t>
              </a:r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reg_list</a:t>
              </a: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8147743" y="5158078"/>
            <a:ext cx="1908958" cy="4531541"/>
            <a:chOff x="3176923" y="5308568"/>
            <a:chExt cx="1908958" cy="4531541"/>
          </a:xfrm>
        </p:grpSpPr>
        <p:sp>
          <p:nvSpPr>
            <p:cNvPr id="79" name="矩形 78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db_neswest_data</a:t>
              </a:r>
            </a:p>
            <a:p>
              <a:pPr marL="108000"/>
              <a:r>
                <a:rPr lang="en-US" altLang="zh-TW" sz="1200" dirty="0" smtClean="0">
                  <a:solidFill>
                    <a:schemeClr val="tx1"/>
                  </a:solidFill>
                </a:rPr>
                <a:t>publish_time</a:t>
              </a:r>
            </a:p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web_neswest_data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pPr marL="108000"/>
              <a:r>
                <a:rPr lang="en-US" altLang="zh-TW" sz="1200" dirty="0">
                  <a:solidFill>
                    <a:schemeClr val="tx1"/>
                  </a:solidFill>
                </a:rPr>
                <a:t> publish_time</a:t>
              </a:r>
            </a:p>
            <a:p>
              <a:endParaRPr lang="en-US" altLang="zh-TW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c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ompare_result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True 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or False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13354928" y="5170530"/>
            <a:ext cx="1908958" cy="4531541"/>
            <a:chOff x="3176923" y="5308568"/>
            <a:chExt cx="1908958" cy="4531541"/>
          </a:xfrm>
        </p:grpSpPr>
        <p:sp>
          <p:nvSpPr>
            <p:cNvPr id="104" name="矩形 103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reg_list[ i ]</a:t>
              </a:r>
            </a:p>
            <a:p>
              <a:pPr marL="108000" lvl="1"/>
              <a:r>
                <a:rPr lang="en-US" altLang="zh-TW" sz="1200" dirty="0">
                  <a:solidFill>
                    <a:schemeClr val="tx1"/>
                  </a:solidFill>
                </a:rPr>
                <a:t>publish_time</a:t>
              </a:r>
            </a:p>
            <a:p>
              <a:pPr marL="108000" lvl="1"/>
              <a:r>
                <a:rPr lang="en-US" altLang="zh-TW" sz="1200" dirty="0">
                  <a:solidFill>
                    <a:schemeClr val="tx1"/>
                  </a:solidFill>
                </a:rPr>
                <a:t>web_class</a:t>
              </a:r>
            </a:p>
            <a:p>
              <a:pPr marL="108000" lvl="1"/>
              <a:r>
                <a:rPr lang="en-US" altLang="zh-TW" sz="1200" dirty="0" smtClean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176923" y="7661241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176923" y="7977695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article_compare_resul</a:t>
              </a:r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t</a:t>
              </a:r>
            </a:p>
            <a:p>
              <a:pPr marL="108000"/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 True or 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False</a:t>
              </a:r>
            </a:p>
            <a:p>
              <a:r>
                <a: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</a:t>
              </a:r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rticle_list</a:t>
              </a:r>
            </a:p>
            <a:p>
              <a:pPr marL="108000"/>
              <a:r>
                <a:rPr lang="en-US" altLang="zh-TW" sz="1200" dirty="0" smtClean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+1 article (reg_list[ i ])</a:t>
              </a:r>
              <a:endPara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pPr marL="108000"/>
              <a:endParaRPr lang="en-US" altLang="zh-TW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/>
          <p:cNvGrpSpPr>
            <a:grpSpLocks noChangeAspect="1"/>
          </p:cNvGrpSpPr>
          <p:nvPr/>
        </p:nvGrpSpPr>
        <p:grpSpPr>
          <a:xfrm>
            <a:off x="286230" y="2830575"/>
            <a:ext cx="17557859" cy="1880877"/>
            <a:chOff x="286230" y="2830575"/>
            <a:chExt cx="17557859" cy="1880877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57924" y="3546030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5" name="直線單箭頭接點 114"/>
            <p:cNvCxnSpPr>
              <a:stCxn id="49" idx="3"/>
              <a:endCxn id="119" idx="1"/>
            </p:cNvCxnSpPr>
            <p:nvPr/>
          </p:nvCxnSpPr>
          <p:spPr>
            <a:xfrm flipV="1">
              <a:off x="1798398" y="3989626"/>
              <a:ext cx="1266129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8" name="群組 117"/>
            <p:cNvGrpSpPr/>
            <p:nvPr/>
          </p:nvGrpSpPr>
          <p:grpSpPr>
            <a:xfrm>
              <a:off x="3064527" y="3514686"/>
              <a:ext cx="1908000" cy="916948"/>
              <a:chOff x="597769" y="3375270"/>
              <a:chExt cx="2026477" cy="916948"/>
            </a:xfrm>
          </p:grpSpPr>
          <p:sp>
            <p:nvSpPr>
              <p:cNvPr id="119" name="流程圖: 程序 118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atch the newest data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2" name="直線單箭頭接點 161"/>
            <p:cNvCxnSpPr>
              <a:stCxn id="98" idx="3"/>
              <a:endCxn id="51" idx="1"/>
            </p:cNvCxnSpPr>
            <p:nvPr/>
          </p:nvCxnSpPr>
          <p:spPr>
            <a:xfrm flipV="1">
              <a:off x="15216870" y="3989626"/>
              <a:ext cx="1041054" cy="40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>
              <a:stCxn id="119" idx="3"/>
            </p:cNvCxnSpPr>
            <p:nvPr/>
          </p:nvCxnSpPr>
          <p:spPr>
            <a:xfrm>
              <a:off x="4972527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5601031" y="3514686"/>
              <a:ext cx="1908000" cy="916948"/>
              <a:chOff x="597769" y="3375270"/>
              <a:chExt cx="2026477" cy="916948"/>
            </a:xfrm>
          </p:grpSpPr>
          <p:sp>
            <p:nvSpPr>
              <p:cNvPr id="62" name="流程圖: 程序 61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search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直線單箭頭接點 63"/>
            <p:cNvCxnSpPr>
              <a:stCxn id="62" idx="3"/>
            </p:cNvCxnSpPr>
            <p:nvPr/>
          </p:nvCxnSpPr>
          <p:spPr>
            <a:xfrm>
              <a:off x="7509031" y="3989626"/>
              <a:ext cx="6127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8101685" y="3271852"/>
              <a:ext cx="1908000" cy="1435548"/>
              <a:chOff x="13152210" y="3375849"/>
              <a:chExt cx="2045110" cy="1435548"/>
            </a:xfrm>
          </p:grpSpPr>
          <p:sp>
            <p:nvSpPr>
              <p:cNvPr id="74" name="流程圖: 決策 73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Web_publish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DB_publish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9050828" y="2848959"/>
              <a:ext cx="414710" cy="3960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961133" y="3677891"/>
              <a:ext cx="414710" cy="258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肘形接點 5"/>
            <p:cNvCxnSpPr>
              <a:stCxn id="74" idx="0"/>
              <a:endCxn id="51" idx="0"/>
            </p:cNvCxnSpPr>
            <p:nvPr/>
          </p:nvCxnSpPr>
          <p:spPr>
            <a:xfrm rot="16200000" flipH="1">
              <a:off x="12916257" y="-588720"/>
              <a:ext cx="274178" cy="7995322"/>
            </a:xfrm>
            <a:prstGeom prst="bentConnector3">
              <a:avLst>
                <a:gd name="adj1" fmla="val -38151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stCxn id="74" idx="3"/>
              <a:endCxn id="95" idx="1"/>
            </p:cNvCxnSpPr>
            <p:nvPr/>
          </p:nvCxnSpPr>
          <p:spPr>
            <a:xfrm flipV="1">
              <a:off x="10009685" y="3981412"/>
              <a:ext cx="690605" cy="82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群組 93"/>
            <p:cNvGrpSpPr/>
            <p:nvPr/>
          </p:nvGrpSpPr>
          <p:grpSpPr>
            <a:xfrm>
              <a:off x="10700290" y="3506472"/>
              <a:ext cx="1908000" cy="916948"/>
              <a:chOff x="597769" y="3375270"/>
              <a:chExt cx="2026477" cy="916948"/>
            </a:xfrm>
          </p:grpSpPr>
          <p:sp>
            <p:nvSpPr>
              <p:cNvPr id="95" name="流程圖: 程序 94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search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13308870" y="3275904"/>
              <a:ext cx="1908000" cy="1435548"/>
              <a:chOff x="13152210" y="3375849"/>
              <a:chExt cx="2045110" cy="1435548"/>
            </a:xfrm>
          </p:grpSpPr>
          <p:sp>
            <p:nvSpPr>
              <p:cNvPr id="98" name="流程圖: 決策 97"/>
              <p:cNvSpPr/>
              <p:nvPr/>
            </p:nvSpPr>
            <p:spPr>
              <a:xfrm>
                <a:off x="13152210" y="3375849"/>
                <a:ext cx="2045110" cy="1435548"/>
              </a:xfrm>
              <a:prstGeom prst="flowChartDecision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354780" y="3733819"/>
                <a:ext cx="1667506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reg_publish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pPr algn="ctr"/>
                <a:r>
                  <a:rPr lang="en-US" altLang="zh-TW" sz="1400" dirty="0" smtClean="0">
                    <a:solidFill>
                      <a:schemeClr val="tx1"/>
                    </a:solidFill>
                  </a:rPr>
                  <a:t>DB_publish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5436025" y="3528437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No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直線單箭頭接點 108"/>
            <p:cNvCxnSpPr>
              <a:stCxn id="95" idx="3"/>
              <a:endCxn id="98" idx="1"/>
            </p:cNvCxnSpPr>
            <p:nvPr/>
          </p:nvCxnSpPr>
          <p:spPr>
            <a:xfrm>
              <a:off x="12608290" y="3981412"/>
              <a:ext cx="700580" cy="122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肘形接點 109"/>
            <p:cNvCxnSpPr>
              <a:stCxn id="98" idx="0"/>
              <a:endCxn id="98" idx="1"/>
            </p:cNvCxnSpPr>
            <p:nvPr/>
          </p:nvCxnSpPr>
          <p:spPr>
            <a:xfrm rot="16200000" flipH="1" flipV="1">
              <a:off x="13426983" y="3157791"/>
              <a:ext cx="717774" cy="954000"/>
            </a:xfrm>
            <a:prstGeom prst="bentConnector4">
              <a:avLst>
                <a:gd name="adj1" fmla="val -78173"/>
                <a:gd name="adj2" fmla="val 137032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>
            <a:xfrm>
              <a:off x="14345377" y="2830575"/>
              <a:ext cx="414710" cy="4082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200" dirty="0" smtClean="0">
                  <a:solidFill>
                    <a:schemeClr val="tx1"/>
                  </a:solidFill>
                </a:rPr>
                <a:t>Yes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084790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Flowchart (web to DB-</a:t>
            </a:r>
            <a:r>
              <a:rPr lang="en-US" altLang="zh-TW" dirty="0"/>
              <a:t>news </a:t>
            </a:r>
            <a:r>
              <a:rPr lang="en-US" altLang="zh-TW" dirty="0" smtClean="0"/>
              <a:t>crawler)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>
          <a:xfrm>
            <a:off x="17309311" y="9477172"/>
            <a:ext cx="1050919" cy="547688"/>
          </a:xfr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16271998" y="4998262"/>
            <a:ext cx="1908958" cy="2178868"/>
            <a:chOff x="3176923" y="5308568"/>
            <a:chExt cx="1908958" cy="2178868"/>
          </a:xfrm>
        </p:grpSpPr>
        <p:sp>
          <p:nvSpPr>
            <p:cNvPr id="103" name="矩形 102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Output :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news_object</a:t>
              </a:r>
            </a:p>
            <a:p>
              <a:r>
                <a:rPr lang="en-US" altLang="zh-TW" sz="1200" dirty="0">
                  <a:solidFill>
                    <a:schemeClr val="tx1"/>
                  </a:solidFill>
                </a:rPr>
                <a:t> *method 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related result</a:t>
              </a:r>
              <a:endParaRPr lang="en-US" altLang="zh-TW" sz="1200" dirty="0">
                <a:solidFill>
                  <a:schemeClr val="tx1"/>
                </a:solidFill>
              </a:endParaRPr>
            </a:p>
            <a:p>
              <a:endParaRPr lang="en-US" altLang="zh-TW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7575288" y="3514686"/>
            <a:ext cx="1908958" cy="6199037"/>
            <a:chOff x="2077052" y="3498518"/>
            <a:chExt cx="1908958" cy="6199037"/>
          </a:xfrm>
        </p:grpSpPr>
        <p:grpSp>
          <p:nvGrpSpPr>
            <p:cNvPr id="122" name="群組 121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key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  ( web name-publish time)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web name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publish_time</a:t>
                </a: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url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80000" lvl="1"/>
                <a:endParaRPr lang="en-US" altLang="zh-TW" sz="16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群組 12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24" name="流程圖: 程序 12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Request article page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0" name="群組 139"/>
          <p:cNvGrpSpPr/>
          <p:nvPr/>
        </p:nvGrpSpPr>
        <p:grpSpPr>
          <a:xfrm>
            <a:off x="5110758" y="3514686"/>
            <a:ext cx="1908958" cy="6199037"/>
            <a:chOff x="2077052" y="3498518"/>
            <a:chExt cx="1908958" cy="6199037"/>
          </a:xfrm>
        </p:grpSpPr>
        <p:grpSp>
          <p:nvGrpSpPr>
            <p:cNvPr id="141" name="群組 140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N/A</a:t>
                </a:r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key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 ( web name-publish time)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 </a:t>
                </a:r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name</a:t>
                </a: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publish_time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web_class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title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url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marL="108000" lvl="1"/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content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  * method related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p:grpSp>
        <p:grpSp>
          <p:nvGrpSpPr>
            <p:cNvPr id="143" name="群組 142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44" name="流程圖: 程序 143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Produce object class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" name="群組 152"/>
          <p:cNvGrpSpPr/>
          <p:nvPr/>
        </p:nvGrpSpPr>
        <p:grpSpPr>
          <a:xfrm>
            <a:off x="9930424" y="3514686"/>
            <a:ext cx="1908958" cy="6199037"/>
            <a:chOff x="2077052" y="3498518"/>
            <a:chExt cx="1908958" cy="6199037"/>
          </a:xfrm>
        </p:grpSpPr>
        <p:grpSp>
          <p:nvGrpSpPr>
            <p:cNvPr id="154" name="群組 153"/>
            <p:cNvGrpSpPr/>
            <p:nvPr/>
          </p:nvGrpSpPr>
          <p:grpSpPr>
            <a:xfrm>
              <a:off x="2077052" y="5166014"/>
              <a:ext cx="1908958" cy="4531541"/>
              <a:chOff x="3176923" y="5308568"/>
              <a:chExt cx="1908958" cy="4531541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3176923" y="5308568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Input :</a:t>
                </a: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3176923" y="5625022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>
                    <a:solidFill>
                      <a:schemeClr val="tx1"/>
                    </a:solidFill>
                  </a:rPr>
                  <a:t>news_object</a:t>
                </a:r>
              </a:p>
              <a:p>
                <a:endParaRPr lang="en-US" altLang="zh-TW" sz="1200" dirty="0">
                  <a:solidFill>
                    <a:schemeClr val="tx1"/>
                  </a:solidFill>
                </a:endParaRPr>
              </a:p>
              <a:p>
                <a:endParaRPr lang="en-US" altLang="zh-TW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3176923" y="7661241"/>
                <a:ext cx="1908958" cy="333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600" dirty="0" smtClean="0">
                    <a:solidFill>
                      <a:schemeClr val="tx1"/>
                    </a:solidFill>
                  </a:rPr>
                  <a:t>Output :</a:t>
                </a: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3176923" y="7977695"/>
                <a:ext cx="1908958" cy="18624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200" dirty="0" smtClean="0">
                    <a:solidFill>
                      <a:schemeClr val="tx1"/>
                    </a:solidFill>
                  </a:rPr>
                  <a:t>article_list</a:t>
                </a:r>
              </a:p>
              <a:p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news_object</a:t>
                </a:r>
              </a:p>
              <a:p>
                <a:r>
                  <a:rPr lang="en-US" altLang="zh-TW" sz="1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TW" sz="1200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+ method related result</a:t>
                </a:r>
                <a:endParaRPr lang="en-US" altLang="zh-TW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2078010" y="3498518"/>
              <a:ext cx="1908000" cy="916948"/>
              <a:chOff x="597769" y="3375270"/>
              <a:chExt cx="2026477" cy="916948"/>
            </a:xfrm>
          </p:grpSpPr>
          <p:sp>
            <p:nvSpPr>
              <p:cNvPr id="156" name="流程圖: 程序 155"/>
              <p:cNvSpPr/>
              <p:nvPr/>
            </p:nvSpPr>
            <p:spPr>
              <a:xfrm>
                <a:off x="597769" y="3408202"/>
                <a:ext cx="2026477" cy="884016"/>
              </a:xfrm>
              <a:prstGeom prst="flowChartProcess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777849" y="3375270"/>
                <a:ext cx="1605637" cy="8840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Call object method</a:t>
                </a:r>
              </a:p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(related ?)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群組 25"/>
          <p:cNvGrpSpPr/>
          <p:nvPr/>
        </p:nvGrpSpPr>
        <p:grpSpPr>
          <a:xfrm>
            <a:off x="286230" y="3432055"/>
            <a:ext cx="17571933" cy="1373177"/>
            <a:chOff x="286230" y="3432055"/>
            <a:chExt cx="17571933" cy="1373177"/>
          </a:xfrm>
        </p:grpSpPr>
        <p:sp>
          <p:nvSpPr>
            <p:cNvPr id="49" name="流程圖: 準備作業 48"/>
            <p:cNvSpPr/>
            <p:nvPr/>
          </p:nvSpPr>
          <p:spPr>
            <a:xfrm>
              <a:off x="286230" y="3432055"/>
              <a:ext cx="1512168" cy="1152128"/>
            </a:xfrm>
            <a:prstGeom prst="flowChartPreparation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2254" y="3589829"/>
              <a:ext cx="1080120" cy="648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Program auto start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16271998" y="3518488"/>
              <a:ext cx="1586165" cy="887192"/>
              <a:chOff x="16270009" y="3650027"/>
              <a:chExt cx="1586165" cy="887192"/>
            </a:xfrm>
          </p:grpSpPr>
          <p:sp>
            <p:nvSpPr>
              <p:cNvPr id="51" name="流程圖: 結束點 50"/>
              <p:cNvSpPr/>
              <p:nvPr/>
            </p:nvSpPr>
            <p:spPr>
              <a:xfrm>
                <a:off x="16270009" y="3650027"/>
                <a:ext cx="1586165" cy="887192"/>
              </a:xfrm>
              <a:prstGeom prst="flowChartTerminator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6542026" y="3756233"/>
                <a:ext cx="1080120" cy="6480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Program end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91" name="直線接點 190"/>
            <p:cNvCxnSpPr/>
            <p:nvPr/>
          </p:nvCxnSpPr>
          <p:spPr>
            <a:xfrm>
              <a:off x="488135" y="4805232"/>
              <a:ext cx="17136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49" idx="3"/>
              <a:endCxn id="144" idx="1"/>
            </p:cNvCxnSpPr>
            <p:nvPr/>
          </p:nvCxnSpPr>
          <p:spPr>
            <a:xfrm flipV="1">
              <a:off x="1798398" y="3989626"/>
              <a:ext cx="3313318" cy="184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stCxn id="156" idx="3"/>
              <a:endCxn id="51" idx="1"/>
            </p:cNvCxnSpPr>
            <p:nvPr/>
          </p:nvCxnSpPr>
          <p:spPr>
            <a:xfrm flipV="1">
              <a:off x="11839382" y="3962084"/>
              <a:ext cx="4432616" cy="275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124" idx="3"/>
              <a:endCxn id="156" idx="1"/>
            </p:cNvCxnSpPr>
            <p:nvPr/>
          </p:nvCxnSpPr>
          <p:spPr>
            <a:xfrm>
              <a:off x="9484246" y="3989626"/>
              <a:ext cx="447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>
              <a:stCxn id="144" idx="3"/>
              <a:endCxn id="124" idx="1"/>
            </p:cNvCxnSpPr>
            <p:nvPr/>
          </p:nvCxnSpPr>
          <p:spPr>
            <a:xfrm>
              <a:off x="7019716" y="3989626"/>
              <a:ext cx="55653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群組 165"/>
          <p:cNvGrpSpPr/>
          <p:nvPr/>
        </p:nvGrpSpPr>
        <p:grpSpPr>
          <a:xfrm>
            <a:off x="286230" y="5165031"/>
            <a:ext cx="1908958" cy="2178868"/>
            <a:chOff x="3176923" y="5308568"/>
            <a:chExt cx="1908958" cy="2178868"/>
          </a:xfrm>
        </p:grpSpPr>
        <p:sp>
          <p:nvSpPr>
            <p:cNvPr id="167" name="矩形 166"/>
            <p:cNvSpPr/>
            <p:nvPr/>
          </p:nvSpPr>
          <p:spPr>
            <a:xfrm>
              <a:off x="3176923" y="5308568"/>
              <a:ext cx="1908958" cy="33353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600" dirty="0" smtClean="0">
                  <a:solidFill>
                    <a:schemeClr val="tx1"/>
                  </a:solidFill>
                </a:rPr>
                <a:t>Input :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3176923" y="5625022"/>
              <a:ext cx="1908958" cy="186241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zh-TW" sz="1200" dirty="0">
                  <a:solidFill>
                    <a:schemeClr val="tx1"/>
                  </a:solidFill>
                </a:rPr>
                <a:t>article_list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466445"/>
      </p:ext>
    </p:extLst>
  </p:cSld>
  <p:clrMapOvr>
    <a:masterClrMapping/>
  </p:clrMapOvr>
  <p:transition spd="slow" advTm="2801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Y</a:t>
            </a:r>
            <a:r>
              <a:rPr kumimoji="1" lang="en-US" altLang="ja-JP" dirty="0" smtClean="0"/>
              <a:t>OU!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389</Words>
  <Application>Microsoft Office PowerPoint</Application>
  <PresentationFormat>自訂</PresentationFormat>
  <Paragraphs>191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Crimson Text</vt:lpstr>
      <vt:lpstr>ＭＳ Ｐゴシック</vt:lpstr>
      <vt:lpstr>Spica Neue</vt:lpstr>
      <vt:lpstr>新細明體</vt:lpstr>
      <vt:lpstr>Arial</vt:lpstr>
      <vt:lpstr>Calibri</vt:lpstr>
      <vt:lpstr>Title</vt:lpstr>
      <vt:lpstr>Contents</vt:lpstr>
      <vt:lpstr>News webpage</vt:lpstr>
      <vt:lpstr>CONTENTS</vt:lpstr>
      <vt:lpstr>Flowchart (web to DB)</vt:lpstr>
      <vt:lpstr>Flowchart (web to DB-need updated?)</vt:lpstr>
      <vt:lpstr>Flowchart (web to DB-news crawler)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Windows 使用者</cp:lastModifiedBy>
  <cp:revision>101</cp:revision>
  <dcterms:created xsi:type="dcterms:W3CDTF">2015-02-26T15:14:38Z</dcterms:created>
  <dcterms:modified xsi:type="dcterms:W3CDTF">2020-07-09T07:37:33Z</dcterms:modified>
</cp:coreProperties>
</file>