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88" r:id="rId8"/>
    <p:sldId id="292" r:id="rId9"/>
    <p:sldId id="272" r:id="rId10"/>
    <p:sldId id="289" r:id="rId11"/>
    <p:sldId id="274" r:id="rId12"/>
    <p:sldId id="282" r:id="rId13"/>
    <p:sldId id="283" r:id="rId14"/>
    <p:sldId id="276" r:id="rId15"/>
    <p:sldId id="290" r:id="rId16"/>
    <p:sldId id="291" r:id="rId17"/>
    <p:sldId id="287" r:id="rId18"/>
    <p:sldId id="275" r:id="rId19"/>
    <p:sldId id="261" r:id="rId20"/>
  </p:sldIdLst>
  <p:sldSz cx="12192000" cy="6858000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K2D" panose="020B0604020202020204" charset="-34"/>
      <p:regular r:id="rId25"/>
      <p:bold r:id="rId26"/>
      <p:italic r:id="rId27"/>
      <p:boldItalic r:id="rId28"/>
    </p:embeddedFont>
    <p:embeddedFont>
      <p:font typeface="Readex Pro" panose="020B0604020202020204" charset="-78"/>
      <p:regular r:id="rId29"/>
      <p:bold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EF"/>
    <a:srgbClr val="1F5CAA"/>
    <a:srgbClr val="CCFFFF"/>
    <a:srgbClr val="FFFFFF"/>
    <a:srgbClr val="27ACE3"/>
    <a:srgbClr val="1F5CA9"/>
    <a:srgbClr val="F2F2F2"/>
    <a:srgbClr val="000000"/>
    <a:srgbClr val="D9D9D9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737"/>
            <a:ext cx="1061859" cy="1062060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0C3C4B-7EB0-A799-EF60-7E7B2A1A5D7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5889A1F-7953-5C39-8687-FF30BEEED6A0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2EFB534-7696-D26C-4ED3-9370C4BF548C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EBF6C9-F2A0-D7EA-46F2-E2BED25E4EEB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FC287AC-3830-D280-1DFB-099F1C622F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61D4A3-C96E-946C-BF56-14B0317E483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DF354-0251-FE65-2C5F-25380E57F03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6B934B-7F60-9EFE-CEAF-A531BBACD851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F9606-2A17-830C-304D-88D56EDB1C47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ADAA7A-04F6-2616-50B0-A84AF6F98FE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BF1CC2D-4F33-60C3-D015-EE4B3346464B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C43A459-4626-2124-180B-282157D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86F145B-841B-1EA7-87E9-B007B9A5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787900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626100" y="1109534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6098" y="2870070"/>
            <a:ext cx="5959480" cy="2502381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787899" y="0"/>
            <a:ext cx="116779" cy="685800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06" y="241300"/>
            <a:ext cx="292100" cy="292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666FBEF-96D4-A728-F979-1B9E3C58461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8E8DD-CE54-0055-2BF7-151D57DF8BD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2301E-8D74-6168-3E37-23F22C232E8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16EF-BF90-0E2D-8C37-9F7F65B32C5A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C6974A-DD6E-7CB5-8FD4-600450267DC0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96367-A723-A537-EB98-81ACB69748F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66BEA6-14C4-AF23-E4A2-9D451D536F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62F22-F1FE-F284-D164-71325E2FE29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2A85AC-B7B7-482A-12B3-980D59815F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F6D7656-F800-D94D-225F-EDD3105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D4C748E-C498-F3D1-FA1A-8DE0452D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9E864A0-20A2-BDEB-4706-A5E83DDFA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700000">
            <a:off x="781863" y="1310095"/>
            <a:ext cx="3916148" cy="391037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575300" y="769938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5298" y="2530474"/>
            <a:ext cx="5959480" cy="3550350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A90EEE0-CD8C-2ACB-25F9-50BB8997F9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976" y="127568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DDDAF3A5-8C80-403E-4204-D45A798228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8976" y="3365543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1442A5B8-CFC4-5FD2-2AD5-A6E2BE31C3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32811" y="1752381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BE5A7E-5F20-6A38-5D19-14DA476864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76" y="2393663"/>
            <a:ext cx="1716960" cy="171747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9D97C13-D91F-4682-B432-81FF1B14B49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DFD5-27A7-C363-7007-2DC193A3EAF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6999E-E9FF-973E-7101-9B1C4199764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6026A7-B4F0-EAA7-6E24-26FFBCA763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F0E9D6-6802-7688-2B57-6C08D5DA59C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658449-E3D8-FD81-A0DE-693514AECD38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B45509-564D-FF36-7D23-E19C5706B85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4F2291-6314-C1AD-04AC-4C2F36AFBCE5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D81222-A6F3-0F0F-54F8-3440A58FE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5F7985F-5BDC-B2DF-EE61-A86912B6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F3C7577-EE0C-2234-C1BF-DA9C643E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70156" y="134614"/>
            <a:ext cx="3918888" cy="6192390"/>
            <a:chOff x="125766" y="134614"/>
            <a:chExt cx="3918888" cy="619239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66" y="134614"/>
              <a:ext cx="3918888" cy="54884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3332" y="2190750"/>
            <a:ext cx="3335867" cy="376152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3333" y="481807"/>
            <a:ext cx="3335866" cy="1570038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210050" y="1233577"/>
            <a:ext cx="7685088" cy="4882552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65" y="285479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5DA46C-D8B6-7CFC-66B8-7CB0661BDC5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0D40A-2E3B-C7A9-C896-AB297CD1D502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72D73-D33F-3CF1-F2EC-3AB49AB0A3E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B7BB71-C74C-F574-53FD-686AF1FFDDB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F3CACD-6A80-FFA4-A1A8-D43F712955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EB09F-CD5E-7ADC-1B2F-8965E3D7128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64E0D-6262-6968-C324-91B0C29DAE2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ACF565-7282-52D8-2F87-9979EB7D22E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B52C3-46A3-8597-EB48-A059B972B6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417CD2D-3662-2AA5-03DA-B7DB71FD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76764BE-F724-71A0-BE05-2D8CD35F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134613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1250" y="465934"/>
            <a:ext cx="5229225" cy="1634339"/>
          </a:xfrm>
        </p:spPr>
        <p:txBody>
          <a:bodyPr wrap="square"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705" y="3223632"/>
            <a:ext cx="4928369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25089" y="438150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24706" y="3062972"/>
            <a:ext cx="4927984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2B706-8307-6ED5-F877-389B0B297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66" y="2644402"/>
            <a:ext cx="3453753" cy="34023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15" y="2177429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B4C324-3C81-EE05-863B-0BFD10068AD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62863-B89C-435F-F151-714E85DDC0D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858D0-591A-DB7C-B0CF-EC5885EF6AA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1B9E2AA-8C7B-B434-371B-D07F8E42BC7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048CFE-B19B-7653-369A-1274DDC6A672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B54DA6-059E-42E3-D2C2-7CC236D17F7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78C257-C905-714F-8D36-7C4FEA7B101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71E3B6-9344-8EA5-ECCC-B4E2DB489CB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4D2815-B553-E7E3-A420-642D631F850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43C1B86-79CD-A2B3-901F-0E811E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1990695-EF78-6AB0-E960-0608F2EF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3979538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1485" y="4229011"/>
            <a:ext cx="5229225" cy="163433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69891" y="811935"/>
            <a:ext cx="5229225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720704" y="2860675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20704" y="2772120"/>
            <a:ext cx="4928369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D997C6-547B-2702-8F85-89942F1AB1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2" y="373388"/>
            <a:ext cx="3453753" cy="34023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467" y="3759764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F876A1-6B11-6FF8-2D84-015F96056B1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A6408-9D66-09C4-41AB-00CC1729D3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018DF-49AD-91F7-0DB0-C9BC1261979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C13370-E7EC-678E-BD5A-DB77AAE1330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E15444-C65B-BCB2-0C08-2D44E08572B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101A3-77ED-E52F-5EB8-690B6987C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794B63-DFC9-1FBB-688F-B4BDE18353A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70B167-68C8-83AC-0439-E32E52CA290E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2CD55A-1C1C-F2FF-326E-E4EDF096096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106D705-167D-4957-B052-389F58C3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50CB5C-9421-8092-B746-31E9C2FB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Inform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580549"/>
            <a:ext cx="12192000" cy="107901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1972" y="3856819"/>
            <a:ext cx="7445428" cy="230460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00000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Các thông tin cá nhân có liên quan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03437" y="2747660"/>
            <a:ext cx="7443963" cy="9044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Nhấn vào để chỉnh sửa tên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5849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Ảnh bìa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64144" y="1144291"/>
            <a:ext cx="2601302" cy="2606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Avatar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631224" y="3726827"/>
            <a:ext cx="1820007" cy="45719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348756" y="4679980"/>
            <a:ext cx="1574800" cy="1589422"/>
          </a:xfrm>
        </p:spPr>
        <p:txBody>
          <a:bodyPr anchor="ctr" anchorCtr="1"/>
          <a:lstStyle>
            <a:lvl1pPr marL="0" indent="0">
              <a:buNone/>
              <a:defRPr baseline="0">
                <a:latin typeface="K2D" panose="00000500000000000000" pitchFamily="2" charset="-34"/>
              </a:defRPr>
            </a:lvl1pPr>
          </a:lstStyle>
          <a:p>
            <a:r>
              <a:rPr lang="en-US"/>
              <a:t>Mã QR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399B61-C397-6E24-154B-55AEE91F31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19" y="3749686"/>
            <a:ext cx="2513362" cy="24759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2" y="3047462"/>
            <a:ext cx="292100" cy="292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8885C0-D685-8BA1-0334-F39B9B68D71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DF714-887C-B1B4-0544-F3318FB936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B2670-DCDB-9912-43A9-DB6F7732594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719D13-9667-D80B-8E63-2EAE238785E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820E4-D785-554F-4A26-439F94DC39C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173FE2-FAF0-8CC7-CB52-0A02CAB31B9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C9A41C-6FE6-99FD-63A0-4F13214472F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355810-09A4-7711-CAE0-3B52F9B0F7A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D61F0-56D5-64BF-42C1-A40A09A1EC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D9E8BE1-8359-B3EB-76B9-E21898BB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8313AA7-7AE7-BBBB-D161-E7992A58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1</a:t>
            </a: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839788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308727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2</a:t>
            </a:r>
            <a:endParaRPr lang="en-US" dirty="0"/>
          </a:p>
        </p:txBody>
      </p:sp>
      <p:sp>
        <p:nvSpPr>
          <p:cNvPr id="2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8726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A9BD5AE-860A-11DA-EDCF-22268C7C9A8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50682-E7A5-4FC0-F3BE-BB9A232438A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3CC-5B2D-403A-2D8D-77E5D2B6108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5D36C9-D247-9D20-3BF2-F3349DFE29EF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3E65D7-4824-ED09-532B-9FC7698CEF8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6AB20A-6E3F-4D3A-66A0-FB26AD4A104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847801-603B-FBC5-F985-AE9459E3CD4E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8F14B01-E23B-BFC7-B317-7E21D60D518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6432E-6829-4DE3-60A2-6B8BBDC6B4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87C7D7A-D6B4-F348-B4E4-CA33AB53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9648BD2-EBDF-9F5F-296A-DFCA3F0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741487" y="465301"/>
            <a:ext cx="36576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78998" y="465301"/>
            <a:ext cx="3571623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8530533" y="474155"/>
            <a:ext cx="27432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484734" y="3450874"/>
            <a:ext cx="3788999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741485" y="3450874"/>
            <a:ext cx="64770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1D2F5E-B4B4-4F13-5B40-6B34D4077BF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8C786-22D7-B802-E1CD-F76CACF14CCC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7DAB2-9527-687A-8677-8F0D90CD784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F80466-9EFF-A73A-B6DE-D269BCE066A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337E1-C74F-3AB9-3062-C33D866163B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12D348-DF45-A829-E72D-196DEC172D7E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8F8196-C024-0B7C-46F7-739B24E5DBF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860906-4DB7-35A0-12A0-880FE34D0611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6CDF9-3E97-FB61-7CE7-3D09FA86D7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218C02C-39DB-9A5F-95CB-0C3CAB0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4506B3F-1DF2-A2B1-B917-52BD9BA9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60960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97765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597297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898361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597892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898257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6597788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7B2114-05AD-5B46-042A-74C2E1E114D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2D61D-E589-A35B-EEF9-9C42ABC105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589A6-0D91-BA6C-6308-33240D74B74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0B255F-3EA0-6316-1814-EA69B3A1C94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C3888-223C-A47F-802D-E01AE026158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AFDAA6-E7FA-2A32-DFA6-F90442ED860C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C1B11-CA57-3325-DD06-C67EE58D7FC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C3C485-7E6C-D1B8-B245-95DB0F954A97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1F8E9-DA5B-DA41-D6FB-62DFDED23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1B773FC-C6DB-8895-F8FB-AC357B5F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ED3E9AD-AE54-8D77-117E-98F95DCE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9375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aseline="0">
                <a:latin typeface="Readex Pro" pitchFamily="2" charset="-78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386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8086459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78402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426261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29912" y="3302000"/>
            <a:ext cx="3367088" cy="26130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4378402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8426260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 flipH="1" flipV="1">
            <a:off x="329374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4377232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8425090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A85175A-A5CA-FDCD-9D1E-D1E3A5C0861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72AE3C-B845-C37F-3FA3-517EBBCCD80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C2B34-BC37-24CD-CCCC-86C84255F60D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51EC-EB1C-A2F5-191D-39EC3871D7F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6B55C-8A59-6B1B-682C-62AA2B73A47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C2AAA9-0C7E-3269-988C-8B585C6196A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2758D9-75FB-A297-C9B0-0046880A091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0FD0A9-AA5C-7D0D-4E1D-5CCB189D948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D20B6-C339-D112-86D5-A51948B07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D1D37C2-EC33-4641-5CD8-DBFCCC5A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F9D2D5D-F42C-AD89-38B2-8E5862B8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rgbClr val="0070C0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rgbClr val="0070C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679"/>
            <a:ext cx="1061859" cy="1062177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rgbClr val="00AFEF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F92E844-1828-0F51-3BFD-DF527D65BF8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0BC67-81A5-AC24-0BB4-9D1D3E835D94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E1EA0-6222-87BA-38C9-866FE8F2830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06771-B50F-5EF5-AF4C-183C88EEC70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8AD8D-BBBE-FFAE-563D-62AF760A44A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63336F-2FD5-E8B2-B179-80665CF8D4BA}"/>
              </a:ext>
            </a:extLst>
          </p:cNvPr>
          <p:cNvSpPr txBox="1"/>
          <p:nvPr userDrawn="1"/>
        </p:nvSpPr>
        <p:spPr>
          <a:xfrm>
            <a:off x="10529591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A62A7F-4A0D-8203-BB6A-E6AFE62BD3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49E161-4DC5-D15C-6DAE-AE38C664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DD46289-EAED-BF63-CD78-95A65C49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4113213" y="-1449386"/>
            <a:ext cx="3965573" cy="105156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043EC71-5B9E-C0BC-1876-C8F7F39BC54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374B3-12AF-4FD8-DEB7-27010168D059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A7498-F3BC-86B3-1A69-799334B6D0C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C85D92-154D-811A-7CED-746E05BC99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FF18A3-B64B-560A-0E4C-FAE23671DD1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87580-3DBD-8257-F1D1-7914462F84C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924CB2-D38F-D098-BA0D-F7AF3FD0DAE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944464-246D-1746-8383-CA6C986DD6C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6B468E-C03F-EA5D-3562-3CF0D836AD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DB08078-B43B-9900-A614-EDD1B70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53B98CF-4D09-7334-F10E-AC294939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en-US" sz="3200" b="1" kern="120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1875631" y="-672303"/>
            <a:ext cx="5811837" cy="78867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81" y="51983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E9D4A31-78FB-C50E-E557-1D6A2AB1B39D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77047-2D78-10EA-8B2B-464D363FDA7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0BADC-EE2D-7AA3-FE84-68EB6BD21ECE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A035-1495-F2B0-9581-76B6F74E68E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FB4826-5D0F-51B0-8FB3-AF794F93FD9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DA189B-1ADB-AEB4-5954-98C27419F04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D18312-4501-E052-78A4-D56485FF5E5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FB8709-60EF-0C2D-7AE6-97383C28A99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13177-236E-9D57-556A-25BA2A08A5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B60C45-18AD-EA2E-F8C7-09BC10A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116A22-46CD-EA17-0317-B3A75C35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5583"/>
            <a:ext cx="10515600" cy="978408"/>
          </a:xfrm>
        </p:spPr>
        <p:txBody>
          <a:bodyPr/>
          <a:lstStyle>
            <a:lvl1pPr>
              <a:defRPr lang="en-US" sz="3200" b="1" kern="1200" baseline="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628E4E-7D92-2696-C967-238AE8D19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CD306E5-CFB4-AF8E-362E-7264A2EE8FC3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40D7E-4410-6230-80DF-9F48DDD5A2A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1A584-94A8-DB0F-72C3-58733380A87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3D15-A7C4-C136-3C34-D85D43DF91D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A5ACA2-579F-CD83-86DA-E253A52172C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BCA61-C1DF-F935-9A58-6E188F2CB05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8E80D1-1F87-F099-C499-A6D08F0D1B7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DD4F89-FFA6-2586-6CFF-BAD9CA9BBED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ADDEC2-86AA-36BA-1460-FC4BE106E1D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0BAA20-270C-6BB8-126D-274EA4B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E3DB167-B4F8-7DE2-3FE9-16BA7DFC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977A98-B16D-37D0-150B-AA6EC779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AAABEF-0466-E8D9-7159-4498725EB23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B4BC4-A4A2-B7AE-36B8-5F8601CBD24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24B4-3F68-C3A0-CCD5-76223DA44378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AF8661-5038-9FE1-BBA8-946867DADAB0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83C5A-EDBD-9F53-185B-2E7B394F345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A2C68B-0393-7A63-49AA-3FFE7FE14C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CA16E1-AF2D-D0AA-1F01-070BA884ACD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CC7B34-3035-0952-6B45-935B76D988E3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7B063C-9DEE-224B-8FD3-B578122F70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004C0A-B376-851D-1C1F-61573C0B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D28DB7B-FFF4-7151-C18D-3C7D5D9D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1">
    <p:bg>
      <p:bgPr>
        <a:solidFill>
          <a:srgbClr val="1F5C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F29CC0-A8E3-7B26-83F7-23FD30C83B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A7CBBB-5BEC-4156-BB0B-762A1656305F}"/>
              </a:ext>
            </a:extLst>
          </p:cNvPr>
          <p:cNvSpPr/>
          <p:nvPr userDrawn="1"/>
        </p:nvSpPr>
        <p:spPr>
          <a:xfrm>
            <a:off x="135235" y="6474525"/>
            <a:ext cx="544432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E0175B-DA75-48B5-9D9D-69732B703EF5}"/>
              </a:ext>
            </a:extLst>
          </p:cNvPr>
          <p:cNvGrpSpPr/>
          <p:nvPr userDrawn="1"/>
        </p:nvGrpSpPr>
        <p:grpSpPr>
          <a:xfrm>
            <a:off x="205437" y="6454898"/>
            <a:ext cx="544432" cy="365125"/>
            <a:chOff x="119712" y="6454898"/>
            <a:chExt cx="544432" cy="365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DB430-7D50-4978-89C8-6C6EBBB3035E}"/>
                </a:ext>
              </a:extLst>
            </p:cNvPr>
            <p:cNvSpPr/>
            <p:nvPr userDrawn="1"/>
          </p:nvSpPr>
          <p:spPr>
            <a:xfrm>
              <a:off x="119712" y="6488235"/>
              <a:ext cx="544432" cy="298450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Slide Number Placeholder 5">
              <a:extLst>
                <a:ext uri="{FF2B5EF4-FFF2-40B4-BE49-F238E27FC236}">
                  <a16:creationId xmlns:a16="http://schemas.microsoft.com/office/drawing/2014/main" id="{7688F936-0D30-441F-BBA9-66AE32197B6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59150" y="6454898"/>
              <a:ext cx="46555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bg1"/>
                  </a:solidFill>
                  <a:latin typeface="Barlow" panose="00000500000000000000" pitchFamily="2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3E7A8FBE-F383-41C2-9A02-D1D86CE96726}" type="slidenum">
                <a:rPr lang="en-US" smtClean="0">
                  <a:latin typeface="K2D" panose="00000500000000000000" pitchFamily="2" charset="-34"/>
                </a:rPr>
                <a:pPr/>
                <a:t>‹#›</a:t>
              </a:fld>
              <a:endParaRPr lang="en-US">
                <a:latin typeface="K2D" panose="00000500000000000000" pitchFamily="2" charset="-34"/>
              </a:endParaRPr>
            </a:p>
          </p:txBody>
        </p:sp>
      </p:grp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F36C960-0DDB-40F7-96C6-0E5E092E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548263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EB56B231-F846-4811-B632-4AB4BAA9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250632-77FB-405A-BBE8-9981579CE7EF}"/>
              </a:ext>
            </a:extLst>
          </p:cNvPr>
          <p:cNvSpPr txBox="1"/>
          <p:nvPr/>
        </p:nvSpPr>
        <p:spPr>
          <a:xfrm>
            <a:off x="817685" y="6410864"/>
            <a:ext cx="276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baseline="0">
                <a:solidFill>
                  <a:schemeClr val="bg1"/>
                </a:solidFill>
                <a:latin typeface="K2D" panose="00000500000000000000" pitchFamily="2" charset="-34"/>
              </a:rPr>
              <a:t>ĐẠI HỌC CẦN THƠ</a:t>
            </a:r>
            <a:endParaRPr lang="en-US" sz="1400" b="1">
              <a:solidFill>
                <a:schemeClr val="bg1"/>
              </a:solidFill>
              <a:latin typeface="K2D" panose="00000500000000000000" pitchFamily="2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06559-0D08-475B-BB2B-C2AD79E1EA9A}"/>
              </a:ext>
            </a:extLst>
          </p:cNvPr>
          <p:cNvSpPr txBox="1"/>
          <p:nvPr userDrawn="1"/>
        </p:nvSpPr>
        <p:spPr>
          <a:xfrm>
            <a:off x="10536385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2DBFB6-FB51-4349-AD79-DB5E3B289A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785" y="6488354"/>
            <a:ext cx="9336024" cy="118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41078-A544-42D3-8CE7-5F2F115BABE0}"/>
              </a:ext>
            </a:extLst>
          </p:cNvPr>
          <p:cNvSpPr txBox="1"/>
          <p:nvPr userDrawn="1"/>
        </p:nvSpPr>
        <p:spPr>
          <a:xfrm>
            <a:off x="817685" y="6599210"/>
            <a:ext cx="1922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rPr>
              <a:t>Cộng đồng – Toàn diện – Ưu việt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eadex Pro" pitchFamily="2" charset="-78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7F682-0100-EB65-9EF7-68F4E1527F64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12206D-0D33-F7BF-D5C3-71176B0C507A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58F7DE-9367-1A7B-0471-C642F47C03A3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F2EDA6-9276-E821-1BDA-7B118853E64D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60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2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39DEC0-0415-D667-18C3-EEA5AEBABE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4BF315-D1FC-6421-060B-3FFD387F1B1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2D3478F-4D6B-F3FC-93EE-781955B168ED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0E6027-7A58-80A0-C4DE-BD292242A19B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39217D-11B2-EC58-7DB9-670BADCEC0E6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69E2A5B-C398-3A54-39BB-1A10AD77A4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40C400F-3AEE-5C28-4A10-78CBA14078B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79BBA-69C1-570D-F28E-9BB9C6ACBEC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30C32-8749-8F9D-AFB9-200DC55D9965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36664E3-F587-5BFA-8277-C0DDF1B0FB4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36890-856E-2F7B-8E55-A33B790D7C1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2CBB7-80CC-0503-06CA-B293272E754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49DC9B-DB28-1334-ACD6-A7837974CC5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96B089-ECA6-A22E-B1B3-DEA30DA3A29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3CA8C4BA-A884-9E59-FFE3-0B919D00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9B8DE1D-7394-99A3-7495-C14CDDA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2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2262706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6F8249F-933F-27B4-037F-1BE57AC729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2D8527-F93B-EB58-7740-2C078C40D098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B52FF-C488-9746-1718-20EBF7C6F69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F8AA-07ED-7376-C0C8-2331E007AE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98A477-5FFB-8A7A-8F05-0A80F04AEFB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25ED5-67ED-5B9A-3DCA-1DE0F4C58341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9266B7-33A3-424D-B662-BE0A9937A840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86A9F9-4156-B900-5857-6016C3E85FAB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D5907-9052-863A-8BCC-EF17800E6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F2144C9-292D-3866-E801-4F565FEE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BEA6383-5223-C237-6EF3-C8B51BE5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4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DADA73C-32DA-6364-6627-ED34BFEF2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47" y="1727802"/>
            <a:ext cx="3453753" cy="3402396"/>
          </a:xfrm>
          <a:prstGeom prst="rect">
            <a:avLst/>
          </a:prstGeom>
        </p:spPr>
      </p:pic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5868547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25291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400175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3160711"/>
            <a:ext cx="5153026" cy="1839914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05A496-97A9-F2E6-5A93-82ED2999180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E9CB3-D945-22DB-F3B1-01E643966ACF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6A3BA-05EA-D4A6-D520-6A0BBE9ACFC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D0D4-C58F-2943-9F96-7367FEA221D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313E83-E883-5D3C-7410-B094E1918C1E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148F3C-F670-4585-6238-F7F73412182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B6593-3DAF-E642-22A3-B33B2E999E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12E298-D721-FB54-E8B1-308FB365446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E4871-7678-DA84-8689-2F27B59205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13E948E-49EF-8C4E-0898-E98F72B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5A65652-1FC1-56DE-41BF-70B7E31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96C117-0DD7-57D2-DF3E-3C0A174E0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0" name="Picture 2" descr="Samsung Mobile Mockup Template Download on Pngtree | Mobile mockup, Samsung  mobile, Samsu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657226"/>
            <a:ext cx="497204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1057275"/>
            <a:ext cx="2095500" cy="4038600"/>
          </a:xfrm>
          <a:prstGeom prst="roundRect">
            <a:avLst>
              <a:gd name="adj" fmla="val 4741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F5E8B0A-35A9-1D4F-DB19-BE07791E78F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E1F6B-3A1F-F4AA-B616-B69C903A909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A17A55-6967-1E8F-7303-5303CBD602A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4F218F-2B5C-5125-3565-DD9470D6775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F21373-8291-8606-349F-C9D37F7F42EA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90A1A8-07D6-CC23-110F-A4349C95D83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2C4FA-6364-1259-35B8-B7538FBAB89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98D622-19A9-9C4F-D8B3-A0B8BACFDA9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D19E43-BFD6-BAEA-5172-CB6E311691D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86DB862-383E-AC4E-53C8-05578489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1406AB-9157-BB66-317E-91FF667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E6F05EB3-1A18-FFAB-87F4-C3B6F94C3D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43863" y="1011126"/>
            <a:ext cx="3171810" cy="51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B58D15-E021-9409-2BF6-38B8662548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05A38DB-2EAE-47C8-9F84-174DA20245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72C8C42-C792-4628-B171-1C30DA52BB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EFF8FA1-B5A4-2A75-DF61-6155775A60B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8A97E-3A14-7BF0-D186-C53734F2598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94450-A56F-CB14-56CE-6BAB4A469F50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DC2765-72E6-0900-A64B-07D9394DE1EE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72BBAE-9F84-4D92-5FC5-6BAC2EBBA3A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D8EF8C-2CE8-32A2-4893-8A1F462F59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4073C-92F4-B219-BB9F-D220B1F1317A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DC2B2F-DD31-C057-140F-8607950C122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099AF-ADE0-F209-43E6-00047303FC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9D6B138-607A-1698-333D-31B07D85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EC58AAA-3CCF-ABE2-A4E2-6851325D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2E6D52DE-4D97-3181-9440-19E31A6CE8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61702" y="1108334"/>
            <a:ext cx="2131430" cy="4626572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88786B7F-DEAA-9BB7-8BD3-B3780EB61BC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55760" y="1200818"/>
            <a:ext cx="534445" cy="155541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3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logo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686872"/>
            <a:ext cx="11205713" cy="2200204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2887077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3947960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3805958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948C5E-76A7-F702-69DB-282464E7764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56AD05-D0D5-B566-5464-905D6E126C9B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9BB277-D677-7122-583C-E2DA058F670A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1A5C2-1028-7EF7-EC88-4F04EC7380D2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42C0C7-F574-E38A-4EB3-08F7967A5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9D78DE-4DE3-2990-85E4-786FD52314B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8D337-520D-D86F-59BE-49A69B9FFC6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4FC1A-E55F-C03B-647D-62C9D227489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F77203-FB16-225E-E2AD-E6F5BFB29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32108-B491-0ED9-0209-DCDB4B879444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3B44A9-629A-9AFC-6A18-1288714D7213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47E8952C-C96D-E1CF-68EF-C321F558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43BEA4F-EC22-DCD8-2D07-6E96C6A7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P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rgbClr val="00AFEF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942152"/>
            <a:ext cx="292100" cy="29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3CFF9A2-77A5-DDEE-8CD5-81FBB071FF6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020D5-F981-3E97-FE5E-ADF3F5D5D67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F97B9-1D92-F527-C77C-03A8413842F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61B76C-9BE8-353C-CE4F-D68CC621DEA4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53315-09D7-5756-C6C6-55FFDDCFE13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79C1E-4CE5-9C79-D05A-E661FD9C1020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7A207F-A3E9-4918-9A39-6AFD5C75AE2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1CAD55-C718-D746-6C4B-AC27D7F9E3C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2AF38-7C96-9660-E7DF-32022B5040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98B8E65-85EA-EDA7-0D26-FAB09CE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6AC2544-66BB-6379-48DA-83F16247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Background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" y="2914650"/>
            <a:ext cx="364657" cy="3646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407ADE-1691-B221-3DBE-A0668F67DFA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4C1E1A-F6EE-479B-62C5-AAA2AF44D763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F4A6C1-BB6F-E2E1-2B44-FAD2A1B1382F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836B12-C2E7-7458-8EEF-C0E54C0712FC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2B1A35-3625-44F2-B450-96259B3697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497A08-099F-1B3E-194B-4232B1D060A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BAB25-FCB5-FAAB-5765-8D4ACA9B26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9F01B-7545-EE0B-CCDB-EA38604EB38F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B09E43-1817-D52E-1B93-2D03B69FBBF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40A8E4-7C5F-7F57-1FD7-2B62EB3A0CA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01AA1-7975-3594-DC27-3B15A19D2BF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6A1549-5E94-2A55-30E3-4C7A2D1E807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98C5B0-03A7-5383-3EC8-3710BCD5581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E419B5B-7A9D-F950-9502-52863B41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DAFEAD-AB29-262E-41C9-C3201759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EB5E8B-9D80-CFB1-EDED-87ECE2CB2B8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6291E-292F-647B-E93F-CCF3BD97EF4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2A86A-A3D6-70DE-0206-BB773A44427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F733AF-6C3E-C1DE-BF08-4108C35CB05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7700C-E55C-27FB-89BF-E9B044E9EC3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A2E08-C471-6D85-4D71-8B7583F204F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8275F7-17A7-2357-D01F-B5A5E3884CF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C96F8B-987B-47C3-DC48-3B2EC5C98BF8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7A3534-0713-475D-C6A5-307770CE20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EB70784-4611-F5A4-7D58-DD378AF3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7628174-E628-DF34-7A10-83FDFC5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EE1D6-0A80-8A7D-310B-2F6B434F4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110D58-C7C9-AD78-555F-33E02058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1B152-BF7B-A150-5A99-2B451EC38D47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59768-9879-1B7A-B5FA-0DCEFE74D51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89155-4A4A-8DED-164F-8A56C00B8F9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096035-4D5E-EF98-4374-6099861A66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792706-2488-D26C-C54B-F6881C86D05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6761B-1C8C-2A9C-97D2-FD722A844AE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A4366D-2C0B-5E27-DC28-A877427191A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38E5B-E5A0-69DD-94F0-C506BC4743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09C7B13-13FD-9548-48BE-5821DF0A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283063C-B225-E607-FC11-4C67B227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- Placehol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B71F910-DD42-8802-386F-AA27E891E3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14350" y="1125114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14348" y="2885650"/>
            <a:ext cx="4467229" cy="224454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 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5667375" y="1125114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E269295-E313-A799-7125-41D39E39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B895D-114D-C9C2-A547-220F39E95B3A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1B30F-7B6D-78FB-BD6E-E34AD607BE5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7F6DF5-10A9-DC42-E1E9-D1FA91D6BB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9BFF-8A0A-B338-A74E-37D7F5CED4D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9E1AD-2113-53D7-8783-10A60D93296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424EB-91CE-59BF-400F-9BCF3A182E6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99800F-88A1-1EF2-673A-E19EDD4D12A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A7C85-7A63-3F94-A6E0-51FBFB0A62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E5B1EA-BE1C-22C4-8140-1FF7F085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F5244F-399D-4048-0258-1C4D4345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Left - Titl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36A66E2-7787-687B-3553-97FAF9109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737350" y="1332588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7348" y="3093124"/>
            <a:ext cx="4467229" cy="219233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624706" y="1332588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473B34E-C5A1-D7E2-C692-BFBE5EBD6A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FE12-2689-2DB3-6CB8-E6D662CAE886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B0CF2-5878-8045-7665-76673B4F71AB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C447DE-39C2-0CF7-466F-6F936D0397D6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B166D7-5532-DFCC-4719-A557C504B8F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618045-F14E-9F31-0FA0-0532F46BF46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F28839-2BBD-09C4-84D8-C7BD82D44B55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D9E80B-3CE1-773E-29BB-8B95E6D4543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A3E05-765A-20DC-76C7-1BB18527C0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2971456-C6D4-0F38-6B9E-1F35DDA6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720CF9-36DD-EAE0-4DFF-B34E1D7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00D1CE85-AA59-46D7-98F4-301D80B4061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B9B05A01-6F48-4D1A-BEA9-613C8F70D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79" r:id="rId3"/>
    <p:sldLayoutId id="2147483652" r:id="rId4"/>
    <p:sldLayoutId id="2147483653" r:id="rId5"/>
    <p:sldLayoutId id="2147483654" r:id="rId6"/>
    <p:sldLayoutId id="2147483677" r:id="rId7"/>
    <p:sldLayoutId id="2147483655" r:id="rId8"/>
    <p:sldLayoutId id="2147483656" r:id="rId9"/>
    <p:sldLayoutId id="2147483657" r:id="rId10"/>
    <p:sldLayoutId id="2147483678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6" r:id="rId17"/>
    <p:sldLayoutId id="2147483674" r:id="rId18"/>
    <p:sldLayoutId id="2147483673" r:id="rId19"/>
    <p:sldLayoutId id="2147483675" r:id="rId20"/>
    <p:sldLayoutId id="2147483676" r:id="rId21"/>
    <p:sldLayoutId id="2147483664" r:id="rId22"/>
    <p:sldLayoutId id="2147483665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K2D" panose="00000500000000000000" pitchFamily="2" charset="-3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5E41-A1AF-488B-B0BD-65F8B7FD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44" y="1697969"/>
            <a:ext cx="11205713" cy="1503878"/>
          </a:xfrm>
        </p:spPr>
        <p:txBody>
          <a:bodyPr>
            <a:normAutofit/>
          </a:bodyPr>
          <a:lstStyle/>
          <a:p>
            <a:r>
              <a:rPr lang="en-US" sz="2800" dirty="0"/>
              <a:t>LUẬN VĂN TỐT NGHIỆP ĐẠI HỌC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537F2-C3B5-487E-AF04-318467A15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412" y="3656153"/>
            <a:ext cx="11205713" cy="1036706"/>
          </a:xfrm>
        </p:spPr>
        <p:txBody>
          <a:bodyPr>
            <a:normAutofit fontScale="70000" lnSpcReduction="20000"/>
          </a:bodyPr>
          <a:lstStyle/>
          <a:p>
            <a:r>
              <a:rPr lang="vi-VN" sz="4500" dirty="0"/>
              <a:t>XÂY</a:t>
            </a:r>
            <a:r>
              <a:rPr lang="en-US" sz="4500" dirty="0"/>
              <a:t> </a:t>
            </a:r>
            <a:r>
              <a:rPr lang="vi-VN" sz="4500" dirty="0"/>
              <a:t>DỰNG</a:t>
            </a:r>
            <a:r>
              <a:rPr lang="en-US" sz="4500" dirty="0"/>
              <a:t> </a:t>
            </a:r>
            <a:r>
              <a:rPr lang="vi-VN" sz="4500" dirty="0"/>
              <a:t>WEBSITE THƯƠNG MẠI ĐIỆN TỬ BÁN SÁCH</a:t>
            </a:r>
            <a:r>
              <a:rPr lang="en-US" sz="4500" dirty="0"/>
              <a:t> </a:t>
            </a:r>
            <a:endParaRPr lang="vi-VN" sz="4500" dirty="0"/>
          </a:p>
          <a:p>
            <a:r>
              <a:rPr lang="vi-VN" sz="4500" dirty="0"/>
              <a:t>BUILDING A BOOK E-COMMERCE WEBSITE</a:t>
            </a:r>
            <a:endParaRPr lang="en-US" sz="4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7A67E-F5E5-4E62-AFA1-B5747C25A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411" y="4883327"/>
            <a:ext cx="11205713" cy="1121548"/>
          </a:xfrm>
        </p:spPr>
        <p:txBody>
          <a:bodyPr numCol="2"/>
          <a:lstStyle/>
          <a:p>
            <a:r>
              <a:rPr lang="vi-VN" dirty="0"/>
              <a:t> Sinh viên thực hiện:</a:t>
            </a:r>
          </a:p>
          <a:p>
            <a:r>
              <a:rPr lang="vi-VN" dirty="0"/>
              <a:t>Hứa Hùng Tấn</a:t>
            </a:r>
          </a:p>
          <a:p>
            <a:r>
              <a:rPr lang="vi-VN" dirty="0"/>
              <a:t>MSSV: C2200011</a:t>
            </a:r>
          </a:p>
          <a:p>
            <a:r>
              <a:rPr lang="vi-VN" dirty="0"/>
              <a:t>Giảng viên hướng dẫn:</a:t>
            </a:r>
          </a:p>
          <a:p>
            <a:r>
              <a:rPr lang="vi-VN" dirty="0"/>
              <a:t>ThS. Nguyễn Thị Kim Yến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5FA110C-7EB9-73AA-CF05-467C2EBF9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93" y="-80103"/>
            <a:ext cx="6780213" cy="254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78" tIns="47890" rIns="95778" bIns="47890">
            <a:spAutoFit/>
          </a:bodyPr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8155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88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7005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643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3630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0830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8030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5230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vi-VN" sz="1800" dirty="0">
                <a:solidFill>
                  <a:srgbClr val="FFFFFF"/>
                </a:solidFill>
                <a:latin typeface="Verdana" panose="020B0604030504040204" pitchFamily="34" charset="0"/>
              </a:rPr>
              <a:t> ĐẠI HỌC CẦN THƠ</a:t>
            </a:r>
            <a:br>
              <a:rPr lang="en-US" sz="1800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vi-VN" sz="1600" b="1" dirty="0">
                <a:solidFill>
                  <a:srgbClr val="FFFFFF"/>
                </a:solidFill>
                <a:latin typeface="Verdana" panose="020B0604030504040204" pitchFamily="34" charset="0"/>
              </a:rPr>
              <a:t>TRƯỜNG CÔNG NGHỆ THÔNG TIN </a:t>
            </a:r>
            <a:r>
              <a:rPr lang="en-US" sz="1600" b="1" dirty="0">
                <a:solidFill>
                  <a:srgbClr val="FFFFFF"/>
                </a:solidFill>
                <a:latin typeface="Verdana" panose="020B0604030504040204" pitchFamily="34" charset="0"/>
              </a:rPr>
              <a:t>&amp;</a:t>
            </a:r>
            <a:r>
              <a:rPr lang="vi-VN" sz="1600" b="1" dirty="0">
                <a:solidFill>
                  <a:srgbClr val="FFFFFF"/>
                </a:solidFill>
                <a:latin typeface="Verdana" panose="020B0604030504040204" pitchFamily="34" charset="0"/>
              </a:rPr>
              <a:t> TRUYỀN THÔNG</a:t>
            </a:r>
          </a:p>
          <a:p>
            <a:pPr algn="ctr" eaLnBrk="0" hangingPunct="0">
              <a:spcBef>
                <a:spcPct val="50000"/>
              </a:spcBef>
            </a:pPr>
            <a:endParaRPr 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b="1" dirty="0">
                <a:solidFill>
                  <a:srgbClr val="FFFFFF"/>
                </a:solidFill>
              </a:rPr>
              <a:t>NGÀNH CÔNG NGHỆ THÔNG 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4505B-E9C1-1B43-314D-64FF075C17E9}"/>
              </a:ext>
            </a:extLst>
          </p:cNvPr>
          <p:cNvSpPr txBox="1"/>
          <p:nvPr/>
        </p:nvSpPr>
        <p:spPr>
          <a:xfrm>
            <a:off x="5241304" y="6127422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Cần Thơ, 08/2025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7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1FEE-247C-0AA3-BFF0-715DADD62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B7C2-5EF8-2488-6A88-0510CBDC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Công nghệ được sử dụng – Tích hợp chức năng</a:t>
            </a:r>
            <a:endParaRPr lang="en-US" dirty="0"/>
          </a:p>
        </p:txBody>
      </p:sp>
      <p:pic>
        <p:nvPicPr>
          <p:cNvPr id="8" name="Picture 10" descr="TuDongChat">
            <a:extLst>
              <a:ext uri="{FF2B5EF4-FFF2-40B4-BE49-F238E27FC236}">
                <a16:creationId xmlns:a16="http://schemas.microsoft.com/office/drawing/2014/main" id="{D9314700-8EE3-AAFC-B373-0738EF17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42" y="3080797"/>
            <a:ext cx="4267200" cy="108585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663412-88E6-B442-9C17-58049057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32" y="2207316"/>
            <a:ext cx="1880178" cy="195933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6" descr="speech recognition record ai artificial intelligence - filled outline icon  14359018 Vector Art at Vecteezy">
            <a:extLst>
              <a:ext uri="{FF2B5EF4-FFF2-40B4-BE49-F238E27FC236}">
                <a16:creationId xmlns:a16="http://schemas.microsoft.com/office/drawing/2014/main" id="{5144E433-FE95-AD4E-8B3F-21E97264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574" y="2207315"/>
            <a:ext cx="1873893" cy="195278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3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DAC1-8A05-C166-946E-07DADB24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hệ thống – Sơ đồ use case tổng quát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9C35C0-2E86-EE45-D876-B7544DD53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657" y="1184275"/>
            <a:ext cx="9907570" cy="4992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926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C6424-9386-A235-B74E-B1F632FF0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A72C-1EEA-5A1A-ED46-948D6A4E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hệ thống – Sơ đồ use case khách hàng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5CEF3E-78CC-1F51-7512-AA744840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7FBDB-F06B-2619-CC9C-DD12156C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97204"/>
            <a:ext cx="10515599" cy="49797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0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A0417-A5C5-9306-9D2A-DB1B69A93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F73D-E833-146C-3C64-753662F0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hệ thống – Sơ đồ use case quản trị viên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C76DB-D707-49B3-0629-21AFB3500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61" y="1263192"/>
            <a:ext cx="10382839" cy="49137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3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5226-637A-3774-906C-00E4727E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hệ thống – Cơ sở dữ liệu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3BDF2-1646-1788-D480-00018EBD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1FF00-9E64-EE32-7A3E-D4CAA69E9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1095"/>
            <a:ext cx="10515600" cy="5035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6CA8-B739-6DFD-C1CC-EC6477E2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quả đạt được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ED9-E3FD-AC51-F73D-F87245C9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vi-VN" dirty="0"/>
              <a:t>Xây dựng được website bán sách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vi-VN" dirty="0"/>
              <a:t>Đáp ứng các chức năng cốt lõi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vi-VN" dirty="0"/>
              <a:t>Khách hàng có thể mua hàng và thanh toán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vi-VN" dirty="0"/>
              <a:t>Hỗ trợ các tác vụ quản trị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E9FA-0748-6C6F-E4BF-E3B95FC4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Hạn chế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42DB-F4BA-5ED3-6740-254AB467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dirty="0"/>
              <a:t>Khả năng tương thích còn hạn chế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dirty="0"/>
              <a:t>Chưa đa dạng phương thức thanh toán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dirty="0"/>
              <a:t>Tích hợp AI còn ở mức cơ bản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dirty="0"/>
              <a:t>Thiếu các cơ chế bảo mật mạnh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3766-E3DC-FE59-0253-D5751EB8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Hướng phát triển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851D-8BAA-DB2D-9458-503ED3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09"/>
            <a:ext cx="10515600" cy="43513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dirty="0"/>
              <a:t>Phát triển ứng dụng đa nền tảng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dirty="0"/>
              <a:t>Bổ sung thêm phương thức thanh toán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dirty="0"/>
              <a:t>Tích hợp thêm trí tuệ nhân tạo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dirty="0"/>
              <a:t>Tăng cường bảo mật</a:t>
            </a: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vi-VN" dirty="0"/>
              <a:t>Cải thiện UI/UX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C2A1-C5C5-4857-024E-1C9239D1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349C-6CFF-BBAD-7DB7-CE1530B0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8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981F-8DDB-4942-9095-1A301A930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Cảm ơn thầy cô và các bạn đã lắng nghe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8CBC-CC0F-41DD-9762-03FD26D3B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567" y="3429000"/>
            <a:ext cx="10029565" cy="796491"/>
          </a:xfrm>
        </p:spPr>
        <p:txBody>
          <a:bodyPr/>
          <a:lstStyle/>
          <a:p>
            <a:r>
              <a:rPr lang="vi-VN" dirty="0"/>
              <a:t>Thanks</a:t>
            </a:r>
            <a:r>
              <a:rPr lang="en-US" dirty="0"/>
              <a:t> </a:t>
            </a:r>
            <a:r>
              <a:rPr lang="vi-VN" dirty="0"/>
              <a:t>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9C82-E165-4291-296C-0B6D29685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44" y="2008231"/>
            <a:ext cx="11205713" cy="1420769"/>
          </a:xfrm>
        </p:spPr>
        <p:txBody>
          <a:bodyPr>
            <a:normAutofit/>
          </a:bodyPr>
          <a:lstStyle/>
          <a:p>
            <a:r>
              <a:rPr lang="vi-VN" sz="2800" dirty="0">
                <a:solidFill>
                  <a:schemeClr val="accent2"/>
                </a:solidFill>
              </a:rPr>
              <a:t>LUẬN VĂN TỐT NGHIỆP ĐẠI HỌC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B227C-F72B-0A3A-1BA0-B974084F3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>
                <a:solidFill>
                  <a:schemeClr val="accent2"/>
                </a:solidFill>
              </a:rPr>
              <a:t>XÂY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vi-VN" dirty="0">
                <a:solidFill>
                  <a:schemeClr val="accent2"/>
                </a:solidFill>
              </a:rPr>
              <a:t>DỰNG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vi-VN" dirty="0">
                <a:solidFill>
                  <a:schemeClr val="accent2"/>
                </a:solidFill>
              </a:rPr>
              <a:t>WEBSITE THƯƠNG MẠI ĐIỆN TỬ BÁN SÁCH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vi-VN" dirty="0">
              <a:solidFill>
                <a:schemeClr val="accent2"/>
              </a:solidFill>
            </a:endParaRPr>
          </a:p>
          <a:p>
            <a:r>
              <a:rPr lang="vi-VN" dirty="0">
                <a:solidFill>
                  <a:schemeClr val="accent2"/>
                </a:solidFill>
              </a:rPr>
              <a:t>BUILDING A BOOK E-COMMERCE WEBSITE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249C-51C8-C10F-ACF3-9A8B868F97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3144" y="4924425"/>
            <a:ext cx="11205713" cy="1165290"/>
          </a:xfrm>
        </p:spPr>
        <p:txBody>
          <a:bodyPr numCol="2"/>
          <a:lstStyle/>
          <a:p>
            <a:r>
              <a:rPr lang="en-US" altLang="en-US" sz="2000" dirty="0"/>
              <a:t>Sinh </a:t>
            </a:r>
            <a:r>
              <a:rPr lang="en-US" altLang="en-US" sz="2000" dirty="0" err="1"/>
              <a:t>viên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thực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hiện</a:t>
            </a:r>
            <a:r>
              <a:rPr lang="en-US" altLang="en-US" sz="2000" dirty="0"/>
              <a:t>: </a:t>
            </a:r>
            <a:endParaRPr lang="vi-VN" altLang="en-US" dirty="0"/>
          </a:p>
          <a:p>
            <a:r>
              <a:rPr lang="vi-VN" altLang="en-US" sz="2000" dirty="0"/>
              <a:t>Hứa Hùng Tấn</a:t>
            </a:r>
          </a:p>
          <a:p>
            <a:r>
              <a:rPr lang="en-US" altLang="en-US" sz="2000" dirty="0"/>
              <a:t>MSSV:</a:t>
            </a:r>
            <a:r>
              <a:rPr lang="vi-VN" altLang="en-US" sz="2000" dirty="0"/>
              <a:t> C2200011</a:t>
            </a:r>
            <a:endParaRPr lang="vi-VN" altLang="en-US" dirty="0"/>
          </a:p>
          <a:p>
            <a:pPr marL="0" indent="0">
              <a:buFont typeface="+mj-lt"/>
              <a:buNone/>
            </a:pPr>
            <a:endParaRPr lang="vi-VN" altLang="en-US" dirty="0"/>
          </a:p>
          <a:p>
            <a:pPr marL="0" indent="0">
              <a:buFont typeface="+mj-lt"/>
              <a:buNone/>
            </a:pPr>
            <a:r>
              <a:rPr lang="vi-VN" altLang="en-US" dirty="0"/>
              <a:t>Giảng viên hướng dẫn:</a:t>
            </a:r>
          </a:p>
          <a:p>
            <a:pPr marL="0" indent="0">
              <a:buFont typeface="+mj-lt"/>
              <a:buNone/>
            </a:pPr>
            <a:r>
              <a:rPr lang="vi-VN" altLang="en-US" dirty="0"/>
              <a:t>ThS. Nguyễn Thị Kim Yến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EBB2B3-CC84-B900-83A5-EDADCC2A10D2}"/>
              </a:ext>
            </a:extLst>
          </p:cNvPr>
          <p:cNvSpPr txBox="1">
            <a:spLocks noChangeArrowheads="1"/>
          </p:cNvSpPr>
          <p:nvPr/>
        </p:nvSpPr>
        <p:spPr>
          <a:xfrm>
            <a:off x="914242" y="2286000"/>
            <a:ext cx="7772400" cy="1447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i="0" kern="1200" baseline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K2D" panose="00000500000000000000" pitchFamily="2" charset="-34"/>
              </a:defRPr>
            </a:lvl1pPr>
          </a:lstStyle>
          <a:p>
            <a:br>
              <a:rPr lang="en-US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EB1AF84-631D-3135-837A-12306CFD8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893" y="-81508"/>
            <a:ext cx="6780213" cy="254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78" tIns="47890" rIns="95778" bIns="47890">
            <a:spAutoFit/>
          </a:bodyPr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8155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88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37005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1643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3630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0830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88030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45230" defTabSz="95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vi-VN" sz="1800" dirty="0">
                <a:solidFill>
                  <a:srgbClr val="006600"/>
                </a:solidFill>
                <a:latin typeface="Verdana" panose="020B0604030504040204" pitchFamily="34" charset="0"/>
              </a:rPr>
              <a:t>ĐẠI HỌC CẦN THƠ</a:t>
            </a:r>
            <a:br>
              <a:rPr lang="en-US" sz="1800" dirty="0">
                <a:solidFill>
                  <a:srgbClr val="006600"/>
                </a:solidFill>
                <a:latin typeface="Verdana" panose="020B0604030504040204" pitchFamily="34" charset="0"/>
              </a:rPr>
            </a:br>
            <a:r>
              <a:rPr lang="vi-VN" sz="1600" b="1" dirty="0">
                <a:solidFill>
                  <a:srgbClr val="006600"/>
                </a:solidFill>
                <a:latin typeface="Verdana" panose="020B0604030504040204" pitchFamily="34" charset="0"/>
              </a:rPr>
              <a:t>TRƯỜNG CÔNG NGHỆ THÔNG TIN </a:t>
            </a:r>
            <a:r>
              <a:rPr lang="en-US" sz="1600" b="1" dirty="0">
                <a:solidFill>
                  <a:srgbClr val="006600"/>
                </a:solidFill>
                <a:latin typeface="Verdana" panose="020B0604030504040204" pitchFamily="34" charset="0"/>
              </a:rPr>
              <a:t>&amp;</a:t>
            </a:r>
            <a:r>
              <a:rPr lang="vi-VN" sz="1600" b="1" dirty="0">
                <a:solidFill>
                  <a:srgbClr val="006600"/>
                </a:solidFill>
                <a:latin typeface="Verdana" panose="020B0604030504040204" pitchFamily="34" charset="0"/>
              </a:rPr>
              <a:t> TRUYỀN THÔNG</a:t>
            </a:r>
          </a:p>
          <a:p>
            <a:pPr algn="ctr" eaLnBrk="0" hangingPunct="0">
              <a:spcBef>
                <a:spcPct val="50000"/>
              </a:spcBef>
            </a:pPr>
            <a:endParaRPr lang="en-US" b="1" dirty="0">
              <a:solidFill>
                <a:srgbClr val="006600"/>
              </a:solidFill>
              <a:latin typeface="Verdana" panose="020B0604030504040204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b="1" dirty="0">
              <a:solidFill>
                <a:srgbClr val="006600"/>
              </a:solidFill>
              <a:latin typeface="Verdana" panose="020B0604030504040204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</a:rPr>
              <a:t>NGÀNH CÔNG NGHỆ THÔNG TIN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DB5F9-63B1-66FB-C604-5B585D06520E}"/>
              </a:ext>
            </a:extLst>
          </p:cNvPr>
          <p:cNvSpPr txBox="1"/>
          <p:nvPr/>
        </p:nvSpPr>
        <p:spPr>
          <a:xfrm>
            <a:off x="5043339" y="6089715"/>
            <a:ext cx="23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00AFEF"/>
                </a:solidFill>
              </a:rPr>
              <a:t>Cần Thơ, 08/2025</a:t>
            </a:r>
            <a:r>
              <a:rPr lang="vi-VN" dirty="0">
                <a:solidFill>
                  <a:schemeClr val="bg1"/>
                </a:solidFill>
              </a:rPr>
              <a:t>ần</a:t>
            </a:r>
            <a:endParaRPr lang="en-US" b="1" dirty="0">
              <a:solidFill>
                <a:srgbClr val="00AF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2F3B-053A-8951-1F92-296FC43B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7A71-EA93-22DC-E37E-3A20AA41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496" y="1477568"/>
            <a:ext cx="10194303" cy="435133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vi-VN" sz="3500" dirty="0"/>
              <a:t>Giới thiệu đề tài</a:t>
            </a:r>
          </a:p>
          <a:p>
            <a:pPr marL="457200" indent="-457200">
              <a:buAutoNum type="arabicPeriod"/>
            </a:pPr>
            <a:r>
              <a:rPr lang="vi-VN" sz="3500" dirty="0"/>
              <a:t>Công nghệ được sử dụng</a:t>
            </a:r>
          </a:p>
          <a:p>
            <a:pPr marL="457200" indent="-457200">
              <a:buAutoNum type="arabicPeriod"/>
            </a:pPr>
            <a:r>
              <a:rPr lang="vi-VN" sz="3500" dirty="0"/>
              <a:t>Thiết kế hệ thống</a:t>
            </a:r>
          </a:p>
          <a:p>
            <a:pPr marL="457200" indent="-457200">
              <a:buAutoNum type="arabicPeriod"/>
            </a:pPr>
            <a:r>
              <a:rPr lang="vi-VN" sz="3500" dirty="0"/>
              <a:t>Kết quả đạt được</a:t>
            </a:r>
          </a:p>
          <a:p>
            <a:pPr marL="457200" indent="-457200">
              <a:buAutoNum type="arabicPeriod"/>
            </a:pPr>
            <a:r>
              <a:rPr lang="vi-VN" sz="3500" dirty="0"/>
              <a:t>Hạn chế và hướng phát triển </a:t>
            </a:r>
          </a:p>
          <a:p>
            <a:pPr marL="457200" indent="-457200">
              <a:buAutoNum type="arabicPeriod"/>
            </a:pPr>
            <a:r>
              <a:rPr lang="vi-VN" sz="3500" dirty="0"/>
              <a:t>Demo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614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F118-A139-3B99-E33D-385BDF18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đề tài - Đặt vấn 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19AC-4137-56F2-5FB8-D1F40ADC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35133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3000" dirty="0"/>
              <a:t>Sự phát triển của công nghệ thông tin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3000" dirty="0"/>
              <a:t>Thương mại điện tử trở thành xu hướng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3000" dirty="0"/>
              <a:t>Kinh doanh sách là một lĩnh vực đầy tiềm năng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3000" dirty="0"/>
              <a:t>Các hệ thống hiện có chưa đáp ứng được hết nhu cầu người dùng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349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9313-B7D0-0C10-3FEA-0BE99ECA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đề tài - Mục tiêu đề 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8560-F4A3-8D06-4587-AF00FB5D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500" dirty="0"/>
              <a:t>Xây dựng một website bán sách: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500" dirty="0"/>
              <a:t>Đảm bảo các chức năng cơ bản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500" dirty="0"/>
              <a:t>Hỗ trợ công tác quản trị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500" dirty="0"/>
              <a:t>Giao diện thân thiện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vi-VN" sz="3500" dirty="0"/>
          </a:p>
          <a:p>
            <a:endParaRPr lang="vi-VN" sz="3500" dirty="0"/>
          </a:p>
        </p:txBody>
      </p:sp>
    </p:spTree>
    <p:extLst>
      <p:ext uri="{BB962C8B-B14F-4D97-AF65-F5344CB8AC3E}">
        <p14:creationId xmlns:p14="http://schemas.microsoft.com/office/powerpoint/2010/main" val="309025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370A-96AC-41B3-7C3D-0E519CB64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3D9F-1576-23DB-1E3E-D5DFB5BE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đề tài – Đối tượng của đề 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8023-BD58-93EB-4493-AFB720B77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500" dirty="0"/>
              <a:t>Website bán sách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500" dirty="0"/>
              <a:t>Người dùng mua sách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500" dirty="0"/>
              <a:t>Nhà cung cấp sách</a:t>
            </a:r>
          </a:p>
        </p:txBody>
      </p:sp>
    </p:spTree>
    <p:extLst>
      <p:ext uri="{BB962C8B-B14F-4D97-AF65-F5344CB8AC3E}">
        <p14:creationId xmlns:p14="http://schemas.microsoft.com/office/powerpoint/2010/main" val="36769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730BC-42FE-7019-B00C-850776AAC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4C9A-1746-B3E8-BF79-7804FCDF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đề tài – Phạm vi của đề 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66D7-08E7-B8AC-6C09-70D26DEE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500" dirty="0"/>
              <a:t>Lĩnh vực kinh doanh sách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500" dirty="0"/>
              <a:t>Thị trường Việt Nam</a:t>
            </a:r>
          </a:p>
        </p:txBody>
      </p:sp>
    </p:spTree>
    <p:extLst>
      <p:ext uri="{BB962C8B-B14F-4D97-AF65-F5344CB8AC3E}">
        <p14:creationId xmlns:p14="http://schemas.microsoft.com/office/powerpoint/2010/main" val="249822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44BEB-85A5-0CFE-FE69-060DF5E4A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BC51-E63A-D765-C6CB-AE8AFEA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đề tài – Phương pháp nghiên 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EB95-89BC-16C2-8A01-C9700370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500" dirty="0"/>
              <a:t>Thu thập và phân tích tài liệu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500" dirty="0"/>
              <a:t>Phân tích và thiết kế hệ thống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500" dirty="0"/>
              <a:t>Kiểm thử và đánh giá hệ thống</a:t>
            </a:r>
          </a:p>
        </p:txBody>
      </p:sp>
    </p:spTree>
    <p:extLst>
      <p:ext uri="{BB962C8B-B14F-4D97-AF65-F5344CB8AC3E}">
        <p14:creationId xmlns:p14="http://schemas.microsoft.com/office/powerpoint/2010/main" val="26699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F0AD-65E0-9AA1-E8AA-66FFB50C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Công nghệ được sử dụng – Xây dựng website</a:t>
            </a:r>
            <a:endParaRPr lang="en-US" dirty="0"/>
          </a:p>
        </p:txBody>
      </p:sp>
      <p:pic>
        <p:nvPicPr>
          <p:cNvPr id="1026" name="Picture 2" descr="Logo HTML 5 – Logos PNG">
            <a:extLst>
              <a:ext uri="{FF2B5EF4-FFF2-40B4-BE49-F238E27FC236}">
                <a16:creationId xmlns:a16="http://schemas.microsoft.com/office/drawing/2014/main" id="{60E0A5EC-BBF1-7CBE-C2BB-66DA3849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07" y="1546582"/>
            <a:ext cx="1700753" cy="17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CSS 3 – Logos PNG">
            <a:extLst>
              <a:ext uri="{FF2B5EF4-FFF2-40B4-BE49-F238E27FC236}">
                <a16:creationId xmlns:a16="http://schemas.microsoft.com/office/drawing/2014/main" id="{AF57483B-5958-7584-4F63-39CE1CAF3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28" y="1546582"/>
            <a:ext cx="1770668" cy="17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Bootstrap – Logos PNG">
            <a:extLst>
              <a:ext uri="{FF2B5EF4-FFF2-40B4-BE49-F238E27FC236}">
                <a16:creationId xmlns:a16="http://schemas.microsoft.com/office/drawing/2014/main" id="{641DFBBA-6171-5F5A-1D6E-135C815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90" y="1315036"/>
            <a:ext cx="1770668" cy="205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Logo, symbol, meaning, history, PNG, brand">
            <a:extLst>
              <a:ext uri="{FF2B5EF4-FFF2-40B4-BE49-F238E27FC236}">
                <a16:creationId xmlns:a16="http://schemas.microsoft.com/office/drawing/2014/main" id="{08A29CC9-9670-089A-FD40-D09640F43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72" y="3596801"/>
            <a:ext cx="2715622" cy="17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P logo PNG transparent image download, size: 2048x1024px">
            <a:extLst>
              <a:ext uri="{FF2B5EF4-FFF2-40B4-BE49-F238E27FC236}">
                <a16:creationId xmlns:a16="http://schemas.microsoft.com/office/drawing/2014/main" id="{B04D1D1C-BB30-6AC8-5EF4-A0265A697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803" y="3596801"/>
            <a:ext cx="2878318" cy="15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aktyczny kurs MySql | Szkolenia online | MG-Centrum | Kursy i ...">
            <a:extLst>
              <a:ext uri="{FF2B5EF4-FFF2-40B4-BE49-F238E27FC236}">
                <a16:creationId xmlns:a16="http://schemas.microsoft.com/office/drawing/2014/main" id="{0998709E-ED1C-E595-73F0-950193F8F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620" y="3372045"/>
            <a:ext cx="2395232" cy="195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0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5202</TotalTime>
  <Words>481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Barlow</vt:lpstr>
      <vt:lpstr>Arial</vt:lpstr>
      <vt:lpstr>Verdana</vt:lpstr>
      <vt:lpstr>Readex Pro</vt:lpstr>
      <vt:lpstr>Wingdings</vt:lpstr>
      <vt:lpstr>K2D</vt:lpstr>
      <vt:lpstr>Office Theme</vt:lpstr>
      <vt:lpstr>LUẬN VĂN TỐT NGHIỆP ĐẠI HỌC</vt:lpstr>
      <vt:lpstr>LUẬN VĂN TỐT NGHIỆP ĐẠI HỌC</vt:lpstr>
      <vt:lpstr>Nội dung</vt:lpstr>
      <vt:lpstr>Giới thiệu đề tài - Đặt vấn đề</vt:lpstr>
      <vt:lpstr>Giới thiệu đề tài - Mục tiêu đề tài</vt:lpstr>
      <vt:lpstr>Giới thiệu đề tài – Đối tượng của đề tài</vt:lpstr>
      <vt:lpstr>Giới thiệu đề tài – Phạm vi của đề tài</vt:lpstr>
      <vt:lpstr>Giới thiệu đề tài – Phương pháp nghiên cứu</vt:lpstr>
      <vt:lpstr>Công nghệ được sử dụng – Xây dựng website</vt:lpstr>
      <vt:lpstr>Công nghệ được sử dụng – Tích hợp chức năng</vt:lpstr>
      <vt:lpstr>Thiết kế hệ thống – Sơ đồ use case tổng quát</vt:lpstr>
      <vt:lpstr>Thiết kế hệ thống – Sơ đồ use case khách hàng</vt:lpstr>
      <vt:lpstr>Thiết kế hệ thống – Sơ đồ use case quản trị viên</vt:lpstr>
      <vt:lpstr>Thiết kế hệ thống – Cơ sở dữ liệu</vt:lpstr>
      <vt:lpstr>Kết quả đạt được</vt:lpstr>
      <vt:lpstr>Hạn chế</vt:lpstr>
      <vt:lpstr>Hướng phát triển</vt:lpstr>
      <vt:lpstr>DEMO</vt:lpstr>
      <vt:lpstr>Cảm ơn thầy cô và các bạn đã lắng nghe</vt:lpstr>
    </vt:vector>
  </TitlesOfParts>
  <Company>Can 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PowerPointTemplate_Blank</dc:title>
  <dc:creator>CTU Media</dc:creator>
  <cp:lastModifiedBy>Hua Tan</cp:lastModifiedBy>
  <cp:revision>420</cp:revision>
  <dcterms:created xsi:type="dcterms:W3CDTF">2022-07-01T08:15:51Z</dcterms:created>
  <dcterms:modified xsi:type="dcterms:W3CDTF">2025-08-09T13:36:42Z</dcterms:modified>
</cp:coreProperties>
</file>