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7" r:id="rId2"/>
    <p:sldId id="274" r:id="rId3"/>
    <p:sldId id="259" r:id="rId4"/>
    <p:sldId id="301" r:id="rId5"/>
    <p:sldId id="311" r:id="rId6"/>
    <p:sldId id="305" r:id="rId7"/>
    <p:sldId id="309" r:id="rId8"/>
    <p:sldId id="306" r:id="rId9"/>
    <p:sldId id="307" r:id="rId10"/>
    <p:sldId id="310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F21"/>
    <a:srgbClr val="10383C"/>
    <a:srgbClr val="F9C7F3"/>
    <a:srgbClr val="19BBF8"/>
    <a:srgbClr val="06383C"/>
    <a:srgbClr val="E769F6"/>
    <a:srgbClr val="F87E35"/>
    <a:srgbClr val="0090B2"/>
    <a:srgbClr val="98EE10"/>
    <a:srgbClr val="FF87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68" autoAdjust="0"/>
    <p:restoredTop sz="94660"/>
  </p:normalViewPr>
  <p:slideViewPr>
    <p:cSldViewPr snapToGrid="0">
      <p:cViewPr varScale="1">
        <p:scale>
          <a:sx n="97" d="100"/>
          <a:sy n="97" d="100"/>
        </p:scale>
        <p:origin x="77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91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332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016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5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触觉传感器数据采集，需要用到的外设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276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261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857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D260-EB1C-4D18-9FB4-E423363149BE}" type="datetime1">
              <a:rPr lang="en-US" altLang="zh-CN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365125"/>
          </a:xfrm>
        </p:spPr>
        <p:txBody>
          <a:bodyPr/>
          <a:lstStyle/>
          <a:p>
            <a:fld id="{63ECF47E-A345-4495-B6B0-F568DCAF1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D260-EB1C-4D18-9FB4-E423363149BE}" type="datetime1">
              <a:rPr lang="en-US" altLang="zh-CN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365125"/>
          </a:xfrm>
        </p:spPr>
        <p:txBody>
          <a:bodyPr/>
          <a:lstStyle/>
          <a:p>
            <a:fld id="{63ECF47E-A345-4495-B6B0-F568DCAF1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53A87-A119-4837-B2CD-051B065D5D9B}" type="datetime1">
              <a:rPr lang="en-US" altLang="zh-CN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CF47E-A345-4495-B6B0-F568DCAF1BF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977267"/>
            <a:ext cx="12192000" cy="36000"/>
          </a:xfrm>
          <a:prstGeom prst="rect">
            <a:avLst/>
          </a:prstGeom>
          <a:ln w="952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22104" y="4877075"/>
            <a:ext cx="12192000" cy="1980925"/>
          </a:xfrm>
          <a:prstGeom prst="rect">
            <a:avLst/>
          </a:prstGeom>
        </p:spPr>
      </p:pic>
      <p:pic>
        <p:nvPicPr>
          <p:cNvPr id="15" name="Picture 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108" y="-2"/>
            <a:ext cx="3953069" cy="96593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image" Target="../media/image9.pn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notesSlide" Target="../notesSlides/notesSlide9.xml"/><Relationship Id="rId2" Type="http://schemas.openxmlformats.org/officeDocument/2006/relationships/tags" Target="../tags/tag3.xml"/><Relationship Id="rId16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225" y="-32385"/>
            <a:ext cx="12216765" cy="69227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150110" y="1757045"/>
            <a:ext cx="7901305" cy="2633980"/>
          </a:xfrm>
          <a:prstGeom prst="rect">
            <a:avLst/>
          </a:prstGeom>
          <a:solidFill>
            <a:schemeClr val="accent5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F47E-A345-4495-B6B0-F568DCAF1BFB}" type="slidenum">
              <a:rPr lang="en-US" smtClean="0"/>
              <a:t>1</a:t>
            </a:fld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3234410" y="2348550"/>
            <a:ext cx="570349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06383C"/>
                </a:solidFill>
                <a:cs typeface="Times New Roman" panose="02020603050405020304" pitchFamily="18" charset="0"/>
              </a:rPr>
              <a:t>Final Project</a:t>
            </a:r>
            <a:endParaRPr lang="zh-CN" altLang="en-US" sz="4400" b="1" dirty="0">
              <a:solidFill>
                <a:srgbClr val="06383C"/>
              </a:solidFill>
              <a:ea typeface="微软雅黑" panose="020B0503020204020204" charset="-122"/>
              <a:cs typeface="Arial" panose="020B0604020202020204" pitchFamily="34" charset="0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731281" y="3475262"/>
            <a:ext cx="6732588" cy="0"/>
          </a:xfrm>
          <a:prstGeom prst="line">
            <a:avLst/>
          </a:prstGeom>
          <a:ln w="25400">
            <a:solidFill>
              <a:srgbClr val="F36F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077837" y="3722877"/>
            <a:ext cx="6016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  <a:ea typeface="微软雅黑" panose="020B0503020204020204" charset="-122"/>
              </a:rPr>
              <a:t>华羽霄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a typeface="微软雅黑" panose="020B0503020204020204" charset="-122"/>
              </a:rPr>
              <a:t>  </a:t>
            </a:r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  <a:ea typeface="微软雅黑" panose="020B0503020204020204" charset="-122"/>
              </a:rPr>
              <a:t>岳翼遥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a typeface="微软雅黑" panose="020B0503020204020204" charset="-122"/>
              </a:rPr>
              <a:t>  </a:t>
            </a:r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  <a:ea typeface="微软雅黑" panose="020B0503020204020204" charset="-122"/>
              </a:rPr>
              <a:t>施永祺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a typeface="微软雅黑" panose="020B0503020204020204" charset="-122"/>
              </a:rPr>
              <a:t> </a:t>
            </a:r>
          </a:p>
        </p:txBody>
      </p:sp>
      <p:pic>
        <p:nvPicPr>
          <p:cNvPr id="7" name="图形 6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44668" y="360045"/>
            <a:ext cx="2502664" cy="45985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F47E-A345-4495-B6B0-F568DCAF1BFB}" type="slidenum">
              <a:rPr lang="en-US" smtClean="0"/>
              <a:t>10</a:t>
            </a:fld>
            <a:endParaRPr lang="en-US"/>
          </a:p>
        </p:txBody>
      </p:sp>
      <p:sp>
        <p:nvSpPr>
          <p:cNvPr id="26" name="文本框 25"/>
          <p:cNvSpPr txBox="1"/>
          <p:nvPr>
            <p:custDataLst>
              <p:tags r:id="rId1"/>
            </p:custDataLst>
          </p:nvPr>
        </p:nvSpPr>
        <p:spPr>
          <a:xfrm>
            <a:off x="536575" y="1254760"/>
            <a:ext cx="305625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400" b="1" kern="100" dirty="0">
                <a:solidFill>
                  <a:srgbClr val="F87E35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lt"/>
              </a:rPr>
              <a:t>Inverse Kinematics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18185" y="2905760"/>
            <a:ext cx="1993154" cy="381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Current transform</a:t>
            </a: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0" y="1254760"/>
            <a:ext cx="4129405" cy="32315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428365" y="5619115"/>
            <a:ext cx="1661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Value of waist position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83944" y="5619115"/>
            <a:ext cx="1243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Target transform</a:t>
            </a:r>
          </a:p>
        </p:txBody>
      </p:sp>
      <p:sp>
        <p:nvSpPr>
          <p:cNvPr id="9" name="箭头: 右 22"/>
          <p:cNvSpPr/>
          <p:nvPr>
            <p:custDataLst>
              <p:tags r:id="rId3"/>
            </p:custDataLst>
          </p:nvPr>
        </p:nvSpPr>
        <p:spPr>
          <a:xfrm>
            <a:off x="2287905" y="5676265"/>
            <a:ext cx="1012825" cy="461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237990" y="2134235"/>
            <a:ext cx="1414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Initial guess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8185" y="3916045"/>
            <a:ext cx="23224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Error between target matrix and current matrix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箭头: 右 22"/>
          <p:cNvSpPr/>
          <p:nvPr>
            <p:custDataLst>
              <p:tags r:id="rId4"/>
            </p:custDataLst>
          </p:nvPr>
        </p:nvSpPr>
        <p:spPr>
          <a:xfrm rot="5400000">
            <a:off x="4514850" y="2675890"/>
            <a:ext cx="681990" cy="461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4237990" y="3309620"/>
            <a:ext cx="2089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Current joint values</a:t>
            </a:r>
          </a:p>
        </p:txBody>
      </p:sp>
      <p:sp>
        <p:nvSpPr>
          <p:cNvPr id="25" name="箭头: 右 22"/>
          <p:cNvSpPr/>
          <p:nvPr>
            <p:custDataLst>
              <p:tags r:id="rId5"/>
            </p:custDataLst>
          </p:nvPr>
        </p:nvSpPr>
        <p:spPr>
          <a:xfrm rot="20520000">
            <a:off x="2784475" y="3884930"/>
            <a:ext cx="1811020" cy="461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箭头: 右 22"/>
          <p:cNvSpPr/>
          <p:nvPr>
            <p:custDataLst>
              <p:tags r:id="rId6"/>
            </p:custDataLst>
          </p:nvPr>
        </p:nvSpPr>
        <p:spPr>
          <a:xfrm rot="16200000">
            <a:off x="1225550" y="4997450"/>
            <a:ext cx="681990" cy="461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箭头: 右 22"/>
          <p:cNvSpPr/>
          <p:nvPr>
            <p:custDataLst>
              <p:tags r:id="rId7"/>
            </p:custDataLst>
          </p:nvPr>
        </p:nvSpPr>
        <p:spPr>
          <a:xfrm rot="5400000">
            <a:off x="1225550" y="3395980"/>
            <a:ext cx="681990" cy="461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箭头: 右 22"/>
          <p:cNvSpPr/>
          <p:nvPr>
            <p:custDataLst>
              <p:tags r:id="rId8"/>
            </p:custDataLst>
          </p:nvPr>
        </p:nvSpPr>
        <p:spPr>
          <a:xfrm rot="11580000">
            <a:off x="2792730" y="3047365"/>
            <a:ext cx="1277620" cy="461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箭头: 右 22"/>
          <p:cNvSpPr/>
          <p:nvPr>
            <p:custDataLst>
              <p:tags r:id="rId9"/>
            </p:custDataLst>
          </p:nvPr>
        </p:nvSpPr>
        <p:spPr>
          <a:xfrm>
            <a:off x="5288915" y="5676265"/>
            <a:ext cx="1012825" cy="461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箭头: 右 22"/>
          <p:cNvSpPr/>
          <p:nvPr>
            <p:custDataLst>
              <p:tags r:id="rId10"/>
            </p:custDataLst>
          </p:nvPr>
        </p:nvSpPr>
        <p:spPr>
          <a:xfrm rot="3840000">
            <a:off x="4972685" y="4446905"/>
            <a:ext cx="1864995" cy="461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文本框 31"/>
          <p:cNvSpPr txBox="1"/>
          <p:nvPr>
            <p:custDataLst>
              <p:tags r:id="rId11"/>
            </p:custDataLst>
          </p:nvPr>
        </p:nvSpPr>
        <p:spPr>
          <a:xfrm>
            <a:off x="6647180" y="5619115"/>
            <a:ext cx="2468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Computed joint values</a:t>
            </a:r>
          </a:p>
        </p:txBody>
      </p:sp>
      <p:cxnSp>
        <p:nvCxnSpPr>
          <p:cNvPr id="33" name="直接连接符 32"/>
          <p:cNvCxnSpPr>
            <a:cxnSpLocks/>
            <a:endCxn id="7" idx="0"/>
          </p:cNvCxnSpPr>
          <p:nvPr>
            <p:custDataLst>
              <p:tags r:id="rId12"/>
            </p:custDataLst>
          </p:nvPr>
        </p:nvCxnSpPr>
        <p:spPr>
          <a:xfrm flipH="1">
            <a:off x="4259336" y="3758756"/>
            <a:ext cx="3447060" cy="18603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>
            <p:custDataLst>
              <p:tags r:id="rId13"/>
            </p:custDataLst>
          </p:nvPr>
        </p:nvCxnSpPr>
        <p:spPr>
          <a:xfrm flipH="1">
            <a:off x="6312571" y="2058861"/>
            <a:ext cx="3041650" cy="14452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>
            <p:custDataLst>
              <p:tags r:id="rId14"/>
            </p:custDataLst>
          </p:nvPr>
        </p:nvCxnSpPr>
        <p:spPr>
          <a:xfrm flipH="1">
            <a:off x="6322096" y="2228406"/>
            <a:ext cx="1823085" cy="12471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>
            <p:custDataLst>
              <p:tags r:id="rId15"/>
            </p:custDataLst>
          </p:nvPr>
        </p:nvCxnSpPr>
        <p:spPr>
          <a:xfrm flipH="1">
            <a:off x="6265581" y="3286316"/>
            <a:ext cx="1492250" cy="2266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2A34ECB-D8B2-A69B-3CBA-DB4AA2F4FBB2}"/>
              </a:ext>
            </a:extLst>
          </p:cNvPr>
          <p:cNvSpPr txBox="1"/>
          <p:nvPr/>
        </p:nvSpPr>
        <p:spPr>
          <a:xfrm>
            <a:off x="536575" y="281305"/>
            <a:ext cx="1454244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rgbClr val="0090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3. Grasp</a:t>
            </a:r>
            <a:endParaRPr lang="en-US" altLang="zh-CN" sz="2400" b="1" kern="100" dirty="0">
              <a:solidFill>
                <a:srgbClr val="0090B2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F47E-A345-4495-B6B0-F568DCAF1BFB}" type="slidenum">
              <a:rPr lang="en-US" smtClean="0"/>
              <a:t>11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145" y="-28575"/>
            <a:ext cx="12216765" cy="69227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60015" y="2445385"/>
            <a:ext cx="6862445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Thanks for listening</a:t>
            </a:r>
          </a:p>
        </p:txBody>
      </p:sp>
      <p:pic>
        <p:nvPicPr>
          <p:cNvPr id="7" name="图形 6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44668" y="360045"/>
            <a:ext cx="2502664" cy="45985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065" y="-32385"/>
            <a:ext cx="12216765" cy="69227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12700" y="-32385"/>
            <a:ext cx="4180205" cy="6922135"/>
          </a:xfrm>
          <a:prstGeom prst="rect">
            <a:avLst/>
          </a:prstGeom>
          <a:solidFill>
            <a:schemeClr val="accent5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F47E-A345-4495-B6B0-F568DCAF1BFB}" type="slidenum">
              <a:rPr lang="en-US" smtClean="0"/>
              <a:t>2</a:t>
            </a:fld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604520" y="2207895"/>
            <a:ext cx="3112135" cy="706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CONTENTS</a:t>
            </a:r>
          </a:p>
        </p:txBody>
      </p:sp>
      <p:pic>
        <p:nvPicPr>
          <p:cNvPr id="7" name="图形 6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44668" y="360045"/>
            <a:ext cx="2502664" cy="459853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687705" y="2938145"/>
            <a:ext cx="2945765" cy="762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1282A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32945" y="1450845"/>
            <a:ext cx="59658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400" i="1" dirty="0">
                <a:gradFill>
                  <a:gsLst>
                    <a:gs pos="100000">
                      <a:srgbClr val="0090B2"/>
                    </a:gs>
                    <a:gs pos="3000">
                      <a:srgbClr val="004A63"/>
                    </a:gs>
                  </a:gsLst>
                  <a:lin ang="0" scaled="0"/>
                </a:gra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  </a:t>
            </a:r>
            <a:r>
              <a:rPr lang="en-US" altLang="zh-CN" sz="2400" b="1" kern="100" dirty="0">
                <a:solidFill>
                  <a:srgbClr val="0090B2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lt"/>
              </a:rPr>
              <a:t>Division of labor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32945" y="2416680"/>
            <a:ext cx="6985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400" i="1" dirty="0">
                <a:gradFill>
                  <a:gsLst>
                    <a:gs pos="100000">
                      <a:srgbClr val="0090B2"/>
                    </a:gs>
                    <a:gs pos="3000">
                      <a:srgbClr val="004A63"/>
                    </a:gs>
                  </a:gsLst>
                  <a:lin ang="0" scaled="0"/>
                </a:gra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  </a:t>
            </a:r>
            <a:r>
              <a:rPr lang="en-US" altLang="zh-CN" sz="2400" b="1" dirty="0">
                <a:solidFill>
                  <a:srgbClr val="0090B2"/>
                </a:solidFill>
                <a:latin typeface="微软雅黑" panose="020B0503020204020204" charset="-122"/>
                <a:ea typeface="微软雅黑" panose="020B0503020204020204" charset="-122"/>
              </a:rPr>
              <a:t>Navigation</a:t>
            </a:r>
            <a:endParaRPr kumimoji="0" lang="en-US" altLang="zh-CN" sz="2400" b="1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32944" y="3397120"/>
            <a:ext cx="68967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400" i="1" dirty="0">
                <a:gradFill>
                  <a:gsLst>
                    <a:gs pos="100000">
                      <a:srgbClr val="0090B2"/>
                    </a:gs>
                    <a:gs pos="3000">
                      <a:srgbClr val="004A63"/>
                    </a:gs>
                  </a:gsLst>
                  <a:lin ang="0" scaled="0"/>
                </a:gra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3  </a:t>
            </a:r>
            <a:r>
              <a:rPr lang="en-US" altLang="zh-CN" sz="2400" b="1" dirty="0">
                <a:solidFill>
                  <a:srgbClr val="0090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Grasp</a:t>
            </a:r>
            <a:endParaRPr kumimoji="0" lang="en-US" altLang="zh-CN" sz="2400" b="1" strike="noStrike" kern="1200" cap="none" spc="0" normalizeH="0" baseline="0" noProof="0" dirty="0">
              <a:ln>
                <a:noFill/>
              </a:ln>
              <a:solidFill>
                <a:srgbClr val="0090B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F47E-A345-4495-B6B0-F568DCAF1BFB}" type="slidenum">
              <a:rPr lang="en-US" smtClean="0"/>
              <a:t>3</a:t>
            </a:fld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536575" y="281305"/>
            <a:ext cx="3113032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400" b="1" kern="100" dirty="0">
                <a:solidFill>
                  <a:srgbClr val="0090B2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lt"/>
              </a:rPr>
              <a:t>1. Division of labor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8103019-EAB7-7128-A514-C55978EDD970}"/>
              </a:ext>
            </a:extLst>
          </p:cNvPr>
          <p:cNvSpPr/>
          <p:nvPr/>
        </p:nvSpPr>
        <p:spPr>
          <a:xfrm>
            <a:off x="2402840" y="2272045"/>
            <a:ext cx="2362200" cy="2313910"/>
          </a:xfrm>
          <a:prstGeom prst="rect">
            <a:avLst/>
          </a:prstGeom>
          <a:solidFill>
            <a:srgbClr val="C00000">
              <a:tint val="66000"/>
              <a:satMod val="160000"/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Navigation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6BB7013-EF53-9C8C-258D-9E24815AA929}"/>
              </a:ext>
            </a:extLst>
          </p:cNvPr>
          <p:cNvSpPr/>
          <p:nvPr/>
        </p:nvSpPr>
        <p:spPr>
          <a:xfrm>
            <a:off x="7426960" y="2272045"/>
            <a:ext cx="2362200" cy="2313910"/>
          </a:xfrm>
          <a:prstGeom prst="rect">
            <a:avLst/>
          </a:prstGeom>
          <a:solidFill>
            <a:srgbClr val="C00000">
              <a:tint val="66000"/>
              <a:satMod val="160000"/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Grasp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7EE9F1-CF47-CDB2-398C-EAD40B89744F}"/>
              </a:ext>
            </a:extLst>
          </p:cNvPr>
          <p:cNvSpPr txBox="1"/>
          <p:nvPr/>
        </p:nvSpPr>
        <p:spPr>
          <a:xfrm>
            <a:off x="3108960" y="4905216"/>
            <a:ext cx="9499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kern="1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lt"/>
              </a:rPr>
              <a:t>华羽霄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94E2FFB-FF9B-1B9D-FE70-74AF40F04EA7}"/>
              </a:ext>
            </a:extLst>
          </p:cNvPr>
          <p:cNvSpPr txBox="1"/>
          <p:nvPr/>
        </p:nvSpPr>
        <p:spPr>
          <a:xfrm>
            <a:off x="7664450" y="4905216"/>
            <a:ext cx="18872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kern="1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lt"/>
              </a:rPr>
              <a:t>岳翼遥 施永祺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F47E-A345-4495-B6B0-F568DCAF1BFB}" type="slidenum">
              <a:rPr lang="en-US" smtClean="0"/>
              <a:t>4</a:t>
            </a:fld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536575" y="281305"/>
            <a:ext cx="2265364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2400" b="1" dirty="0">
                <a:solidFill>
                  <a:srgbClr val="0090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 </a:t>
            </a:r>
            <a:r>
              <a:rPr lang="en-US" altLang="zh-CN" sz="2400" b="1" dirty="0">
                <a:solidFill>
                  <a:srgbClr val="0090B2"/>
                </a:solidFill>
                <a:latin typeface="微软雅黑" panose="020B0503020204020204" charset="-122"/>
                <a:ea typeface="微软雅黑" panose="020B0503020204020204" charset="-122"/>
              </a:rPr>
              <a:t>Navigation</a:t>
            </a:r>
            <a:endParaRPr lang="en-US" altLang="zh-CN" sz="2400" b="1" kern="100" dirty="0">
              <a:solidFill>
                <a:srgbClr val="0090B2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C9F9174-5CC9-7F43-32AE-5D2FD07A1209}"/>
              </a:ext>
            </a:extLst>
          </p:cNvPr>
          <p:cNvSpPr txBox="1"/>
          <p:nvPr/>
        </p:nvSpPr>
        <p:spPr>
          <a:xfrm>
            <a:off x="536575" y="1375177"/>
            <a:ext cx="4325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调库：turtlebot4_navigation nav2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542F8B7-8F3C-0BF9-CD2D-7CA2763FF962}"/>
              </a:ext>
            </a:extLst>
          </p:cNvPr>
          <p:cNvSpPr txBox="1"/>
          <p:nvPr/>
        </p:nvSpPr>
        <p:spPr>
          <a:xfrm>
            <a:off x="572135" y="1979355"/>
            <a:ext cx="5717268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dirty="0" err="1">
                <a:effectLst/>
                <a:latin typeface="Consolas" panose="020B0609020204030204" pitchFamily="49" charset="0"/>
              </a:rPr>
              <a:t>qA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quaternion_from_euler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(0.0, 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			     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0.0,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			     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np.deg2rad(90.0))</a:t>
            </a:r>
          </a:p>
          <a:p>
            <a:r>
              <a:rPr lang="en-US" altLang="zh-CN" sz="1600" b="0" dirty="0" err="1">
                <a:effectLst/>
                <a:latin typeface="Consolas" panose="020B0609020204030204" pitchFamily="49" charset="0"/>
              </a:rPr>
              <a:t>PointA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effectLst/>
                <a:latin typeface="Consolas" panose="020B0609020204030204" pitchFamily="49" charset="0"/>
              </a:rPr>
              <a:t>PoseStamped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600" b="0" dirty="0">
                <a:effectLst/>
                <a:latin typeface="Consolas" panose="020B0609020204030204" pitchFamily="49" charset="0"/>
              </a:rPr>
              <a:t>    header=Header(</a:t>
            </a:r>
            <a:r>
              <a:rPr lang="en-US" altLang="zh-CN" sz="1600" b="0" dirty="0" err="1">
                <a:effectLst/>
                <a:latin typeface="Consolas" panose="020B0609020204030204" pitchFamily="49" charset="0"/>
              </a:rPr>
              <a:t>frame_id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='map'),</a:t>
            </a:r>
          </a:p>
          <a:p>
            <a:r>
              <a:rPr lang="en-US" altLang="zh-CN" sz="1600" b="0" dirty="0">
                <a:effectLst/>
                <a:latin typeface="Consolas" panose="020B0609020204030204" pitchFamily="49" charset="0"/>
              </a:rPr>
              <a:t>    pose=Pose(</a:t>
            </a:r>
          </a:p>
          <a:p>
            <a:r>
              <a:rPr lang="en-US" altLang="zh-CN" sz="16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=Point(x=0.25, 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			 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y=-3.3, 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			 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z=0.0),</a:t>
            </a:r>
          </a:p>
          <a:p>
            <a:r>
              <a:rPr lang="en-US" altLang="zh-CN" sz="16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orientation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=Quaternion(x=</a:t>
            </a:r>
            <a:r>
              <a:rPr lang="en-US" altLang="zh-CN" sz="1600" b="0" dirty="0" err="1">
                <a:effectLst/>
                <a:latin typeface="Consolas" panose="020B0609020204030204" pitchFamily="49" charset="0"/>
              </a:rPr>
              <a:t>qA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[0], 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				  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y=</a:t>
            </a:r>
            <a:r>
              <a:rPr lang="en-US" altLang="zh-CN" sz="1600" b="0" dirty="0" err="1">
                <a:effectLst/>
                <a:latin typeface="Consolas" panose="020B0609020204030204" pitchFamily="49" charset="0"/>
              </a:rPr>
              <a:t>qA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[1], 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				  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z=</a:t>
            </a:r>
            <a:r>
              <a:rPr lang="en-US" altLang="zh-CN" sz="1600" b="0" dirty="0" err="1">
                <a:effectLst/>
                <a:latin typeface="Consolas" panose="020B0609020204030204" pitchFamily="49" charset="0"/>
              </a:rPr>
              <a:t>qA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[2], 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				  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w=</a:t>
            </a:r>
            <a:r>
              <a:rPr lang="en-US" altLang="zh-CN" sz="1600" b="0" dirty="0" err="1">
                <a:effectLst/>
                <a:latin typeface="Consolas" panose="020B0609020204030204" pitchFamily="49" charset="0"/>
              </a:rPr>
              <a:t>qA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[3])</a:t>
            </a:r>
          </a:p>
          <a:p>
            <a:r>
              <a:rPr lang="en-US" altLang="zh-CN" sz="1600" b="0" dirty="0">
                <a:effectLst/>
                <a:latin typeface="Consolas" panose="020B0609020204030204" pitchFamily="49" charset="0"/>
              </a:rPr>
              <a:t>    )</a:t>
            </a:r>
          </a:p>
          <a:p>
            <a:r>
              <a:rPr lang="en-US" altLang="zh-CN" sz="16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b="0" dirty="0" err="1">
                <a:effectLst/>
                <a:latin typeface="Consolas" panose="020B0609020204030204" pitchFamily="49" charset="0"/>
              </a:rPr>
              <a:t>controller.</a:t>
            </a:r>
            <a:r>
              <a:rPr lang="en-US" altLang="zh-CN" sz="16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goToPose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effectLst/>
                <a:latin typeface="Consolas" panose="020B0609020204030204" pitchFamily="49" charset="0"/>
              </a:rPr>
              <a:t>PointA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E66CF60-D215-A2D4-41EB-6E9A6487782F}"/>
              </a:ext>
            </a:extLst>
          </p:cNvPr>
          <p:cNvSpPr txBox="1"/>
          <p:nvPr/>
        </p:nvSpPr>
        <p:spPr>
          <a:xfrm>
            <a:off x="6487522" y="3004457"/>
            <a:ext cx="44497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Navigator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是“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”类型，而</a:t>
            </a:r>
            <a:r>
              <a:rPr lang="en-US" altLang="zh-CN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ArmController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spin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，两者冲突。</a:t>
            </a:r>
            <a:endParaRPr lang="en-US" alt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方案一：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整合成一个大类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，既方便传参，也方便交互。原来的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spin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改写成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循环。不好使！</a:t>
            </a:r>
            <a:endParaRPr lang="en-US" alt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方案二：写成两个类，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通过线程进行管理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E5B80441-62E2-2F76-FCE6-781A172BB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120" y="1087018"/>
            <a:ext cx="10375635" cy="583629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EF3B5C7-5037-3159-6E2C-F00000851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F47E-A345-4495-B6B0-F568DCAF1BFB}" type="slidenum">
              <a:rPr lang="en-US" smtClean="0"/>
              <a:t>5</a:t>
            </a:fld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E6B9FC7-6F59-791E-CD31-0A9EFE1178FF}"/>
              </a:ext>
            </a:extLst>
          </p:cNvPr>
          <p:cNvSpPr txBox="1"/>
          <p:nvPr/>
        </p:nvSpPr>
        <p:spPr>
          <a:xfrm>
            <a:off x="536575" y="281305"/>
            <a:ext cx="3131242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2400" b="1" dirty="0">
                <a:solidFill>
                  <a:srgbClr val="0090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 Add up together</a:t>
            </a:r>
            <a:endParaRPr lang="en-US" altLang="zh-CN" sz="2400" b="1" kern="100" dirty="0">
              <a:solidFill>
                <a:srgbClr val="0090B2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2D146C-644D-DFCC-44A2-5978E11B7DC2}"/>
              </a:ext>
            </a:extLst>
          </p:cNvPr>
          <p:cNvSpPr txBox="1"/>
          <p:nvPr/>
        </p:nvSpPr>
        <p:spPr>
          <a:xfrm>
            <a:off x="536575" y="1277007"/>
            <a:ext cx="37285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我们的程序依靠</a:t>
            </a:r>
            <a:r>
              <a:rPr lang="en-US" altLang="zh-CN" sz="4800" dirty="0"/>
              <a:t>bug</a:t>
            </a:r>
            <a:r>
              <a:rPr lang="zh-CN" altLang="en-US" sz="4800" dirty="0"/>
              <a:t>运行！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0ED9FC9-C3C8-97F3-BF1A-76175E43D8C6}"/>
              </a:ext>
            </a:extLst>
          </p:cNvPr>
          <p:cNvSpPr txBox="1"/>
          <p:nvPr/>
        </p:nvSpPr>
        <p:spPr>
          <a:xfrm>
            <a:off x="849915" y="4956100"/>
            <a:ext cx="34152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case 'QUIT':                      </a:t>
            </a:r>
          </a:p>
          <a:p>
            <a:r>
              <a:rPr lang="zh-CN" altLang="en-US" dirty="0"/>
              <a:t>                    self.pub_timer.destroy()</a:t>
            </a:r>
          </a:p>
          <a:p>
            <a:r>
              <a:rPr lang="zh-CN" altLang="en-US" dirty="0"/>
              <a:t>                    </a:t>
            </a:r>
            <a:r>
              <a:rPr lang="zh-CN" altLang="en-US" b="1" dirty="0">
                <a:solidFill>
                  <a:srgbClr val="FF0000"/>
                </a:solidFill>
              </a:rPr>
              <a:t>print(1/0)</a:t>
            </a:r>
          </a:p>
          <a:p>
            <a:r>
              <a:rPr lang="zh-CN" altLang="en-US" dirty="0"/>
              <a:t>                    return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6952D91-1F88-F9D1-1555-1D7C17FD6964}"/>
              </a:ext>
            </a:extLst>
          </p:cNvPr>
          <p:cNvSpPr/>
          <p:nvPr/>
        </p:nvSpPr>
        <p:spPr>
          <a:xfrm>
            <a:off x="5731329" y="5363936"/>
            <a:ext cx="1910442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75F21A0-0996-03C8-519A-DA3E95915097}"/>
              </a:ext>
            </a:extLst>
          </p:cNvPr>
          <p:cNvSpPr txBox="1"/>
          <p:nvPr/>
        </p:nvSpPr>
        <p:spPr>
          <a:xfrm>
            <a:off x="890322" y="3301219"/>
            <a:ext cx="3021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timer</a:t>
            </a:r>
            <a:r>
              <a:rPr lang="zh-CN" altLang="en-US" dirty="0">
                <a:solidFill>
                  <a:srgbClr val="0070C0"/>
                </a:solidFill>
              </a:rPr>
              <a:t>不太方便终止，</a:t>
            </a:r>
            <a:r>
              <a:rPr lang="en-US" altLang="zh-CN" dirty="0">
                <a:solidFill>
                  <a:srgbClr val="0070C0"/>
                </a:solidFill>
              </a:rPr>
              <a:t>thread</a:t>
            </a:r>
            <a:r>
              <a:rPr lang="zh-CN" altLang="en-US" dirty="0">
                <a:solidFill>
                  <a:srgbClr val="0070C0"/>
                </a:solidFill>
              </a:rPr>
              <a:t>终止的方法试了效果不佳，于是我们大胆地在程序里塞入一个</a:t>
            </a:r>
            <a:r>
              <a:rPr lang="en-US" altLang="zh-CN" dirty="0">
                <a:solidFill>
                  <a:srgbClr val="0070C0"/>
                </a:solidFill>
              </a:rPr>
              <a:t>bug</a:t>
            </a:r>
            <a:r>
              <a:rPr lang="zh-CN" altLang="en-US" dirty="0">
                <a:solidFill>
                  <a:srgbClr val="0070C0"/>
                </a:solidFill>
              </a:rPr>
              <a:t>，然后！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F3B242C-8558-772C-B954-08DF35592162}"/>
              </a:ext>
            </a:extLst>
          </p:cNvPr>
          <p:cNvSpPr/>
          <p:nvPr/>
        </p:nvSpPr>
        <p:spPr>
          <a:xfrm>
            <a:off x="5651047" y="2443969"/>
            <a:ext cx="1910442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063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F47E-A345-4495-B6B0-F568DCAF1BFB}" type="slidenum">
              <a:rPr lang="en-US" smtClean="0"/>
              <a:t>6</a:t>
            </a:fld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536575" y="281305"/>
            <a:ext cx="1454244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rgbClr val="0090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3. Grasp</a:t>
            </a:r>
            <a:endParaRPr lang="en-US" altLang="zh-CN" sz="2400" b="1" kern="100" dirty="0">
              <a:solidFill>
                <a:srgbClr val="0090B2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CD7D2AB-81FC-D4C8-42A6-845B77E479B3}"/>
              </a:ext>
            </a:extLst>
          </p:cNvPr>
          <p:cNvSpPr/>
          <p:nvPr/>
        </p:nvSpPr>
        <p:spPr>
          <a:xfrm>
            <a:off x="9876202" y="5937834"/>
            <a:ext cx="1527525" cy="2136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E07E4B0-1DC4-EBC4-53B0-81F8CD06A864}"/>
              </a:ext>
            </a:extLst>
          </p:cNvPr>
          <p:cNvSpPr/>
          <p:nvPr/>
        </p:nvSpPr>
        <p:spPr>
          <a:xfrm>
            <a:off x="904540" y="1892374"/>
            <a:ext cx="1991060" cy="2002761"/>
          </a:xfrm>
          <a:prstGeom prst="rect">
            <a:avLst/>
          </a:prstGeom>
          <a:solidFill>
            <a:srgbClr val="C00000">
              <a:tint val="66000"/>
              <a:satMod val="160000"/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Marker detection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A2BE27A-8D07-00DA-AA24-1771ABE7743D}"/>
              </a:ext>
            </a:extLst>
          </p:cNvPr>
          <p:cNvSpPr/>
          <p:nvPr/>
        </p:nvSpPr>
        <p:spPr>
          <a:xfrm>
            <a:off x="3688475" y="1892375"/>
            <a:ext cx="1991059" cy="2002761"/>
          </a:xfrm>
          <a:prstGeom prst="rect">
            <a:avLst/>
          </a:prstGeom>
          <a:solidFill>
            <a:srgbClr val="C00000">
              <a:tint val="66000"/>
              <a:satMod val="160000"/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Calculate marker to base matrix 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776806C-99AC-E013-1312-3919FA697782}"/>
              </a:ext>
            </a:extLst>
          </p:cNvPr>
          <p:cNvSpPr/>
          <p:nvPr/>
        </p:nvSpPr>
        <p:spPr>
          <a:xfrm>
            <a:off x="6512468" y="1892375"/>
            <a:ext cx="1991060" cy="2002761"/>
          </a:xfrm>
          <a:prstGeom prst="rect">
            <a:avLst/>
          </a:prstGeom>
          <a:solidFill>
            <a:srgbClr val="C00000">
              <a:tint val="66000"/>
              <a:satMod val="160000"/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Inverse kinematics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C04ABB3-A287-9EFD-8003-7E08FFB94E72}"/>
              </a:ext>
            </a:extLst>
          </p:cNvPr>
          <p:cNvSpPr/>
          <p:nvPr/>
        </p:nvSpPr>
        <p:spPr>
          <a:xfrm>
            <a:off x="9296400" y="1892376"/>
            <a:ext cx="1991060" cy="2002761"/>
          </a:xfrm>
          <a:prstGeom prst="rect">
            <a:avLst/>
          </a:prstGeom>
          <a:solidFill>
            <a:srgbClr val="C00000">
              <a:tint val="66000"/>
              <a:satMod val="160000"/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Grasp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DE3E889B-3564-5286-3E5B-383CC3B00C9C}"/>
              </a:ext>
            </a:extLst>
          </p:cNvPr>
          <p:cNvSpPr/>
          <p:nvPr/>
        </p:nvSpPr>
        <p:spPr>
          <a:xfrm>
            <a:off x="3000703" y="2681194"/>
            <a:ext cx="620111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3B0FC663-282E-A907-0C5C-1F4E4973691C}"/>
              </a:ext>
            </a:extLst>
          </p:cNvPr>
          <p:cNvSpPr/>
          <p:nvPr/>
        </p:nvSpPr>
        <p:spPr>
          <a:xfrm>
            <a:off x="5785944" y="2681193"/>
            <a:ext cx="620111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6D552C6C-5823-DDF7-EE0D-B0B146923966}"/>
              </a:ext>
            </a:extLst>
          </p:cNvPr>
          <p:cNvSpPr/>
          <p:nvPr/>
        </p:nvSpPr>
        <p:spPr>
          <a:xfrm>
            <a:off x="8609941" y="2681193"/>
            <a:ext cx="620111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78144B6-FE5C-E625-37EA-CDB892EB9A7B}"/>
              </a:ext>
            </a:extLst>
          </p:cNvPr>
          <p:cNvSpPr txBox="1"/>
          <p:nvPr/>
        </p:nvSpPr>
        <p:spPr>
          <a:xfrm>
            <a:off x="536575" y="1204259"/>
            <a:ext cx="1025922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400" b="1" kern="100" dirty="0">
                <a:solidFill>
                  <a:srgbClr val="F87E35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lt"/>
              </a:rPr>
              <a:t>Steps</a:t>
            </a: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D084D509-FA17-2FE1-A817-3A148C31057A}"/>
              </a:ext>
            </a:extLst>
          </p:cNvPr>
          <p:cNvSpPr/>
          <p:nvPr/>
        </p:nvSpPr>
        <p:spPr>
          <a:xfrm rot="5400000">
            <a:off x="4373948" y="4151762"/>
            <a:ext cx="620111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2F69EE7-AF8E-5929-A014-7BA076BC8863}"/>
              </a:ext>
            </a:extLst>
          </p:cNvPr>
          <p:cNvSpPr txBox="1"/>
          <p:nvPr/>
        </p:nvSpPr>
        <p:spPr>
          <a:xfrm>
            <a:off x="3905414" y="5436087"/>
            <a:ext cx="1303883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kern="100" dirty="0" err="1">
                <a:solidFill>
                  <a:srgbClr val="F87E35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lt"/>
              </a:rPr>
              <a:t>tf</a:t>
            </a:r>
            <a:r>
              <a:rPr lang="en-US" altLang="zh-CN" sz="2000" b="1" kern="100" dirty="0">
                <a:solidFill>
                  <a:srgbClr val="F87E35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lt"/>
              </a:rPr>
              <a:t> reader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593FF3F-DB6B-2D8A-1DB9-73CE7FA02302}"/>
              </a:ext>
            </a:extLst>
          </p:cNvPr>
          <p:cNvSpPr txBox="1"/>
          <p:nvPr/>
        </p:nvSpPr>
        <p:spPr>
          <a:xfrm>
            <a:off x="5457485" y="5436087"/>
            <a:ext cx="1812356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kern="100" dirty="0" err="1">
                <a:solidFill>
                  <a:srgbClr val="F87E35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lt"/>
              </a:rPr>
              <a:t>Aruco_poses</a:t>
            </a:r>
            <a:endParaRPr lang="en-US" altLang="zh-CN" sz="2000" b="1" kern="100" dirty="0">
              <a:solidFill>
                <a:srgbClr val="F87E35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lt"/>
            </a:endParaRPr>
          </a:p>
        </p:txBody>
      </p:sp>
      <p:sp>
        <p:nvSpPr>
          <p:cNvPr id="1024" name="箭头: 右 1023">
            <a:extLst>
              <a:ext uri="{FF2B5EF4-FFF2-40B4-BE49-F238E27FC236}">
                <a16:creationId xmlns:a16="http://schemas.microsoft.com/office/drawing/2014/main" id="{F79B1930-8619-8617-BA18-C02190B3DF20}"/>
              </a:ext>
            </a:extLst>
          </p:cNvPr>
          <p:cNvSpPr/>
          <p:nvPr/>
        </p:nvSpPr>
        <p:spPr>
          <a:xfrm rot="10800000">
            <a:off x="7463624" y="5534113"/>
            <a:ext cx="620111" cy="204058"/>
          </a:xfrm>
          <a:prstGeom prst="rightArrow">
            <a:avLst>
              <a:gd name="adj1" fmla="val 50000"/>
              <a:gd name="adj2" fmla="val 1371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25" name="文本框 1024">
            <a:extLst>
              <a:ext uri="{FF2B5EF4-FFF2-40B4-BE49-F238E27FC236}">
                <a16:creationId xmlns:a16="http://schemas.microsoft.com/office/drawing/2014/main" id="{E6EA60B1-D91F-AF94-8A0E-7601A4A31EF3}"/>
              </a:ext>
            </a:extLst>
          </p:cNvPr>
          <p:cNvSpPr txBox="1"/>
          <p:nvPr/>
        </p:nvSpPr>
        <p:spPr>
          <a:xfrm>
            <a:off x="8302525" y="5436087"/>
            <a:ext cx="2082365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kern="100" dirty="0">
                <a:solidFill>
                  <a:srgbClr val="F87E35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lt"/>
              </a:rPr>
              <a:t>Quat to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9" name="文本框 1028">
                <a:extLst>
                  <a:ext uri="{FF2B5EF4-FFF2-40B4-BE49-F238E27FC236}">
                    <a16:creationId xmlns:a16="http://schemas.microsoft.com/office/drawing/2014/main" id="{E5C0C2E3-FBA5-0217-7B65-5B6E2AC19099}"/>
                  </a:ext>
                </a:extLst>
              </p:cNvPr>
              <p:cNvSpPr txBox="1"/>
              <p:nvPr/>
            </p:nvSpPr>
            <p:spPr>
              <a:xfrm>
                <a:off x="2673260" y="4870052"/>
                <a:ext cx="4021486" cy="388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𝑀𝑎𝑟𝑘𝑒𝑟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𝐵𝑎𝑠𝑒</m:t>
                          </m:r>
                        </m:sup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Pre>
                            <m:sPre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𝐶𝑎𝑚𝑒𝑟𝑎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𝐵𝑎𝑠𝑒</m:t>
                              </m:r>
                            </m:sup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Pre>
                                <m:sPre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PrePr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𝑀𝑎𝑟𝑘𝑒𝑟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𝐶𝑎𝑚𝑒𝑟𝑎</m:t>
                                  </m:r>
                                </m:sup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sPre>
                            </m:e>
                          </m:sPre>
                        </m:e>
                      </m:sPre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29" name="文本框 1028">
                <a:extLst>
                  <a:ext uri="{FF2B5EF4-FFF2-40B4-BE49-F238E27FC236}">
                    <a16:creationId xmlns:a16="http://schemas.microsoft.com/office/drawing/2014/main" id="{E5C0C2E3-FBA5-0217-7B65-5B6E2AC19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260" y="4870052"/>
                <a:ext cx="4021486" cy="3886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47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F47E-A345-4495-B6B0-F568DCAF1BFB}" type="slidenum">
              <a:rPr lang="en-US" smtClean="0"/>
              <a:t>7</a:t>
            </a:fld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536575" y="281305"/>
            <a:ext cx="1454244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rgbClr val="0090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3. Grasp</a:t>
            </a:r>
            <a:endParaRPr lang="en-US" altLang="zh-CN" sz="2400" b="1" kern="100" dirty="0">
              <a:solidFill>
                <a:srgbClr val="0090B2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876202" y="5937834"/>
            <a:ext cx="1527525" cy="2136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36575" y="1259840"/>
            <a:ext cx="2857129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400" b="1" kern="100" dirty="0">
                <a:solidFill>
                  <a:srgbClr val="F36F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lt"/>
              </a:rPr>
              <a:t>Marker detection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448752" y="2452021"/>
            <a:ext cx="9294495" cy="20694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launch </a:t>
            </a:r>
            <a:r>
              <a:rPr lang="en-US" altLang="zh-CN" sz="24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aruco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recognizer</a:t>
            </a:r>
          </a:p>
          <a:p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24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subsribe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aruco_poses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topic</a:t>
            </a:r>
          </a:p>
          <a:p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compute transformation matrix from marker to camera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F47E-A345-4495-B6B0-F568DCAF1BFB}" type="slidenum">
              <a:rPr lang="en-US" smtClean="0"/>
              <a:t>8</a:t>
            </a:fld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536575" y="281305"/>
            <a:ext cx="1454244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rgbClr val="0090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3. Grasp</a:t>
            </a:r>
            <a:endParaRPr lang="en-US" altLang="zh-CN" sz="2400" b="1" kern="100" dirty="0">
              <a:solidFill>
                <a:srgbClr val="0090B2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CD7D2AB-81FC-D4C8-42A6-845B77E479B3}"/>
              </a:ext>
            </a:extLst>
          </p:cNvPr>
          <p:cNvSpPr/>
          <p:nvPr/>
        </p:nvSpPr>
        <p:spPr>
          <a:xfrm>
            <a:off x="9876202" y="5937834"/>
            <a:ext cx="1527525" cy="2136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78144B6-FE5C-E625-37EA-CDB892EB9A7B}"/>
              </a:ext>
            </a:extLst>
          </p:cNvPr>
          <p:cNvSpPr txBox="1"/>
          <p:nvPr/>
        </p:nvSpPr>
        <p:spPr>
          <a:xfrm>
            <a:off x="536575" y="1226629"/>
            <a:ext cx="5200014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36F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Calculate marker to base matrix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F347FC9-6115-01F7-65ED-8436CB2C7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468" y="2169267"/>
            <a:ext cx="4502010" cy="23179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B11E55C-16F8-C773-39F2-DB275A5F423A}"/>
                  </a:ext>
                </a:extLst>
              </p:cNvPr>
              <p:cNvSpPr txBox="1"/>
              <p:nvPr/>
            </p:nvSpPr>
            <p:spPr>
              <a:xfrm>
                <a:off x="2068744" y="5262837"/>
                <a:ext cx="7807458" cy="3817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𝑐𝑎𝑚𝑒𝑟𝑎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𝑏𝑎𝑠𝑒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𝑟𝑜𝑡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𝑚𝑎𝑡𝑟𝑖𝑥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𝑚𝑎𝑟𝑘𝑒𝑟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𝑐𝑎𝑚𝑒𝑟𝑎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𝑟𝑜𝑡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𝑚𝑎𝑡𝑟𝑖𝑥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B11E55C-16F8-C773-39F2-DB275A5F4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744" y="5262837"/>
                <a:ext cx="7807458" cy="381708"/>
              </a:xfrm>
              <a:prstGeom prst="rect">
                <a:avLst/>
              </a:prstGeom>
              <a:blipFill>
                <a:blip r:embed="rId4"/>
                <a:stretch>
                  <a:fillRect l="-390" b="-126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7295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F47E-A345-4495-B6B0-F568DCAF1BFB}" type="slidenum">
              <a:rPr lang="en-US" smtClean="0"/>
              <a:t>9</a:t>
            </a:fld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536575" y="281305"/>
            <a:ext cx="1454244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rgbClr val="0090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3. Grasp</a:t>
            </a:r>
            <a:endParaRPr lang="en-US" altLang="zh-CN" sz="2400" b="1" kern="100" dirty="0">
              <a:solidFill>
                <a:srgbClr val="0090B2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CD7D2AB-81FC-D4C8-42A6-845B77E479B3}"/>
              </a:ext>
            </a:extLst>
          </p:cNvPr>
          <p:cNvSpPr/>
          <p:nvPr/>
        </p:nvSpPr>
        <p:spPr>
          <a:xfrm>
            <a:off x="9876202" y="5937834"/>
            <a:ext cx="1527525" cy="2136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78144B6-FE5C-E625-37EA-CDB892EB9A7B}"/>
              </a:ext>
            </a:extLst>
          </p:cNvPr>
          <p:cNvSpPr txBox="1"/>
          <p:nvPr/>
        </p:nvSpPr>
        <p:spPr>
          <a:xfrm>
            <a:off x="536575" y="1220209"/>
            <a:ext cx="2762551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36F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Grasp procedure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B64CC8-5764-B416-0479-0FF536A55D79}"/>
              </a:ext>
            </a:extLst>
          </p:cNvPr>
          <p:cNvSpPr/>
          <p:nvPr/>
        </p:nvSpPr>
        <p:spPr>
          <a:xfrm>
            <a:off x="2070772" y="2048525"/>
            <a:ext cx="2362200" cy="1050275"/>
          </a:xfrm>
          <a:prstGeom prst="rect">
            <a:avLst/>
          </a:prstGeom>
          <a:solidFill>
            <a:srgbClr val="C00000">
              <a:tint val="66000"/>
              <a:satMod val="160000"/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90B2"/>
                </a:solidFill>
                <a:latin typeface="微软雅黑" panose="020B0503020204020204" charset="-122"/>
                <a:ea typeface="微软雅黑" panose="020B0503020204020204" charset="-122"/>
              </a:rPr>
              <a:t>Pickup</a:t>
            </a:r>
            <a:endParaRPr lang="zh-CN" altLang="en-US" sz="2400" dirty="0">
              <a:solidFill>
                <a:srgbClr val="0090B2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E1F5213-71E0-E4AB-3840-9D2700244D98}"/>
              </a:ext>
            </a:extLst>
          </p:cNvPr>
          <p:cNvSpPr/>
          <p:nvPr/>
        </p:nvSpPr>
        <p:spPr>
          <a:xfrm>
            <a:off x="7764109" y="2048524"/>
            <a:ext cx="2362200" cy="1050275"/>
          </a:xfrm>
          <a:prstGeom prst="rect">
            <a:avLst/>
          </a:prstGeom>
          <a:solidFill>
            <a:srgbClr val="C00000">
              <a:tint val="66000"/>
              <a:satMod val="160000"/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90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Place</a:t>
            </a:r>
            <a:endParaRPr lang="en-US" altLang="zh-CN" sz="2400" b="1" dirty="0">
              <a:solidFill>
                <a:srgbClr val="0090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97EEFD1-ADA8-1032-366C-23D021FCF9AB}"/>
              </a:ext>
            </a:extLst>
          </p:cNvPr>
          <p:cNvSpPr txBox="1"/>
          <p:nvPr/>
        </p:nvSpPr>
        <p:spPr>
          <a:xfrm>
            <a:off x="7101371" y="3289158"/>
            <a:ext cx="3687676" cy="224676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kern="1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lt"/>
              </a:rPr>
              <a:t>Arriving at point B</a:t>
            </a:r>
          </a:p>
          <a:p>
            <a:endParaRPr lang="en-US" altLang="zh-CN" sz="2000" b="1" kern="1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lt"/>
            </a:endParaRPr>
          </a:p>
          <a:p>
            <a:r>
              <a:rPr lang="en-US" altLang="zh-CN" sz="2000" b="1" kern="1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lt"/>
              </a:rPr>
              <a:t>INIT:</a:t>
            </a:r>
            <a:r>
              <a:rPr lang="en-US" altLang="zh-CN" sz="2000" b="1" kern="100" dirty="0">
                <a:solidFill>
                  <a:srgbClr val="F87E35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lt"/>
              </a:rPr>
              <a:t> Lift</a:t>
            </a:r>
          </a:p>
          <a:p>
            <a:r>
              <a:rPr lang="en-US" altLang="zh-CN" sz="2000" b="1" kern="1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lt"/>
              </a:rPr>
              <a:t>Case0:</a:t>
            </a:r>
            <a:r>
              <a:rPr lang="en-US" altLang="zh-CN" sz="2000" b="1" kern="100" dirty="0">
                <a:solidFill>
                  <a:srgbClr val="F87E35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lt"/>
              </a:rPr>
              <a:t> Gripper release</a:t>
            </a:r>
          </a:p>
          <a:p>
            <a:r>
              <a:rPr lang="en-US" altLang="zh-CN" sz="2000" b="1" kern="1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lt"/>
              </a:rPr>
              <a:t>Case1: </a:t>
            </a:r>
            <a:r>
              <a:rPr lang="en-US" altLang="zh-CN" sz="2000" b="1" kern="100" dirty="0">
                <a:solidFill>
                  <a:srgbClr val="F87E35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lt"/>
              </a:rPr>
              <a:t>Go to sleep position</a:t>
            </a:r>
          </a:p>
          <a:p>
            <a:endParaRPr lang="en-US" altLang="zh-CN" sz="2000" b="1" kern="100" dirty="0">
              <a:solidFill>
                <a:srgbClr val="F87E35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lt"/>
            </a:endParaRPr>
          </a:p>
          <a:p>
            <a:r>
              <a:rPr lang="en-US" altLang="zh-CN" sz="2000" b="1" kern="1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lt"/>
              </a:rPr>
              <a:t>Go back to Start point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3C70621-2804-DF08-3804-FB182753C04A}"/>
              </a:ext>
            </a:extLst>
          </p:cNvPr>
          <p:cNvSpPr txBox="1"/>
          <p:nvPr/>
        </p:nvSpPr>
        <p:spPr>
          <a:xfrm>
            <a:off x="999899" y="3289158"/>
            <a:ext cx="5030061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b="1" kern="1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lt"/>
              </a:rPr>
              <a:t>Arriving at point A</a:t>
            </a:r>
          </a:p>
          <a:p>
            <a:endParaRPr lang="en-US" altLang="zh-CN" sz="2000" b="1" kern="1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lt"/>
            </a:endParaRPr>
          </a:p>
          <a:p>
            <a:r>
              <a:rPr lang="en-US" altLang="zh-CN" sz="2000" b="1" kern="1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lt"/>
              </a:rPr>
              <a:t>INIT:</a:t>
            </a:r>
            <a:r>
              <a:rPr lang="en-US" altLang="zh-CN" sz="2000" b="1" kern="100" dirty="0">
                <a:solidFill>
                  <a:srgbClr val="F87E35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lt"/>
              </a:rPr>
              <a:t> Sleep position</a:t>
            </a:r>
          </a:p>
          <a:p>
            <a:r>
              <a:rPr lang="en-US" altLang="zh-CN" sz="2000" b="1" kern="1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lt"/>
              </a:rPr>
              <a:t>Case0 &amp; Case1: </a:t>
            </a:r>
            <a:r>
              <a:rPr lang="en-US" altLang="zh-CN" sz="2000" b="1" kern="1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lt"/>
              </a:rPr>
              <a:t>Move near to marker </a:t>
            </a:r>
          </a:p>
          <a:p>
            <a:r>
              <a:rPr lang="en-US" altLang="zh-CN" sz="2000" b="1" kern="1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lt"/>
              </a:rPr>
              <a:t>Case2: </a:t>
            </a:r>
            <a:r>
              <a:rPr lang="en-US" altLang="zh-CN" sz="2000" b="1" kern="1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lt"/>
              </a:rPr>
              <a:t>Move to marker &amp; Grasp</a:t>
            </a:r>
          </a:p>
          <a:p>
            <a:r>
              <a:rPr lang="en-US" altLang="zh-CN" sz="2000" b="1" kern="1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lt"/>
              </a:rPr>
              <a:t>Case3: </a:t>
            </a:r>
            <a:r>
              <a:rPr lang="en-US" altLang="zh-CN" sz="2000" b="1" kern="100" dirty="0">
                <a:solidFill>
                  <a:srgbClr val="F87E35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lt"/>
              </a:rPr>
              <a:t>Lift after Grasping</a:t>
            </a:r>
          </a:p>
          <a:p>
            <a:r>
              <a:rPr lang="en-US" altLang="zh-CN" sz="2000" b="1" kern="1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lt"/>
              </a:rPr>
              <a:t>Case4: </a:t>
            </a:r>
            <a:r>
              <a:rPr lang="en-US" altLang="zh-CN" sz="2000" b="1" kern="100" dirty="0">
                <a:solidFill>
                  <a:srgbClr val="F87E35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lt"/>
              </a:rPr>
              <a:t>Go to sleep position</a:t>
            </a:r>
          </a:p>
          <a:p>
            <a:endParaRPr lang="en-US" altLang="zh-CN" sz="2000" b="1" kern="100" dirty="0">
              <a:solidFill>
                <a:srgbClr val="F87E35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lt"/>
            </a:endParaRPr>
          </a:p>
          <a:p>
            <a:r>
              <a:rPr lang="en-US" altLang="zh-CN" sz="2000" b="1" kern="1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lt"/>
              </a:rPr>
              <a:t>Move point A to point B ······</a:t>
            </a:r>
          </a:p>
        </p:txBody>
      </p:sp>
    </p:spTree>
    <p:extLst>
      <p:ext uri="{BB962C8B-B14F-4D97-AF65-F5344CB8AC3E}">
        <p14:creationId xmlns:p14="http://schemas.microsoft.com/office/powerpoint/2010/main" val="11953596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473</Words>
  <Application>Microsoft Office PowerPoint</Application>
  <PresentationFormat>宽屏</PresentationFormat>
  <Paragraphs>104</Paragraphs>
  <Slides>11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微软雅黑</vt:lpstr>
      <vt:lpstr>思源黑体 CN Bold</vt:lpstr>
      <vt:lpstr>思源黑体 CN Heavy</vt:lpstr>
      <vt:lpstr>Arial</vt:lpstr>
      <vt:lpstr>Calibri</vt:lpstr>
      <vt:lpstr>Cambria Math</vt:lpstr>
      <vt:lpstr>Consolas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Progress Report</dc:title>
  <dc:creator>YAO Shilong</dc:creator>
  <cp:lastModifiedBy>羽霄 华</cp:lastModifiedBy>
  <cp:revision>531</cp:revision>
  <dcterms:created xsi:type="dcterms:W3CDTF">2022-05-10T15:37:00Z</dcterms:created>
  <dcterms:modified xsi:type="dcterms:W3CDTF">2023-12-25T17:41:19Z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0x0101006B6728EA56D14F4FA7593F409E4DF8E2</vt:lpwstr>
  </property>
  <property fmtid="{D5CDD505-2E9C-101B-9397-08002B2CF9AE}" pid="3" name="KSOProductBuildVer">
    <vt:lpwstr>2052-11.8.2.8875</vt:lpwstr>
  </property>
</Properties>
</file>