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79" r:id="rId4"/>
    <p:sldId id="260" r:id="rId5"/>
    <p:sldId id="412" r:id="rId6"/>
    <p:sldId id="380" r:id="rId7"/>
    <p:sldId id="407" r:id="rId8"/>
    <p:sldId id="408" r:id="rId9"/>
    <p:sldId id="420" r:id="rId10"/>
    <p:sldId id="393" r:id="rId11"/>
    <p:sldId id="414" r:id="rId12"/>
    <p:sldId id="413" r:id="rId13"/>
    <p:sldId id="410" r:id="rId14"/>
    <p:sldId id="421" r:id="rId15"/>
    <p:sldId id="411" r:id="rId16"/>
    <p:sldId id="415" r:id="rId17"/>
    <p:sldId id="416" r:id="rId18"/>
    <p:sldId id="422" r:id="rId19"/>
    <p:sldId id="417" r:id="rId20"/>
    <p:sldId id="418" r:id="rId21"/>
    <p:sldId id="40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" y="-20955"/>
            <a:ext cx="12283440" cy="6900545"/>
          </a:xfrm>
          <a:prstGeom prst="rect">
            <a:avLst/>
          </a:prstGeom>
        </p:spPr>
      </p:pic>
      <p:sp>
        <p:nvSpPr>
          <p:cNvPr id="31" name="Title 30"/>
          <p:cNvSpPr>
            <a:spLocks noGrp="1"/>
          </p:cNvSpPr>
          <p:nvPr>
            <p:ph type="ctrTitle"/>
          </p:nvPr>
        </p:nvSpPr>
        <p:spPr>
          <a:xfrm>
            <a:off x="1608455" y="742315"/>
            <a:ext cx="9160510" cy="2387600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en-US" altLang="en-US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机器学习</a:t>
            </a:r>
            <a:br>
              <a:rPr lang="en-US" altLang="en-US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" altLang="en-US" sz="54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集成算法</a:t>
            </a:r>
            <a:endParaRPr lang="" altLang="en-US" sz="54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Subtitle 31"/>
          <p:cNvSpPr>
            <a:spLocks noGrp="1"/>
          </p:cNvSpPr>
          <p:nvPr>
            <p:ph type="subTitle" idx="1"/>
          </p:nvPr>
        </p:nvSpPr>
        <p:spPr>
          <a:xfrm>
            <a:off x="3381375" y="3619500"/>
            <a:ext cx="5348605" cy="1922780"/>
          </a:xfrm>
        </p:spPr>
        <p:txBody>
          <a:bodyPr>
            <a:noAutofit/>
          </a:bodyPr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中山大学物理与天文学院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李霄栋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2019年秋季学期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1483360" y="6217285"/>
            <a:ext cx="97421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8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https://github.com/xiaodongli1986/teaching_AI</a:t>
            </a:r>
            <a:endParaRPr lang="en-US" altLang="en-US" sz="28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随机森林（Random Forest）生成步骤</a:t>
            </a:r>
            <a:endParaRPr lang="en-US" altLang="en-US" sz="3600" b="1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5826760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1800">
                <a:sym typeface="+mn-ea"/>
              </a:rPr>
              <a:t>2. </a:t>
            </a:r>
            <a:r>
              <a:rPr lang="en-US" sz="1800">
                <a:sym typeface="+mn-ea"/>
              </a:rPr>
              <a:t>将</a:t>
            </a:r>
            <a:r>
              <a:rPr lang="en-US" altLang="en-US" sz="1800">
                <a:sym typeface="+mn-ea"/>
              </a:rPr>
              <a:t>子</a:t>
            </a:r>
            <a:r>
              <a:rPr lang="en-US" sz="1800">
                <a:sym typeface="+mn-ea"/>
              </a:rPr>
              <a:t>数据放到每个子决策树中，每个子决策树输出一个结果</a:t>
            </a:r>
            <a:r>
              <a:rPr lang="en-US" altLang="en-US" sz="1800">
                <a:sym typeface="+mn-ea"/>
              </a:rPr>
              <a:t>。</a:t>
            </a:r>
            <a:endParaRPr lang="en-US" altLang="en-US" sz="18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1800">
                <a:sym typeface="+mn-ea"/>
              </a:rPr>
              <a:t>构造随机树时，</a:t>
            </a:r>
            <a:r>
              <a:rPr lang="en-US" altLang="en-US" sz="1800" b="1">
                <a:sym typeface="+mn-ea"/>
              </a:rPr>
              <a:t>数据特征</a:t>
            </a:r>
            <a:r>
              <a:rPr lang="en-US" altLang="en-US" sz="1800">
                <a:sym typeface="+mn-ea"/>
              </a:rPr>
              <a:t>也可以随机选取（子树的每一个分裂过程并未用到所有的特征，而是随机选取一部分特征。这使得森林中的每棵树更彼此不同）</a:t>
            </a:r>
            <a:endParaRPr lang="en-US" altLang="en-US" sz="18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1800">
                <a:sym typeface="+mn-ea"/>
              </a:rPr>
              <a:t>此时随机树的生长更加随机，因此</a:t>
            </a:r>
            <a:r>
              <a:rPr lang="en-US" altLang="en-US" sz="1800">
                <a:sym typeface="+mn-ea"/>
              </a:rPr>
              <a:t>称为极端随机树集成(</a:t>
            </a:r>
            <a:r>
              <a:rPr lang="en-US" altLang="en-US" sz="1800" b="1">
                <a:sym typeface="+mn-ea"/>
              </a:rPr>
              <a:t>Extremely randomized trees, Extra-Trees</a:t>
            </a:r>
            <a:r>
              <a:rPr lang="en-US" altLang="en-US" sz="1800">
                <a:sym typeface="+mn-ea"/>
              </a:rPr>
              <a:t>)。</a:t>
            </a:r>
            <a:endParaRPr lang="en-US" altLang="en-US" sz="18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1800">
                <a:sym typeface="+mn-ea"/>
              </a:rPr>
              <a:t>而且，Extra-Trees时训练的速度也加快，因为</a:t>
            </a:r>
            <a:r>
              <a:rPr lang="en-US" altLang="en-US" sz="1800">
                <a:sym typeface="+mn-ea"/>
              </a:rPr>
              <a:t>分裂时</a:t>
            </a:r>
            <a:r>
              <a:rPr lang="en-US" altLang="en-US" sz="1800">
                <a:sym typeface="+mn-ea"/>
              </a:rPr>
              <a:t>寻找特征的最佳阈值是决策树生成中最耗时的步骤之一。</a:t>
            </a:r>
            <a:endParaRPr lang="en-US" alt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2440" y="2853690"/>
            <a:ext cx="5190490" cy="1839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随机森林（Random Forest）生成步骤</a:t>
            </a:r>
            <a:endParaRPr lang="en-US" altLang="en-US" sz="3600" b="1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5826760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sz="1800"/>
              <a:t>3.</a:t>
            </a:r>
            <a:r>
              <a:rPr lang="en-US" altLang="en-US" sz="1800"/>
              <a:t> 投票得到结果</a:t>
            </a:r>
            <a:r>
              <a:rPr lang="" altLang="en-US" sz="1800"/>
              <a:t>。</a:t>
            </a:r>
            <a:endParaRPr lang="" alt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0725" y="2156460"/>
            <a:ext cx="5067300" cy="3773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3600" b="1"/>
              <a:t>优点</a:t>
            </a:r>
            <a:endParaRPr lang="" altLang="en-US" sz="3600" b="1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56690"/>
            <a:ext cx="10407015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>
                <a:sym typeface="+mn-ea"/>
              </a:rPr>
              <a:t>抗过拟合能力</a:t>
            </a:r>
            <a:r>
              <a:rPr lang="" altLang="en-US" sz="1600" b="1">
                <a:sym typeface="+mn-ea"/>
              </a:rPr>
              <a:t>：</a:t>
            </a:r>
            <a:endParaRPr lang="en-US" sz="16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>
                <a:sym typeface="+mn-ea"/>
              </a:rPr>
              <a:t>    每个树选取使用的特征时，都是从全部特征中随机产生的，本身已经降低了过拟合的风险和趋势。</a:t>
            </a:r>
            <a:endParaRPr lang="en-US" sz="16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>
                <a:sym typeface="+mn-ea"/>
              </a:rPr>
              <a:t>    </a:t>
            </a:r>
            <a:r>
              <a:rPr lang="" altLang="en-US" sz="1600">
                <a:sym typeface="+mn-ea"/>
              </a:rPr>
              <a:t>引入</a:t>
            </a:r>
            <a:r>
              <a:rPr lang="en-US" sz="1600">
                <a:sym typeface="+mn-ea"/>
              </a:rPr>
              <a:t>随机性</a:t>
            </a:r>
            <a:r>
              <a:rPr lang="" altLang="en-US" sz="1600">
                <a:sym typeface="+mn-ea"/>
              </a:rPr>
              <a:t>，</a:t>
            </a:r>
            <a:r>
              <a:rPr lang="en-US" sz="1600">
                <a:sym typeface="+mn-ea"/>
              </a:rPr>
              <a:t>控制</a:t>
            </a:r>
            <a:r>
              <a:rPr lang="" altLang="en-US" sz="1600">
                <a:sym typeface="+mn-ea"/>
              </a:rPr>
              <a:t>了</a:t>
            </a:r>
            <a:r>
              <a:rPr lang="en-US" sz="1600">
                <a:sym typeface="+mn-ea"/>
              </a:rPr>
              <a:t>模型的拟合能力不会无限提高。</a:t>
            </a:r>
            <a:endParaRPr lang="en-US" sz="16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6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1600" b="1">
                <a:sym typeface="+mn-ea"/>
              </a:rPr>
              <a:t>精准：</a:t>
            </a:r>
            <a:endParaRPr lang="en-US" sz="16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>
                <a:sym typeface="+mn-ea"/>
              </a:rPr>
              <a:t>    由于采用了集成算法，本身精度比大多数单个算法要好</a:t>
            </a:r>
            <a:endParaRPr lang="en-US" sz="16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sz="16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>
                <a:sym typeface="+mn-ea"/>
              </a:rPr>
              <a:t>其他优点</a:t>
            </a:r>
            <a:r>
              <a:rPr lang="" altLang="en-US" sz="1600" b="1">
                <a:sym typeface="+mn-ea"/>
              </a:rPr>
              <a:t>：</a:t>
            </a:r>
            <a:endParaRPr lang="en-US" sz="16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>
                <a:sym typeface="+mn-ea"/>
              </a:rPr>
              <a:t>    由于随机性的引入，具有一定的</a:t>
            </a:r>
            <a:r>
              <a:rPr lang="" altLang="en-US" sz="1600" b="1">
                <a:sym typeface="+mn-ea"/>
              </a:rPr>
              <a:t>抗</a:t>
            </a:r>
            <a:r>
              <a:rPr lang="en-US" sz="1600" b="1">
                <a:sym typeface="+mn-ea"/>
              </a:rPr>
              <a:t>噪声</a:t>
            </a:r>
            <a:r>
              <a:rPr lang="en-US" sz="1600">
                <a:sym typeface="+mn-ea"/>
              </a:rPr>
              <a:t>能力</a:t>
            </a:r>
            <a:r>
              <a:rPr lang="" altLang="en-US" sz="1600">
                <a:sym typeface="+mn-ea"/>
              </a:rPr>
              <a:t>。</a:t>
            </a:r>
            <a:r>
              <a:rPr lang="en-US" sz="1600">
                <a:sym typeface="+mn-ea"/>
              </a:rPr>
              <a:t>    </a:t>
            </a:r>
            <a:endParaRPr lang="en-US" sz="16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>
                <a:sym typeface="+mn-ea"/>
              </a:rPr>
              <a:t>    可以处理非线性数据，属于</a:t>
            </a:r>
            <a:r>
              <a:rPr lang="en-US" sz="1600" b="1">
                <a:sym typeface="+mn-ea"/>
              </a:rPr>
              <a:t>非线性</a:t>
            </a:r>
            <a:r>
              <a:rPr lang="en-US" sz="1600">
                <a:sym typeface="+mn-ea"/>
              </a:rPr>
              <a:t>分类（拟合）模型</a:t>
            </a:r>
            <a:endParaRPr lang="en-US" sz="16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>
                <a:sym typeface="+mn-ea"/>
              </a:rPr>
              <a:t>    每棵树可以独立、同时生成，容易做成</a:t>
            </a:r>
            <a:r>
              <a:rPr lang="en-US" sz="1600" b="1">
                <a:sym typeface="+mn-ea"/>
              </a:rPr>
              <a:t>并行化</a:t>
            </a:r>
            <a:r>
              <a:rPr lang="en-US" sz="1600">
                <a:sym typeface="+mn-ea"/>
              </a:rPr>
              <a:t>方法</a:t>
            </a:r>
            <a:r>
              <a:rPr lang="" altLang="en-US" sz="1600">
                <a:sym typeface="+mn-ea"/>
              </a:rPr>
              <a:t>。</a:t>
            </a:r>
            <a:endParaRPr lang="" altLang="en-US" sz="1600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7230" y="2647315"/>
            <a:ext cx="4381500" cy="31438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181215" y="5791200"/>
            <a:ext cx="42475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b="1"/>
              <a:t>思考：</a:t>
            </a:r>
            <a:r>
              <a:rPr lang="" altLang="en-US"/>
              <a:t>自然中，多样化的树木品种构成完善的生态系统，功能不是一种单一的树木所能比拟。</a:t>
            </a:r>
            <a:endParaRPr lang="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30"/>
          <p:cNvSpPr>
            <a:spLocks noGrp="1"/>
          </p:cNvSpPr>
          <p:nvPr/>
        </p:nvSpPr>
        <p:spPr>
          <a:xfrm>
            <a:off x="1608455" y="-172085"/>
            <a:ext cx="916051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" altLang="en-US" sz="66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AdaBoost</a:t>
            </a:r>
            <a:endParaRPr lang="" altLang="en-US" sz="66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2815" y="2815590"/>
            <a:ext cx="5737860" cy="31261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>
                <a:sym typeface="+mn-ea"/>
              </a:rPr>
              <a:t>自适应</a:t>
            </a:r>
            <a:r>
              <a:rPr lang="" altLang="en-US" sz="3600" b="1"/>
              <a:t>提升法（AdaBoost）</a:t>
            </a:r>
            <a:endParaRPr lang="" altLang="en-US" sz="3600" b="1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5056505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1800" b="1">
                <a:sym typeface="+mn-ea"/>
              </a:rPr>
              <a:t>思想：用新预测器对之前预测器的错误进行纠正。</a:t>
            </a:r>
            <a:endParaRPr lang="" altLang="en-US" sz="18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1800"/>
              <a:t>首先要训练一个基础分类器（比如决策树），用它对训练集进行预测。</a:t>
            </a: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1800"/>
              <a:t>然后对错误分类的训练实例增加其相对权重，接着使用这个更新后的权重提供给第二个分类器进行训练。</a:t>
            </a: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1800"/>
              <a:t>再次预测，继续更新权重，不断循环向前，。。。</a:t>
            </a: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5195" y="1565275"/>
            <a:ext cx="6549390" cy="3982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>
                <a:sym typeface="+mn-ea"/>
              </a:rPr>
              <a:t>自适应</a:t>
            </a:r>
            <a:r>
              <a:rPr lang="en-US" altLang="en-US" sz="3600" b="1"/>
              <a:t>提升法（AdaBoost）</a:t>
            </a:r>
            <a:endParaRPr lang="en-US" altLang="en-US" sz="3600" b="1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5056505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1800"/>
              <a:t>用 AdaBoost 可以得到很多预测器。</a:t>
            </a: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1800"/>
              <a:t>之后，再把它们集成起来作预测。</a:t>
            </a: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1800"/>
              <a:t>集成时可以对不同的预测器</a:t>
            </a:r>
            <a:r>
              <a:rPr lang="" altLang="en-US" sz="1800" b="1"/>
              <a:t>加权</a:t>
            </a:r>
            <a:r>
              <a:rPr lang="" altLang="en-US" sz="1800"/>
              <a:t>（让分类效果好的弱分类器具有较大的权重，而分类效果差的分类器具有较小的权重）</a:t>
            </a: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1925" y="1825625"/>
            <a:ext cx="6416675" cy="3008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3600" b="1">
                <a:sym typeface="+mn-ea"/>
              </a:rPr>
              <a:t>AdaBoost优缺点</a:t>
            </a:r>
            <a:endParaRPr lang="" altLang="en-US" sz="3600" b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966335" cy="435165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b="1">
                <a:solidFill>
                  <a:srgbClr val="00B050"/>
                </a:solidFill>
              </a:rPr>
              <a:t>优点</a:t>
            </a:r>
            <a:endParaRPr>
              <a:solidFill>
                <a:srgbClr val="00B050"/>
              </a:solidFill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>
                <a:solidFill>
                  <a:srgbClr val="00B050"/>
                </a:solidFill>
              </a:rPr>
              <a:t> </a:t>
            </a:r>
            <a:r>
              <a:rPr lang="">
                <a:solidFill>
                  <a:srgbClr val="00B050"/>
                </a:solidFill>
              </a:rPr>
              <a:t>是一种精度很高的分类器</a:t>
            </a:r>
            <a:endParaRPr lang="">
              <a:solidFill>
                <a:srgbClr val="00B050"/>
              </a:solidFill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">
                <a:solidFill>
                  <a:srgbClr val="00B050"/>
                </a:solidFill>
              </a:rPr>
              <a:t> 使用很多简单分类器时，结果可理解</a:t>
            </a:r>
            <a:endParaRPr lang="">
              <a:solidFill>
                <a:srgbClr val="00B050"/>
              </a:solidFill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">
                <a:solidFill>
                  <a:srgbClr val="00B050"/>
                </a:solidFill>
              </a:rPr>
              <a:t> 不易过拟合</a:t>
            </a:r>
            <a:endParaRPr lang="">
              <a:solidFill>
                <a:srgbClr val="00B050"/>
              </a:solidFill>
            </a:endParaRPr>
          </a:p>
          <a:p>
            <a:pPr marL="0" lvl="0" indent="0">
              <a:lnSpc>
                <a:spcPct val="120000"/>
              </a:lnSpc>
              <a:spcAft>
                <a:spcPts val="0"/>
              </a:spcAft>
              <a:buNone/>
            </a:pPr>
            <a:endParaRPr lang="">
              <a:solidFill>
                <a:srgbClr val="00B050"/>
              </a:solidFill>
            </a:endParaRPr>
          </a:p>
          <a:p>
            <a:pPr marL="0" lvl="0" indent="0">
              <a:lnSpc>
                <a:spcPct val="120000"/>
              </a:lnSpc>
              <a:spcAft>
                <a:spcPts val="0"/>
              </a:spcAft>
              <a:buNone/>
            </a:pPr>
            <a:endParaRPr lang="">
              <a:solidFill>
                <a:srgbClr val="00B050"/>
              </a:solidFill>
            </a:endParaRPr>
          </a:p>
        </p:txBody>
      </p:sp>
      <p:sp>
        <p:nvSpPr>
          <p:cNvPr id="8" name="Content Placeholder 4"/>
          <p:cNvSpPr>
            <a:spLocks noGrp="1"/>
          </p:cNvSpPr>
          <p:nvPr/>
        </p:nvSpPr>
        <p:spPr>
          <a:xfrm>
            <a:off x="6257925" y="1825625"/>
            <a:ext cx="5661025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b="1">
                <a:solidFill>
                  <a:srgbClr val="FF0000"/>
                </a:solidFill>
              </a:rPr>
              <a:t>缺点</a:t>
            </a:r>
            <a:endParaRPr lang="en-US" b="1">
              <a:solidFill>
                <a:srgbClr val="FF0000"/>
              </a:solidFill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对异常样本敏感</a:t>
            </a:r>
            <a:r>
              <a:rPr lang="" altLang="en-US">
                <a:solidFill>
                  <a:srgbClr val="FF0000"/>
                </a:solidFill>
              </a:rPr>
              <a:t>（</a:t>
            </a:r>
            <a:r>
              <a:rPr lang="en-US">
                <a:solidFill>
                  <a:srgbClr val="FF0000"/>
                </a:solidFill>
              </a:rPr>
              <a:t>异常样本在迭代中可能会获得较高的权重，影响最终的强学习器的预测准确性</a:t>
            </a:r>
            <a:r>
              <a:rPr lang="" altLang="en-US">
                <a:solidFill>
                  <a:srgbClr val="FF0000"/>
                </a:solidFill>
              </a:rPr>
              <a:t>）</a:t>
            </a:r>
            <a:endParaRPr lang="" altLang="en-US">
              <a:solidFill>
                <a:srgbClr val="FF0000"/>
              </a:solidFill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" altLang="en-US">
                <a:solidFill>
                  <a:srgbClr val="FF0000"/>
                </a:solidFill>
              </a:rPr>
              <a:t>无法并行（每个预测器只能在前一个预测器完成之后才能开始训练）</a:t>
            </a:r>
            <a:endParaRPr lang="en-US">
              <a:solidFill>
                <a:srgbClr val="FF0000"/>
              </a:solidFill>
            </a:endParaRPr>
          </a:p>
          <a:p>
            <a:pPr marL="0" lv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30"/>
          <p:cNvSpPr>
            <a:spLocks noGrp="1"/>
          </p:cNvSpPr>
          <p:nvPr/>
        </p:nvSpPr>
        <p:spPr>
          <a:xfrm>
            <a:off x="1608455" y="-172085"/>
            <a:ext cx="916051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" altLang="en-US" sz="66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梯度提升</a:t>
            </a:r>
            <a:endParaRPr lang="" altLang="en-US" sz="66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4440" y="2546350"/>
            <a:ext cx="4979670" cy="37350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3600" b="1">
                <a:sym typeface="+mn-ea"/>
              </a:rPr>
              <a:t>梯度</a:t>
            </a:r>
            <a:r>
              <a:rPr lang="en-US" altLang="en-US" sz="3600" b="1"/>
              <a:t>提升法（</a:t>
            </a:r>
            <a:r>
              <a:rPr lang="" altLang="en-US" sz="3600" b="1"/>
              <a:t>Gradient Boosting</a:t>
            </a:r>
            <a:r>
              <a:rPr lang="en-US" altLang="en-US" sz="3600" b="1"/>
              <a:t>）</a:t>
            </a:r>
            <a:endParaRPr lang="en-US" altLang="en-US" sz="3600" b="1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5791835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1800"/>
              <a:t>类似于AdaBoost，也是不断调整预测器。</a:t>
            </a: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1800"/>
              <a:t>区别在于，调整是基于上一个预测器预测的残差（y 与 y_predict 的差异）。新预测器试图拟合这个残差。</a:t>
            </a: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1800"/>
              <a:t>用梯度提升集合的决策树简称 </a:t>
            </a:r>
            <a:r>
              <a:rPr lang="" altLang="en-US" sz="1800" b="1"/>
              <a:t>GBDT(Gradient Boosting Decision Tree)</a:t>
            </a:r>
            <a:r>
              <a:rPr lang="" altLang="en-US" sz="1800"/>
              <a:t>。</a:t>
            </a: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3095" y="1385570"/>
            <a:ext cx="4343400" cy="4984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315" y="4730115"/>
            <a:ext cx="4361815" cy="1721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>
                <a:sym typeface="+mn-ea"/>
              </a:rPr>
              <a:t>梯度</a:t>
            </a:r>
            <a:r>
              <a:rPr lang="en-US" altLang="en-US" sz="3600" b="1"/>
              <a:t>提升法（Gradient Boosting）</a:t>
            </a:r>
            <a:endParaRPr lang="en-US" altLang="en-US" sz="3600" b="1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5531485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800">
                <a:sym typeface="+mn-ea"/>
              </a:rPr>
              <a:t>可以用一个通俗的例子解释</a:t>
            </a:r>
            <a:r>
              <a:rPr lang="en-US" altLang="en-US" sz="1800">
                <a:sym typeface="+mn-ea"/>
              </a:rPr>
              <a:t>：</a:t>
            </a:r>
            <a:endParaRPr lang="en-US" altLang="en-US" sz="18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800">
                <a:sym typeface="+mn-ea"/>
              </a:rPr>
              <a:t>假如有个人30岁，我们首先用20岁去拟合，发现损失有10岁，这时我们用6岁去拟合剩下的损失，发现差距还有4岁，第三轮我们用3岁拟合剩下的差距，差距就只有一岁了。</a:t>
            </a: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1800"/>
              <a:t>GB </a:t>
            </a:r>
            <a:r>
              <a:rPr lang="en-US" altLang="en-US" sz="1800"/>
              <a:t>也是一种非常流行的集成算法。</a:t>
            </a:r>
            <a:r>
              <a:rPr lang="" altLang="en-US" sz="1800"/>
              <a:t>当然，它也存在</a:t>
            </a:r>
            <a:r>
              <a:rPr lang="en-US" altLang="en-US" sz="1800" b="1"/>
              <a:t>难以并行</a:t>
            </a:r>
            <a:r>
              <a:rPr lang="" altLang="en-US" sz="1800"/>
              <a:t>的缺点</a:t>
            </a:r>
            <a:r>
              <a:rPr lang="en-US" altLang="en-US" sz="1800"/>
              <a:t>。</a:t>
            </a: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9105" y="2083435"/>
            <a:ext cx="4704715" cy="3532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学习测试全过程</a:t>
            </a:r>
            <a:endParaRPr lang="en-US" alt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b="13688"/>
          <a:stretch>
            <a:fillRect/>
          </a:stretch>
        </p:blipFill>
        <p:spPr>
          <a:xfrm>
            <a:off x="212725" y="4546600"/>
            <a:ext cx="1786890" cy="138239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2873" y="5959475"/>
            <a:ext cx="1965325" cy="891540"/>
          </a:xfrm>
          <a:prstGeom prst="rect">
            <a:avLst/>
          </a:prstGeom>
          <a:noFill/>
          <a:ln w="66675" cmpd="sng">
            <a:noFill/>
            <a:prstDash val="solid"/>
          </a:ln>
        </p:spPr>
        <p:txBody>
          <a:bodyPr wrap="none" rtlCol="0" anchor="t">
            <a:spAutoFit/>
          </a:bodyPr>
          <a:p>
            <a:pPr algn="ctr">
              <a:lnSpc>
                <a:spcPct val="130000"/>
              </a:lnSpc>
            </a:pPr>
            <a:r>
              <a:rPr lang="en-US" altLang="en-US" sz="2000" b="1"/>
              <a:t>实践起来就是个</a:t>
            </a:r>
            <a:endParaRPr lang="en-US" altLang="en-US" sz="2000" b="1"/>
          </a:p>
          <a:p>
            <a:pPr algn="ctr">
              <a:lnSpc>
                <a:spcPct val="130000"/>
              </a:lnSpc>
            </a:pPr>
            <a:r>
              <a:rPr lang="en-US" altLang="en-US" sz="2000" b="1"/>
              <a:t>折腾的过程</a:t>
            </a:r>
            <a:endParaRPr lang="en-US" altLang="en-US" sz="2000" b="1"/>
          </a:p>
        </p:txBody>
      </p:sp>
      <p:sp>
        <p:nvSpPr>
          <p:cNvPr id="7" name="Rectangle 6"/>
          <p:cNvSpPr/>
          <p:nvPr/>
        </p:nvSpPr>
        <p:spPr>
          <a:xfrm>
            <a:off x="817245" y="21513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测试样本</a:t>
            </a:r>
            <a:endParaRPr lang="en-US" altLang="en-US" sz="2400"/>
          </a:p>
        </p:txBody>
      </p:sp>
      <p:sp>
        <p:nvSpPr>
          <p:cNvPr id="8" name="Rectangle 7"/>
          <p:cNvSpPr/>
          <p:nvPr/>
        </p:nvSpPr>
        <p:spPr>
          <a:xfrm>
            <a:off x="2658745" y="36499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选择、设计</a:t>
            </a:r>
            <a:endParaRPr lang="en-US" altLang="en-US" sz="2400"/>
          </a:p>
          <a:p>
            <a:pPr algn="ctr"/>
            <a:r>
              <a:rPr lang="en-US" altLang="en-US" sz="2400"/>
              <a:t>模型</a:t>
            </a:r>
            <a:endParaRPr lang="en-US" altLang="en-US" sz="2400"/>
          </a:p>
        </p:txBody>
      </p:sp>
      <p:sp>
        <p:nvSpPr>
          <p:cNvPr id="9" name="Rectangle 8"/>
          <p:cNvSpPr/>
          <p:nvPr/>
        </p:nvSpPr>
        <p:spPr>
          <a:xfrm>
            <a:off x="4872990" y="49961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训练模型</a:t>
            </a:r>
            <a:endParaRPr lang="en-US" altLang="en-US" sz="2400"/>
          </a:p>
          <a:p>
            <a:pPr algn="ctr"/>
            <a:r>
              <a:rPr lang="en-US" altLang="en-US" sz="2400"/>
              <a:t>(training)</a:t>
            </a:r>
            <a:endParaRPr lang="en-US" altLang="en-US" sz="2400"/>
          </a:p>
        </p:txBody>
      </p:sp>
      <p:sp>
        <p:nvSpPr>
          <p:cNvPr id="10" name="Rectangle 9"/>
          <p:cNvSpPr/>
          <p:nvPr/>
        </p:nvSpPr>
        <p:spPr>
          <a:xfrm>
            <a:off x="7322185" y="36499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测试表现</a:t>
            </a:r>
            <a:endParaRPr lang="en-US" altLang="en-US" sz="2400"/>
          </a:p>
          <a:p>
            <a:pPr algn="ctr"/>
            <a:r>
              <a:rPr lang="en-US" altLang="en-US" sz="2400"/>
              <a:t>(test)</a:t>
            </a:r>
            <a:endParaRPr lang="en-US" altLang="en-US" sz="2400"/>
          </a:p>
        </p:txBody>
      </p:sp>
      <p:sp>
        <p:nvSpPr>
          <p:cNvPr id="11" name="Rectangle 10"/>
          <p:cNvSpPr/>
          <p:nvPr/>
        </p:nvSpPr>
        <p:spPr>
          <a:xfrm>
            <a:off x="9247505" y="2151380"/>
            <a:ext cx="235775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评估、调整模型</a:t>
            </a:r>
            <a:endParaRPr lang="en-US" altLang="en-US" sz="2400"/>
          </a:p>
          <a:p>
            <a:pPr algn="ctr"/>
            <a:r>
              <a:rPr lang="en-US" altLang="en-US" sz="2400"/>
              <a:t>(validation)</a:t>
            </a:r>
            <a:endParaRPr lang="en-US" altLang="en-US" sz="2400"/>
          </a:p>
        </p:txBody>
      </p:sp>
      <p:cxnSp>
        <p:nvCxnSpPr>
          <p:cNvPr id="14" name="Elbow Connector 13"/>
          <p:cNvCxnSpPr>
            <a:stCxn id="7" idx="2"/>
            <a:endCxn id="8" idx="1"/>
          </p:cNvCxnSpPr>
          <p:nvPr/>
        </p:nvCxnSpPr>
        <p:spPr>
          <a:xfrm rot="5400000" flipV="1">
            <a:off x="1800225" y="3273425"/>
            <a:ext cx="1005840" cy="73406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2"/>
            <a:endCxn id="9" idx="1"/>
          </p:cNvCxnSpPr>
          <p:nvPr/>
        </p:nvCxnSpPr>
        <p:spPr>
          <a:xfrm rot="5400000" flipV="1">
            <a:off x="3904298" y="4509453"/>
            <a:ext cx="853440" cy="1106805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3"/>
            <a:endCxn id="10" idx="2"/>
          </p:cNvCxnSpPr>
          <p:nvPr/>
        </p:nvCxnSpPr>
        <p:spPr>
          <a:xfrm flipV="1">
            <a:off x="7098665" y="4636135"/>
            <a:ext cx="1342390" cy="85344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3"/>
            <a:endCxn id="11" idx="2"/>
          </p:cNvCxnSpPr>
          <p:nvPr/>
        </p:nvCxnSpPr>
        <p:spPr>
          <a:xfrm flipV="1">
            <a:off x="9547860" y="3137535"/>
            <a:ext cx="890270" cy="100584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0"/>
            <a:endCxn id="8" idx="0"/>
          </p:cNvCxnSpPr>
          <p:nvPr/>
        </p:nvCxnSpPr>
        <p:spPr>
          <a:xfrm rot="16200000" flipH="1" flipV="1">
            <a:off x="6358573" y="-429577"/>
            <a:ext cx="1498600" cy="6660515"/>
          </a:xfrm>
          <a:prstGeom prst="bentConnector3">
            <a:avLst>
              <a:gd name="adj1" fmla="val -46991"/>
            </a:avLst>
          </a:prstGeom>
          <a:ln w="4127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sklearn </a:t>
            </a:r>
            <a:r>
              <a:rPr lang="" altLang="en-US" sz="3600" b="1"/>
              <a:t>实现三种集成算法</a:t>
            </a:r>
            <a:endParaRPr lang="" altLang="en-US" sz="3600" b="1">
              <a:solidFill>
                <a:srgbClr val="C0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51815" y="2131695"/>
            <a:ext cx="1148270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en-US" altLang="en-US" sz="2800" b="1">
                <a:latin typeface="Asana Math" panose="02000603000000000000" charset="0"/>
                <a:ea typeface="Asana Math" panose="02000603000000000000" charset="0"/>
                <a:cs typeface="+mn-lt"/>
              </a:rPr>
              <a:t>from sklearn import ensemble</a:t>
            </a:r>
            <a:endParaRPr lang="" altLang="en-US" sz="2800" b="1">
              <a:latin typeface="Asana Math" panose="02000603000000000000" charset="0"/>
              <a:ea typeface="Asana Math" panose="02000603000000000000" charset="0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 altLang="en-US" sz="2800" b="1">
                <a:latin typeface="Asana Math" panose="02000603000000000000" charset="0"/>
                <a:ea typeface="Asana Math" panose="02000603000000000000" charset="0"/>
                <a:cs typeface="+mn-lt"/>
                <a:sym typeface="+mn-ea"/>
              </a:rPr>
              <a:t>model = ensemble.RandomForestClassifier()</a:t>
            </a:r>
            <a:endParaRPr lang="" altLang="en-US" sz="2800" b="1">
              <a:latin typeface="Asana Math" panose="02000603000000000000" charset="0"/>
              <a:ea typeface="Asana Math" panose="02000603000000000000" charset="0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" altLang="en-US" sz="2800" b="1">
                <a:latin typeface="Asana Math" panose="02000603000000000000" charset="0"/>
                <a:ea typeface="Asana Math" panose="02000603000000000000" charset="0"/>
                <a:cs typeface="+mn-lt"/>
              </a:rPr>
              <a:t>model = ensemble.AdaBoostClassifier()</a:t>
            </a:r>
            <a:endParaRPr lang="" altLang="en-US" sz="2800" b="1">
              <a:latin typeface="Asana Math" panose="02000603000000000000" charset="0"/>
              <a:ea typeface="Asana Math" panose="02000603000000000000" charset="0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" altLang="en-US" sz="2800" b="1">
                <a:latin typeface="Asana Math" panose="02000603000000000000" charset="0"/>
                <a:ea typeface="Asana Math" panose="02000603000000000000" charset="0"/>
                <a:cs typeface="+mn-lt"/>
              </a:rPr>
              <a:t>model = </a:t>
            </a:r>
            <a:r>
              <a:rPr lang="en-US" altLang="en-US" sz="2800" b="1">
                <a:latin typeface="Asana Math" panose="02000603000000000000" charset="0"/>
                <a:ea typeface="Asana Math" panose="02000603000000000000" charset="0"/>
                <a:cs typeface="+mn-lt"/>
              </a:rPr>
              <a:t>ensemble.GradientBoostingClassifier()</a:t>
            </a:r>
            <a:endParaRPr lang="en-US" altLang="en-US" sz="2800" b="1">
              <a:latin typeface="Asana Math" panose="02000603000000000000" charset="0"/>
              <a:ea typeface="Asana Math" panose="02000603000000000000" charset="0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b="1"/>
              <a:t>集成算法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62165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altLang="en-US" sz="2200"/>
              <a:t>决策树相当于一个大师，通过自己在数据集中学到的知识对于新的数据进行分类。</a:t>
            </a: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altLang="en-US" sz="2200"/>
              <a:t>但是俗话说得好，</a:t>
            </a:r>
            <a:r>
              <a:rPr altLang="en-US" sz="2200" b="1"/>
              <a:t>一个诸葛亮，玩不过三个臭皮匠。</a:t>
            </a:r>
            <a:r>
              <a:rPr lang="" sz="2200"/>
              <a:t>如果你随机向几千个人询问一个复杂问题，汇总他们的回答，可能比专家回答的还好。</a:t>
            </a:r>
            <a:endParaRPr lang="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sz="2200"/>
              <a:t>同样，如果你聚合一组预测器（分类或回归），得到的结果可能比最好的单个预测器还好。这样的方法被称为</a:t>
            </a:r>
            <a:r>
              <a:rPr lang="" sz="2200" b="1"/>
              <a:t>集成方法</a:t>
            </a:r>
            <a:r>
              <a:rPr altLang="en-US" sz="2200" b="1"/>
              <a:t>。</a:t>
            </a:r>
            <a:endParaRPr altLang="en-US" sz="2200" b="1"/>
          </a:p>
        </p:txBody>
      </p:sp>
      <p:sp>
        <p:nvSpPr>
          <p:cNvPr id="5" name="Text Box 4"/>
          <p:cNvSpPr txBox="1"/>
          <p:nvPr/>
        </p:nvSpPr>
        <p:spPr>
          <a:xfrm>
            <a:off x="8131810" y="3679190"/>
            <a:ext cx="32219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 b="1">
                <a:solidFill>
                  <a:srgbClr val="C00000"/>
                </a:solidFill>
              </a:rPr>
              <a:t>民主集中制是党的根本组织原则和领导制度。</a:t>
            </a:r>
            <a:endParaRPr lang="en-US" altLang="en-US" sz="2400" b="1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b="13688"/>
          <a:stretch>
            <a:fillRect/>
          </a:stretch>
        </p:blipFill>
        <p:spPr>
          <a:xfrm>
            <a:off x="9058275" y="1691005"/>
            <a:ext cx="2065020" cy="1597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" altLang="en-US" sz="2800"/>
              <a:t>目前很多表现最好的算法是通过集成获得的。所以集成</a:t>
            </a:r>
            <a:r>
              <a:rPr lang="en-US" altLang="en-US" sz="2800">
                <a:sym typeface="+mn-ea"/>
              </a:rPr>
              <a:t>是一类很重要的方法。</a:t>
            </a:r>
            <a:r>
              <a:rPr lang="" altLang="en-US" sz="2800">
                <a:sym typeface="+mn-ea"/>
              </a:rPr>
              <a:t>这次课我们讲</a:t>
            </a:r>
            <a:r>
              <a:rPr lang="" altLang="en-US" sz="2800"/>
              <a:t>三类：</a:t>
            </a:r>
            <a:endParaRPr lang="" alt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8985"/>
            <a:ext cx="7162165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sz="3200" b="1"/>
              <a:t>随机森林（Random Forest）</a:t>
            </a:r>
            <a:endParaRPr lang="" sz="3200" b="1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sz="3200" b="1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sz="3200" b="1"/>
              <a:t>自适应提升法（AdaBoost）</a:t>
            </a:r>
            <a:endParaRPr lang="" sz="3200" b="1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sz="3200" b="1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sz="3200" b="1"/>
              <a:t>梯度提升（Gradient Boost, GBDT）</a:t>
            </a:r>
            <a:endParaRPr lang="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3600" b="1"/>
              <a:t>投票分类器</a:t>
            </a:r>
            <a:endParaRPr lang="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01560" cy="479361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sz="2200"/>
              <a:t>假如你已经训练好了很多个分类器，要创建一个更好的分类器，最简单的方法就是聚合每个分类器的预测，然后将票最多的结果作为预测类别。这称为</a:t>
            </a:r>
            <a:r>
              <a:rPr lang="" sz="2200" b="1"/>
              <a:t>投票分类器</a:t>
            </a:r>
            <a:r>
              <a:rPr lang="" sz="2200"/>
              <a:t>。</a:t>
            </a:r>
            <a:endParaRPr lang="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sz="2200"/>
              <a:t>你会有些惊讶地发现，投票分类器的准确率通常比集成中最好的分类器还要高。</a:t>
            </a:r>
            <a:endParaRPr lang="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sz="2200"/>
              <a:t>事实上，即使每个分类器都是</a:t>
            </a:r>
            <a:r>
              <a:rPr lang="" sz="2200" b="1"/>
              <a:t>弱学习器</a:t>
            </a:r>
            <a:r>
              <a:rPr lang="" sz="2200"/>
              <a:t>（仅比随机猜测好一点），通过集成仍然可以实现一个</a:t>
            </a:r>
            <a:r>
              <a:rPr lang="" sz="2200" b="1"/>
              <a:t>强学习器</a:t>
            </a:r>
            <a:r>
              <a:rPr lang="" sz="2200"/>
              <a:t>（高准确率）。</a:t>
            </a:r>
            <a:endParaRPr lang="" sz="2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7395" y="2025650"/>
            <a:ext cx="3488690" cy="3488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3600" b="1"/>
              <a:t>一个类比说明</a:t>
            </a:r>
            <a:endParaRPr lang="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63105" cy="479361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sz="2200"/>
              <a:t>下面举一个类比说明这件事情的可能性。</a:t>
            </a: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sz="2200"/>
              <a:t>假设你有一个略微不对称的硬币，投掷它有51%的可能性正面，49%的可能背面。如果你掷1000次，差不多会得到510次正面和490次背面。</a:t>
            </a: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sz="2200"/>
              <a:t>事实上，如果你会计算方差，你会发现“1000次投掷，大多数为正面”的概率接近75%。投掷次数越多，概率越高（如果你投10000次，概率攀升至97%）。</a:t>
            </a:r>
            <a:endParaRPr lang="en-US" sz="2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3535" y="2721610"/>
            <a:ext cx="4063365" cy="2293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一个类比说明</a:t>
            </a:r>
            <a:endParaRPr lang="en-US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26760" cy="479361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sz="2200"/>
              <a:t>同样，如果你创建了一个包含1000个分类器的集成，每个分类器只有51%的几率是正确的（几乎没比随机猜强多少），但如果以大多数投票的类别作为预测结果，你仍然可以得到75%的准确率。</a:t>
            </a: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" altLang="en-US" sz="22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" altLang="en-US" sz="2200"/>
              <a:t>当然，</a:t>
            </a:r>
            <a:r>
              <a:rPr lang="" altLang="en-US" sz="2200" b="1"/>
              <a:t>上述论断的前提是：所有分类器是独立的，彼此的错误毫不相关。</a:t>
            </a:r>
            <a:r>
              <a:rPr lang="" altLang="en-US" sz="2200"/>
              <a:t>如果因为某种原因所有分类器倾向于犯同样的错误，集成的准确率会降低。</a:t>
            </a:r>
            <a:endParaRPr lang="" altLang="en-US" sz="2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8885" y="2183765"/>
            <a:ext cx="3702050" cy="1880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5180" y="2708275"/>
            <a:ext cx="5664200" cy="3776345"/>
          </a:xfrm>
          <a:prstGeom prst="rect">
            <a:avLst/>
          </a:prstGeom>
        </p:spPr>
      </p:pic>
      <p:sp>
        <p:nvSpPr>
          <p:cNvPr id="5" name="Title 30"/>
          <p:cNvSpPr>
            <a:spLocks noGrp="1"/>
          </p:cNvSpPr>
          <p:nvPr/>
        </p:nvSpPr>
        <p:spPr>
          <a:xfrm>
            <a:off x="1608455" y="-172085"/>
            <a:ext cx="916051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en-US" sz="66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随机森林</a:t>
            </a:r>
            <a:endParaRPr lang="en-US" altLang="en-US" sz="66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3600" b="1"/>
              <a:t>随机森林（Random Forest）生成步骤</a:t>
            </a:r>
            <a:endParaRPr lang="" altLang="en-US" sz="36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2485" y="2388235"/>
            <a:ext cx="4424680" cy="331851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5826760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1800">
                <a:sym typeface="+mn-ea"/>
              </a:rPr>
              <a:t>1. </a:t>
            </a:r>
            <a:r>
              <a:rPr lang="en-US" altLang="en-US" sz="1800">
                <a:sym typeface="+mn-ea"/>
              </a:rPr>
              <a:t>从</a:t>
            </a:r>
            <a:r>
              <a:rPr lang="en-US" sz="1800">
                <a:sym typeface="+mn-ea"/>
              </a:rPr>
              <a:t>原始的数据集构造子数据集</a:t>
            </a:r>
            <a:r>
              <a:rPr lang="" altLang="en-US" sz="1800">
                <a:sym typeface="+mn-ea"/>
              </a:rPr>
              <a:t>，分配给不同决策树。</a:t>
            </a:r>
            <a:endParaRPr lang="en-US" sz="18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sz="18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1800">
                <a:sym typeface="+mn-ea"/>
              </a:rPr>
              <a:t> * 如果采用</a:t>
            </a:r>
            <a:r>
              <a:rPr lang="en-US" sz="1800" b="1">
                <a:sym typeface="+mn-ea"/>
              </a:rPr>
              <a:t>有放回抽样</a:t>
            </a:r>
            <a:r>
              <a:rPr lang="" altLang="en-US" sz="1800">
                <a:sym typeface="+mn-ea"/>
              </a:rPr>
              <a:t>——也就是同一</a:t>
            </a:r>
            <a:r>
              <a:rPr lang="en-US" sz="1800">
                <a:sym typeface="+mn-ea"/>
              </a:rPr>
              <a:t>子数据集的元素可以重复</a:t>
            </a:r>
            <a:r>
              <a:rPr lang="" altLang="en-US" sz="1800">
                <a:sym typeface="+mn-ea"/>
              </a:rPr>
              <a:t>——称为</a:t>
            </a:r>
            <a:r>
              <a:rPr lang="" altLang="en-US" sz="1800" b="1">
                <a:sym typeface="+mn-ea"/>
              </a:rPr>
              <a:t>bagging(bootstrap aggregating)</a:t>
            </a:r>
            <a:r>
              <a:rPr lang="" altLang="en-US" sz="1800">
                <a:sym typeface="+mn-ea"/>
              </a:rPr>
              <a:t>；</a:t>
            </a:r>
            <a:endParaRPr lang="" altLang="en-US" sz="18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1800">
                <a:sym typeface="+mn-ea"/>
              </a:rPr>
              <a:t> * 如果采用</a:t>
            </a:r>
            <a:r>
              <a:rPr lang="" altLang="en-US" sz="1800" b="1">
                <a:sym typeface="+mn-ea"/>
              </a:rPr>
              <a:t>无放回抽样</a:t>
            </a:r>
            <a:r>
              <a:rPr lang="" altLang="en-US" sz="1800">
                <a:sym typeface="+mn-ea"/>
              </a:rPr>
              <a:t>，则称为 </a:t>
            </a:r>
            <a:r>
              <a:rPr lang="" altLang="en-US" sz="1800" b="1">
                <a:sym typeface="+mn-ea"/>
              </a:rPr>
              <a:t>pasting</a:t>
            </a:r>
            <a:r>
              <a:rPr lang="" altLang="en-US" sz="1800">
                <a:sym typeface="+mn-ea"/>
              </a:rPr>
              <a:t>。</a:t>
            </a:r>
            <a:endParaRPr lang="" altLang="en-US" sz="1800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1800"/>
              <a:t>一般地，两种抽样都</a:t>
            </a:r>
            <a:r>
              <a:rPr lang="" altLang="en-US" sz="1800" b="1"/>
              <a:t>允许</a:t>
            </a:r>
            <a:r>
              <a:rPr lang="" altLang="en-US" sz="1800"/>
              <a:t>不同子数据集元素重复。</a:t>
            </a:r>
            <a:endParaRPr lang="en-US" sz="18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2445</Words>
  <Application>WPS Presentation</Application>
  <PresentationFormat>宽屏</PresentationFormat>
  <Paragraphs>179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宋体</vt:lpstr>
      <vt:lpstr>Wingdings</vt:lpstr>
      <vt:lpstr>Calibri Light</vt:lpstr>
      <vt:lpstr>宋体</vt:lpstr>
      <vt:lpstr>文泉驿微米黑</vt:lpstr>
      <vt:lpstr>Calibri</vt:lpstr>
      <vt:lpstr>微软雅黑</vt:lpstr>
      <vt:lpstr>Arial Unicode MS</vt:lpstr>
      <vt:lpstr>Webdings</vt:lpstr>
      <vt:lpstr>Times New Roman</vt:lpstr>
      <vt:lpstr>Abyssinica SIL</vt:lpstr>
      <vt:lpstr>Asana Math</vt:lpstr>
      <vt:lpstr>Comfortaa</vt:lpstr>
      <vt:lpstr>Office 主题</vt:lpstr>
      <vt:lpstr>机器学习 训练，测试，泛化，过拟合</vt:lpstr>
      <vt:lpstr>学习测试全过程</vt:lpstr>
      <vt:lpstr>泛化</vt:lpstr>
      <vt:lpstr>集成算法</vt:lpstr>
      <vt:lpstr>训练集与测试集</vt:lpstr>
      <vt:lpstr>投票分类器</vt:lpstr>
      <vt:lpstr>一个类比说明</vt:lpstr>
      <vt:lpstr>随机森林</vt:lpstr>
      <vt:lpstr>欠拟合、过拟合</vt:lpstr>
      <vt:lpstr>随机森林（Random Forest）生成步骤</vt:lpstr>
      <vt:lpstr>随机森林（Random Forest）生成步骤</vt:lpstr>
      <vt:lpstr>随机森林（Random Forest）生成步骤</vt:lpstr>
      <vt:lpstr>PowerPoint 演示文稿</vt:lpstr>
      <vt:lpstr>随机森林（Random Forest）生成步骤</vt:lpstr>
      <vt:lpstr>自适应提升法（AdaBoost）</vt:lpstr>
      <vt:lpstr>自适应提升法（AdaBoost）</vt:lpstr>
      <vt:lpstr>PowerPoint 演示文稿</vt:lpstr>
      <vt:lpstr>自适应提升法（AdaBoost）</vt:lpstr>
      <vt:lpstr>梯度提升法（Gradient Boosting）</vt:lpstr>
      <vt:lpstr>sklearn 绘制验证曲线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xiaodongli</cp:lastModifiedBy>
  <cp:revision>379</cp:revision>
  <dcterms:created xsi:type="dcterms:W3CDTF">2019-10-23T10:24:59Z</dcterms:created>
  <dcterms:modified xsi:type="dcterms:W3CDTF">2019-10-23T10:24:59Z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