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256" r:id="rId4"/>
    <p:sldId id="379" r:id="rId5"/>
    <p:sldId id="260" r:id="rId6"/>
    <p:sldId id="407" r:id="rId7"/>
    <p:sldId id="408" r:id="rId8"/>
    <p:sldId id="411" r:id="rId9"/>
    <p:sldId id="412" r:id="rId10"/>
    <p:sldId id="413" r:id="rId11"/>
    <p:sldId id="380" r:id="rId12"/>
    <p:sldId id="414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78649753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6385" name="Picture 3"/>
          <p:cNvPicPr>
            <a:picLocks noChangeAspect="1"/>
          </p:cNvPicPr>
          <p:nvPr/>
        </p:nvPicPr>
        <p:blipFill>
          <a:blip r:embed="rId1"/>
          <a:srcRect t="30829"/>
          <a:stretch>
            <a:fillRect/>
          </a:stretch>
        </p:blipFill>
        <p:spPr>
          <a:xfrm>
            <a:off x="6026150" y="3890963"/>
            <a:ext cx="2949575" cy="203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6" name="Picture 4"/>
          <p:cNvPicPr>
            <a:picLocks noChangeAspect="1"/>
          </p:cNvPicPr>
          <p:nvPr/>
        </p:nvPicPr>
        <p:blipFill>
          <a:blip r:embed="rId2"/>
          <a:srcRect b="13689"/>
          <a:stretch>
            <a:fillRect/>
          </a:stretch>
        </p:blipFill>
        <p:spPr>
          <a:xfrm>
            <a:off x="3446463" y="3805238"/>
            <a:ext cx="2065337" cy="159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963" y="1449388"/>
            <a:ext cx="1474787" cy="1474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9"/>
          <p:cNvPicPr>
            <a:picLocks noChangeAspect="1"/>
          </p:cNvPicPr>
          <p:nvPr/>
        </p:nvPicPr>
        <p:blipFill>
          <a:blip r:embed="rId4"/>
          <a:srcRect b="18201"/>
          <a:stretch>
            <a:fillRect/>
          </a:stretch>
        </p:blipFill>
        <p:spPr>
          <a:xfrm>
            <a:off x="5694363" y="1827213"/>
            <a:ext cx="1897062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10"/>
          <p:cNvPicPr>
            <a:picLocks noChangeAspect="1"/>
          </p:cNvPicPr>
          <p:nvPr/>
        </p:nvPicPr>
        <p:blipFill>
          <a:blip r:embed="rId5"/>
          <a:srcRect b="17979"/>
          <a:stretch>
            <a:fillRect/>
          </a:stretch>
        </p:blipFill>
        <p:spPr>
          <a:xfrm>
            <a:off x="8975725" y="3306763"/>
            <a:ext cx="3244850" cy="1995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Content Placeholder 5"/>
          <p:cNvPicPr>
            <a:picLocks noGrp="1" noChangeAspect="1"/>
          </p:cNvPicPr>
          <p:nvPr>
            <p:ph idx="1"/>
          </p:nvPr>
        </p:nvPicPr>
        <p:blipFill>
          <a:blip r:embed="rId6"/>
          <a:srcRect b="23416"/>
          <a:stretch>
            <a:fillRect/>
          </a:stretch>
        </p:blipFill>
        <p:spPr>
          <a:xfrm>
            <a:off x="641350" y="1406525"/>
            <a:ext cx="2755900" cy="2109788"/>
          </a:xfrm>
        </p:spPr>
      </p:pic>
      <p:pic>
        <p:nvPicPr>
          <p:cNvPr id="16391" name="Picture 6"/>
          <p:cNvPicPr>
            <a:picLocks noChangeAspect="1"/>
          </p:cNvPicPr>
          <p:nvPr/>
        </p:nvPicPr>
        <p:blipFill>
          <a:blip r:embed="rId7"/>
          <a:srcRect b="17368"/>
          <a:stretch>
            <a:fillRect/>
          </a:stretch>
        </p:blipFill>
        <p:spPr>
          <a:xfrm>
            <a:off x="3594100" y="1827213"/>
            <a:ext cx="1770063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7"/>
          <p:cNvPicPr>
            <a:picLocks noChangeAspect="1"/>
          </p:cNvPicPr>
          <p:nvPr/>
        </p:nvPicPr>
        <p:blipFill>
          <a:blip r:embed="rId8"/>
          <a:srcRect t="31947"/>
          <a:stretch>
            <a:fillRect/>
          </a:stretch>
        </p:blipFill>
        <p:spPr>
          <a:xfrm>
            <a:off x="1090613" y="4367213"/>
            <a:ext cx="1857375" cy="130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思考：如何通过二分类，如何再实现 N 分类？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1019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最优答案：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	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	用 N 个 logistic 函数映射到 N 个 （0,1） 区间小数，再用 softmax 函数归一化，得到 x 位于每一类的概率：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	softmax 函数保证各类概率之和为1。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9595" y="4166235"/>
            <a:ext cx="2966720" cy="97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逻辑回归的优点</a:t>
            </a:r>
            <a:endParaRPr lang="en-US" altLang="en-US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30795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/>
              <a:t>优点</a:t>
            </a:r>
            <a:endParaRPr lang="en-US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模型清晰，可解释性强；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计算量小单高效；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容易控制过拟合问题；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...</a:t>
            </a:r>
            <a:endParaRPr lang="en-US" altLang="en-US" sz="2055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en-US" altLang="en-US" sz="2395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en-US" sz="2395"/>
              <a:t>缺点</a:t>
            </a:r>
            <a:endParaRPr lang="en-US" altLang="en-US" sz="239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0" b="1"/>
              <a:t>本质上是一个简单的线性分类器</a:t>
            </a:r>
            <a:r>
              <a:rPr lang="en-US" altLang="en-US" sz="2050"/>
              <a:t>。难以处理非线性数据。也处理不好特征之间相关的情况</a:t>
            </a:r>
            <a:endParaRPr lang="en-US" altLang="en-US" sz="205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altLang="en-US" sz="2055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0460" y="1136650"/>
            <a:ext cx="4925695" cy="328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本人亲测的不同分类算法交叉检验的准确度</a:t>
            </a:r>
            <a:endParaRPr lang="" altLang="en-US" sz="3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8640"/>
            <a:ext cx="11007090" cy="408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线性模型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线性回归（属回归问题）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b="1"/>
              <a:t>模型假设：</a:t>
            </a:r>
            <a:endParaRPr 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3481705"/>
            <a:ext cx="3949700" cy="273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5" y="3709670"/>
            <a:ext cx="3495675" cy="24110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013710" y="628078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单变量</a:t>
            </a:r>
            <a:endParaRPr lang="en-US" altLang="en-US" sz="2400" b="1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88885" y="628078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多变量</a:t>
            </a:r>
            <a:endParaRPr lang="en-US" altLang="en-US" sz="2400" b="1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10" y="2442845"/>
            <a:ext cx="600265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1" grpId="1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损失函数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91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 b="1"/>
              <a:t>损失函数</a:t>
            </a:r>
            <a:r>
              <a:rPr lang="en-US" altLang="en-US" sz="2400"/>
              <a:t>，英文 </a:t>
            </a:r>
            <a:r>
              <a:rPr lang="en-US" altLang="en-US" sz="2400" b="1"/>
              <a:t>loss function</a:t>
            </a:r>
            <a:r>
              <a:rPr lang="en-US" altLang="en-US" sz="2400"/>
              <a:t>，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  用来衡量模型预言与真实值之间的差。</a:t>
            </a:r>
            <a:endParaRPr lang="en-US" alt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/>
              <a:t>连续变量回归问题最常用 </a:t>
            </a:r>
            <a:r>
              <a:rPr lang="en-US" altLang="en-US" sz="2400" b="1"/>
              <a:t>MSE </a:t>
            </a:r>
            <a:r>
              <a:rPr lang="en-US" altLang="en-US" sz="2400"/>
              <a:t>(Mean squared error )函数</a:t>
            </a:r>
            <a:endParaRPr 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4724400"/>
            <a:ext cx="4302125" cy="1359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0" y="455930"/>
            <a:ext cx="4312920" cy="4945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b="13688"/>
          <a:stretch>
            <a:fillRect/>
          </a:stretch>
        </p:blipFill>
        <p:spPr>
          <a:xfrm>
            <a:off x="7198995" y="4519295"/>
            <a:ext cx="1786890" cy="138239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218556" y="5844540"/>
            <a:ext cx="3747770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典型的损失函数会长成这样</a:t>
            </a:r>
            <a:r>
              <a:rPr lang="" altLang="en-US" sz="2000" b="1"/>
              <a:t>，</a:t>
            </a:r>
            <a:endParaRPr lang="" altLang="en-US" sz="2000" b="1"/>
          </a:p>
          <a:p>
            <a:pPr algn="ctr">
              <a:lnSpc>
                <a:spcPct val="130000"/>
              </a:lnSpc>
            </a:pPr>
            <a:r>
              <a:rPr lang="" altLang="en-US" sz="2000" b="1"/>
              <a:t>中间那个大坑就是我们要的地方</a:t>
            </a:r>
            <a:endParaRPr lang="" altLang="en-US" sz="2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0000">
            <a:off x="8554720" y="4493260"/>
            <a:ext cx="1162050" cy="368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580000">
            <a:off x="10087610" y="4043680"/>
            <a:ext cx="2369185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优化（optimization）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055"/>
            <a:ext cx="498411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训练的过程就是寻找一组参数 </a:t>
            </a: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θ，使得损失函数 L 尽可能地小。本质上就是一个</a:t>
            </a:r>
            <a:r>
              <a:rPr lang="en-US" altLang="en-US" b="1">
                <a:latin typeface="Arial" panose="02080604020202020204" pitchFamily="34" charset="0"/>
                <a:cs typeface="Arial" panose="02080604020202020204" pitchFamily="34" charset="0"/>
              </a:rPr>
              <a:t>最优化问题</a:t>
            </a: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。</a:t>
            </a:r>
            <a:endParaRPr lang="en-US" altLang="en-US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最常用的优化方法为梯度下降，就是</a:t>
            </a:r>
            <a:r>
              <a:rPr lang="en-US" altLang="en-US" b="1">
                <a:latin typeface="Arial" panose="02080604020202020204" pitchFamily="34" charset="0"/>
                <a:cs typeface="Arial" panose="02080604020202020204" pitchFamily="34" charset="0"/>
              </a:rPr>
              <a:t>沿梯度下降的方向求解极小值</a:t>
            </a: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。</a:t>
            </a:r>
            <a:endParaRPr lang="en-US" altLang="en-US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2415"/>
            <a:ext cx="3524885" cy="3866515"/>
          </a:xfrm>
          <a:prstGeom prst="rect">
            <a:avLst/>
          </a:prstGeom>
        </p:spPr>
      </p:pic>
      <p:pic>
        <p:nvPicPr>
          <p:cNvPr id="1638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03" y="3616008"/>
            <a:ext cx="1474787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6554470" y="5361940"/>
            <a:ext cx="4589145" cy="129159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当然，对线性回归这种naieve的问题，很多时候最优解可以解析写出，就不需要什么梯度下降了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如何用线性回归分类？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45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预言为(-</a:t>
            </a:r>
            <a:r>
              <a:rPr lang="en-US" sz="2400" b="1">
                <a:latin typeface="Asana Math" panose="02000603000000000000" charset="0"/>
                <a:ea typeface="Asana Math" panose="02000603000000000000" charset="0"/>
              </a:rPr>
              <a:t>∞，∞</a:t>
            </a:r>
            <a:r>
              <a:rPr lang="en-US" sz="2400" b="1"/>
              <a:t>)小数...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如何映射到 {0,1} 离散点？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答案：使用Logistic函数(logistic function，也称为sigmoid函数(sigmoid function)。</a:t>
            </a:r>
            <a:endParaRPr lang="en-US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164205"/>
            <a:ext cx="3994150" cy="279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331595"/>
            <a:ext cx="2678430" cy="137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Logistic 函数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3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Logistic函数（sigmod函数）是一个 S 形的曲线，它的取值在[0, 1]之间。</a:t>
            </a: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在远离0的地方函数的值会很快接近0或者1。</a:t>
            </a: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它的这个特性对于解决二分类问题十分重要。函数所预言的值被诠释为 x = 0/1 的概率。</a:t>
            </a:r>
            <a:endParaRPr lang="en-US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164205"/>
            <a:ext cx="3994150" cy="279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331595"/>
            <a:ext cx="2678430" cy="137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Logistic回归，决策边界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908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这样的分类方法称为</a:t>
            </a:r>
            <a:r>
              <a:rPr lang="en-US" altLang="en-US" sz="2400" b="1"/>
              <a:t>逻辑回归</a:t>
            </a:r>
            <a:r>
              <a:rPr lang="en-US" altLang="en-US" sz="2400"/>
              <a:t>。它通过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将 x 对应到 (0,1) 区间连续分布。其中，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被称为</a:t>
            </a:r>
            <a:r>
              <a:rPr lang="en-US" altLang="en-US" sz="2400" b="1"/>
              <a:t>决策边界</a:t>
            </a:r>
            <a:r>
              <a:rPr lang="en-US" altLang="en-US" sz="2400"/>
              <a:t>。边界两侧的样本分别被分类到0类和1类。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2747010"/>
            <a:ext cx="2286000" cy="56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80" y="4422775"/>
            <a:ext cx="2499995" cy="41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1851025"/>
            <a:ext cx="3915410" cy="31559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859395" y="5233670"/>
            <a:ext cx="401764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逻辑回归的训练过程就是一个寻找最优决策边界的问题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Presentation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Asana Math</vt:lpstr>
      <vt:lpstr>微软雅黑</vt:lpstr>
      <vt:lpstr>AR PL UKai CN</vt:lpstr>
      <vt:lpstr>宋体</vt:lpstr>
      <vt:lpstr>Arial Unicode MS</vt:lpstr>
      <vt:lpstr>Calibri Light</vt:lpstr>
      <vt:lpstr>Calibri</vt:lpstr>
      <vt:lpstr>Latin Modern Mono Prop</vt:lpstr>
      <vt:lpstr>Abyssinica SIL</vt:lpstr>
      <vt:lpstr>OpenSymbol</vt:lpstr>
      <vt:lpstr>Office 主题</vt:lpstr>
      <vt:lpstr>PowerPoint 演示文稿</vt:lpstr>
      <vt:lpstr>机器学习 线性模型</vt:lpstr>
      <vt:lpstr>学习测试全过程</vt:lpstr>
      <vt:lpstr>线性回归（属回归问题）</vt:lpstr>
      <vt:lpstr>损失函数</vt:lpstr>
      <vt:lpstr>优化（optimization）</vt:lpstr>
      <vt:lpstr>如何用线性回归分类？</vt:lpstr>
      <vt:lpstr>Logistic 函数</vt:lpstr>
      <vt:lpstr>Logistic回归，决策边界</vt:lpstr>
      <vt:lpstr>思考：如何通过二分类，如何再实现 N 分类？</vt:lpstr>
      <vt:lpstr>逻辑回归的优点</vt:lpstr>
      <vt:lpstr>逻辑回归的优点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393</cp:revision>
  <dcterms:created xsi:type="dcterms:W3CDTF">2019-10-04T11:35:12Z</dcterms:created>
  <dcterms:modified xsi:type="dcterms:W3CDTF">2019-10-04T11:35:12Z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