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260" r:id="rId5"/>
    <p:sldId id="380" r:id="rId6"/>
    <p:sldId id="363" r:id="rId7"/>
    <p:sldId id="262" r:id="rId8"/>
    <p:sldId id="291" r:id="rId9"/>
    <p:sldId id="371" r:id="rId10"/>
    <p:sldId id="295" r:id="rId11"/>
    <p:sldId id="365" r:id="rId12"/>
    <p:sldId id="366" r:id="rId13"/>
    <p:sldId id="367" r:id="rId14"/>
    <p:sldId id="368" r:id="rId15"/>
    <p:sldId id="372" r:id="rId16"/>
    <p:sldId id="3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训练，测试，泛化，过拟合</a:t>
            </a:r>
            <a:endParaRPr lang="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什么是萼片...</a:t>
            </a:r>
            <a:endParaRPr lang="en-US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81100" y="5109210"/>
            <a:ext cx="91313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/>
              <a:t>萼片是植物组织，指花的最外一环，能保护花蕾的内部。</a:t>
            </a:r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 一环完整的萼片组成了花萼(calyx)。常为绿色。</a:t>
            </a:r>
            <a:endParaRPr 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860" y="1309370"/>
            <a:ext cx="327787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knn（</a:t>
            </a:r>
            <a:r>
              <a:rPr lang="en-US">
                <a:sym typeface="+mn-ea"/>
              </a:rPr>
              <a:t>K-Nearest Neighbours</a:t>
            </a:r>
            <a:r>
              <a:rPr lang="en-US" altLang="en-US"/>
              <a:t>）分类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6710" cy="4874895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K邻近算法是一个简单的，常被用于分类问题的算法</a:t>
            </a:r>
            <a:r>
              <a:rPr lang="en-US" altLang="en-US" sz="2400" b="1"/>
              <a:t>。是一种“懒算法”</a:t>
            </a:r>
            <a:r>
              <a:rPr lang="en-US" sz="2400" b="1"/>
              <a:t>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如右图，已知有三类样本，在参数空间的分布为亮绿、绿、棕。现需确定灰色样本点应当分在哪一类？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0B050"/>
                </a:solidFill>
              </a:rPr>
              <a:t>算法寻找距离它最近的k个点。例如，k=3的情况下发现三个最近邻居里亮绿色的点最多（2个）。于是将它划分为亮绿。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1307465"/>
            <a:ext cx="5923280" cy="588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k取值的影响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71754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KNN的这样的基本思想有点类似于生活中的“物以类聚。人以群分”。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/>
              <a:t>不同的 </a:t>
            </a:r>
            <a:r>
              <a:rPr lang="en-US" sz="2400" b="1"/>
              <a:t>k 取值</a:t>
            </a:r>
            <a:r>
              <a:rPr lang="en-US" altLang="en-US" sz="2400" b="1"/>
              <a:t>会导致不同的分类结果。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solidFill>
                  <a:srgbClr val="C00000"/>
                </a:solidFill>
              </a:rPr>
              <a:t>k 值取小的话，意味着数据噪音将会在结果上有很大的影响。</a:t>
            </a:r>
            <a:r>
              <a:rPr lang="en-US" sz="2400" b="1">
                <a:solidFill>
                  <a:srgbClr val="92D050"/>
                </a:solidFill>
              </a:rPr>
              <a:t>k 值取大的话，将会使计算成本很大。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 的取值</a:t>
            </a:r>
            <a:r>
              <a:rPr lang="en-US" altLang="en-US" sz="2400" b="1"/>
              <a:t>要具体问题具体分析，需要</a:t>
            </a:r>
            <a:r>
              <a:rPr lang="en-US" sz="2400" b="1"/>
              <a:t>自己来衡量。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960" y="2189480"/>
            <a:ext cx="5018405" cy="375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距离计算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845175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ym typeface="+mn-ea"/>
              </a:rPr>
              <a:t>距离计算</a:t>
            </a:r>
            <a:r>
              <a:rPr lang="en-US" altLang="en-US" sz="2400" b="1"/>
              <a:t>经常简单地用“欧几里德距离”。</a:t>
            </a: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也可用“曼哈顿距离”“明可夫斯基距离”。</a:t>
            </a: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0B050"/>
                </a:solidFill>
              </a:rPr>
              <a:t>距离的选取也要具体问题具体分析。</a:t>
            </a:r>
            <a:endParaRPr lang="en-US" altLang="en-US" sz="2400" b="1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0" y="1978660"/>
            <a:ext cx="4352925" cy="412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sklearn 之 Iris 数据 knn 训练测试全代码</a:t>
            </a:r>
            <a:endParaRPr lang="en-US" alt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2075815"/>
            <a:ext cx="10506075" cy="391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优缺点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71754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92D050"/>
                </a:solidFill>
                <a:sym typeface="+mn-ea"/>
              </a:rPr>
              <a:t>knn 不建立具体的数学模型，适用范围广，对简单的数据集简单有效。</a:t>
            </a:r>
            <a:endParaRPr lang="en-US" altLang="en-US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样本个数不对称时（例如，某种类别的样本系统地偏少），会造成不公平。可用按样本数加权的方法解决。</a:t>
            </a: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寻找邻居是很复杂的过程，一般采用kd-tree的算法。当样本数量很大时，仍然耗费大量时间。</a:t>
            </a:r>
            <a:endParaRPr lang="en-US" altLang="en-US" sz="2400" b="1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46265" y="2052320"/>
            <a:ext cx="4719320" cy="3327400"/>
            <a:chOff x="10939" y="3232"/>
            <a:chExt cx="7432" cy="5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rcRect b="11874"/>
            <a:stretch>
              <a:fillRect/>
            </a:stretch>
          </p:blipFill>
          <p:spPr>
            <a:xfrm>
              <a:off x="10939" y="3232"/>
              <a:ext cx="7432" cy="52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8" y="3760"/>
              <a:ext cx="770" cy="5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泛化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b="1"/>
              <a:t>泛化能力（generalization ability）是指机器学习算法对新鲜样本的适应能力。</a:t>
            </a: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altLang="en-US" b="1"/>
              <a:t> </a:t>
            </a:r>
            <a:endParaRPr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altLang="en-US"/>
              <a:t> 学习的目的是学到隐含在数据背后的规律，对具有同一规律的学习集以外的数据，经过训练的网络也能给出合适的输出，该能力称为泛化能力。</a:t>
            </a:r>
            <a:endParaRPr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97010" y="2978785"/>
            <a:ext cx="1898015" cy="14839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86725" y="4566920"/>
            <a:ext cx="3917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 b="1">
                <a:solidFill>
                  <a:srgbClr val="C00000"/>
                </a:solidFill>
              </a:rPr>
              <a:t>去年我成功追到了一个帅哥。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今年，我用同样的套路，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追到了n个...</a:t>
            </a:r>
            <a:endParaRPr lang="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训练</a:t>
            </a:r>
            <a:r>
              <a:rPr lang="en-US" altLang="en-US" sz="3600" b="1">
                <a:sym typeface="+mn-ea"/>
              </a:rPr>
              <a:t>集</a:t>
            </a:r>
            <a:r>
              <a:rPr lang="" altLang="en-US" sz="3600" b="1"/>
              <a:t>与测试集(test set)的划分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>
                <a:sym typeface="+mn-ea"/>
              </a:rPr>
              <a:t>训练</a:t>
            </a:r>
            <a:r>
              <a:rPr lang="en-US" altLang="en-US" b="1">
                <a:sym typeface="+mn-ea"/>
              </a:rPr>
              <a:t>集 </a:t>
            </a:r>
            <a:r>
              <a:rPr lang="" altLang="en-US" b="1">
                <a:sym typeface="+mn-ea"/>
              </a:rPr>
              <a:t>(</a:t>
            </a:r>
            <a:r>
              <a:rPr lang="" b="1"/>
              <a:t>t</a:t>
            </a:r>
            <a:r>
              <a:rPr altLang="en-US" b="1"/>
              <a:t>raining set</a:t>
            </a:r>
            <a:r>
              <a:rPr lang="" b="1"/>
              <a:t>)</a:t>
            </a:r>
            <a:r>
              <a:rPr altLang="en-US" b="1"/>
              <a:t> 是用来训练模型或确定模型参数的</a:t>
            </a:r>
            <a:endParaRPr alt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b="1"/>
              <a:t>测试集 (</a:t>
            </a:r>
            <a:r>
              <a:rPr altLang="en-US" b="1"/>
              <a:t>test set</a:t>
            </a:r>
            <a:r>
              <a:rPr lang="" b="1"/>
              <a:t>)</a:t>
            </a:r>
            <a:r>
              <a:rPr altLang="en-US" b="1"/>
              <a:t> 则纯粹是为了测试已经训练好的模型的推广能力。</a:t>
            </a: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altLang="en-US" b="1"/>
              <a:t> </a:t>
            </a:r>
            <a:endParaRPr altLang="en-US" b="1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 b="1"/>
              <a:t>一般地，测试集与训练集具有</a:t>
            </a:r>
            <a:r>
              <a:rPr lang="" b="1">
                <a:solidFill>
                  <a:srgbClr val="FF0000"/>
                </a:solidFill>
              </a:rPr>
              <a:t>相同的内在规律</a:t>
            </a:r>
            <a:r>
              <a:rPr lang="" b="1"/>
              <a:t>，且</a:t>
            </a:r>
            <a:r>
              <a:rPr lang="" b="1">
                <a:solidFill>
                  <a:srgbClr val="FF0000"/>
                </a:solidFill>
              </a:rPr>
              <a:t>不能有交集</a:t>
            </a:r>
            <a:r>
              <a:rPr lang="" b="1"/>
              <a:t>。</a:t>
            </a:r>
            <a:endParaRPr lang="" b="1"/>
          </a:p>
        </p:txBody>
      </p:sp>
      <p:sp>
        <p:nvSpPr>
          <p:cNvPr id="7" name="Text Box 6"/>
          <p:cNvSpPr txBox="1"/>
          <p:nvPr/>
        </p:nvSpPr>
        <p:spPr>
          <a:xfrm>
            <a:off x="7701915" y="3495675"/>
            <a:ext cx="39179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 b="1">
                <a:solidFill>
                  <a:srgbClr val="C00000"/>
                </a:solidFill>
              </a:rPr>
              <a:t>通过与***谈恋爱，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我训练出了追帅哥的模型。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00B050"/>
                </a:solidFill>
              </a:rPr>
              <a:t>为了验证这个模型，</a:t>
            </a:r>
            <a:endParaRPr lang="" altLang="en-US" sz="2000" b="1">
              <a:solidFill>
                <a:srgbClr val="00B050"/>
              </a:solidFill>
            </a:endParaRPr>
          </a:p>
          <a:p>
            <a:pPr algn="ctr"/>
            <a:r>
              <a:rPr lang="" altLang="en-US" sz="2000" b="1">
                <a:solidFill>
                  <a:srgbClr val="00B050"/>
                </a:solidFill>
              </a:rPr>
              <a:t>我必须找一些新的帅哥来测试。</a:t>
            </a:r>
            <a:endParaRPr lang="" altLang="en-US" sz="2000" b="1">
              <a:solidFill>
                <a:srgbClr val="00B050"/>
              </a:solidFill>
            </a:endParaRPr>
          </a:p>
          <a:p>
            <a:pPr algn="ctr"/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002060"/>
                </a:solidFill>
              </a:rPr>
              <a:t>我的模型只适用于帅哥。</a:t>
            </a:r>
            <a:endParaRPr lang="" altLang="en-US" sz="2000" b="1">
              <a:solidFill>
                <a:srgbClr val="002060"/>
              </a:solidFill>
            </a:endParaRPr>
          </a:p>
          <a:p>
            <a:pPr algn="ctr"/>
            <a:r>
              <a:rPr lang="" altLang="en-US" sz="2000" b="1">
                <a:solidFill>
                  <a:srgbClr val="002060"/>
                </a:solidFill>
              </a:rPr>
              <a:t>找渣男来测试是不合理的。</a:t>
            </a:r>
            <a:endParaRPr lang="" altLang="en-US" sz="2000" b="1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3105" y="490220"/>
            <a:ext cx="2888615" cy="288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机器学习四大类问题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/>
              <a:t>聚类（Clustering）</a:t>
            </a:r>
            <a:endParaRPr lang="en-US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将对象的集合分成由类似的对象组成的多个类的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过程被称为聚类。“物以类聚，人以群分”。与分类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不同，聚类所划分的类是未知的。</a:t>
            </a:r>
            <a:endParaRPr lang="en-US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/>
              <a:t>降维（Dimension Reduction）</a:t>
            </a:r>
            <a:endParaRPr lang="en-US"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降维指采用某种映射方法，将原高维空间中的数据点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映射到低维度的空间中。</a:t>
            </a:r>
            <a:endParaRPr lang="en-US" altLang="en-US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聚类与降维都属于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无监督学习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85580" y="4295140"/>
            <a:ext cx="1898015" cy="14839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075295" y="5883275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无监督学习就是训练样本都</a:t>
            </a:r>
            <a:r>
              <a:rPr lang="en-US" altLang="en-US" sz="2000" b="1" u="sng">
                <a:solidFill>
                  <a:srgbClr val="C00000"/>
                </a:solidFill>
              </a:rPr>
              <a:t>没有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人类监督者贴的标签。这类问题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更加困难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80" y="835660"/>
            <a:ext cx="3561080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15570"/>
            <a:ext cx="11509375" cy="666369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88045" y="5989320"/>
            <a:ext cx="3622675" cy="789940"/>
          </a:xfrm>
        </p:spPr>
        <p:txBody>
          <a:bodyPr>
            <a:normAutofit/>
          </a:bodyPr>
          <a:p>
            <a:r>
              <a:rPr lang="en-US" altLang="en-US" sz="3600" b="1">
                <a:solidFill>
                  <a:srgbClr val="C00000"/>
                </a:solidFill>
              </a:rPr>
              <a:t>sklearn 总览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sklearn 三句话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355"/>
            <a:ext cx="542671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model = ***.***() </a:t>
            </a: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model.fit(X,y)</a:t>
            </a: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y_predict = model.predict(X)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27813"/>
          <a:stretch>
            <a:fillRect/>
          </a:stretch>
        </p:blipFill>
        <p:spPr>
          <a:xfrm>
            <a:off x="7698105" y="2078355"/>
            <a:ext cx="3515995" cy="2538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813675" y="4514215"/>
            <a:ext cx="35401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800" b="1">
                <a:sym typeface="+mn-ea"/>
              </a:rPr>
              <a:t>这素质三连，</a:t>
            </a:r>
            <a:endParaRPr lang="en-US" altLang="en-US" sz="2800" b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800" b="1">
                <a:sym typeface="+mn-ea"/>
              </a:rPr>
              <a:t>给跪了</a:t>
            </a:r>
            <a:endParaRPr lang="en-US" alt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举例：鸢尾花（Iris）数据集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748790"/>
            <a:ext cx="11015345" cy="33604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2705" y="5109210"/>
            <a:ext cx="121913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US" sz="2400" b="1"/>
          </a:p>
          <a:p>
            <a:pPr algn="ctr"/>
            <a:r>
              <a:rPr lang="en-US" sz="2400" b="1"/>
              <a:t>数据集包含150行，有三种不同的Iris品种</a:t>
            </a:r>
            <a:r>
              <a:rPr lang="en-US" altLang="en-US" sz="2400" b="1"/>
              <a:t>（setosa, versicolor, virginica）</a:t>
            </a:r>
            <a:r>
              <a:rPr lang="en-US" sz="2400" b="1"/>
              <a:t>。</a:t>
            </a:r>
            <a:endParaRPr lang="en-US" sz="2400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每一行数据包含了萼片</a:t>
            </a:r>
            <a:r>
              <a:rPr lang="en-US" altLang="en-US" sz="2400" b="1"/>
              <a:t>（sepal）、花瓣（petal）的长宽度</a:t>
            </a:r>
            <a:r>
              <a:rPr lang="en-US" sz="2400" b="1"/>
              <a:t>信息</a:t>
            </a:r>
            <a:r>
              <a:rPr lang="en-US" altLang="en-US" sz="2400" b="1"/>
              <a:t>，标注了品种。</a:t>
            </a:r>
            <a:endParaRPr lang="en-US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Presentation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DejaVu Sans</vt:lpstr>
      <vt:lpstr>Asana Math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OpenSymbol</vt:lpstr>
      <vt:lpstr>Office 主题</vt:lpstr>
      <vt:lpstr>机器学习 常用理念与概念</vt:lpstr>
      <vt:lpstr>学习测试全过程</vt:lpstr>
      <vt:lpstr>机器学习四大类问题</vt:lpstr>
      <vt:lpstr>泛化</vt:lpstr>
      <vt:lpstr>机器学习四大类问题</vt:lpstr>
      <vt:lpstr>sklearn 总览</vt:lpstr>
      <vt:lpstr>学习测试全过程</vt:lpstr>
      <vt:lpstr>sklearn 三句话</vt:lpstr>
      <vt:lpstr>举例：鸢尾花（Iris）数据集</vt:lpstr>
      <vt:lpstr>什么是萼片...</vt:lpstr>
      <vt:lpstr>knn（K-Nearest Neighbours）分类</vt:lpstr>
      <vt:lpstr>k取值的影响</vt:lpstr>
      <vt:lpstr>距离计算</vt:lpstr>
      <vt:lpstr>sklearn 之 Iris 数据 knn 训练测试全代码</vt:lpstr>
      <vt:lpstr>优缺点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342</cp:revision>
  <dcterms:created xsi:type="dcterms:W3CDTF">2019-09-17T08:47:28Z</dcterms:created>
  <dcterms:modified xsi:type="dcterms:W3CDTF">2019-09-17T08:47:28Z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