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363" r:id="rId5"/>
    <p:sldId id="262" r:id="rId6"/>
    <p:sldId id="291" r:id="rId7"/>
    <p:sldId id="371" r:id="rId8"/>
    <p:sldId id="295" r:id="rId9"/>
    <p:sldId id="365" r:id="rId10"/>
    <p:sldId id="366" r:id="rId11"/>
    <p:sldId id="367" r:id="rId12"/>
    <p:sldId id="368" r:id="rId13"/>
    <p:sldId id="372" r:id="rId14"/>
    <p:sldId id="3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常用理念与概念</a:t>
            </a:r>
            <a:endParaRPr lang="" altLang="en-US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k取值的影响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71754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KNN的这样的基本思想有点类似于生活中的“物以类聚。人以群分”。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/>
              <a:t>不同的 </a:t>
            </a:r>
            <a:r>
              <a:rPr lang="en-US" sz="2400" b="1"/>
              <a:t>k 取值</a:t>
            </a:r>
            <a:r>
              <a:rPr lang="en-US" altLang="en-US" sz="2400" b="1"/>
              <a:t>会导致不同的分类结果。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solidFill>
                  <a:srgbClr val="C00000"/>
                </a:solidFill>
              </a:rPr>
              <a:t>k 值取小的话，意味着数据噪音将会在结果上有很大的影响。</a:t>
            </a:r>
            <a:r>
              <a:rPr lang="en-US" sz="2400" b="1">
                <a:solidFill>
                  <a:srgbClr val="92D050"/>
                </a:solidFill>
              </a:rPr>
              <a:t>k 值取大的话，将会使计算成本很大。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 的取值</a:t>
            </a:r>
            <a:r>
              <a:rPr lang="en-US" altLang="en-US" sz="2400" b="1"/>
              <a:t>要具体问题具体分析，需要</a:t>
            </a:r>
            <a:r>
              <a:rPr lang="en-US" sz="2400" b="1"/>
              <a:t>自己来衡量。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960" y="2189480"/>
            <a:ext cx="5018405" cy="3758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距离计算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845175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ym typeface="+mn-ea"/>
              </a:rPr>
              <a:t>距离计算</a:t>
            </a:r>
            <a:r>
              <a:rPr lang="en-US" altLang="en-US" sz="2400" b="1"/>
              <a:t>经常简单地用“欧几里德距离”。</a:t>
            </a: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也可用“曼哈顿距离”“明可夫斯基距离”。</a:t>
            </a: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0B050"/>
                </a:solidFill>
              </a:rPr>
              <a:t>距离的选取也要具体问题具体分析。</a:t>
            </a:r>
            <a:endParaRPr lang="en-US" altLang="en-US" sz="2400" b="1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0" y="1978660"/>
            <a:ext cx="4352925" cy="412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sklearn 之 Iris 数据 knn 训练测试全代码</a:t>
            </a:r>
            <a:endParaRPr lang="en-US" alt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2075815"/>
            <a:ext cx="10506075" cy="391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优缺点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35" y="1812290"/>
            <a:ext cx="571754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92D050"/>
                </a:solidFill>
                <a:sym typeface="+mn-ea"/>
              </a:rPr>
              <a:t>knn 不建立具体的数学模型，适用范围广，对简单的数据集简单有效。</a:t>
            </a:r>
            <a:endParaRPr lang="en-US" altLang="en-US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样本个数不对称时（例如，某种类别的样本系统地偏少），会造成不公平。可用按样本数加权的方法解决。</a:t>
            </a: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寻找邻居是很复杂的过程，一般采用kd-tree的算法。当样本数量很大时，仍然耗费大量时间。</a:t>
            </a:r>
            <a:endParaRPr lang="en-US" altLang="en-US" sz="2400" b="1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46265" y="2052320"/>
            <a:ext cx="4719320" cy="3327400"/>
            <a:chOff x="10939" y="3232"/>
            <a:chExt cx="7432" cy="5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rcRect b="11874"/>
            <a:stretch>
              <a:fillRect/>
            </a:stretch>
          </p:blipFill>
          <p:spPr>
            <a:xfrm>
              <a:off x="10939" y="3232"/>
              <a:ext cx="7432" cy="52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48" y="3760"/>
              <a:ext cx="770" cy="5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机器学习四大类问题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/>
              <a:t>分类（Classification）</a:t>
            </a:r>
            <a:endParaRPr lang="en-US"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在这类问题中，计算机程序需要指定某些输入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属于k类中的哪一类。通常算法会返回一个函数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f: R</a:t>
            </a:r>
            <a:r>
              <a:rPr lang="en-US" altLang="en-US" baseline="30000"/>
              <a:t>n</a:t>
            </a:r>
            <a:r>
              <a:rPr lang="en-US" altLang="en-US"/>
              <a:t> </a:t>
            </a:r>
            <a:r>
              <a:rPr lang="en-US" altLang="en-US">
                <a:latin typeface="Asana Math" panose="02000603000000000000" charset="0"/>
                <a:ea typeface="Asana Math" panose="02000603000000000000" charset="0"/>
              </a:rPr>
              <a:t>→</a:t>
            </a:r>
            <a:r>
              <a:rPr lang="en-US" altLang="en-US"/>
              <a:t> {1,2,....k}。</a:t>
            </a:r>
            <a:endParaRPr lang="en-US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/>
              <a:t>回归（Regression）</a:t>
            </a:r>
            <a:endParaRPr lang="en-US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计算机程序对给定输入预测数值，需要返回 </a:t>
            </a:r>
            <a:r>
              <a:rPr lang="en-US" altLang="en-US">
                <a:sym typeface="+mn-ea"/>
              </a:rPr>
              <a:t>f: R</a:t>
            </a:r>
            <a:r>
              <a:rPr lang="en-US" altLang="en-US" baseline="30000">
                <a:sym typeface="+mn-ea"/>
              </a:rPr>
              <a:t>n</a:t>
            </a:r>
            <a:r>
              <a:rPr lang="en-US" altLang="en-US">
                <a:sym typeface="+mn-ea"/>
              </a:rPr>
              <a:t> </a:t>
            </a:r>
            <a:r>
              <a:rPr lang="en-US" altLang="en-US">
                <a:latin typeface="Asana Math" panose="02000603000000000000" charset="0"/>
                <a:ea typeface="Asana Math" panose="02000603000000000000" charset="0"/>
                <a:sym typeface="+mn-ea"/>
              </a:rPr>
              <a:t>→ </a:t>
            </a:r>
            <a:r>
              <a:rPr lang="en-US" altLang="en-US">
                <a:sym typeface="+mn-ea"/>
              </a:rPr>
              <a:t>R。</a:t>
            </a:r>
            <a:endParaRPr lang="en-US" altLang="en-US">
              <a:sym typeface="+mn-ea"/>
            </a:endParaRPr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除返回结果形式不一样，思路、算法与分类大同小异。 </a:t>
            </a:r>
            <a:endParaRPr lang="en-US" altLang="en-US">
              <a:sym typeface="+mn-ea"/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分类与回归都属于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有监督学习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85580" y="4295140"/>
            <a:ext cx="1898015" cy="14839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075295" y="5883275"/>
            <a:ext cx="39179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有监督学习就是训练样本都有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人类监督者贴的标签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0150" t="8861"/>
          <a:stretch>
            <a:fillRect/>
          </a:stretch>
        </p:blipFill>
        <p:spPr>
          <a:xfrm>
            <a:off x="8396605" y="700405"/>
            <a:ext cx="3275330" cy="3232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机器学习四大类问题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/>
              <a:t>聚类（Clustering）</a:t>
            </a:r>
            <a:endParaRPr lang="en-US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将对象的集合分成由类似的对象组成的多个类的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过程被称为聚类。“物以类聚，人以群分”。与分类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不同，聚类所划分的类是未知的。</a:t>
            </a:r>
            <a:endParaRPr lang="en-US" altLang="en-US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en-US" b="1"/>
              <a:t>降维（Dimension Reduction）</a:t>
            </a:r>
            <a:endParaRPr lang="en-US"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en-US"/>
              <a:t>降维指采用某种映射方法，将原高维空间中的数据点</a:t>
            </a:r>
            <a:endParaRPr lang="en-US" altLang="en-US"/>
          </a:p>
          <a:p>
            <a:pPr marL="45720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/>
              <a:t>映射到低维度的空间中。</a:t>
            </a:r>
            <a:endParaRPr lang="en-US" altLang="en-US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聚类与降维都属于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无监督学习</a:t>
            </a:r>
            <a:r>
              <a:rPr lang="en-US" altLang="en-US">
                <a:sym typeface="+mn-ea"/>
              </a:rPr>
              <a:t>。</a:t>
            </a:r>
            <a:endParaRPr lang="en-US" altLang="en-US">
              <a:sym typeface="+mn-ea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85580" y="4295140"/>
            <a:ext cx="1898015" cy="148399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075295" y="5883275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无监督学习就是训练样本都</a:t>
            </a:r>
            <a:r>
              <a:rPr lang="en-US" altLang="en-US" sz="2000" b="1" u="sng">
                <a:solidFill>
                  <a:srgbClr val="C00000"/>
                </a:solidFill>
              </a:rPr>
              <a:t>没有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人类监督者贴的标签。这类问题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更加困难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680" y="835660"/>
            <a:ext cx="3561080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15570"/>
            <a:ext cx="11509375" cy="666369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88045" y="5989320"/>
            <a:ext cx="3622675" cy="789940"/>
          </a:xfrm>
        </p:spPr>
        <p:txBody>
          <a:bodyPr>
            <a:normAutofit/>
          </a:bodyPr>
          <a:p>
            <a:r>
              <a:rPr lang="en-US" altLang="en-US" sz="3600" b="1">
                <a:solidFill>
                  <a:srgbClr val="C00000"/>
                </a:solidFill>
              </a:rPr>
              <a:t>sklearn 总览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sklearn 三句话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355"/>
            <a:ext cx="5426710" cy="487489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model = ***.***() </a:t>
            </a: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model.fit(X,y)</a:t>
            </a: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400" b="1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y_predict = model.predict(X)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27813"/>
          <a:stretch>
            <a:fillRect/>
          </a:stretch>
        </p:blipFill>
        <p:spPr>
          <a:xfrm>
            <a:off x="7698105" y="2078355"/>
            <a:ext cx="3515995" cy="25380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7813675" y="4514215"/>
            <a:ext cx="35401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en-US" sz="2800" b="1">
                <a:sym typeface="+mn-ea"/>
              </a:rPr>
              <a:t>这素质三连，</a:t>
            </a:r>
            <a:endParaRPr lang="en-US" altLang="en-US" sz="2800" b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800" b="1">
                <a:sym typeface="+mn-ea"/>
              </a:rPr>
              <a:t>给跪了</a:t>
            </a:r>
            <a:endParaRPr lang="en-US" alt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举例：鸢尾花（Iris）数据集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748790"/>
            <a:ext cx="11015345" cy="33604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2705" y="5109210"/>
            <a:ext cx="121913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en-US" sz="2400" b="1"/>
          </a:p>
          <a:p>
            <a:pPr algn="ctr"/>
            <a:r>
              <a:rPr lang="en-US" sz="2400" b="1"/>
              <a:t>数据集包含150行，有三种不同的Iris品种</a:t>
            </a:r>
            <a:r>
              <a:rPr lang="en-US" altLang="en-US" sz="2400" b="1"/>
              <a:t>（setosa, versicolor, virginica）</a:t>
            </a:r>
            <a:r>
              <a:rPr lang="en-US" sz="2400" b="1"/>
              <a:t>。</a:t>
            </a:r>
            <a:endParaRPr lang="en-US" sz="2400" b="1"/>
          </a:p>
          <a:p>
            <a:pPr algn="ctr"/>
            <a:endParaRPr lang="en-US" sz="2400" b="1"/>
          </a:p>
          <a:p>
            <a:pPr algn="ctr"/>
            <a:r>
              <a:rPr lang="en-US" sz="2400" b="1"/>
              <a:t>每一行数据包含了萼片</a:t>
            </a:r>
            <a:r>
              <a:rPr lang="en-US" altLang="en-US" sz="2400" b="1"/>
              <a:t>（sepal）、花瓣（petal）的长宽度</a:t>
            </a:r>
            <a:r>
              <a:rPr lang="en-US" sz="2400" b="1"/>
              <a:t>信息</a:t>
            </a:r>
            <a:r>
              <a:rPr lang="en-US" altLang="en-US" sz="2400" b="1"/>
              <a:t>，标注了品种。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什么是萼片...</a:t>
            </a:r>
            <a:endParaRPr lang="en-US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1181100" y="5109210"/>
            <a:ext cx="91313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/>
              <a:t>萼片是植物组织，指花的最外一环，能保护花蕾的内部。</a:t>
            </a:r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 一环完整的萼片组成了花萼(calyx)。常为绿色。</a:t>
            </a:r>
            <a:endParaRPr 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860" y="1309370"/>
            <a:ext cx="327787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knn（</a:t>
            </a:r>
            <a:r>
              <a:rPr lang="en-US">
                <a:sym typeface="+mn-ea"/>
              </a:rPr>
              <a:t>K-Nearest Neighbours</a:t>
            </a:r>
            <a:r>
              <a:rPr lang="en-US" altLang="en-US"/>
              <a:t>）分类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6710" cy="4874895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K邻近算法是一个简单的，常被用于分类问题的算法</a:t>
            </a:r>
            <a:r>
              <a:rPr lang="en-US" altLang="en-US" sz="2400" b="1"/>
              <a:t>。是一种“懒算法”</a:t>
            </a:r>
            <a:r>
              <a:rPr lang="en-US" sz="2400" b="1"/>
              <a:t>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如右图，已知有三类样本，在参数空间的分布为亮绿、绿、棕。现需确定灰色样本点应当分在哪一类？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b="1">
                <a:solidFill>
                  <a:srgbClr val="00B050"/>
                </a:solidFill>
              </a:rPr>
              <a:t>算法寻找距离它最近的k个点。例如，k=3的情况下发现三个最近邻居里亮绿色的点最多（2个）。于是将它划分为亮绿。</a:t>
            </a:r>
            <a:endParaRPr lang="en-US" sz="240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25" y="1307465"/>
            <a:ext cx="5923280" cy="588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Presentation</Application>
  <PresentationFormat>宽屏</PresentationFormat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DejaVu Sans</vt:lpstr>
      <vt:lpstr>Asana Math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Office 主题</vt:lpstr>
      <vt:lpstr>sklearn 简介</vt:lpstr>
      <vt:lpstr>机器学习四大类问题</vt:lpstr>
      <vt:lpstr>机器学习四大类问题</vt:lpstr>
      <vt:lpstr>sklearn 总览</vt:lpstr>
      <vt:lpstr>学习测试全过程</vt:lpstr>
      <vt:lpstr>sklearn 三句话</vt:lpstr>
      <vt:lpstr>举例：鸢尾花（Iris）数据集</vt:lpstr>
      <vt:lpstr>什么是萼片...</vt:lpstr>
      <vt:lpstr>knn（K-Nearest Neighbours）分类</vt:lpstr>
      <vt:lpstr>k取值的影响</vt:lpstr>
      <vt:lpstr>距离计算</vt:lpstr>
      <vt:lpstr>sklearn 之 Iris 数据 knn 训练测试全代码</vt:lpstr>
      <vt:lpstr>优缺点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335</cp:revision>
  <dcterms:created xsi:type="dcterms:W3CDTF">2019-09-13T07:08:49Z</dcterms:created>
  <dcterms:modified xsi:type="dcterms:W3CDTF">2019-09-13T07:08:49Z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