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89"/>
  </p:notesMasterIdLst>
  <p:sldIdLst>
    <p:sldId id="256" r:id="rId5"/>
    <p:sldId id="257" r:id="rId6"/>
    <p:sldId id="258" r:id="rId7"/>
    <p:sldId id="262" r:id="rId8"/>
    <p:sldId id="268" r:id="rId9"/>
    <p:sldId id="270" r:id="rId10"/>
    <p:sldId id="550" r:id="rId11"/>
    <p:sldId id="271" r:id="rId12"/>
    <p:sldId id="259" r:id="rId13"/>
    <p:sldId id="276" r:id="rId14"/>
    <p:sldId id="530" r:id="rId15"/>
    <p:sldId id="529" r:id="rId16"/>
    <p:sldId id="277" r:id="rId17"/>
    <p:sldId id="449" r:id="rId18"/>
    <p:sldId id="450" r:id="rId19"/>
    <p:sldId id="451" r:id="rId20"/>
    <p:sldId id="269" r:id="rId21"/>
    <p:sldId id="260" r:id="rId22"/>
    <p:sldId id="261" r:id="rId23"/>
    <p:sldId id="531" r:id="rId24"/>
    <p:sldId id="532" r:id="rId25"/>
    <p:sldId id="455" r:id="rId26"/>
    <p:sldId id="452" r:id="rId27"/>
    <p:sldId id="456" r:id="rId28"/>
    <p:sldId id="533" r:id="rId29"/>
    <p:sldId id="534" r:id="rId30"/>
    <p:sldId id="535" r:id="rId31"/>
    <p:sldId id="536" r:id="rId32"/>
    <p:sldId id="537" r:id="rId33"/>
    <p:sldId id="521" r:id="rId34"/>
    <p:sldId id="538" r:id="rId35"/>
    <p:sldId id="265" r:id="rId36"/>
    <p:sldId id="539" r:id="rId37"/>
    <p:sldId id="266" r:id="rId38"/>
    <p:sldId id="267" r:id="rId39"/>
    <p:sldId id="460" r:id="rId40"/>
    <p:sldId id="461" r:id="rId41"/>
    <p:sldId id="462" r:id="rId42"/>
    <p:sldId id="463" r:id="rId43"/>
    <p:sldId id="465" r:id="rId44"/>
    <p:sldId id="498" r:id="rId45"/>
    <p:sldId id="466" r:id="rId46"/>
    <p:sldId id="467" r:id="rId47"/>
    <p:sldId id="499" r:id="rId48"/>
    <p:sldId id="503" r:id="rId49"/>
    <p:sldId id="500" r:id="rId50"/>
    <p:sldId id="501" r:id="rId51"/>
    <p:sldId id="470" r:id="rId52"/>
    <p:sldId id="468" r:id="rId53"/>
    <p:sldId id="469" r:id="rId54"/>
    <p:sldId id="540" r:id="rId55"/>
    <p:sldId id="472" r:id="rId56"/>
    <p:sldId id="491" r:id="rId57"/>
    <p:sldId id="492" r:id="rId58"/>
    <p:sldId id="493" r:id="rId59"/>
    <p:sldId id="494" r:id="rId60"/>
    <p:sldId id="495" r:id="rId61"/>
    <p:sldId id="497" r:id="rId62"/>
    <p:sldId id="496" r:id="rId63"/>
    <p:sldId id="473" r:id="rId64"/>
    <p:sldId id="545" r:id="rId65"/>
    <p:sldId id="546" r:id="rId66"/>
    <p:sldId id="555" r:id="rId67"/>
    <p:sldId id="522" r:id="rId68"/>
    <p:sldId id="541" r:id="rId69"/>
    <p:sldId id="560" r:id="rId70"/>
    <p:sldId id="562" r:id="rId71"/>
    <p:sldId id="561" r:id="rId72"/>
    <p:sldId id="523" r:id="rId73"/>
    <p:sldId id="543" r:id="rId74"/>
    <p:sldId id="542" r:id="rId75"/>
    <p:sldId id="524" r:id="rId76"/>
    <p:sldId id="502" r:id="rId77"/>
    <p:sldId id="474" r:id="rId78"/>
    <p:sldId id="475" r:id="rId79"/>
    <p:sldId id="547" r:id="rId80"/>
    <p:sldId id="527" r:id="rId81"/>
    <p:sldId id="558" r:id="rId82"/>
    <p:sldId id="544" r:id="rId83"/>
    <p:sldId id="559" r:id="rId84"/>
    <p:sldId id="403" r:id="rId85"/>
    <p:sldId id="549" r:id="rId86"/>
    <p:sldId id="421" r:id="rId87"/>
    <p:sldId id="504" r:id="rId8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06" autoAdjust="0"/>
    <p:restoredTop sz="82070" autoAdjust="0"/>
  </p:normalViewPr>
  <p:slideViewPr>
    <p:cSldViewPr snapToGrid="0">
      <p:cViewPr varScale="1">
        <p:scale>
          <a:sx n="68" d="100"/>
          <a:sy n="68" d="100"/>
        </p:scale>
        <p:origin x="129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notesMaster" Target="notesMasters/notes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presProps" Target="pres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732E54-57F0-4C98-9367-B7838304A21B}" type="doc">
      <dgm:prSet loTypeId="urn:microsoft.com/office/officeart/2005/8/layout/hierarchy1" loCatId="hierarchy" qsTypeId="urn:microsoft.com/office/officeart/2005/8/quickstyle/simple4" qsCatId="simple" csTypeId="urn:microsoft.com/office/officeart/2005/8/colors/accent0_3" csCatId="mainScheme"/>
      <dgm:spPr/>
      <dgm:t>
        <a:bodyPr/>
        <a:lstStyle/>
        <a:p>
          <a:endParaRPr lang="en-US"/>
        </a:p>
      </dgm:t>
    </dgm:pt>
    <dgm:pt modelId="{999D064B-1F93-44BC-B1D7-7F210604DF5A}">
      <dgm:prSet/>
      <dgm:spPr/>
      <dgm:t>
        <a:bodyPr/>
        <a:lstStyle/>
        <a:p>
          <a:pPr>
            <a:lnSpc>
              <a:spcPct val="90000"/>
            </a:lnSpc>
            <a:spcBef>
              <a:spcPts val="20"/>
            </a:spcBef>
            <a:spcAft>
              <a:spcPts val="20"/>
            </a:spcAft>
          </a:pPr>
          <a:r>
            <a:rPr lang="zh-CN" dirty="0">
              <a:latin typeface="+mn-lt"/>
              <a:ea typeface="+mn-ea"/>
              <a:cs typeface="+mn-ea"/>
              <a:sym typeface="+mn-lt"/>
            </a:rPr>
            <a:t>第一代压缩编码</a:t>
          </a:r>
          <a:br>
            <a:rPr lang="zh-CN" dirty="0">
              <a:latin typeface="+mn-lt"/>
              <a:ea typeface="+mn-ea"/>
              <a:cs typeface="+mn-ea"/>
              <a:sym typeface="+mn-lt"/>
            </a:rPr>
          </a:br>
          <a:r>
            <a:rPr lang="zh-CN" dirty="0">
              <a:latin typeface="+mn-lt"/>
              <a:ea typeface="+mn-ea"/>
              <a:cs typeface="+mn-ea"/>
              <a:sym typeface="+mn-lt"/>
            </a:rPr>
            <a:t>八十年代以前，主要是根据传统的信源编码方法。</a:t>
          </a:r>
          <a:endParaRPr lang="en-US" dirty="0">
            <a:latin typeface="+mn-lt"/>
            <a:ea typeface="+mn-ea"/>
            <a:cs typeface="+mn-ea"/>
            <a:sym typeface="+mn-lt"/>
          </a:endParaRPr>
        </a:p>
      </dgm:t>
    </dgm:pt>
    <dgm:pt modelId="{4C6F70BA-1794-45CA-A572-A082CCFA4E8A}" type="parTrans" cxnId="{C2E3034C-5006-4FCB-8DCB-75C2D8A98B2D}">
      <dgm:prSet/>
      <dgm:spPr/>
      <dgm:t>
        <a:bodyPr/>
        <a:lstStyle/>
        <a:p>
          <a:endParaRPr lang="en-US"/>
        </a:p>
      </dgm:t>
    </dgm:pt>
    <dgm:pt modelId="{3110798F-32A8-4E2F-886F-AC91AAAA915E}" type="sibTrans" cxnId="{C2E3034C-5006-4FCB-8DCB-75C2D8A98B2D}">
      <dgm:prSet/>
      <dgm:spPr/>
      <dgm:t>
        <a:bodyPr/>
        <a:lstStyle/>
        <a:p>
          <a:endParaRPr lang="en-US"/>
        </a:p>
      </dgm:t>
    </dgm:pt>
    <dgm:pt modelId="{B0440D38-8D47-4169-818B-683F193ACC4B}">
      <dgm:prSet/>
      <dgm:spPr/>
      <dgm:t>
        <a:bodyPr/>
        <a:lstStyle/>
        <a:p>
          <a:pPr>
            <a:lnSpc>
              <a:spcPct val="90000"/>
            </a:lnSpc>
            <a:spcBef>
              <a:spcPts val="20"/>
            </a:spcBef>
            <a:spcAft>
              <a:spcPts val="20"/>
            </a:spcAft>
          </a:pPr>
          <a:r>
            <a:rPr lang="zh-CN" dirty="0">
              <a:latin typeface="+mn-lt"/>
              <a:ea typeface="+mn-ea"/>
              <a:cs typeface="+mn-ea"/>
              <a:sym typeface="+mn-lt"/>
            </a:rPr>
            <a:t>第二代压缩编码 </a:t>
          </a:r>
          <a:br>
            <a:rPr lang="zh-CN" dirty="0">
              <a:latin typeface="+mn-lt"/>
              <a:ea typeface="+mn-ea"/>
              <a:cs typeface="+mn-ea"/>
              <a:sym typeface="+mn-lt"/>
            </a:rPr>
          </a:br>
          <a:r>
            <a:rPr lang="zh-CN" dirty="0">
              <a:latin typeface="+mn-lt"/>
              <a:ea typeface="+mn-ea"/>
              <a:cs typeface="+mn-ea"/>
              <a:sym typeface="+mn-lt"/>
            </a:rPr>
            <a:t>八十年代以后，突破信源编码理论，结合分形、模型基、神经网络、小波变换等数学工具，充分利用视觉系统生理心理特性和图像信源的各种特性。</a:t>
          </a:r>
          <a:endParaRPr lang="en-US" dirty="0">
            <a:latin typeface="+mn-lt"/>
            <a:ea typeface="+mn-ea"/>
            <a:cs typeface="+mn-ea"/>
            <a:sym typeface="+mn-lt"/>
          </a:endParaRPr>
        </a:p>
      </dgm:t>
    </dgm:pt>
    <dgm:pt modelId="{668FBC19-FB2E-4509-9A67-798DA8CCB6D3}" type="parTrans" cxnId="{3E7C6DCC-D980-45F6-A462-8FD39D57F3F8}">
      <dgm:prSet/>
      <dgm:spPr/>
      <dgm:t>
        <a:bodyPr/>
        <a:lstStyle/>
        <a:p>
          <a:endParaRPr lang="en-US"/>
        </a:p>
      </dgm:t>
    </dgm:pt>
    <dgm:pt modelId="{6935C26D-95F2-4439-977C-BE1B35B6F11B}" type="sibTrans" cxnId="{3E7C6DCC-D980-45F6-A462-8FD39D57F3F8}">
      <dgm:prSet/>
      <dgm:spPr/>
      <dgm:t>
        <a:bodyPr/>
        <a:lstStyle/>
        <a:p>
          <a:endParaRPr lang="en-US"/>
        </a:p>
      </dgm:t>
    </dgm:pt>
    <dgm:pt modelId="{6DD34341-8023-4949-BBFE-5D50979D81ED}" type="pres">
      <dgm:prSet presAssocID="{E6732E54-57F0-4C98-9367-B7838304A21B}" presName="hierChild1" presStyleCnt="0">
        <dgm:presLayoutVars>
          <dgm:chPref val="1"/>
          <dgm:dir/>
          <dgm:animOne val="branch"/>
          <dgm:animLvl val="lvl"/>
          <dgm:resizeHandles/>
        </dgm:presLayoutVars>
      </dgm:prSet>
      <dgm:spPr/>
    </dgm:pt>
    <dgm:pt modelId="{DEC32993-23E9-4C76-BAAA-6B5CC436C32F}" type="pres">
      <dgm:prSet presAssocID="{999D064B-1F93-44BC-B1D7-7F210604DF5A}" presName="hierRoot1" presStyleCnt="0"/>
      <dgm:spPr/>
    </dgm:pt>
    <dgm:pt modelId="{0AB68250-96DB-4BBE-AEEF-E35C38A954DA}" type="pres">
      <dgm:prSet presAssocID="{999D064B-1F93-44BC-B1D7-7F210604DF5A}" presName="composite" presStyleCnt="0"/>
      <dgm:spPr/>
    </dgm:pt>
    <dgm:pt modelId="{409B690A-3151-483B-831A-0F22AAC22C0B}" type="pres">
      <dgm:prSet presAssocID="{999D064B-1F93-44BC-B1D7-7F210604DF5A}" presName="background" presStyleLbl="node0" presStyleIdx="0" presStyleCnt="2"/>
      <dgm:spPr/>
    </dgm:pt>
    <dgm:pt modelId="{BFC06640-DE6A-4F0B-85A7-6DEF65282605}" type="pres">
      <dgm:prSet presAssocID="{999D064B-1F93-44BC-B1D7-7F210604DF5A}" presName="text" presStyleLbl="fgAcc0" presStyleIdx="0" presStyleCnt="2">
        <dgm:presLayoutVars>
          <dgm:chPref val="3"/>
        </dgm:presLayoutVars>
      </dgm:prSet>
      <dgm:spPr/>
    </dgm:pt>
    <dgm:pt modelId="{379E8812-2116-4D26-AF17-D6202544AF88}" type="pres">
      <dgm:prSet presAssocID="{999D064B-1F93-44BC-B1D7-7F210604DF5A}" presName="hierChild2" presStyleCnt="0"/>
      <dgm:spPr/>
    </dgm:pt>
    <dgm:pt modelId="{44B7ED2E-0E1F-43A2-841C-EE04DB4EEC4B}" type="pres">
      <dgm:prSet presAssocID="{B0440D38-8D47-4169-818B-683F193ACC4B}" presName="hierRoot1" presStyleCnt="0"/>
      <dgm:spPr/>
    </dgm:pt>
    <dgm:pt modelId="{E20111C3-CFA9-4F16-AC91-066A7E480F60}" type="pres">
      <dgm:prSet presAssocID="{B0440D38-8D47-4169-818B-683F193ACC4B}" presName="composite" presStyleCnt="0"/>
      <dgm:spPr/>
    </dgm:pt>
    <dgm:pt modelId="{A7C422B8-A2C9-4D02-81AE-DF259F1DE1ED}" type="pres">
      <dgm:prSet presAssocID="{B0440D38-8D47-4169-818B-683F193ACC4B}" presName="background" presStyleLbl="node0" presStyleIdx="1" presStyleCnt="2"/>
      <dgm:spPr/>
    </dgm:pt>
    <dgm:pt modelId="{0A0B5CA3-081B-42D1-A8B3-BB7F218A7FAE}" type="pres">
      <dgm:prSet presAssocID="{B0440D38-8D47-4169-818B-683F193ACC4B}" presName="text" presStyleLbl="fgAcc0" presStyleIdx="1" presStyleCnt="2">
        <dgm:presLayoutVars>
          <dgm:chPref val="3"/>
        </dgm:presLayoutVars>
      </dgm:prSet>
      <dgm:spPr/>
    </dgm:pt>
    <dgm:pt modelId="{FBFE0759-DA44-49C0-BB09-31D60BB39D8C}" type="pres">
      <dgm:prSet presAssocID="{B0440D38-8D47-4169-818B-683F193ACC4B}" presName="hierChild2" presStyleCnt="0"/>
      <dgm:spPr/>
    </dgm:pt>
  </dgm:ptLst>
  <dgm:cxnLst>
    <dgm:cxn modelId="{809F1220-2414-4052-9CB9-4E3E068F1339}" type="presOf" srcId="{B0440D38-8D47-4169-818B-683F193ACC4B}" destId="{0A0B5CA3-081B-42D1-A8B3-BB7F218A7FAE}" srcOrd="0" destOrd="0" presId="urn:microsoft.com/office/officeart/2005/8/layout/hierarchy1"/>
    <dgm:cxn modelId="{D8DF8B21-6199-4CA1-B336-CFDF8ED8120E}" type="presOf" srcId="{E6732E54-57F0-4C98-9367-B7838304A21B}" destId="{6DD34341-8023-4949-BBFE-5D50979D81ED}" srcOrd="0" destOrd="0" presId="urn:microsoft.com/office/officeart/2005/8/layout/hierarchy1"/>
    <dgm:cxn modelId="{211FA53D-8628-43FA-B35E-60EF3E59E5C2}" type="presOf" srcId="{999D064B-1F93-44BC-B1D7-7F210604DF5A}" destId="{BFC06640-DE6A-4F0B-85A7-6DEF65282605}" srcOrd="0" destOrd="0" presId="urn:microsoft.com/office/officeart/2005/8/layout/hierarchy1"/>
    <dgm:cxn modelId="{C2E3034C-5006-4FCB-8DCB-75C2D8A98B2D}" srcId="{E6732E54-57F0-4C98-9367-B7838304A21B}" destId="{999D064B-1F93-44BC-B1D7-7F210604DF5A}" srcOrd="0" destOrd="0" parTransId="{4C6F70BA-1794-45CA-A572-A082CCFA4E8A}" sibTransId="{3110798F-32A8-4E2F-886F-AC91AAAA915E}"/>
    <dgm:cxn modelId="{3E7C6DCC-D980-45F6-A462-8FD39D57F3F8}" srcId="{E6732E54-57F0-4C98-9367-B7838304A21B}" destId="{B0440D38-8D47-4169-818B-683F193ACC4B}" srcOrd="1" destOrd="0" parTransId="{668FBC19-FB2E-4509-9A67-798DA8CCB6D3}" sibTransId="{6935C26D-95F2-4439-977C-BE1B35B6F11B}"/>
    <dgm:cxn modelId="{33F01DCD-BBDD-49C3-B6EF-F6E26FA13D15}" type="presParOf" srcId="{6DD34341-8023-4949-BBFE-5D50979D81ED}" destId="{DEC32993-23E9-4C76-BAAA-6B5CC436C32F}" srcOrd="0" destOrd="0" presId="urn:microsoft.com/office/officeart/2005/8/layout/hierarchy1"/>
    <dgm:cxn modelId="{9F0C99D5-5377-4B54-9B12-A5B21B5C7160}" type="presParOf" srcId="{DEC32993-23E9-4C76-BAAA-6B5CC436C32F}" destId="{0AB68250-96DB-4BBE-AEEF-E35C38A954DA}" srcOrd="0" destOrd="0" presId="urn:microsoft.com/office/officeart/2005/8/layout/hierarchy1"/>
    <dgm:cxn modelId="{6875AA4F-BAFE-4E5D-AD10-D5DDF38C76E3}" type="presParOf" srcId="{0AB68250-96DB-4BBE-AEEF-E35C38A954DA}" destId="{409B690A-3151-483B-831A-0F22AAC22C0B}" srcOrd="0" destOrd="0" presId="urn:microsoft.com/office/officeart/2005/8/layout/hierarchy1"/>
    <dgm:cxn modelId="{71C828E8-B37F-40B8-86D0-E54F5897400E}" type="presParOf" srcId="{0AB68250-96DB-4BBE-AEEF-E35C38A954DA}" destId="{BFC06640-DE6A-4F0B-85A7-6DEF65282605}" srcOrd="1" destOrd="0" presId="urn:microsoft.com/office/officeart/2005/8/layout/hierarchy1"/>
    <dgm:cxn modelId="{41E727E5-D494-4EC6-B6EE-856B7FBFADED}" type="presParOf" srcId="{DEC32993-23E9-4C76-BAAA-6B5CC436C32F}" destId="{379E8812-2116-4D26-AF17-D6202544AF88}" srcOrd="1" destOrd="0" presId="urn:microsoft.com/office/officeart/2005/8/layout/hierarchy1"/>
    <dgm:cxn modelId="{F6F8F163-E522-4F19-A6E4-7B0792446D02}" type="presParOf" srcId="{6DD34341-8023-4949-BBFE-5D50979D81ED}" destId="{44B7ED2E-0E1F-43A2-841C-EE04DB4EEC4B}" srcOrd="1" destOrd="0" presId="urn:microsoft.com/office/officeart/2005/8/layout/hierarchy1"/>
    <dgm:cxn modelId="{24BD2747-927D-43C1-BF2A-6F7319EE0789}" type="presParOf" srcId="{44B7ED2E-0E1F-43A2-841C-EE04DB4EEC4B}" destId="{E20111C3-CFA9-4F16-AC91-066A7E480F60}" srcOrd="0" destOrd="0" presId="urn:microsoft.com/office/officeart/2005/8/layout/hierarchy1"/>
    <dgm:cxn modelId="{485C47C1-C244-479F-8034-E0AB285C15EF}" type="presParOf" srcId="{E20111C3-CFA9-4F16-AC91-066A7E480F60}" destId="{A7C422B8-A2C9-4D02-81AE-DF259F1DE1ED}" srcOrd="0" destOrd="0" presId="urn:microsoft.com/office/officeart/2005/8/layout/hierarchy1"/>
    <dgm:cxn modelId="{199ADE44-984B-4B7D-B6B3-F9507C835278}" type="presParOf" srcId="{E20111C3-CFA9-4F16-AC91-066A7E480F60}" destId="{0A0B5CA3-081B-42D1-A8B3-BB7F218A7FAE}" srcOrd="1" destOrd="0" presId="urn:microsoft.com/office/officeart/2005/8/layout/hierarchy1"/>
    <dgm:cxn modelId="{DADA0C07-BBD0-4CCF-B906-0E5C9843FE6B}" type="presParOf" srcId="{44B7ED2E-0E1F-43A2-841C-EE04DB4EEC4B}" destId="{FBFE0759-DA44-49C0-BB09-31D60BB39D8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732E54-57F0-4C98-9367-B7838304A21B}" type="doc">
      <dgm:prSet loTypeId="urn:microsoft.com/office/officeart/2005/8/layout/hierarchy1" loCatId="hierarchy" qsTypeId="urn:microsoft.com/office/officeart/2005/8/quickstyle/simple4" qsCatId="simple" csTypeId="urn:microsoft.com/office/officeart/2005/8/colors/accent0_3" csCatId="mainScheme" phldr="1"/>
      <dgm:spPr/>
      <dgm:t>
        <a:bodyPr/>
        <a:lstStyle/>
        <a:p>
          <a:endParaRPr lang="en-US"/>
        </a:p>
      </dgm:t>
    </dgm:pt>
    <dgm:pt modelId="{999D064B-1F93-44BC-B1D7-7F210604DF5A}">
      <dgm:prSet custT="1"/>
      <dgm:spPr/>
      <dgm:t>
        <a:bodyPr/>
        <a:lstStyle/>
        <a:p>
          <a:pPr>
            <a:lnSpc>
              <a:spcPct val="90000"/>
            </a:lnSpc>
            <a:spcBef>
              <a:spcPts val="20"/>
            </a:spcBef>
            <a:spcAft>
              <a:spcPts val="20"/>
            </a:spcAft>
          </a:pPr>
          <a:r>
            <a:rPr lang="zh-CN" altLang="en-US" sz="2300" kern="1200" dirty="0">
              <a:solidFill>
                <a:prstClr val="black">
                  <a:hueOff val="0"/>
                  <a:satOff val="0"/>
                  <a:lumOff val="0"/>
                  <a:alphaOff val="0"/>
                </a:prstClr>
              </a:solidFill>
              <a:latin typeface="+mn-lt"/>
              <a:ea typeface="+mn-ea"/>
              <a:cs typeface="+mn-ea"/>
              <a:sym typeface="+mn-lt"/>
            </a:rPr>
            <a:t>函数</a:t>
          </a:r>
          <a:r>
            <a:rPr lang="en-US" altLang="zh-CN" sz="2300" kern="1200" dirty="0" err="1">
              <a:solidFill>
                <a:prstClr val="black">
                  <a:hueOff val="0"/>
                  <a:satOff val="0"/>
                  <a:lumOff val="0"/>
                  <a:alphaOff val="0"/>
                </a:prstClr>
              </a:solidFill>
              <a:latin typeface="+mn-lt"/>
              <a:ea typeface="+mn-ea"/>
              <a:cs typeface="+mn-ea"/>
              <a:sym typeface="+mn-lt"/>
            </a:rPr>
            <a:t>imratio</a:t>
          </a:r>
          <a:r>
            <a:rPr lang="zh-CN" altLang="en-US" sz="2300" kern="1200" dirty="0">
              <a:solidFill>
                <a:prstClr val="black">
                  <a:hueOff val="0"/>
                  <a:satOff val="0"/>
                  <a:lumOff val="0"/>
                  <a:alphaOff val="0"/>
                </a:prstClr>
              </a:solidFill>
              <a:latin typeface="+mn-lt"/>
              <a:ea typeface="+mn-ea"/>
              <a:cs typeface="+mn-ea"/>
              <a:sym typeface="+mn-lt"/>
            </a:rPr>
            <a:t>用于表示两幅图像文件和</a:t>
          </a:r>
          <a:r>
            <a:rPr lang="en-US" altLang="zh-CN" sz="2300" kern="1200" dirty="0">
              <a:solidFill>
                <a:prstClr val="black">
                  <a:hueOff val="0"/>
                  <a:satOff val="0"/>
                  <a:lumOff val="0"/>
                  <a:alphaOff val="0"/>
                </a:prstClr>
              </a:solidFill>
              <a:latin typeface="+mn-lt"/>
              <a:ea typeface="+mn-ea"/>
              <a:cs typeface="+mn-ea"/>
              <a:sym typeface="+mn-lt"/>
            </a:rPr>
            <a:t>/</a:t>
          </a:r>
          <a:r>
            <a:rPr lang="zh-CN" altLang="en-US" sz="2300" kern="1200" dirty="0">
              <a:solidFill>
                <a:prstClr val="black">
                  <a:hueOff val="0"/>
                  <a:satOff val="0"/>
                  <a:lumOff val="0"/>
                  <a:alphaOff val="0"/>
                </a:prstClr>
              </a:solidFill>
              <a:latin typeface="+mn-lt"/>
              <a:ea typeface="+mn-ea"/>
              <a:cs typeface="+mn-ea"/>
              <a:sym typeface="+mn-lt"/>
            </a:rPr>
            <a:t>或变量的比特数的比率。</a:t>
          </a:r>
          <a:endParaRPr lang="en-US" sz="2300" kern="1200" dirty="0">
            <a:solidFill>
              <a:prstClr val="black">
                <a:hueOff val="0"/>
                <a:satOff val="0"/>
                <a:lumOff val="0"/>
                <a:alphaOff val="0"/>
              </a:prstClr>
            </a:solidFill>
            <a:latin typeface="+mn-lt"/>
            <a:ea typeface="+mn-ea"/>
            <a:cs typeface="+mn-ea"/>
            <a:sym typeface="+mn-lt"/>
          </a:endParaRPr>
        </a:p>
      </dgm:t>
    </dgm:pt>
    <dgm:pt modelId="{4C6F70BA-1794-45CA-A572-A082CCFA4E8A}" type="parTrans" cxnId="{C2E3034C-5006-4FCB-8DCB-75C2D8A98B2D}">
      <dgm:prSet/>
      <dgm:spPr/>
      <dgm:t>
        <a:bodyPr/>
        <a:lstStyle/>
        <a:p>
          <a:endParaRPr lang="en-US"/>
        </a:p>
      </dgm:t>
    </dgm:pt>
    <dgm:pt modelId="{3110798F-32A8-4E2F-886F-AC91AAAA915E}" type="sibTrans" cxnId="{C2E3034C-5006-4FCB-8DCB-75C2D8A98B2D}">
      <dgm:prSet/>
      <dgm:spPr/>
      <dgm:t>
        <a:bodyPr/>
        <a:lstStyle/>
        <a:p>
          <a:endParaRPr lang="en-US"/>
        </a:p>
      </dgm:t>
    </dgm:pt>
    <dgm:pt modelId="{B0440D38-8D47-4169-818B-683F193ACC4B}">
      <dgm:prSet custT="1"/>
      <dgm:spPr/>
      <dgm:t>
        <a:bodyPr/>
        <a:lstStyle/>
        <a:p>
          <a:pPr>
            <a:lnSpc>
              <a:spcPct val="90000"/>
            </a:lnSpc>
            <a:spcBef>
              <a:spcPts val="20"/>
            </a:spcBef>
            <a:spcAft>
              <a:spcPts val="20"/>
            </a:spcAft>
          </a:pPr>
          <a:r>
            <a:rPr lang="zh-CN" altLang="en-US" sz="2300" kern="1200" dirty="0">
              <a:solidFill>
                <a:prstClr val="black">
                  <a:hueOff val="0"/>
                  <a:satOff val="0"/>
                  <a:lumOff val="0"/>
                  <a:alphaOff val="0"/>
                </a:prstClr>
              </a:solidFill>
              <a:latin typeface="+mn-lt"/>
              <a:ea typeface="+mn-ea"/>
              <a:cs typeface="+mn-ea"/>
              <a:sym typeface="+mn-lt"/>
            </a:rPr>
            <a:t>函数</a:t>
          </a:r>
          <a:r>
            <a:rPr lang="en-US" altLang="zh-CN" sz="2300" kern="1200" dirty="0">
              <a:solidFill>
                <a:prstClr val="black">
                  <a:hueOff val="0"/>
                  <a:satOff val="0"/>
                  <a:lumOff val="0"/>
                  <a:alphaOff val="0"/>
                </a:prstClr>
              </a:solidFill>
              <a:latin typeface="+mn-lt"/>
              <a:ea typeface="+mn-ea"/>
              <a:cs typeface="+mn-ea"/>
              <a:sym typeface="+mn-lt"/>
            </a:rPr>
            <a:t>compare</a:t>
          </a:r>
          <a:r>
            <a:rPr lang="zh-CN" altLang="en-US" sz="2300" kern="1200" dirty="0">
              <a:solidFill>
                <a:prstClr val="black">
                  <a:hueOff val="0"/>
                  <a:satOff val="0"/>
                  <a:lumOff val="0"/>
                  <a:alphaOff val="0"/>
                </a:prstClr>
              </a:solidFill>
              <a:latin typeface="+mn-lt"/>
              <a:ea typeface="+mn-ea"/>
              <a:cs typeface="+mn-ea"/>
              <a:sym typeface="+mn-lt"/>
            </a:rPr>
            <a:t>用于比较原图像与压缩解码图像的均方根误差。</a:t>
          </a:r>
          <a:endParaRPr lang="en-US" sz="2300" kern="1200" dirty="0">
            <a:solidFill>
              <a:prstClr val="black">
                <a:hueOff val="0"/>
                <a:satOff val="0"/>
                <a:lumOff val="0"/>
                <a:alphaOff val="0"/>
              </a:prstClr>
            </a:solidFill>
            <a:latin typeface="+mn-lt"/>
            <a:ea typeface="+mn-ea"/>
            <a:cs typeface="+mn-ea"/>
            <a:sym typeface="+mn-lt"/>
          </a:endParaRPr>
        </a:p>
      </dgm:t>
    </dgm:pt>
    <dgm:pt modelId="{668FBC19-FB2E-4509-9A67-798DA8CCB6D3}" type="parTrans" cxnId="{3E7C6DCC-D980-45F6-A462-8FD39D57F3F8}">
      <dgm:prSet/>
      <dgm:spPr/>
      <dgm:t>
        <a:bodyPr/>
        <a:lstStyle/>
        <a:p>
          <a:endParaRPr lang="en-US"/>
        </a:p>
      </dgm:t>
    </dgm:pt>
    <dgm:pt modelId="{6935C26D-95F2-4439-977C-BE1B35B6F11B}" type="sibTrans" cxnId="{3E7C6DCC-D980-45F6-A462-8FD39D57F3F8}">
      <dgm:prSet/>
      <dgm:spPr/>
      <dgm:t>
        <a:bodyPr/>
        <a:lstStyle/>
        <a:p>
          <a:endParaRPr lang="en-US"/>
        </a:p>
      </dgm:t>
    </dgm:pt>
    <dgm:pt modelId="{6DD34341-8023-4949-BBFE-5D50979D81ED}" type="pres">
      <dgm:prSet presAssocID="{E6732E54-57F0-4C98-9367-B7838304A21B}" presName="hierChild1" presStyleCnt="0">
        <dgm:presLayoutVars>
          <dgm:chPref val="1"/>
          <dgm:dir/>
          <dgm:animOne val="branch"/>
          <dgm:animLvl val="lvl"/>
          <dgm:resizeHandles/>
        </dgm:presLayoutVars>
      </dgm:prSet>
      <dgm:spPr/>
    </dgm:pt>
    <dgm:pt modelId="{DEC32993-23E9-4C76-BAAA-6B5CC436C32F}" type="pres">
      <dgm:prSet presAssocID="{999D064B-1F93-44BC-B1D7-7F210604DF5A}" presName="hierRoot1" presStyleCnt="0"/>
      <dgm:spPr/>
    </dgm:pt>
    <dgm:pt modelId="{0AB68250-96DB-4BBE-AEEF-E35C38A954DA}" type="pres">
      <dgm:prSet presAssocID="{999D064B-1F93-44BC-B1D7-7F210604DF5A}" presName="composite" presStyleCnt="0"/>
      <dgm:spPr/>
    </dgm:pt>
    <dgm:pt modelId="{409B690A-3151-483B-831A-0F22AAC22C0B}" type="pres">
      <dgm:prSet presAssocID="{999D064B-1F93-44BC-B1D7-7F210604DF5A}" presName="background" presStyleLbl="node0" presStyleIdx="0" presStyleCnt="2"/>
      <dgm:spPr/>
    </dgm:pt>
    <dgm:pt modelId="{BFC06640-DE6A-4F0B-85A7-6DEF65282605}" type="pres">
      <dgm:prSet presAssocID="{999D064B-1F93-44BC-B1D7-7F210604DF5A}" presName="text" presStyleLbl="fgAcc0" presStyleIdx="0" presStyleCnt="2">
        <dgm:presLayoutVars>
          <dgm:chPref val="3"/>
        </dgm:presLayoutVars>
      </dgm:prSet>
      <dgm:spPr/>
    </dgm:pt>
    <dgm:pt modelId="{379E8812-2116-4D26-AF17-D6202544AF88}" type="pres">
      <dgm:prSet presAssocID="{999D064B-1F93-44BC-B1D7-7F210604DF5A}" presName="hierChild2" presStyleCnt="0"/>
      <dgm:spPr/>
    </dgm:pt>
    <dgm:pt modelId="{44B7ED2E-0E1F-43A2-841C-EE04DB4EEC4B}" type="pres">
      <dgm:prSet presAssocID="{B0440D38-8D47-4169-818B-683F193ACC4B}" presName="hierRoot1" presStyleCnt="0"/>
      <dgm:spPr/>
    </dgm:pt>
    <dgm:pt modelId="{E20111C3-CFA9-4F16-AC91-066A7E480F60}" type="pres">
      <dgm:prSet presAssocID="{B0440D38-8D47-4169-818B-683F193ACC4B}" presName="composite" presStyleCnt="0"/>
      <dgm:spPr/>
    </dgm:pt>
    <dgm:pt modelId="{A7C422B8-A2C9-4D02-81AE-DF259F1DE1ED}" type="pres">
      <dgm:prSet presAssocID="{B0440D38-8D47-4169-818B-683F193ACC4B}" presName="background" presStyleLbl="node0" presStyleIdx="1" presStyleCnt="2"/>
      <dgm:spPr/>
    </dgm:pt>
    <dgm:pt modelId="{0A0B5CA3-081B-42D1-A8B3-BB7F218A7FAE}" type="pres">
      <dgm:prSet presAssocID="{B0440D38-8D47-4169-818B-683F193ACC4B}" presName="text" presStyleLbl="fgAcc0" presStyleIdx="1" presStyleCnt="2">
        <dgm:presLayoutVars>
          <dgm:chPref val="3"/>
        </dgm:presLayoutVars>
      </dgm:prSet>
      <dgm:spPr/>
    </dgm:pt>
    <dgm:pt modelId="{FBFE0759-DA44-49C0-BB09-31D60BB39D8C}" type="pres">
      <dgm:prSet presAssocID="{B0440D38-8D47-4169-818B-683F193ACC4B}" presName="hierChild2" presStyleCnt="0"/>
      <dgm:spPr/>
    </dgm:pt>
  </dgm:ptLst>
  <dgm:cxnLst>
    <dgm:cxn modelId="{809F1220-2414-4052-9CB9-4E3E068F1339}" type="presOf" srcId="{B0440D38-8D47-4169-818B-683F193ACC4B}" destId="{0A0B5CA3-081B-42D1-A8B3-BB7F218A7FAE}" srcOrd="0" destOrd="0" presId="urn:microsoft.com/office/officeart/2005/8/layout/hierarchy1"/>
    <dgm:cxn modelId="{D8DF8B21-6199-4CA1-B336-CFDF8ED8120E}" type="presOf" srcId="{E6732E54-57F0-4C98-9367-B7838304A21B}" destId="{6DD34341-8023-4949-BBFE-5D50979D81ED}" srcOrd="0" destOrd="0" presId="urn:microsoft.com/office/officeart/2005/8/layout/hierarchy1"/>
    <dgm:cxn modelId="{211FA53D-8628-43FA-B35E-60EF3E59E5C2}" type="presOf" srcId="{999D064B-1F93-44BC-B1D7-7F210604DF5A}" destId="{BFC06640-DE6A-4F0B-85A7-6DEF65282605}" srcOrd="0" destOrd="0" presId="urn:microsoft.com/office/officeart/2005/8/layout/hierarchy1"/>
    <dgm:cxn modelId="{C2E3034C-5006-4FCB-8DCB-75C2D8A98B2D}" srcId="{E6732E54-57F0-4C98-9367-B7838304A21B}" destId="{999D064B-1F93-44BC-B1D7-7F210604DF5A}" srcOrd="0" destOrd="0" parTransId="{4C6F70BA-1794-45CA-A572-A082CCFA4E8A}" sibTransId="{3110798F-32A8-4E2F-886F-AC91AAAA915E}"/>
    <dgm:cxn modelId="{3E7C6DCC-D980-45F6-A462-8FD39D57F3F8}" srcId="{E6732E54-57F0-4C98-9367-B7838304A21B}" destId="{B0440D38-8D47-4169-818B-683F193ACC4B}" srcOrd="1" destOrd="0" parTransId="{668FBC19-FB2E-4509-9A67-798DA8CCB6D3}" sibTransId="{6935C26D-95F2-4439-977C-BE1B35B6F11B}"/>
    <dgm:cxn modelId="{33F01DCD-BBDD-49C3-B6EF-F6E26FA13D15}" type="presParOf" srcId="{6DD34341-8023-4949-BBFE-5D50979D81ED}" destId="{DEC32993-23E9-4C76-BAAA-6B5CC436C32F}" srcOrd="0" destOrd="0" presId="urn:microsoft.com/office/officeart/2005/8/layout/hierarchy1"/>
    <dgm:cxn modelId="{9F0C99D5-5377-4B54-9B12-A5B21B5C7160}" type="presParOf" srcId="{DEC32993-23E9-4C76-BAAA-6B5CC436C32F}" destId="{0AB68250-96DB-4BBE-AEEF-E35C38A954DA}" srcOrd="0" destOrd="0" presId="urn:microsoft.com/office/officeart/2005/8/layout/hierarchy1"/>
    <dgm:cxn modelId="{6875AA4F-BAFE-4E5D-AD10-D5DDF38C76E3}" type="presParOf" srcId="{0AB68250-96DB-4BBE-AEEF-E35C38A954DA}" destId="{409B690A-3151-483B-831A-0F22AAC22C0B}" srcOrd="0" destOrd="0" presId="urn:microsoft.com/office/officeart/2005/8/layout/hierarchy1"/>
    <dgm:cxn modelId="{71C828E8-B37F-40B8-86D0-E54F5897400E}" type="presParOf" srcId="{0AB68250-96DB-4BBE-AEEF-E35C38A954DA}" destId="{BFC06640-DE6A-4F0B-85A7-6DEF65282605}" srcOrd="1" destOrd="0" presId="urn:microsoft.com/office/officeart/2005/8/layout/hierarchy1"/>
    <dgm:cxn modelId="{41E727E5-D494-4EC6-B6EE-856B7FBFADED}" type="presParOf" srcId="{DEC32993-23E9-4C76-BAAA-6B5CC436C32F}" destId="{379E8812-2116-4D26-AF17-D6202544AF88}" srcOrd="1" destOrd="0" presId="urn:microsoft.com/office/officeart/2005/8/layout/hierarchy1"/>
    <dgm:cxn modelId="{F6F8F163-E522-4F19-A6E4-7B0792446D02}" type="presParOf" srcId="{6DD34341-8023-4949-BBFE-5D50979D81ED}" destId="{44B7ED2E-0E1F-43A2-841C-EE04DB4EEC4B}" srcOrd="1" destOrd="0" presId="urn:microsoft.com/office/officeart/2005/8/layout/hierarchy1"/>
    <dgm:cxn modelId="{24BD2747-927D-43C1-BF2A-6F7319EE0789}" type="presParOf" srcId="{44B7ED2E-0E1F-43A2-841C-EE04DB4EEC4B}" destId="{E20111C3-CFA9-4F16-AC91-066A7E480F60}" srcOrd="0" destOrd="0" presId="urn:microsoft.com/office/officeart/2005/8/layout/hierarchy1"/>
    <dgm:cxn modelId="{485C47C1-C244-479F-8034-E0AB285C15EF}" type="presParOf" srcId="{E20111C3-CFA9-4F16-AC91-066A7E480F60}" destId="{A7C422B8-A2C9-4D02-81AE-DF259F1DE1ED}" srcOrd="0" destOrd="0" presId="urn:microsoft.com/office/officeart/2005/8/layout/hierarchy1"/>
    <dgm:cxn modelId="{199ADE44-984B-4B7D-B6B3-F9507C835278}" type="presParOf" srcId="{E20111C3-CFA9-4F16-AC91-066A7E480F60}" destId="{0A0B5CA3-081B-42D1-A8B3-BB7F218A7FAE}" srcOrd="1" destOrd="0" presId="urn:microsoft.com/office/officeart/2005/8/layout/hierarchy1"/>
    <dgm:cxn modelId="{DADA0C07-BBD0-4CCF-B906-0E5C9843FE6B}" type="presParOf" srcId="{44B7ED2E-0E1F-43A2-841C-EE04DB4EEC4B}" destId="{FBFE0759-DA44-49C0-BB09-31D60BB39D8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732E54-57F0-4C98-9367-B7838304A21B}" type="doc">
      <dgm:prSet loTypeId="urn:microsoft.com/office/officeart/2005/8/layout/hierarchy1" loCatId="hierarchy" qsTypeId="urn:microsoft.com/office/officeart/2005/8/quickstyle/simple4" qsCatId="simple" csTypeId="urn:microsoft.com/office/officeart/2005/8/colors/accent0_3" csCatId="mainScheme" phldr="1"/>
      <dgm:spPr/>
      <dgm:t>
        <a:bodyPr/>
        <a:lstStyle/>
        <a:p>
          <a:endParaRPr lang="en-US"/>
        </a:p>
      </dgm:t>
    </dgm:pt>
    <dgm:pt modelId="{999D064B-1F93-44BC-B1D7-7F210604DF5A}">
      <dgm:prSet custT="1"/>
      <dgm:spPr/>
      <dgm:t>
        <a:bodyPr/>
        <a:lstStyle/>
        <a:p>
          <a:pPr>
            <a:lnSpc>
              <a:spcPct val="90000"/>
            </a:lnSpc>
            <a:spcBef>
              <a:spcPts val="20"/>
            </a:spcBef>
            <a:spcAft>
              <a:spcPts val="20"/>
            </a:spcAft>
            <a:buNone/>
          </a:pPr>
          <a:r>
            <a:rPr lang="pt-BR" altLang="zh-CN" sz="2400" dirty="0">
              <a:latin typeface="+mn-lt"/>
              <a:ea typeface="+mn-ea"/>
              <a:cs typeface="+mn-ea"/>
              <a:sym typeface="+mn-lt"/>
            </a:rPr>
            <a:t>r=imratio(imread('greens.jpg'),'greens.jpg’)</a:t>
          </a:r>
          <a:endParaRPr lang="en-US" sz="2400" dirty="0">
            <a:latin typeface="+mn-lt"/>
            <a:ea typeface="+mn-ea"/>
            <a:cs typeface="+mn-ea"/>
            <a:sym typeface="+mn-lt"/>
          </a:endParaRPr>
        </a:p>
      </dgm:t>
    </dgm:pt>
    <dgm:pt modelId="{4C6F70BA-1794-45CA-A572-A082CCFA4E8A}" type="parTrans" cxnId="{C2E3034C-5006-4FCB-8DCB-75C2D8A98B2D}">
      <dgm:prSet/>
      <dgm:spPr/>
      <dgm:t>
        <a:bodyPr/>
        <a:lstStyle/>
        <a:p>
          <a:endParaRPr lang="en-US"/>
        </a:p>
      </dgm:t>
    </dgm:pt>
    <dgm:pt modelId="{3110798F-32A8-4E2F-886F-AC91AAAA915E}" type="sibTrans" cxnId="{C2E3034C-5006-4FCB-8DCB-75C2D8A98B2D}">
      <dgm:prSet/>
      <dgm:spPr/>
      <dgm:t>
        <a:bodyPr/>
        <a:lstStyle/>
        <a:p>
          <a:endParaRPr lang="en-US"/>
        </a:p>
      </dgm:t>
    </dgm:pt>
    <dgm:pt modelId="{165C6053-0F4A-4357-8B93-BCDF422F9FD8}">
      <dgm:prSet custT="1"/>
      <dgm:spPr/>
      <dgm:t>
        <a:bodyPr/>
        <a:lstStyle/>
        <a:p>
          <a:pPr algn="l">
            <a:lnSpc>
              <a:spcPct val="90000"/>
            </a:lnSpc>
            <a:spcBef>
              <a:spcPts val="20"/>
            </a:spcBef>
            <a:spcAft>
              <a:spcPts val="20"/>
            </a:spcAft>
            <a:buNone/>
          </a:pPr>
          <a:r>
            <a:rPr lang="pt-BR" altLang="zh-CN" dirty="0">
              <a:latin typeface="+mn-lt"/>
              <a:ea typeface="+mn-ea"/>
              <a:cs typeface="+mn-ea"/>
              <a:sym typeface="+mn-lt"/>
            </a:rPr>
            <a:t>f=imread('rice.png’);</a:t>
          </a:r>
          <a:br>
            <a:rPr lang="pt-BR" altLang="zh-CN" dirty="0">
              <a:latin typeface="+mn-lt"/>
              <a:ea typeface="+mn-ea"/>
              <a:cs typeface="+mn-ea"/>
              <a:sym typeface="+mn-lt"/>
            </a:rPr>
          </a:br>
          <a:r>
            <a:rPr lang="en-US" altLang="zh-CN" dirty="0">
              <a:latin typeface="+mn-lt"/>
              <a:ea typeface="+mn-ea"/>
              <a:cs typeface="+mn-ea"/>
              <a:sym typeface="+mn-lt"/>
            </a:rPr>
            <a:t>[</a:t>
          </a:r>
          <a:r>
            <a:rPr lang="en-US" altLang="zh-CN" dirty="0" err="1">
              <a:latin typeface="+mn-lt"/>
              <a:ea typeface="+mn-ea"/>
              <a:cs typeface="+mn-ea"/>
              <a:sym typeface="+mn-lt"/>
            </a:rPr>
            <a:t>X,map</a:t>
          </a:r>
          <a:r>
            <a:rPr lang="en-US" altLang="zh-CN" dirty="0">
              <a:latin typeface="+mn-lt"/>
              <a:ea typeface="+mn-ea"/>
              <a:cs typeface="+mn-ea"/>
              <a:sym typeface="+mn-lt"/>
            </a:rPr>
            <a:t>]=gray2ind(f,16);</a:t>
          </a:r>
          <a:br>
            <a:rPr lang="en-US" altLang="zh-CN" dirty="0">
              <a:latin typeface="+mn-lt"/>
              <a:ea typeface="+mn-ea"/>
              <a:cs typeface="+mn-ea"/>
              <a:sym typeface="+mn-lt"/>
            </a:rPr>
          </a:br>
          <a:r>
            <a:rPr lang="en-US" altLang="zh-CN" dirty="0" err="1">
              <a:latin typeface="+mn-lt"/>
              <a:ea typeface="+mn-ea"/>
              <a:cs typeface="+mn-ea"/>
              <a:sym typeface="+mn-lt"/>
            </a:rPr>
            <a:t>Gray_image</a:t>
          </a:r>
          <a:r>
            <a:rPr lang="en-US" altLang="zh-CN" dirty="0">
              <a:latin typeface="+mn-lt"/>
              <a:ea typeface="+mn-ea"/>
              <a:cs typeface="+mn-ea"/>
              <a:sym typeface="+mn-lt"/>
            </a:rPr>
            <a:t>=ind2gray(</a:t>
          </a:r>
          <a:r>
            <a:rPr lang="en-US" altLang="zh-CN" dirty="0" err="1">
              <a:latin typeface="+mn-lt"/>
              <a:ea typeface="+mn-ea"/>
              <a:cs typeface="+mn-ea"/>
              <a:sym typeface="+mn-lt"/>
            </a:rPr>
            <a:t>X,map</a:t>
          </a:r>
          <a:r>
            <a:rPr lang="en-US" altLang="zh-CN" dirty="0">
              <a:latin typeface="+mn-lt"/>
              <a:ea typeface="+mn-ea"/>
              <a:cs typeface="+mn-ea"/>
              <a:sym typeface="+mn-lt"/>
            </a:rPr>
            <a:t>);</a:t>
          </a:r>
          <a:br>
            <a:rPr lang="en-US" altLang="zh-CN" dirty="0">
              <a:latin typeface="+mn-lt"/>
              <a:ea typeface="+mn-ea"/>
              <a:cs typeface="+mn-ea"/>
              <a:sym typeface="+mn-lt"/>
            </a:rPr>
          </a:br>
          <a:r>
            <a:rPr lang="en-US" altLang="zh-CN" dirty="0">
              <a:latin typeface="+mn-lt"/>
              <a:ea typeface="+mn-ea"/>
              <a:cs typeface="+mn-ea"/>
              <a:sym typeface="+mn-lt"/>
            </a:rPr>
            <a:t>subplot(1,2,1),</a:t>
          </a:r>
          <a:r>
            <a:rPr lang="en-US" altLang="zh-CN" dirty="0" err="1">
              <a:latin typeface="+mn-lt"/>
              <a:ea typeface="+mn-ea"/>
              <a:cs typeface="+mn-ea"/>
              <a:sym typeface="+mn-lt"/>
            </a:rPr>
            <a:t>subimage</a:t>
          </a:r>
          <a:r>
            <a:rPr lang="en-US" altLang="zh-CN" dirty="0">
              <a:latin typeface="+mn-lt"/>
              <a:ea typeface="+mn-ea"/>
              <a:cs typeface="+mn-ea"/>
              <a:sym typeface="+mn-lt"/>
            </a:rPr>
            <a:t>(f);</a:t>
          </a:r>
          <a:br>
            <a:rPr lang="en-US" altLang="zh-CN" dirty="0">
              <a:latin typeface="+mn-lt"/>
              <a:ea typeface="+mn-ea"/>
              <a:cs typeface="+mn-ea"/>
              <a:sym typeface="+mn-lt"/>
            </a:rPr>
          </a:br>
          <a:r>
            <a:rPr lang="en-US" altLang="zh-CN" dirty="0">
              <a:latin typeface="+mn-lt"/>
              <a:ea typeface="+mn-ea"/>
              <a:cs typeface="+mn-ea"/>
              <a:sym typeface="+mn-lt"/>
            </a:rPr>
            <a:t>subplot(1,2,2),</a:t>
          </a:r>
          <a:r>
            <a:rPr lang="en-US" altLang="zh-CN" dirty="0" err="1">
              <a:latin typeface="+mn-lt"/>
              <a:ea typeface="+mn-ea"/>
              <a:cs typeface="+mn-ea"/>
              <a:sym typeface="+mn-lt"/>
            </a:rPr>
            <a:t>subimage</a:t>
          </a:r>
          <a:r>
            <a:rPr lang="en-US" altLang="zh-CN" dirty="0">
              <a:latin typeface="+mn-lt"/>
              <a:ea typeface="+mn-ea"/>
              <a:cs typeface="+mn-ea"/>
              <a:sym typeface="+mn-lt"/>
            </a:rPr>
            <a:t>(</a:t>
          </a:r>
          <a:r>
            <a:rPr lang="en-US" altLang="zh-CN" dirty="0" err="1">
              <a:latin typeface="+mn-lt"/>
              <a:ea typeface="+mn-ea"/>
              <a:cs typeface="+mn-ea"/>
              <a:sym typeface="+mn-lt"/>
            </a:rPr>
            <a:t>Gray_image</a:t>
          </a:r>
          <a:r>
            <a:rPr lang="en-US" altLang="zh-CN" dirty="0">
              <a:latin typeface="+mn-lt"/>
              <a:ea typeface="+mn-ea"/>
              <a:cs typeface="+mn-ea"/>
              <a:sym typeface="+mn-lt"/>
            </a:rPr>
            <a:t>);</a:t>
          </a:r>
          <a:br>
            <a:rPr lang="en-US" altLang="zh-CN" dirty="0">
              <a:latin typeface="+mn-lt"/>
              <a:ea typeface="+mn-ea"/>
              <a:cs typeface="+mn-ea"/>
              <a:sym typeface="+mn-lt"/>
            </a:rPr>
          </a:br>
          <a:r>
            <a:rPr lang="en-US" altLang="zh-CN" dirty="0">
              <a:latin typeface="+mn-lt"/>
              <a:ea typeface="+mn-ea"/>
              <a:cs typeface="+mn-ea"/>
              <a:sym typeface="+mn-lt"/>
            </a:rPr>
            <a:t>compare(</a:t>
          </a:r>
          <a:r>
            <a:rPr lang="en-US" altLang="zh-CN" dirty="0" err="1">
              <a:latin typeface="+mn-lt"/>
              <a:ea typeface="+mn-ea"/>
              <a:cs typeface="+mn-ea"/>
              <a:sym typeface="+mn-lt"/>
            </a:rPr>
            <a:t>f,Gray_image</a:t>
          </a:r>
          <a:r>
            <a:rPr lang="en-US" altLang="zh-CN" dirty="0">
              <a:latin typeface="+mn-lt"/>
              <a:ea typeface="+mn-ea"/>
              <a:cs typeface="+mn-ea"/>
              <a:sym typeface="+mn-lt"/>
            </a:rPr>
            <a:t>)</a:t>
          </a:r>
          <a:endParaRPr lang="en-US" sz="2400" dirty="0">
            <a:latin typeface="+mn-lt"/>
            <a:ea typeface="+mn-ea"/>
            <a:cs typeface="+mn-ea"/>
            <a:sym typeface="+mn-lt"/>
          </a:endParaRPr>
        </a:p>
      </dgm:t>
    </dgm:pt>
    <dgm:pt modelId="{7B8E291A-3E8E-436D-9263-017672430FA4}" type="parTrans" cxnId="{4C7BE70F-CBD4-404F-B57E-38249872A830}">
      <dgm:prSet/>
      <dgm:spPr/>
      <dgm:t>
        <a:bodyPr/>
        <a:lstStyle/>
        <a:p>
          <a:endParaRPr lang="zh-CN" altLang="en-US"/>
        </a:p>
      </dgm:t>
    </dgm:pt>
    <dgm:pt modelId="{ED229139-F492-49BA-A249-74906C16145F}" type="sibTrans" cxnId="{4C7BE70F-CBD4-404F-B57E-38249872A830}">
      <dgm:prSet/>
      <dgm:spPr/>
      <dgm:t>
        <a:bodyPr/>
        <a:lstStyle/>
        <a:p>
          <a:endParaRPr lang="zh-CN" altLang="en-US"/>
        </a:p>
      </dgm:t>
    </dgm:pt>
    <dgm:pt modelId="{6DD34341-8023-4949-BBFE-5D50979D81ED}" type="pres">
      <dgm:prSet presAssocID="{E6732E54-57F0-4C98-9367-B7838304A21B}" presName="hierChild1" presStyleCnt="0">
        <dgm:presLayoutVars>
          <dgm:chPref val="1"/>
          <dgm:dir/>
          <dgm:animOne val="branch"/>
          <dgm:animLvl val="lvl"/>
          <dgm:resizeHandles/>
        </dgm:presLayoutVars>
      </dgm:prSet>
      <dgm:spPr/>
    </dgm:pt>
    <dgm:pt modelId="{DEC32993-23E9-4C76-BAAA-6B5CC436C32F}" type="pres">
      <dgm:prSet presAssocID="{999D064B-1F93-44BC-B1D7-7F210604DF5A}" presName="hierRoot1" presStyleCnt="0"/>
      <dgm:spPr/>
    </dgm:pt>
    <dgm:pt modelId="{0AB68250-96DB-4BBE-AEEF-E35C38A954DA}" type="pres">
      <dgm:prSet presAssocID="{999D064B-1F93-44BC-B1D7-7F210604DF5A}" presName="composite" presStyleCnt="0"/>
      <dgm:spPr/>
    </dgm:pt>
    <dgm:pt modelId="{409B690A-3151-483B-831A-0F22AAC22C0B}" type="pres">
      <dgm:prSet presAssocID="{999D064B-1F93-44BC-B1D7-7F210604DF5A}" presName="background" presStyleLbl="node0" presStyleIdx="0" presStyleCnt="2"/>
      <dgm:spPr/>
    </dgm:pt>
    <dgm:pt modelId="{BFC06640-DE6A-4F0B-85A7-6DEF65282605}" type="pres">
      <dgm:prSet presAssocID="{999D064B-1F93-44BC-B1D7-7F210604DF5A}" presName="text" presStyleLbl="fgAcc0" presStyleIdx="0" presStyleCnt="2">
        <dgm:presLayoutVars>
          <dgm:chPref val="3"/>
        </dgm:presLayoutVars>
      </dgm:prSet>
      <dgm:spPr/>
    </dgm:pt>
    <dgm:pt modelId="{379E8812-2116-4D26-AF17-D6202544AF88}" type="pres">
      <dgm:prSet presAssocID="{999D064B-1F93-44BC-B1D7-7F210604DF5A}" presName="hierChild2" presStyleCnt="0"/>
      <dgm:spPr/>
    </dgm:pt>
    <dgm:pt modelId="{B302E834-C3A4-417E-AC20-E1FB53A6F85D}" type="pres">
      <dgm:prSet presAssocID="{165C6053-0F4A-4357-8B93-BCDF422F9FD8}" presName="hierRoot1" presStyleCnt="0"/>
      <dgm:spPr/>
    </dgm:pt>
    <dgm:pt modelId="{05E97BFD-EDFC-4ABA-B9F3-42BCE02B6CEA}" type="pres">
      <dgm:prSet presAssocID="{165C6053-0F4A-4357-8B93-BCDF422F9FD8}" presName="composite" presStyleCnt="0"/>
      <dgm:spPr/>
    </dgm:pt>
    <dgm:pt modelId="{9755B06E-55D5-4C1F-8008-AA1222C62A61}" type="pres">
      <dgm:prSet presAssocID="{165C6053-0F4A-4357-8B93-BCDF422F9FD8}" presName="background" presStyleLbl="node0" presStyleIdx="1" presStyleCnt="2"/>
      <dgm:spPr/>
    </dgm:pt>
    <dgm:pt modelId="{7990CAAB-8D85-43A6-85F8-8035F2BDBB77}" type="pres">
      <dgm:prSet presAssocID="{165C6053-0F4A-4357-8B93-BCDF422F9FD8}" presName="text" presStyleLbl="fgAcc0" presStyleIdx="1" presStyleCnt="2">
        <dgm:presLayoutVars>
          <dgm:chPref val="3"/>
        </dgm:presLayoutVars>
      </dgm:prSet>
      <dgm:spPr/>
    </dgm:pt>
    <dgm:pt modelId="{1837286A-4E8E-4B7F-B487-A38357FFAA4D}" type="pres">
      <dgm:prSet presAssocID="{165C6053-0F4A-4357-8B93-BCDF422F9FD8}" presName="hierChild2" presStyleCnt="0"/>
      <dgm:spPr/>
    </dgm:pt>
  </dgm:ptLst>
  <dgm:cxnLst>
    <dgm:cxn modelId="{4C7BE70F-CBD4-404F-B57E-38249872A830}" srcId="{E6732E54-57F0-4C98-9367-B7838304A21B}" destId="{165C6053-0F4A-4357-8B93-BCDF422F9FD8}" srcOrd="1" destOrd="0" parTransId="{7B8E291A-3E8E-436D-9263-017672430FA4}" sibTransId="{ED229139-F492-49BA-A249-74906C16145F}"/>
    <dgm:cxn modelId="{D8DF8B21-6199-4CA1-B336-CFDF8ED8120E}" type="presOf" srcId="{E6732E54-57F0-4C98-9367-B7838304A21B}" destId="{6DD34341-8023-4949-BBFE-5D50979D81ED}" srcOrd="0" destOrd="0" presId="urn:microsoft.com/office/officeart/2005/8/layout/hierarchy1"/>
    <dgm:cxn modelId="{211FA53D-8628-43FA-B35E-60EF3E59E5C2}" type="presOf" srcId="{999D064B-1F93-44BC-B1D7-7F210604DF5A}" destId="{BFC06640-DE6A-4F0B-85A7-6DEF65282605}" srcOrd="0" destOrd="0" presId="urn:microsoft.com/office/officeart/2005/8/layout/hierarchy1"/>
    <dgm:cxn modelId="{C2E3034C-5006-4FCB-8DCB-75C2D8A98B2D}" srcId="{E6732E54-57F0-4C98-9367-B7838304A21B}" destId="{999D064B-1F93-44BC-B1D7-7F210604DF5A}" srcOrd="0" destOrd="0" parTransId="{4C6F70BA-1794-45CA-A572-A082CCFA4E8A}" sibTransId="{3110798F-32A8-4E2F-886F-AC91AAAA915E}"/>
    <dgm:cxn modelId="{50FF5758-EDB5-4E78-9E30-9055A6368C95}" type="presOf" srcId="{165C6053-0F4A-4357-8B93-BCDF422F9FD8}" destId="{7990CAAB-8D85-43A6-85F8-8035F2BDBB77}" srcOrd="0" destOrd="0" presId="urn:microsoft.com/office/officeart/2005/8/layout/hierarchy1"/>
    <dgm:cxn modelId="{33F01DCD-BBDD-49C3-B6EF-F6E26FA13D15}" type="presParOf" srcId="{6DD34341-8023-4949-BBFE-5D50979D81ED}" destId="{DEC32993-23E9-4C76-BAAA-6B5CC436C32F}" srcOrd="0" destOrd="0" presId="urn:microsoft.com/office/officeart/2005/8/layout/hierarchy1"/>
    <dgm:cxn modelId="{9F0C99D5-5377-4B54-9B12-A5B21B5C7160}" type="presParOf" srcId="{DEC32993-23E9-4C76-BAAA-6B5CC436C32F}" destId="{0AB68250-96DB-4BBE-AEEF-E35C38A954DA}" srcOrd="0" destOrd="0" presId="urn:microsoft.com/office/officeart/2005/8/layout/hierarchy1"/>
    <dgm:cxn modelId="{6875AA4F-BAFE-4E5D-AD10-D5DDF38C76E3}" type="presParOf" srcId="{0AB68250-96DB-4BBE-AEEF-E35C38A954DA}" destId="{409B690A-3151-483B-831A-0F22AAC22C0B}" srcOrd="0" destOrd="0" presId="urn:microsoft.com/office/officeart/2005/8/layout/hierarchy1"/>
    <dgm:cxn modelId="{71C828E8-B37F-40B8-86D0-E54F5897400E}" type="presParOf" srcId="{0AB68250-96DB-4BBE-AEEF-E35C38A954DA}" destId="{BFC06640-DE6A-4F0B-85A7-6DEF65282605}" srcOrd="1" destOrd="0" presId="urn:microsoft.com/office/officeart/2005/8/layout/hierarchy1"/>
    <dgm:cxn modelId="{41E727E5-D494-4EC6-B6EE-856B7FBFADED}" type="presParOf" srcId="{DEC32993-23E9-4C76-BAAA-6B5CC436C32F}" destId="{379E8812-2116-4D26-AF17-D6202544AF88}" srcOrd="1" destOrd="0" presId="urn:microsoft.com/office/officeart/2005/8/layout/hierarchy1"/>
    <dgm:cxn modelId="{19743C76-5E89-4C7E-800E-9AF3BD8A0D1C}" type="presParOf" srcId="{6DD34341-8023-4949-BBFE-5D50979D81ED}" destId="{B302E834-C3A4-417E-AC20-E1FB53A6F85D}" srcOrd="1" destOrd="0" presId="urn:microsoft.com/office/officeart/2005/8/layout/hierarchy1"/>
    <dgm:cxn modelId="{57EB9E3E-8639-4E57-88CF-57E7FDFED5FA}" type="presParOf" srcId="{B302E834-C3A4-417E-AC20-E1FB53A6F85D}" destId="{05E97BFD-EDFC-4ABA-B9F3-42BCE02B6CEA}" srcOrd="0" destOrd="0" presId="urn:microsoft.com/office/officeart/2005/8/layout/hierarchy1"/>
    <dgm:cxn modelId="{4586EC62-A170-410E-8C54-ACBCB061DA17}" type="presParOf" srcId="{05E97BFD-EDFC-4ABA-B9F3-42BCE02B6CEA}" destId="{9755B06E-55D5-4C1F-8008-AA1222C62A61}" srcOrd="0" destOrd="0" presId="urn:microsoft.com/office/officeart/2005/8/layout/hierarchy1"/>
    <dgm:cxn modelId="{939DE06F-EBE7-487E-8A9C-FF0A710AB2F7}" type="presParOf" srcId="{05E97BFD-EDFC-4ABA-B9F3-42BCE02B6CEA}" destId="{7990CAAB-8D85-43A6-85F8-8035F2BDBB77}" srcOrd="1" destOrd="0" presId="urn:microsoft.com/office/officeart/2005/8/layout/hierarchy1"/>
    <dgm:cxn modelId="{AFA28176-1D8B-4A38-B84D-B17CE82DF759}" type="presParOf" srcId="{B302E834-C3A4-417E-AC20-E1FB53A6F85D}" destId="{1837286A-4E8E-4B7F-B487-A38357FFAA4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732E54-57F0-4C98-9367-B7838304A21B}" type="doc">
      <dgm:prSet loTypeId="urn:microsoft.com/office/officeart/2005/8/layout/hierarchy1" loCatId="hierarchy" qsTypeId="urn:microsoft.com/office/officeart/2005/8/quickstyle/simple4" qsCatId="simple" csTypeId="urn:microsoft.com/office/officeart/2005/8/colors/accent0_3" csCatId="mainScheme" phldr="1"/>
      <dgm:spPr/>
      <dgm:t>
        <a:bodyPr/>
        <a:lstStyle/>
        <a:p>
          <a:endParaRPr lang="en-US"/>
        </a:p>
      </dgm:t>
    </dgm:pt>
    <dgm:pt modelId="{999D064B-1F93-44BC-B1D7-7F210604DF5A}">
      <dgm:prSet custT="1"/>
      <dgm:spPr/>
      <dgm:t>
        <a:bodyPr/>
        <a:lstStyle/>
        <a:p>
          <a:pPr>
            <a:lnSpc>
              <a:spcPct val="90000"/>
            </a:lnSpc>
            <a:spcBef>
              <a:spcPts val="20"/>
            </a:spcBef>
            <a:spcAft>
              <a:spcPts val="20"/>
            </a:spcAft>
            <a:buNone/>
          </a:pPr>
          <a:r>
            <a:rPr lang="pt-BR" altLang="zh-CN" sz="3600" dirty="0">
              <a:latin typeface="+mn-lt"/>
              <a:ea typeface="+mn-ea"/>
              <a:cs typeface="+mn-ea"/>
              <a:sym typeface="+mn-lt"/>
            </a:rPr>
            <a:t>r =68.9292</a:t>
          </a:r>
          <a:endParaRPr lang="en-US" sz="3600" dirty="0">
            <a:latin typeface="+mn-lt"/>
            <a:ea typeface="+mn-ea"/>
            <a:cs typeface="+mn-ea"/>
            <a:sym typeface="+mn-lt"/>
          </a:endParaRPr>
        </a:p>
      </dgm:t>
    </dgm:pt>
    <dgm:pt modelId="{4C6F70BA-1794-45CA-A572-A082CCFA4E8A}" type="parTrans" cxnId="{C2E3034C-5006-4FCB-8DCB-75C2D8A98B2D}">
      <dgm:prSet/>
      <dgm:spPr/>
      <dgm:t>
        <a:bodyPr/>
        <a:lstStyle/>
        <a:p>
          <a:endParaRPr lang="en-US" sz="3600"/>
        </a:p>
      </dgm:t>
    </dgm:pt>
    <dgm:pt modelId="{3110798F-32A8-4E2F-886F-AC91AAAA915E}" type="sibTrans" cxnId="{C2E3034C-5006-4FCB-8DCB-75C2D8A98B2D}">
      <dgm:prSet/>
      <dgm:spPr/>
      <dgm:t>
        <a:bodyPr/>
        <a:lstStyle/>
        <a:p>
          <a:endParaRPr lang="en-US" sz="3600"/>
        </a:p>
      </dgm:t>
    </dgm:pt>
    <dgm:pt modelId="{B0440D38-8D47-4169-818B-683F193ACC4B}">
      <dgm:prSet custT="1"/>
      <dgm:spPr/>
      <dgm:t>
        <a:bodyPr/>
        <a:lstStyle/>
        <a:p>
          <a:pPr>
            <a:lnSpc>
              <a:spcPct val="90000"/>
            </a:lnSpc>
            <a:spcBef>
              <a:spcPts val="20"/>
            </a:spcBef>
            <a:spcAft>
              <a:spcPts val="20"/>
            </a:spcAft>
          </a:pPr>
          <a:r>
            <a:rPr lang="en-US" altLang="zh-CN" sz="3600" dirty="0" err="1">
              <a:latin typeface="+mn-lt"/>
              <a:ea typeface="+mn-ea"/>
              <a:cs typeface="+mn-ea"/>
              <a:sym typeface="+mn-lt"/>
            </a:rPr>
            <a:t>ans</a:t>
          </a:r>
          <a:r>
            <a:rPr lang="en-US" altLang="zh-CN" sz="3600" dirty="0">
              <a:latin typeface="+mn-lt"/>
              <a:ea typeface="+mn-ea"/>
              <a:cs typeface="+mn-ea"/>
              <a:sym typeface="+mn-lt"/>
            </a:rPr>
            <a:t> =4.8216</a:t>
          </a:r>
          <a:endParaRPr lang="en-US" sz="3600" dirty="0">
            <a:latin typeface="+mn-lt"/>
            <a:ea typeface="+mn-ea"/>
            <a:cs typeface="+mn-ea"/>
            <a:sym typeface="+mn-lt"/>
          </a:endParaRPr>
        </a:p>
      </dgm:t>
    </dgm:pt>
    <dgm:pt modelId="{668FBC19-FB2E-4509-9A67-798DA8CCB6D3}" type="parTrans" cxnId="{3E7C6DCC-D980-45F6-A462-8FD39D57F3F8}">
      <dgm:prSet/>
      <dgm:spPr/>
      <dgm:t>
        <a:bodyPr/>
        <a:lstStyle/>
        <a:p>
          <a:endParaRPr lang="en-US" sz="3600"/>
        </a:p>
      </dgm:t>
    </dgm:pt>
    <dgm:pt modelId="{6935C26D-95F2-4439-977C-BE1B35B6F11B}" type="sibTrans" cxnId="{3E7C6DCC-D980-45F6-A462-8FD39D57F3F8}">
      <dgm:prSet/>
      <dgm:spPr/>
      <dgm:t>
        <a:bodyPr/>
        <a:lstStyle/>
        <a:p>
          <a:endParaRPr lang="en-US" sz="3600"/>
        </a:p>
      </dgm:t>
    </dgm:pt>
    <dgm:pt modelId="{6DD34341-8023-4949-BBFE-5D50979D81ED}" type="pres">
      <dgm:prSet presAssocID="{E6732E54-57F0-4C98-9367-B7838304A21B}" presName="hierChild1" presStyleCnt="0">
        <dgm:presLayoutVars>
          <dgm:chPref val="1"/>
          <dgm:dir/>
          <dgm:animOne val="branch"/>
          <dgm:animLvl val="lvl"/>
          <dgm:resizeHandles/>
        </dgm:presLayoutVars>
      </dgm:prSet>
      <dgm:spPr/>
    </dgm:pt>
    <dgm:pt modelId="{DEC32993-23E9-4C76-BAAA-6B5CC436C32F}" type="pres">
      <dgm:prSet presAssocID="{999D064B-1F93-44BC-B1D7-7F210604DF5A}" presName="hierRoot1" presStyleCnt="0"/>
      <dgm:spPr/>
    </dgm:pt>
    <dgm:pt modelId="{0AB68250-96DB-4BBE-AEEF-E35C38A954DA}" type="pres">
      <dgm:prSet presAssocID="{999D064B-1F93-44BC-B1D7-7F210604DF5A}" presName="composite" presStyleCnt="0"/>
      <dgm:spPr/>
    </dgm:pt>
    <dgm:pt modelId="{409B690A-3151-483B-831A-0F22AAC22C0B}" type="pres">
      <dgm:prSet presAssocID="{999D064B-1F93-44BC-B1D7-7F210604DF5A}" presName="background" presStyleLbl="node0" presStyleIdx="0" presStyleCnt="2"/>
      <dgm:spPr/>
    </dgm:pt>
    <dgm:pt modelId="{BFC06640-DE6A-4F0B-85A7-6DEF65282605}" type="pres">
      <dgm:prSet presAssocID="{999D064B-1F93-44BC-B1D7-7F210604DF5A}" presName="text" presStyleLbl="fgAcc0" presStyleIdx="0" presStyleCnt="2">
        <dgm:presLayoutVars>
          <dgm:chPref val="3"/>
        </dgm:presLayoutVars>
      </dgm:prSet>
      <dgm:spPr/>
    </dgm:pt>
    <dgm:pt modelId="{379E8812-2116-4D26-AF17-D6202544AF88}" type="pres">
      <dgm:prSet presAssocID="{999D064B-1F93-44BC-B1D7-7F210604DF5A}" presName="hierChild2" presStyleCnt="0"/>
      <dgm:spPr/>
    </dgm:pt>
    <dgm:pt modelId="{44B7ED2E-0E1F-43A2-841C-EE04DB4EEC4B}" type="pres">
      <dgm:prSet presAssocID="{B0440D38-8D47-4169-818B-683F193ACC4B}" presName="hierRoot1" presStyleCnt="0"/>
      <dgm:spPr/>
    </dgm:pt>
    <dgm:pt modelId="{E20111C3-CFA9-4F16-AC91-066A7E480F60}" type="pres">
      <dgm:prSet presAssocID="{B0440D38-8D47-4169-818B-683F193ACC4B}" presName="composite" presStyleCnt="0"/>
      <dgm:spPr/>
    </dgm:pt>
    <dgm:pt modelId="{A7C422B8-A2C9-4D02-81AE-DF259F1DE1ED}" type="pres">
      <dgm:prSet presAssocID="{B0440D38-8D47-4169-818B-683F193ACC4B}" presName="background" presStyleLbl="node0" presStyleIdx="1" presStyleCnt="2"/>
      <dgm:spPr/>
    </dgm:pt>
    <dgm:pt modelId="{0A0B5CA3-081B-42D1-A8B3-BB7F218A7FAE}" type="pres">
      <dgm:prSet presAssocID="{B0440D38-8D47-4169-818B-683F193ACC4B}" presName="text" presStyleLbl="fgAcc0" presStyleIdx="1" presStyleCnt="2">
        <dgm:presLayoutVars>
          <dgm:chPref val="3"/>
        </dgm:presLayoutVars>
      </dgm:prSet>
      <dgm:spPr/>
    </dgm:pt>
    <dgm:pt modelId="{FBFE0759-DA44-49C0-BB09-31D60BB39D8C}" type="pres">
      <dgm:prSet presAssocID="{B0440D38-8D47-4169-818B-683F193ACC4B}" presName="hierChild2" presStyleCnt="0"/>
      <dgm:spPr/>
    </dgm:pt>
  </dgm:ptLst>
  <dgm:cxnLst>
    <dgm:cxn modelId="{809F1220-2414-4052-9CB9-4E3E068F1339}" type="presOf" srcId="{B0440D38-8D47-4169-818B-683F193ACC4B}" destId="{0A0B5CA3-081B-42D1-A8B3-BB7F218A7FAE}" srcOrd="0" destOrd="0" presId="urn:microsoft.com/office/officeart/2005/8/layout/hierarchy1"/>
    <dgm:cxn modelId="{D8DF8B21-6199-4CA1-B336-CFDF8ED8120E}" type="presOf" srcId="{E6732E54-57F0-4C98-9367-B7838304A21B}" destId="{6DD34341-8023-4949-BBFE-5D50979D81ED}" srcOrd="0" destOrd="0" presId="urn:microsoft.com/office/officeart/2005/8/layout/hierarchy1"/>
    <dgm:cxn modelId="{211FA53D-8628-43FA-B35E-60EF3E59E5C2}" type="presOf" srcId="{999D064B-1F93-44BC-B1D7-7F210604DF5A}" destId="{BFC06640-DE6A-4F0B-85A7-6DEF65282605}" srcOrd="0" destOrd="0" presId="urn:microsoft.com/office/officeart/2005/8/layout/hierarchy1"/>
    <dgm:cxn modelId="{C2E3034C-5006-4FCB-8DCB-75C2D8A98B2D}" srcId="{E6732E54-57F0-4C98-9367-B7838304A21B}" destId="{999D064B-1F93-44BC-B1D7-7F210604DF5A}" srcOrd="0" destOrd="0" parTransId="{4C6F70BA-1794-45CA-A572-A082CCFA4E8A}" sibTransId="{3110798F-32A8-4E2F-886F-AC91AAAA915E}"/>
    <dgm:cxn modelId="{3E7C6DCC-D980-45F6-A462-8FD39D57F3F8}" srcId="{E6732E54-57F0-4C98-9367-B7838304A21B}" destId="{B0440D38-8D47-4169-818B-683F193ACC4B}" srcOrd="1" destOrd="0" parTransId="{668FBC19-FB2E-4509-9A67-798DA8CCB6D3}" sibTransId="{6935C26D-95F2-4439-977C-BE1B35B6F11B}"/>
    <dgm:cxn modelId="{33F01DCD-BBDD-49C3-B6EF-F6E26FA13D15}" type="presParOf" srcId="{6DD34341-8023-4949-BBFE-5D50979D81ED}" destId="{DEC32993-23E9-4C76-BAAA-6B5CC436C32F}" srcOrd="0" destOrd="0" presId="urn:microsoft.com/office/officeart/2005/8/layout/hierarchy1"/>
    <dgm:cxn modelId="{9F0C99D5-5377-4B54-9B12-A5B21B5C7160}" type="presParOf" srcId="{DEC32993-23E9-4C76-BAAA-6B5CC436C32F}" destId="{0AB68250-96DB-4BBE-AEEF-E35C38A954DA}" srcOrd="0" destOrd="0" presId="urn:microsoft.com/office/officeart/2005/8/layout/hierarchy1"/>
    <dgm:cxn modelId="{6875AA4F-BAFE-4E5D-AD10-D5DDF38C76E3}" type="presParOf" srcId="{0AB68250-96DB-4BBE-AEEF-E35C38A954DA}" destId="{409B690A-3151-483B-831A-0F22AAC22C0B}" srcOrd="0" destOrd="0" presId="urn:microsoft.com/office/officeart/2005/8/layout/hierarchy1"/>
    <dgm:cxn modelId="{71C828E8-B37F-40B8-86D0-E54F5897400E}" type="presParOf" srcId="{0AB68250-96DB-4BBE-AEEF-E35C38A954DA}" destId="{BFC06640-DE6A-4F0B-85A7-6DEF65282605}" srcOrd="1" destOrd="0" presId="urn:microsoft.com/office/officeart/2005/8/layout/hierarchy1"/>
    <dgm:cxn modelId="{41E727E5-D494-4EC6-B6EE-856B7FBFADED}" type="presParOf" srcId="{DEC32993-23E9-4C76-BAAA-6B5CC436C32F}" destId="{379E8812-2116-4D26-AF17-D6202544AF88}" srcOrd="1" destOrd="0" presId="urn:microsoft.com/office/officeart/2005/8/layout/hierarchy1"/>
    <dgm:cxn modelId="{F6F8F163-E522-4F19-A6E4-7B0792446D02}" type="presParOf" srcId="{6DD34341-8023-4949-BBFE-5D50979D81ED}" destId="{44B7ED2E-0E1F-43A2-841C-EE04DB4EEC4B}" srcOrd="1" destOrd="0" presId="urn:microsoft.com/office/officeart/2005/8/layout/hierarchy1"/>
    <dgm:cxn modelId="{24BD2747-927D-43C1-BF2A-6F7319EE0789}" type="presParOf" srcId="{44B7ED2E-0E1F-43A2-841C-EE04DB4EEC4B}" destId="{E20111C3-CFA9-4F16-AC91-066A7E480F60}" srcOrd="0" destOrd="0" presId="urn:microsoft.com/office/officeart/2005/8/layout/hierarchy1"/>
    <dgm:cxn modelId="{485C47C1-C244-479F-8034-E0AB285C15EF}" type="presParOf" srcId="{E20111C3-CFA9-4F16-AC91-066A7E480F60}" destId="{A7C422B8-A2C9-4D02-81AE-DF259F1DE1ED}" srcOrd="0" destOrd="0" presId="urn:microsoft.com/office/officeart/2005/8/layout/hierarchy1"/>
    <dgm:cxn modelId="{199ADE44-984B-4B7D-B6B3-F9507C835278}" type="presParOf" srcId="{E20111C3-CFA9-4F16-AC91-066A7E480F60}" destId="{0A0B5CA3-081B-42D1-A8B3-BB7F218A7FAE}" srcOrd="1" destOrd="0" presId="urn:microsoft.com/office/officeart/2005/8/layout/hierarchy1"/>
    <dgm:cxn modelId="{DADA0C07-BBD0-4CCF-B906-0E5C9843FE6B}" type="presParOf" srcId="{44B7ED2E-0E1F-43A2-841C-EE04DB4EEC4B}" destId="{FBFE0759-DA44-49C0-BB09-31D60BB39D8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B690A-3151-483B-831A-0F22AAC22C0B}">
      <dsp:nvSpPr>
        <dsp:cNvPr id="0" name=""/>
        <dsp:cNvSpPr/>
      </dsp:nvSpPr>
      <dsp:spPr>
        <a:xfrm>
          <a:off x="130938" y="1393"/>
          <a:ext cx="4224635" cy="268264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FC06640-DE6A-4F0B-85A7-6DEF65282605}">
      <dsp:nvSpPr>
        <dsp:cNvPr id="0" name=""/>
        <dsp:cNvSpPr/>
      </dsp:nvSpPr>
      <dsp:spPr>
        <a:xfrm>
          <a:off x="600342" y="447327"/>
          <a:ext cx="4224635" cy="2682643"/>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ts val="20"/>
            </a:spcAft>
            <a:buNone/>
          </a:pPr>
          <a:r>
            <a:rPr lang="zh-CN" sz="2000" kern="1200" dirty="0">
              <a:latin typeface="+mn-lt"/>
              <a:ea typeface="+mn-ea"/>
              <a:cs typeface="+mn-ea"/>
              <a:sym typeface="+mn-lt"/>
            </a:rPr>
            <a:t>第一代压缩编码</a:t>
          </a:r>
          <a:br>
            <a:rPr lang="zh-CN" sz="2000" kern="1200" dirty="0">
              <a:latin typeface="+mn-lt"/>
              <a:ea typeface="+mn-ea"/>
              <a:cs typeface="+mn-ea"/>
              <a:sym typeface="+mn-lt"/>
            </a:rPr>
          </a:br>
          <a:r>
            <a:rPr lang="zh-CN" sz="2000" kern="1200" dirty="0">
              <a:latin typeface="+mn-lt"/>
              <a:ea typeface="+mn-ea"/>
              <a:cs typeface="+mn-ea"/>
              <a:sym typeface="+mn-lt"/>
            </a:rPr>
            <a:t>八十年代以前，主要是根据传统的信源编码方法。</a:t>
          </a:r>
          <a:endParaRPr lang="en-US" sz="2000" kern="1200" dirty="0">
            <a:latin typeface="+mn-lt"/>
            <a:ea typeface="+mn-ea"/>
            <a:cs typeface="+mn-ea"/>
            <a:sym typeface="+mn-lt"/>
          </a:endParaRPr>
        </a:p>
      </dsp:txBody>
      <dsp:txXfrm>
        <a:off x="678914" y="525899"/>
        <a:ext cx="4067491" cy="2525499"/>
      </dsp:txXfrm>
    </dsp:sp>
    <dsp:sp modelId="{A7C422B8-A2C9-4D02-81AE-DF259F1DE1ED}">
      <dsp:nvSpPr>
        <dsp:cNvPr id="0" name=""/>
        <dsp:cNvSpPr/>
      </dsp:nvSpPr>
      <dsp:spPr>
        <a:xfrm>
          <a:off x="5294381" y="1393"/>
          <a:ext cx="4224635" cy="268264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A0B5CA3-081B-42D1-A8B3-BB7F218A7FAE}">
      <dsp:nvSpPr>
        <dsp:cNvPr id="0" name=""/>
        <dsp:cNvSpPr/>
      </dsp:nvSpPr>
      <dsp:spPr>
        <a:xfrm>
          <a:off x="5763785" y="447327"/>
          <a:ext cx="4224635" cy="2682643"/>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ts val="20"/>
            </a:spcAft>
            <a:buNone/>
          </a:pPr>
          <a:r>
            <a:rPr lang="zh-CN" sz="2000" kern="1200" dirty="0">
              <a:latin typeface="+mn-lt"/>
              <a:ea typeface="+mn-ea"/>
              <a:cs typeface="+mn-ea"/>
              <a:sym typeface="+mn-lt"/>
            </a:rPr>
            <a:t>第二代压缩编码 </a:t>
          </a:r>
          <a:br>
            <a:rPr lang="zh-CN" sz="2000" kern="1200" dirty="0">
              <a:latin typeface="+mn-lt"/>
              <a:ea typeface="+mn-ea"/>
              <a:cs typeface="+mn-ea"/>
              <a:sym typeface="+mn-lt"/>
            </a:rPr>
          </a:br>
          <a:r>
            <a:rPr lang="zh-CN" sz="2000" kern="1200" dirty="0">
              <a:latin typeface="+mn-lt"/>
              <a:ea typeface="+mn-ea"/>
              <a:cs typeface="+mn-ea"/>
              <a:sym typeface="+mn-lt"/>
            </a:rPr>
            <a:t>八十年代以后，突破信源编码理论，结合分形、模型基、神经网络、小波变换等数学工具，充分利用视觉系统生理心理特性和图像信源的各种特性。</a:t>
          </a:r>
          <a:endParaRPr lang="en-US" sz="2000" kern="1200" dirty="0">
            <a:latin typeface="+mn-lt"/>
            <a:ea typeface="+mn-ea"/>
            <a:cs typeface="+mn-ea"/>
            <a:sym typeface="+mn-lt"/>
          </a:endParaRPr>
        </a:p>
      </dsp:txBody>
      <dsp:txXfrm>
        <a:off x="5842357" y="525899"/>
        <a:ext cx="4067491" cy="2525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B690A-3151-483B-831A-0F22AAC22C0B}">
      <dsp:nvSpPr>
        <dsp:cNvPr id="0" name=""/>
        <dsp:cNvSpPr/>
      </dsp:nvSpPr>
      <dsp:spPr>
        <a:xfrm>
          <a:off x="130938" y="1393"/>
          <a:ext cx="4224635" cy="268264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FC06640-DE6A-4F0B-85A7-6DEF65282605}">
      <dsp:nvSpPr>
        <dsp:cNvPr id="0" name=""/>
        <dsp:cNvSpPr/>
      </dsp:nvSpPr>
      <dsp:spPr>
        <a:xfrm>
          <a:off x="600342" y="447327"/>
          <a:ext cx="4224635" cy="2682643"/>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ts val="20"/>
            </a:spcAft>
            <a:buNone/>
          </a:pPr>
          <a:r>
            <a:rPr lang="zh-CN" altLang="en-US" sz="2300" kern="1200" dirty="0">
              <a:solidFill>
                <a:prstClr val="black">
                  <a:hueOff val="0"/>
                  <a:satOff val="0"/>
                  <a:lumOff val="0"/>
                  <a:alphaOff val="0"/>
                </a:prstClr>
              </a:solidFill>
              <a:latin typeface="+mn-lt"/>
              <a:ea typeface="+mn-ea"/>
              <a:cs typeface="+mn-ea"/>
              <a:sym typeface="+mn-lt"/>
            </a:rPr>
            <a:t>函数</a:t>
          </a:r>
          <a:r>
            <a:rPr lang="en-US" altLang="zh-CN" sz="2300" kern="1200" dirty="0" err="1">
              <a:solidFill>
                <a:prstClr val="black">
                  <a:hueOff val="0"/>
                  <a:satOff val="0"/>
                  <a:lumOff val="0"/>
                  <a:alphaOff val="0"/>
                </a:prstClr>
              </a:solidFill>
              <a:latin typeface="+mn-lt"/>
              <a:ea typeface="+mn-ea"/>
              <a:cs typeface="+mn-ea"/>
              <a:sym typeface="+mn-lt"/>
            </a:rPr>
            <a:t>imratio</a:t>
          </a:r>
          <a:r>
            <a:rPr lang="zh-CN" altLang="en-US" sz="2300" kern="1200" dirty="0">
              <a:solidFill>
                <a:prstClr val="black">
                  <a:hueOff val="0"/>
                  <a:satOff val="0"/>
                  <a:lumOff val="0"/>
                  <a:alphaOff val="0"/>
                </a:prstClr>
              </a:solidFill>
              <a:latin typeface="+mn-lt"/>
              <a:ea typeface="+mn-ea"/>
              <a:cs typeface="+mn-ea"/>
              <a:sym typeface="+mn-lt"/>
            </a:rPr>
            <a:t>用于表示两幅图像文件和</a:t>
          </a:r>
          <a:r>
            <a:rPr lang="en-US" altLang="zh-CN" sz="2300" kern="1200" dirty="0">
              <a:solidFill>
                <a:prstClr val="black">
                  <a:hueOff val="0"/>
                  <a:satOff val="0"/>
                  <a:lumOff val="0"/>
                  <a:alphaOff val="0"/>
                </a:prstClr>
              </a:solidFill>
              <a:latin typeface="+mn-lt"/>
              <a:ea typeface="+mn-ea"/>
              <a:cs typeface="+mn-ea"/>
              <a:sym typeface="+mn-lt"/>
            </a:rPr>
            <a:t>/</a:t>
          </a:r>
          <a:r>
            <a:rPr lang="zh-CN" altLang="en-US" sz="2300" kern="1200" dirty="0">
              <a:solidFill>
                <a:prstClr val="black">
                  <a:hueOff val="0"/>
                  <a:satOff val="0"/>
                  <a:lumOff val="0"/>
                  <a:alphaOff val="0"/>
                </a:prstClr>
              </a:solidFill>
              <a:latin typeface="+mn-lt"/>
              <a:ea typeface="+mn-ea"/>
              <a:cs typeface="+mn-ea"/>
              <a:sym typeface="+mn-lt"/>
            </a:rPr>
            <a:t>或变量的比特数的比率。</a:t>
          </a:r>
          <a:endParaRPr lang="en-US" sz="2300" kern="1200" dirty="0">
            <a:solidFill>
              <a:prstClr val="black">
                <a:hueOff val="0"/>
                <a:satOff val="0"/>
                <a:lumOff val="0"/>
                <a:alphaOff val="0"/>
              </a:prstClr>
            </a:solidFill>
            <a:latin typeface="+mn-lt"/>
            <a:ea typeface="+mn-ea"/>
            <a:cs typeface="+mn-ea"/>
            <a:sym typeface="+mn-lt"/>
          </a:endParaRPr>
        </a:p>
      </dsp:txBody>
      <dsp:txXfrm>
        <a:off x="678914" y="525899"/>
        <a:ext cx="4067491" cy="2525499"/>
      </dsp:txXfrm>
    </dsp:sp>
    <dsp:sp modelId="{A7C422B8-A2C9-4D02-81AE-DF259F1DE1ED}">
      <dsp:nvSpPr>
        <dsp:cNvPr id="0" name=""/>
        <dsp:cNvSpPr/>
      </dsp:nvSpPr>
      <dsp:spPr>
        <a:xfrm>
          <a:off x="5294381" y="1393"/>
          <a:ext cx="4224635" cy="268264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A0B5CA3-081B-42D1-A8B3-BB7F218A7FAE}">
      <dsp:nvSpPr>
        <dsp:cNvPr id="0" name=""/>
        <dsp:cNvSpPr/>
      </dsp:nvSpPr>
      <dsp:spPr>
        <a:xfrm>
          <a:off x="5763785" y="447327"/>
          <a:ext cx="4224635" cy="2682643"/>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ts val="20"/>
            </a:spcAft>
            <a:buNone/>
          </a:pPr>
          <a:r>
            <a:rPr lang="zh-CN" altLang="en-US" sz="2300" kern="1200" dirty="0">
              <a:solidFill>
                <a:prstClr val="black">
                  <a:hueOff val="0"/>
                  <a:satOff val="0"/>
                  <a:lumOff val="0"/>
                  <a:alphaOff val="0"/>
                </a:prstClr>
              </a:solidFill>
              <a:latin typeface="+mn-lt"/>
              <a:ea typeface="+mn-ea"/>
              <a:cs typeface="+mn-ea"/>
              <a:sym typeface="+mn-lt"/>
            </a:rPr>
            <a:t>函数</a:t>
          </a:r>
          <a:r>
            <a:rPr lang="en-US" altLang="zh-CN" sz="2300" kern="1200" dirty="0">
              <a:solidFill>
                <a:prstClr val="black">
                  <a:hueOff val="0"/>
                  <a:satOff val="0"/>
                  <a:lumOff val="0"/>
                  <a:alphaOff val="0"/>
                </a:prstClr>
              </a:solidFill>
              <a:latin typeface="+mn-lt"/>
              <a:ea typeface="+mn-ea"/>
              <a:cs typeface="+mn-ea"/>
              <a:sym typeface="+mn-lt"/>
            </a:rPr>
            <a:t>compare</a:t>
          </a:r>
          <a:r>
            <a:rPr lang="zh-CN" altLang="en-US" sz="2300" kern="1200" dirty="0">
              <a:solidFill>
                <a:prstClr val="black">
                  <a:hueOff val="0"/>
                  <a:satOff val="0"/>
                  <a:lumOff val="0"/>
                  <a:alphaOff val="0"/>
                </a:prstClr>
              </a:solidFill>
              <a:latin typeface="+mn-lt"/>
              <a:ea typeface="+mn-ea"/>
              <a:cs typeface="+mn-ea"/>
              <a:sym typeface="+mn-lt"/>
            </a:rPr>
            <a:t>用于比较原图像与压缩解码图像的均方根误差。</a:t>
          </a:r>
          <a:endParaRPr lang="en-US" sz="2300" kern="1200" dirty="0">
            <a:solidFill>
              <a:prstClr val="black">
                <a:hueOff val="0"/>
                <a:satOff val="0"/>
                <a:lumOff val="0"/>
                <a:alphaOff val="0"/>
              </a:prstClr>
            </a:solidFill>
            <a:latin typeface="+mn-lt"/>
            <a:ea typeface="+mn-ea"/>
            <a:cs typeface="+mn-ea"/>
            <a:sym typeface="+mn-lt"/>
          </a:endParaRPr>
        </a:p>
      </dsp:txBody>
      <dsp:txXfrm>
        <a:off x="5842357" y="525899"/>
        <a:ext cx="4067491" cy="25254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B690A-3151-483B-831A-0F22AAC22C0B}">
      <dsp:nvSpPr>
        <dsp:cNvPr id="0" name=""/>
        <dsp:cNvSpPr/>
      </dsp:nvSpPr>
      <dsp:spPr>
        <a:xfrm>
          <a:off x="130938" y="1393"/>
          <a:ext cx="4224635" cy="268264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FC06640-DE6A-4F0B-85A7-6DEF65282605}">
      <dsp:nvSpPr>
        <dsp:cNvPr id="0" name=""/>
        <dsp:cNvSpPr/>
      </dsp:nvSpPr>
      <dsp:spPr>
        <a:xfrm>
          <a:off x="600342" y="447327"/>
          <a:ext cx="4224635" cy="2682643"/>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ts val="20"/>
            </a:spcAft>
            <a:buNone/>
          </a:pPr>
          <a:r>
            <a:rPr lang="pt-BR" altLang="zh-CN" sz="2400" kern="1200" dirty="0">
              <a:latin typeface="+mn-lt"/>
              <a:ea typeface="+mn-ea"/>
              <a:cs typeface="+mn-ea"/>
              <a:sym typeface="+mn-lt"/>
            </a:rPr>
            <a:t>r=imratio(imread('greens.jpg'),'greens.jpg’)</a:t>
          </a:r>
          <a:endParaRPr lang="en-US" sz="2400" kern="1200" dirty="0">
            <a:latin typeface="+mn-lt"/>
            <a:ea typeface="+mn-ea"/>
            <a:cs typeface="+mn-ea"/>
            <a:sym typeface="+mn-lt"/>
          </a:endParaRPr>
        </a:p>
      </dsp:txBody>
      <dsp:txXfrm>
        <a:off x="678914" y="525899"/>
        <a:ext cx="4067491" cy="2525499"/>
      </dsp:txXfrm>
    </dsp:sp>
    <dsp:sp modelId="{9755B06E-55D5-4C1F-8008-AA1222C62A61}">
      <dsp:nvSpPr>
        <dsp:cNvPr id="0" name=""/>
        <dsp:cNvSpPr/>
      </dsp:nvSpPr>
      <dsp:spPr>
        <a:xfrm>
          <a:off x="5294381" y="1393"/>
          <a:ext cx="4224635" cy="268264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990CAAB-8D85-43A6-85F8-8035F2BDBB77}">
      <dsp:nvSpPr>
        <dsp:cNvPr id="0" name=""/>
        <dsp:cNvSpPr/>
      </dsp:nvSpPr>
      <dsp:spPr>
        <a:xfrm>
          <a:off x="5763785" y="447327"/>
          <a:ext cx="4224635" cy="2682643"/>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44450">
            <a:lnSpc>
              <a:spcPct val="90000"/>
            </a:lnSpc>
            <a:spcBef>
              <a:spcPct val="0"/>
            </a:spcBef>
            <a:spcAft>
              <a:spcPts val="20"/>
            </a:spcAft>
            <a:buNone/>
          </a:pPr>
          <a:r>
            <a:rPr lang="pt-BR" altLang="zh-CN" kern="1200" dirty="0">
              <a:latin typeface="+mn-lt"/>
              <a:ea typeface="+mn-ea"/>
              <a:cs typeface="+mn-ea"/>
              <a:sym typeface="+mn-lt"/>
            </a:rPr>
            <a:t>f=imread('rice.png’);</a:t>
          </a:r>
          <a:br>
            <a:rPr lang="pt-BR" altLang="zh-CN" kern="1200" dirty="0">
              <a:latin typeface="+mn-lt"/>
              <a:ea typeface="+mn-ea"/>
              <a:cs typeface="+mn-ea"/>
              <a:sym typeface="+mn-lt"/>
            </a:rPr>
          </a:br>
          <a:r>
            <a:rPr lang="en-US" altLang="zh-CN" kern="1200" dirty="0">
              <a:latin typeface="+mn-lt"/>
              <a:ea typeface="+mn-ea"/>
              <a:cs typeface="+mn-ea"/>
              <a:sym typeface="+mn-lt"/>
            </a:rPr>
            <a:t>[</a:t>
          </a:r>
          <a:r>
            <a:rPr lang="en-US" altLang="zh-CN" kern="1200" dirty="0" err="1">
              <a:latin typeface="+mn-lt"/>
              <a:ea typeface="+mn-ea"/>
              <a:cs typeface="+mn-ea"/>
              <a:sym typeface="+mn-lt"/>
            </a:rPr>
            <a:t>X,map</a:t>
          </a:r>
          <a:r>
            <a:rPr lang="en-US" altLang="zh-CN" kern="1200" dirty="0">
              <a:latin typeface="+mn-lt"/>
              <a:ea typeface="+mn-ea"/>
              <a:cs typeface="+mn-ea"/>
              <a:sym typeface="+mn-lt"/>
            </a:rPr>
            <a:t>]=gray2ind(f,16);</a:t>
          </a:r>
          <a:br>
            <a:rPr lang="en-US" altLang="zh-CN" kern="1200" dirty="0">
              <a:latin typeface="+mn-lt"/>
              <a:ea typeface="+mn-ea"/>
              <a:cs typeface="+mn-ea"/>
              <a:sym typeface="+mn-lt"/>
            </a:rPr>
          </a:br>
          <a:r>
            <a:rPr lang="en-US" altLang="zh-CN" kern="1200" dirty="0" err="1">
              <a:latin typeface="+mn-lt"/>
              <a:ea typeface="+mn-ea"/>
              <a:cs typeface="+mn-ea"/>
              <a:sym typeface="+mn-lt"/>
            </a:rPr>
            <a:t>Gray_image</a:t>
          </a:r>
          <a:r>
            <a:rPr lang="en-US" altLang="zh-CN" kern="1200" dirty="0">
              <a:latin typeface="+mn-lt"/>
              <a:ea typeface="+mn-ea"/>
              <a:cs typeface="+mn-ea"/>
              <a:sym typeface="+mn-lt"/>
            </a:rPr>
            <a:t>=ind2gray(</a:t>
          </a:r>
          <a:r>
            <a:rPr lang="en-US" altLang="zh-CN" kern="1200" dirty="0" err="1">
              <a:latin typeface="+mn-lt"/>
              <a:ea typeface="+mn-ea"/>
              <a:cs typeface="+mn-ea"/>
              <a:sym typeface="+mn-lt"/>
            </a:rPr>
            <a:t>X,map</a:t>
          </a:r>
          <a:r>
            <a:rPr lang="en-US" altLang="zh-CN" kern="1200" dirty="0">
              <a:latin typeface="+mn-lt"/>
              <a:ea typeface="+mn-ea"/>
              <a:cs typeface="+mn-ea"/>
              <a:sym typeface="+mn-lt"/>
            </a:rPr>
            <a:t>);</a:t>
          </a:r>
          <a:br>
            <a:rPr lang="en-US" altLang="zh-CN" kern="1200" dirty="0">
              <a:latin typeface="+mn-lt"/>
              <a:ea typeface="+mn-ea"/>
              <a:cs typeface="+mn-ea"/>
              <a:sym typeface="+mn-lt"/>
            </a:rPr>
          </a:br>
          <a:r>
            <a:rPr lang="en-US" altLang="zh-CN" kern="1200" dirty="0">
              <a:latin typeface="+mn-lt"/>
              <a:ea typeface="+mn-ea"/>
              <a:cs typeface="+mn-ea"/>
              <a:sym typeface="+mn-lt"/>
            </a:rPr>
            <a:t>subplot(1,2,1),</a:t>
          </a:r>
          <a:r>
            <a:rPr lang="en-US" altLang="zh-CN" kern="1200" dirty="0" err="1">
              <a:latin typeface="+mn-lt"/>
              <a:ea typeface="+mn-ea"/>
              <a:cs typeface="+mn-ea"/>
              <a:sym typeface="+mn-lt"/>
            </a:rPr>
            <a:t>subimage</a:t>
          </a:r>
          <a:r>
            <a:rPr lang="en-US" altLang="zh-CN" kern="1200" dirty="0">
              <a:latin typeface="+mn-lt"/>
              <a:ea typeface="+mn-ea"/>
              <a:cs typeface="+mn-ea"/>
              <a:sym typeface="+mn-lt"/>
            </a:rPr>
            <a:t>(f);</a:t>
          </a:r>
          <a:br>
            <a:rPr lang="en-US" altLang="zh-CN" kern="1200" dirty="0">
              <a:latin typeface="+mn-lt"/>
              <a:ea typeface="+mn-ea"/>
              <a:cs typeface="+mn-ea"/>
              <a:sym typeface="+mn-lt"/>
            </a:rPr>
          </a:br>
          <a:r>
            <a:rPr lang="en-US" altLang="zh-CN" kern="1200" dirty="0">
              <a:latin typeface="+mn-lt"/>
              <a:ea typeface="+mn-ea"/>
              <a:cs typeface="+mn-ea"/>
              <a:sym typeface="+mn-lt"/>
            </a:rPr>
            <a:t>subplot(1,2,2),</a:t>
          </a:r>
          <a:r>
            <a:rPr lang="en-US" altLang="zh-CN" kern="1200" dirty="0" err="1">
              <a:latin typeface="+mn-lt"/>
              <a:ea typeface="+mn-ea"/>
              <a:cs typeface="+mn-ea"/>
              <a:sym typeface="+mn-lt"/>
            </a:rPr>
            <a:t>subimage</a:t>
          </a:r>
          <a:r>
            <a:rPr lang="en-US" altLang="zh-CN" kern="1200" dirty="0">
              <a:latin typeface="+mn-lt"/>
              <a:ea typeface="+mn-ea"/>
              <a:cs typeface="+mn-ea"/>
              <a:sym typeface="+mn-lt"/>
            </a:rPr>
            <a:t>(</a:t>
          </a:r>
          <a:r>
            <a:rPr lang="en-US" altLang="zh-CN" kern="1200" dirty="0" err="1">
              <a:latin typeface="+mn-lt"/>
              <a:ea typeface="+mn-ea"/>
              <a:cs typeface="+mn-ea"/>
              <a:sym typeface="+mn-lt"/>
            </a:rPr>
            <a:t>Gray_image</a:t>
          </a:r>
          <a:r>
            <a:rPr lang="en-US" altLang="zh-CN" kern="1200" dirty="0">
              <a:latin typeface="+mn-lt"/>
              <a:ea typeface="+mn-ea"/>
              <a:cs typeface="+mn-ea"/>
              <a:sym typeface="+mn-lt"/>
            </a:rPr>
            <a:t>);</a:t>
          </a:r>
          <a:br>
            <a:rPr lang="en-US" altLang="zh-CN" kern="1200" dirty="0">
              <a:latin typeface="+mn-lt"/>
              <a:ea typeface="+mn-ea"/>
              <a:cs typeface="+mn-ea"/>
              <a:sym typeface="+mn-lt"/>
            </a:rPr>
          </a:br>
          <a:r>
            <a:rPr lang="en-US" altLang="zh-CN" kern="1200" dirty="0">
              <a:latin typeface="+mn-lt"/>
              <a:ea typeface="+mn-ea"/>
              <a:cs typeface="+mn-ea"/>
              <a:sym typeface="+mn-lt"/>
            </a:rPr>
            <a:t>compare(</a:t>
          </a:r>
          <a:r>
            <a:rPr lang="en-US" altLang="zh-CN" kern="1200" dirty="0" err="1">
              <a:latin typeface="+mn-lt"/>
              <a:ea typeface="+mn-ea"/>
              <a:cs typeface="+mn-ea"/>
              <a:sym typeface="+mn-lt"/>
            </a:rPr>
            <a:t>f,Gray_image</a:t>
          </a:r>
          <a:r>
            <a:rPr lang="en-US" altLang="zh-CN" kern="1200" dirty="0">
              <a:latin typeface="+mn-lt"/>
              <a:ea typeface="+mn-ea"/>
              <a:cs typeface="+mn-ea"/>
              <a:sym typeface="+mn-lt"/>
            </a:rPr>
            <a:t>)</a:t>
          </a:r>
          <a:endParaRPr lang="en-US" sz="2400" kern="1200" dirty="0">
            <a:latin typeface="+mn-lt"/>
            <a:ea typeface="+mn-ea"/>
            <a:cs typeface="+mn-ea"/>
            <a:sym typeface="+mn-lt"/>
          </a:endParaRPr>
        </a:p>
      </dsp:txBody>
      <dsp:txXfrm>
        <a:off x="5842357" y="525899"/>
        <a:ext cx="4067491" cy="25254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B690A-3151-483B-831A-0F22AAC22C0B}">
      <dsp:nvSpPr>
        <dsp:cNvPr id="0" name=""/>
        <dsp:cNvSpPr/>
      </dsp:nvSpPr>
      <dsp:spPr>
        <a:xfrm>
          <a:off x="130938" y="1393"/>
          <a:ext cx="4224635" cy="268264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FC06640-DE6A-4F0B-85A7-6DEF65282605}">
      <dsp:nvSpPr>
        <dsp:cNvPr id="0" name=""/>
        <dsp:cNvSpPr/>
      </dsp:nvSpPr>
      <dsp:spPr>
        <a:xfrm>
          <a:off x="600342" y="447327"/>
          <a:ext cx="4224635" cy="2682643"/>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ts val="20"/>
            </a:spcAft>
            <a:buNone/>
          </a:pPr>
          <a:r>
            <a:rPr lang="pt-BR" altLang="zh-CN" sz="3600" kern="1200" dirty="0">
              <a:latin typeface="+mn-lt"/>
              <a:ea typeface="+mn-ea"/>
              <a:cs typeface="+mn-ea"/>
              <a:sym typeface="+mn-lt"/>
            </a:rPr>
            <a:t>r =68.9292</a:t>
          </a:r>
          <a:endParaRPr lang="en-US" sz="3600" kern="1200" dirty="0">
            <a:latin typeface="+mn-lt"/>
            <a:ea typeface="+mn-ea"/>
            <a:cs typeface="+mn-ea"/>
            <a:sym typeface="+mn-lt"/>
          </a:endParaRPr>
        </a:p>
      </dsp:txBody>
      <dsp:txXfrm>
        <a:off x="678914" y="525899"/>
        <a:ext cx="4067491" cy="2525499"/>
      </dsp:txXfrm>
    </dsp:sp>
    <dsp:sp modelId="{A7C422B8-A2C9-4D02-81AE-DF259F1DE1ED}">
      <dsp:nvSpPr>
        <dsp:cNvPr id="0" name=""/>
        <dsp:cNvSpPr/>
      </dsp:nvSpPr>
      <dsp:spPr>
        <a:xfrm>
          <a:off x="5294381" y="1393"/>
          <a:ext cx="4224635" cy="268264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A0B5CA3-081B-42D1-A8B3-BB7F218A7FAE}">
      <dsp:nvSpPr>
        <dsp:cNvPr id="0" name=""/>
        <dsp:cNvSpPr/>
      </dsp:nvSpPr>
      <dsp:spPr>
        <a:xfrm>
          <a:off x="5763785" y="447327"/>
          <a:ext cx="4224635" cy="2682643"/>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ts val="20"/>
            </a:spcAft>
            <a:buNone/>
          </a:pPr>
          <a:r>
            <a:rPr lang="en-US" altLang="zh-CN" sz="3600" kern="1200" dirty="0" err="1">
              <a:latin typeface="+mn-lt"/>
              <a:ea typeface="+mn-ea"/>
              <a:cs typeface="+mn-ea"/>
              <a:sym typeface="+mn-lt"/>
            </a:rPr>
            <a:t>ans</a:t>
          </a:r>
          <a:r>
            <a:rPr lang="en-US" altLang="zh-CN" sz="3600" kern="1200" dirty="0">
              <a:latin typeface="+mn-lt"/>
              <a:ea typeface="+mn-ea"/>
              <a:cs typeface="+mn-ea"/>
              <a:sym typeface="+mn-lt"/>
            </a:rPr>
            <a:t> =4.8216</a:t>
          </a:r>
          <a:endParaRPr lang="en-US" sz="3600" kern="1200" dirty="0">
            <a:latin typeface="+mn-lt"/>
            <a:ea typeface="+mn-ea"/>
            <a:cs typeface="+mn-ea"/>
            <a:sym typeface="+mn-lt"/>
          </a:endParaRPr>
        </a:p>
      </dsp:txBody>
      <dsp:txXfrm>
        <a:off x="5842357" y="525899"/>
        <a:ext cx="4067491" cy="25254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12A1F-5046-4B48-B4B1-E14FB16DCAC5}" type="datetimeFigureOut">
              <a:rPr lang="zh-CN" altLang="en-US" smtClean="0"/>
              <a:t>2021/12/9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D000E9-B6B9-4803-B522-FF91446CF69E}" type="slidenum">
              <a:rPr lang="zh-CN" altLang="en-US" smtClean="0"/>
              <a:t>‹#›</a:t>
            </a:fld>
            <a:endParaRPr lang="zh-CN" altLang="en-US"/>
          </a:p>
        </p:txBody>
      </p:sp>
    </p:spTree>
    <p:extLst>
      <p:ext uri="{BB962C8B-B14F-4D97-AF65-F5344CB8AC3E}">
        <p14:creationId xmlns:p14="http://schemas.microsoft.com/office/powerpoint/2010/main" val="1262501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为此，必须采用对图像的新的表达方法以减小数据量，这就是图像</a:t>
            </a:r>
            <a:r>
              <a:rPr lang="ja-JP" altLang="en-US" dirty="0"/>
              <a:t>压缩</a:t>
            </a:r>
            <a:r>
              <a:rPr lang="zh-CN" altLang="en-US" dirty="0"/>
              <a:t>与编码要解决的问题。</a:t>
            </a:r>
            <a:endParaRPr lang="ja-JP" altLang="en-US" dirty="0"/>
          </a:p>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4</a:t>
            </a:fld>
            <a:endParaRPr lang="zh-CN" altLang="en-US"/>
          </a:p>
        </p:txBody>
      </p:sp>
    </p:spTree>
    <p:extLst>
      <p:ext uri="{BB962C8B-B14F-4D97-AF65-F5344CB8AC3E}">
        <p14:creationId xmlns:p14="http://schemas.microsoft.com/office/powerpoint/2010/main" val="2551330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对图像数据的压缩可借助对图像的编解码来实现，这个过程可用下图表示</a:t>
            </a:r>
          </a:p>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20</a:t>
            </a:fld>
            <a:endParaRPr lang="zh-CN" altLang="en-US"/>
          </a:p>
        </p:txBody>
      </p:sp>
    </p:spTree>
    <p:extLst>
      <p:ext uri="{BB962C8B-B14F-4D97-AF65-F5344CB8AC3E}">
        <p14:creationId xmlns:p14="http://schemas.microsoft.com/office/powerpoint/2010/main" val="3435118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对图像数据的压缩可借助对图像的编解码来实现，这个过程可用下图表示</a:t>
            </a:r>
          </a:p>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21</a:t>
            </a:fld>
            <a:endParaRPr lang="zh-CN" altLang="en-US"/>
          </a:p>
        </p:txBody>
      </p:sp>
    </p:spTree>
    <p:extLst>
      <p:ext uri="{BB962C8B-B14F-4D97-AF65-F5344CB8AC3E}">
        <p14:creationId xmlns:p14="http://schemas.microsoft.com/office/powerpoint/2010/main" val="330715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buFont typeface="Wingdings" panose="05000000000000000000" pitchFamily="2" charset="2"/>
              <a:buChar char="n"/>
            </a:pPr>
            <a:r>
              <a:rPr lang="zh-CN" altLang="en-US" b="1" dirty="0"/>
              <a:t>由于一幅图像存在数据冗余和主观视觉冗余，所以压缩方式就可以从这两方面着手开展。</a:t>
            </a:r>
          </a:p>
          <a:p>
            <a:pPr>
              <a:lnSpc>
                <a:spcPct val="120000"/>
              </a:lnSpc>
              <a:buFont typeface="Wingdings" panose="05000000000000000000" pitchFamily="2" charset="2"/>
              <a:buChar char="n"/>
            </a:pPr>
            <a:r>
              <a:rPr lang="zh-CN" altLang="en-US" b="1" dirty="0"/>
              <a:t>改变图像信息的描述方式，以压缩掉图像中的数据冗余。</a:t>
            </a:r>
          </a:p>
          <a:p>
            <a:pPr>
              <a:lnSpc>
                <a:spcPct val="120000"/>
              </a:lnSpc>
              <a:buFont typeface="Wingdings" panose="05000000000000000000" pitchFamily="2" charset="2"/>
              <a:buChar char="n"/>
            </a:pPr>
            <a:r>
              <a:rPr lang="zh-CN" altLang="en-US" b="1" dirty="0"/>
              <a:t>忽略一些视觉不太明显的微小差异，以压缩掉图像中的视觉冗余。</a:t>
            </a:r>
          </a:p>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22</a:t>
            </a:fld>
            <a:endParaRPr lang="zh-CN" altLang="en-US"/>
          </a:p>
        </p:txBody>
      </p:sp>
    </p:spTree>
    <p:extLst>
      <p:ext uri="{BB962C8B-B14F-4D97-AF65-F5344CB8AC3E}">
        <p14:creationId xmlns:p14="http://schemas.microsoft.com/office/powerpoint/2010/main" val="376051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3525" indent="-263525"/>
            <a:r>
              <a:rPr lang="zh-CN" altLang="en-US" sz="1200" b="1" dirty="0"/>
              <a:t>无损压缩是指将压缩后的数据进行重构（或者称作还原、解压缩）后的信息与原来的信息</a:t>
            </a:r>
            <a:r>
              <a:rPr lang="zh-CN" altLang="en-US" sz="1200" b="1" dirty="0">
                <a:solidFill>
                  <a:srgbClr val="0000CC"/>
                </a:solidFill>
              </a:rPr>
              <a:t>完全相同</a:t>
            </a:r>
            <a:r>
              <a:rPr lang="zh-CN" altLang="en-US" sz="1200" b="1" dirty="0"/>
              <a:t>的压缩编码方式。</a:t>
            </a:r>
          </a:p>
          <a:p>
            <a:pPr marL="263525" indent="-263525"/>
            <a:r>
              <a:rPr lang="zh-CN" altLang="en-US" sz="1200" b="1" dirty="0"/>
              <a:t>无损压缩用于要求重构的信息与原始信息完全一致的场合。常见的例子有磁盘的文件压缩（例如常用的</a:t>
            </a:r>
            <a:r>
              <a:rPr lang="en-US" altLang="zh-CN" sz="1200" b="1" dirty="0"/>
              <a:t>Win-RAR, WinZip) </a:t>
            </a:r>
            <a:r>
              <a:rPr lang="zh-CN" altLang="en-US" sz="1200" b="1" dirty="0"/>
              <a:t>。</a:t>
            </a:r>
          </a:p>
          <a:p>
            <a:pPr marL="263525" indent="-263525"/>
            <a:r>
              <a:rPr lang="zh-CN" altLang="en-US" sz="1200" b="1" dirty="0"/>
              <a:t>根据目前的压缩技术，无损压缩的算法一般可以把普通的文件数据压缩到原来的</a:t>
            </a:r>
            <a:r>
              <a:rPr lang="en-US" altLang="zh-CN" sz="1200" b="1" dirty="0"/>
              <a:t>1/2―1/4</a:t>
            </a:r>
            <a:r>
              <a:rPr lang="zh-CN" altLang="en-US" sz="1200" b="1" dirty="0"/>
              <a:t>。</a:t>
            </a:r>
          </a:p>
          <a:p>
            <a:pPr marL="263525" indent="-263525"/>
            <a:r>
              <a:rPr lang="zh-CN" altLang="en-US" sz="1200" b="1" dirty="0"/>
              <a:t>常用的无损压缩算法有行程编码</a:t>
            </a:r>
            <a:r>
              <a:rPr lang="en-US" altLang="zh-CN" sz="1200" b="1" dirty="0"/>
              <a:t>(RLE)</a:t>
            </a:r>
            <a:r>
              <a:rPr lang="zh-CN" altLang="en-US" sz="1200" b="1" dirty="0"/>
              <a:t>、霍夫曼编码（</a:t>
            </a:r>
            <a:r>
              <a:rPr lang="en-US" altLang="zh-CN" sz="1200" b="1" dirty="0"/>
              <a:t>Huffman Code) </a:t>
            </a:r>
            <a:r>
              <a:rPr lang="zh-CN" altLang="en-US" sz="1200" b="1" dirty="0"/>
              <a:t>等算法。下面就行程编码和霍夫曼编码进行介绍。</a:t>
            </a:r>
          </a:p>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23</a:t>
            </a:fld>
            <a:endParaRPr lang="zh-CN" altLang="en-US"/>
          </a:p>
        </p:txBody>
      </p:sp>
    </p:spTree>
    <p:extLst>
      <p:ext uri="{BB962C8B-B14F-4D97-AF65-F5344CB8AC3E}">
        <p14:creationId xmlns:p14="http://schemas.microsoft.com/office/powerpoint/2010/main" val="2499356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八十年代以前，主要是根据传统的信源编码方法。</a:t>
            </a:r>
          </a:p>
        </p:txBody>
      </p:sp>
      <p:sp>
        <p:nvSpPr>
          <p:cNvPr id="4" name="灯片编号占位符 3"/>
          <p:cNvSpPr>
            <a:spLocks noGrp="1"/>
          </p:cNvSpPr>
          <p:nvPr>
            <p:ph type="sldNum" sz="quarter" idx="5"/>
          </p:nvPr>
        </p:nvSpPr>
        <p:spPr/>
        <p:txBody>
          <a:bodyPr/>
          <a:lstStyle/>
          <a:p>
            <a:fld id="{74D000E9-B6B9-4803-B522-FF91446CF69E}" type="slidenum">
              <a:rPr lang="zh-CN" altLang="en-US" smtClean="0"/>
              <a:t>25</a:t>
            </a:fld>
            <a:endParaRPr lang="zh-CN" altLang="en-US"/>
          </a:p>
        </p:txBody>
      </p:sp>
    </p:spTree>
    <p:extLst>
      <p:ext uri="{BB962C8B-B14F-4D97-AF65-F5344CB8AC3E}">
        <p14:creationId xmlns:p14="http://schemas.microsoft.com/office/powerpoint/2010/main" val="2054548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八十年代以后，突破信源编码理论，结合分形、模型基、神经网络、小波变换等数学工具，充分利用视觉系统生理心理特性和图像信源的各种特性。</a:t>
            </a:r>
          </a:p>
        </p:txBody>
      </p:sp>
      <p:sp>
        <p:nvSpPr>
          <p:cNvPr id="4" name="灯片编号占位符 3"/>
          <p:cNvSpPr>
            <a:spLocks noGrp="1"/>
          </p:cNvSpPr>
          <p:nvPr>
            <p:ph type="sldNum" sz="quarter" idx="5"/>
          </p:nvPr>
        </p:nvSpPr>
        <p:spPr/>
        <p:txBody>
          <a:bodyPr/>
          <a:lstStyle/>
          <a:p>
            <a:fld id="{74D000E9-B6B9-4803-B522-FF91446CF69E}" type="slidenum">
              <a:rPr lang="zh-CN" altLang="en-US" smtClean="0"/>
              <a:t>26</a:t>
            </a:fld>
            <a:endParaRPr lang="zh-CN" altLang="en-US"/>
          </a:p>
        </p:txBody>
      </p:sp>
    </p:spTree>
    <p:extLst>
      <p:ext uri="{BB962C8B-B14F-4D97-AF65-F5344CB8AC3E}">
        <p14:creationId xmlns:p14="http://schemas.microsoft.com/office/powerpoint/2010/main" val="2518870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lnSpc>
                <a:spcPct val="90000"/>
              </a:lnSpc>
              <a:spcBef>
                <a:spcPts val="20"/>
              </a:spcBef>
              <a:spcAft>
                <a:spcPts val="20"/>
              </a:spcAft>
            </a:pPr>
            <a:r>
              <a:rPr lang="zh-CN" altLang="en-US" sz="1200" kern="1200" dirty="0">
                <a:solidFill>
                  <a:prstClr val="black">
                    <a:hueOff val="0"/>
                    <a:satOff val="0"/>
                    <a:lumOff val="0"/>
                    <a:alphaOff val="0"/>
                  </a:prstClr>
                </a:solidFill>
                <a:latin typeface="+mn-lt"/>
                <a:ea typeface="+mn-ea"/>
                <a:cs typeface="+mn-ea"/>
                <a:sym typeface="+mn-lt"/>
              </a:rPr>
              <a:t>函数</a:t>
            </a:r>
            <a:r>
              <a:rPr lang="en-US" altLang="zh-CN" sz="1200" kern="1200" dirty="0" err="1">
                <a:solidFill>
                  <a:prstClr val="black">
                    <a:hueOff val="0"/>
                    <a:satOff val="0"/>
                    <a:lumOff val="0"/>
                    <a:alphaOff val="0"/>
                  </a:prstClr>
                </a:solidFill>
                <a:latin typeface="+mn-lt"/>
                <a:ea typeface="+mn-ea"/>
                <a:cs typeface="+mn-ea"/>
                <a:sym typeface="+mn-lt"/>
              </a:rPr>
              <a:t>imratio</a:t>
            </a:r>
            <a:r>
              <a:rPr lang="zh-CN" altLang="en-US" sz="1200" kern="1200" dirty="0">
                <a:solidFill>
                  <a:prstClr val="black">
                    <a:hueOff val="0"/>
                    <a:satOff val="0"/>
                    <a:lumOff val="0"/>
                    <a:alphaOff val="0"/>
                  </a:prstClr>
                </a:solidFill>
                <a:latin typeface="+mn-lt"/>
                <a:ea typeface="+mn-ea"/>
                <a:cs typeface="+mn-ea"/>
                <a:sym typeface="+mn-lt"/>
              </a:rPr>
              <a:t>用于表示两幅图像文件和</a:t>
            </a:r>
            <a:r>
              <a:rPr lang="en-US" altLang="zh-CN" sz="1200" kern="1200" dirty="0">
                <a:solidFill>
                  <a:prstClr val="black">
                    <a:hueOff val="0"/>
                    <a:satOff val="0"/>
                    <a:lumOff val="0"/>
                    <a:alphaOff val="0"/>
                  </a:prstClr>
                </a:solidFill>
                <a:latin typeface="+mn-lt"/>
                <a:ea typeface="+mn-ea"/>
                <a:cs typeface="+mn-ea"/>
                <a:sym typeface="+mn-lt"/>
              </a:rPr>
              <a:t>/</a:t>
            </a:r>
            <a:r>
              <a:rPr lang="zh-CN" altLang="en-US" sz="1200" kern="1200" dirty="0">
                <a:solidFill>
                  <a:prstClr val="black">
                    <a:hueOff val="0"/>
                    <a:satOff val="0"/>
                    <a:lumOff val="0"/>
                    <a:alphaOff val="0"/>
                  </a:prstClr>
                </a:solidFill>
                <a:latin typeface="+mn-lt"/>
                <a:ea typeface="+mn-ea"/>
                <a:cs typeface="+mn-ea"/>
                <a:sym typeface="+mn-lt"/>
              </a:rPr>
              <a:t>或变量的比特数的比率。</a:t>
            </a:r>
            <a:endParaRPr lang="en-US" altLang="zh-CN" sz="1200" kern="1200" dirty="0">
              <a:solidFill>
                <a:prstClr val="black">
                  <a:hueOff val="0"/>
                  <a:satOff val="0"/>
                  <a:lumOff val="0"/>
                  <a:alphaOff val="0"/>
                </a:prstClr>
              </a:solidFill>
              <a:latin typeface="+mn-lt"/>
              <a:ea typeface="+mn-ea"/>
              <a:cs typeface="+mn-ea"/>
              <a:sym typeface="+mn-lt"/>
            </a:endParaRPr>
          </a:p>
          <a:p>
            <a:pPr lvl="0">
              <a:lnSpc>
                <a:spcPct val="90000"/>
              </a:lnSpc>
              <a:spcBef>
                <a:spcPts val="20"/>
              </a:spcBef>
              <a:spcAft>
                <a:spcPts val="20"/>
              </a:spcAft>
            </a:pPr>
            <a:r>
              <a:rPr lang="zh-CN" altLang="en-US" sz="1200" kern="1200" dirty="0">
                <a:solidFill>
                  <a:prstClr val="black">
                    <a:hueOff val="0"/>
                    <a:satOff val="0"/>
                    <a:lumOff val="0"/>
                    <a:alphaOff val="0"/>
                  </a:prstClr>
                </a:solidFill>
                <a:latin typeface="+mn-lt"/>
                <a:ea typeface="+mn-ea"/>
                <a:cs typeface="+mn-ea"/>
                <a:sym typeface="+mn-lt"/>
              </a:rPr>
              <a:t>函数</a:t>
            </a:r>
            <a:r>
              <a:rPr lang="en-US" altLang="zh-CN" sz="1200" kern="1200" dirty="0">
                <a:solidFill>
                  <a:prstClr val="black">
                    <a:hueOff val="0"/>
                    <a:satOff val="0"/>
                    <a:lumOff val="0"/>
                    <a:alphaOff val="0"/>
                  </a:prstClr>
                </a:solidFill>
                <a:latin typeface="+mn-lt"/>
                <a:ea typeface="+mn-ea"/>
                <a:cs typeface="+mn-ea"/>
                <a:sym typeface="+mn-lt"/>
              </a:rPr>
              <a:t>compare</a:t>
            </a:r>
            <a:r>
              <a:rPr lang="zh-CN" altLang="en-US" sz="1200" kern="1200" dirty="0">
                <a:solidFill>
                  <a:prstClr val="black">
                    <a:hueOff val="0"/>
                    <a:satOff val="0"/>
                    <a:lumOff val="0"/>
                    <a:alphaOff val="0"/>
                  </a:prstClr>
                </a:solidFill>
                <a:latin typeface="+mn-lt"/>
                <a:ea typeface="+mn-ea"/>
                <a:cs typeface="+mn-ea"/>
                <a:sym typeface="+mn-lt"/>
              </a:rPr>
              <a:t>用于比较原图像与压缩解码图像的均方根误差。</a:t>
            </a:r>
            <a:endParaRPr lang="en-US" altLang="zh-CN" sz="1200" kern="1200" dirty="0">
              <a:solidFill>
                <a:prstClr val="black">
                  <a:hueOff val="0"/>
                  <a:satOff val="0"/>
                  <a:lumOff val="0"/>
                  <a:alphaOff val="0"/>
                </a:prstClr>
              </a:solidFill>
              <a:latin typeface="+mn-lt"/>
              <a:ea typeface="+mn-ea"/>
              <a:cs typeface="+mn-ea"/>
              <a:sym typeface="+mn-lt"/>
            </a:endParaRPr>
          </a:p>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29</a:t>
            </a:fld>
            <a:endParaRPr lang="zh-CN" altLang="en-US"/>
          </a:p>
        </p:txBody>
      </p:sp>
    </p:spTree>
    <p:extLst>
      <p:ext uri="{BB962C8B-B14F-4D97-AF65-F5344CB8AC3E}">
        <p14:creationId xmlns:p14="http://schemas.microsoft.com/office/powerpoint/2010/main" val="3904200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30</a:t>
            </a:fld>
            <a:endParaRPr lang="zh-CN" altLang="en-US"/>
          </a:p>
        </p:txBody>
      </p:sp>
    </p:spTree>
    <p:extLst>
      <p:ext uri="{BB962C8B-B14F-4D97-AF65-F5344CB8AC3E}">
        <p14:creationId xmlns:p14="http://schemas.microsoft.com/office/powerpoint/2010/main" val="40023927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31</a:t>
            </a:fld>
            <a:endParaRPr lang="zh-CN" altLang="en-US"/>
          </a:p>
        </p:txBody>
      </p:sp>
    </p:spTree>
    <p:extLst>
      <p:ext uri="{BB962C8B-B14F-4D97-AF65-F5344CB8AC3E}">
        <p14:creationId xmlns:p14="http://schemas.microsoft.com/office/powerpoint/2010/main" val="1002907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a:t>
            </a:r>
            <a:r>
              <a:rPr lang="zh-CN" altLang="en-US" dirty="0"/>
              <a:t>代表白色，</a:t>
            </a:r>
            <a:r>
              <a:rPr lang="en-US" altLang="zh-CN" dirty="0"/>
              <a:t>B</a:t>
            </a:r>
            <a:r>
              <a:rPr lang="zh-CN" altLang="en-US" dirty="0"/>
              <a:t>代表黑色，</a:t>
            </a:r>
            <a:r>
              <a:rPr lang="en-US" altLang="zh-CN" dirty="0"/>
              <a:t>2048&lt;3000&lt;4096,</a:t>
            </a:r>
            <a:r>
              <a:rPr lang="zh-CN" altLang="en-US" dirty="0"/>
              <a:t>所以是</a:t>
            </a:r>
            <a:r>
              <a:rPr lang="en-US" altLang="zh-CN" dirty="0"/>
              <a:t>12</a:t>
            </a:r>
            <a:r>
              <a:rPr lang="zh-CN" altLang="en-US" dirty="0"/>
              <a:t>位</a:t>
            </a:r>
          </a:p>
        </p:txBody>
      </p:sp>
      <p:sp>
        <p:nvSpPr>
          <p:cNvPr id="4" name="灯片编号占位符 3"/>
          <p:cNvSpPr>
            <a:spLocks noGrp="1"/>
          </p:cNvSpPr>
          <p:nvPr>
            <p:ph type="sldNum" sz="quarter" idx="5"/>
          </p:nvPr>
        </p:nvSpPr>
        <p:spPr/>
        <p:txBody>
          <a:bodyPr/>
          <a:lstStyle/>
          <a:p>
            <a:fld id="{74D000E9-B6B9-4803-B522-FF91446CF69E}" type="slidenum">
              <a:rPr lang="zh-CN" altLang="en-US" smtClean="0"/>
              <a:t>32</a:t>
            </a:fld>
            <a:endParaRPr lang="zh-CN" altLang="en-US"/>
          </a:p>
        </p:txBody>
      </p:sp>
    </p:spTree>
    <p:extLst>
      <p:ext uri="{BB962C8B-B14F-4D97-AF65-F5344CB8AC3E}">
        <p14:creationId xmlns:p14="http://schemas.microsoft.com/office/powerpoint/2010/main" val="3369139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一般来说，图像数据中存在以下几种冗余：</a:t>
            </a:r>
          </a:p>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10</a:t>
            </a:fld>
            <a:endParaRPr lang="zh-CN" altLang="en-US"/>
          </a:p>
        </p:txBody>
      </p:sp>
    </p:spTree>
    <p:extLst>
      <p:ext uri="{BB962C8B-B14F-4D97-AF65-F5344CB8AC3E}">
        <p14:creationId xmlns:p14="http://schemas.microsoft.com/office/powerpoint/2010/main" val="14828191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a:t>
            </a:r>
            <a:r>
              <a:rPr lang="zh-CN" altLang="en-US" dirty="0"/>
              <a:t>代表白色，</a:t>
            </a:r>
            <a:r>
              <a:rPr lang="en-US" altLang="zh-CN" dirty="0"/>
              <a:t>B</a:t>
            </a:r>
            <a:r>
              <a:rPr lang="zh-CN" altLang="en-US" dirty="0"/>
              <a:t>代表黑色，</a:t>
            </a:r>
            <a:r>
              <a:rPr lang="en-US" altLang="zh-CN" dirty="0"/>
              <a:t>8&lt;12&lt;16,</a:t>
            </a:r>
            <a:r>
              <a:rPr lang="zh-CN" altLang="en-US" dirty="0"/>
              <a:t>所以是</a:t>
            </a:r>
            <a:r>
              <a:rPr lang="en-US" altLang="zh-CN" dirty="0"/>
              <a:t>4</a:t>
            </a:r>
            <a:r>
              <a:rPr lang="zh-CN" altLang="en-US" dirty="0"/>
              <a:t>位</a:t>
            </a:r>
          </a:p>
        </p:txBody>
      </p:sp>
      <p:sp>
        <p:nvSpPr>
          <p:cNvPr id="4" name="灯片编号占位符 3"/>
          <p:cNvSpPr>
            <a:spLocks noGrp="1"/>
          </p:cNvSpPr>
          <p:nvPr>
            <p:ph type="sldNum" sz="quarter" idx="5"/>
          </p:nvPr>
        </p:nvSpPr>
        <p:spPr/>
        <p:txBody>
          <a:bodyPr/>
          <a:lstStyle/>
          <a:p>
            <a:fld id="{74D000E9-B6B9-4803-B522-FF91446CF69E}" type="slidenum">
              <a:rPr lang="zh-CN" altLang="en-US" smtClean="0"/>
              <a:t>33</a:t>
            </a:fld>
            <a:endParaRPr lang="zh-CN" altLang="en-US"/>
          </a:p>
        </p:txBody>
      </p:sp>
    </p:spTree>
    <p:extLst>
      <p:ext uri="{BB962C8B-B14F-4D97-AF65-F5344CB8AC3E}">
        <p14:creationId xmlns:p14="http://schemas.microsoft.com/office/powerpoint/2010/main" val="3994238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eaLnBrk="1">
              <a:lnSpc>
                <a:spcPct val="115000"/>
              </a:lnSpc>
            </a:pPr>
            <a:r>
              <a:rPr kumimoji="0" lang="zh-CN" altLang="en-US" sz="1200" dirty="0">
                <a:latin typeface="宋体" panose="02010600030101010101" pitchFamily="2" charset="-122"/>
              </a:rPr>
              <a:t>编码时如果不能使</a:t>
            </a:r>
            <a:r>
              <a:rPr kumimoji="0" lang="en-US" altLang="zh-CN" sz="1200" i="1" dirty="0" err="1">
                <a:latin typeface="宋体" panose="02010600030101010101" pitchFamily="2" charset="-122"/>
              </a:rPr>
              <a:t>L</a:t>
            </a:r>
            <a:r>
              <a:rPr kumimoji="0" lang="en-US" altLang="zh-CN" sz="1200" baseline="-20000" dirty="0" err="1">
                <a:latin typeface="宋体" panose="02010600030101010101" pitchFamily="2" charset="-122"/>
              </a:rPr>
              <a:t>avg</a:t>
            </a:r>
            <a:r>
              <a:rPr kumimoji="0" lang="zh-CN" altLang="en-US" sz="1200" dirty="0">
                <a:latin typeface="宋体" panose="02010600030101010101" pitchFamily="2" charset="-122"/>
              </a:rPr>
              <a:t>达到最小，就说明存在</a:t>
            </a:r>
            <a:r>
              <a:rPr kumimoji="0" lang="zh-CN" altLang="en-US" sz="1200" b="1" dirty="0">
                <a:latin typeface="宋体" panose="02010600030101010101" pitchFamily="2" charset="-122"/>
              </a:rPr>
              <a:t>编码冗余</a:t>
            </a:r>
          </a:p>
          <a:p>
            <a:pPr algn="just" eaLnBrk="1">
              <a:lnSpc>
                <a:spcPct val="115000"/>
              </a:lnSpc>
            </a:pPr>
            <a:r>
              <a:rPr kumimoji="0" lang="zh-CN" altLang="en-US" sz="1200" dirty="0">
                <a:latin typeface="宋体" panose="02010600030101010101" pitchFamily="2" charset="-122"/>
              </a:rPr>
              <a:t>编码所用符号构成的集合称为</a:t>
            </a:r>
            <a:r>
              <a:rPr kumimoji="0" lang="zh-CN" altLang="en-US" sz="1200" b="1" dirty="0">
                <a:latin typeface="宋体" panose="02010600030101010101" pitchFamily="2" charset="-122"/>
              </a:rPr>
              <a:t>码本。</a:t>
            </a:r>
            <a:r>
              <a:rPr kumimoji="0" lang="zh-CN" altLang="en-US" sz="1200" dirty="0">
                <a:latin typeface="宋体" panose="02010600030101010101" pitchFamily="2" charset="-122"/>
              </a:rPr>
              <a:t>最简单的二元码本称为</a:t>
            </a:r>
            <a:r>
              <a:rPr kumimoji="0" lang="zh-CN" altLang="en-US" sz="1200" b="1" dirty="0">
                <a:latin typeface="宋体" panose="02010600030101010101" pitchFamily="2" charset="-122"/>
              </a:rPr>
              <a:t>自然码</a:t>
            </a:r>
            <a:r>
              <a:rPr kumimoji="0" lang="zh-CN" altLang="en-US" sz="1200" dirty="0">
                <a:latin typeface="宋体" panose="02010600030101010101" pitchFamily="2" charset="-122"/>
              </a:rPr>
              <a:t>，它对出现概率不同的灰度级都赋予相同数量的比特数，因而不能使</a:t>
            </a:r>
            <a:r>
              <a:rPr kumimoji="0" lang="en-US" altLang="zh-CN" sz="1200" i="1" dirty="0" err="1">
                <a:latin typeface="宋体" panose="02010600030101010101" pitchFamily="2" charset="-122"/>
              </a:rPr>
              <a:t>L</a:t>
            </a:r>
            <a:r>
              <a:rPr kumimoji="0" lang="en-US" altLang="zh-CN" sz="1200" baseline="-20000" dirty="0" err="1">
                <a:latin typeface="宋体" panose="02010600030101010101" pitchFamily="2" charset="-122"/>
              </a:rPr>
              <a:t>avg</a:t>
            </a:r>
            <a:r>
              <a:rPr kumimoji="0" lang="zh-CN" altLang="en-US" sz="1200" dirty="0">
                <a:latin typeface="宋体" panose="02010600030101010101" pitchFamily="2" charset="-122"/>
              </a:rPr>
              <a:t>达到最小，从而产生编码冗余。此时可使用</a:t>
            </a:r>
            <a:r>
              <a:rPr kumimoji="0" lang="zh-CN" altLang="en-US" sz="1200" b="1" dirty="0">
                <a:latin typeface="宋体" panose="02010600030101010101" pitchFamily="2" charset="-122"/>
              </a:rPr>
              <a:t>变长码</a:t>
            </a:r>
          </a:p>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34</a:t>
            </a:fld>
            <a:endParaRPr lang="zh-CN" altLang="en-US"/>
          </a:p>
        </p:txBody>
      </p:sp>
    </p:spTree>
    <p:extLst>
      <p:ext uri="{BB962C8B-B14F-4D97-AF65-F5344CB8AC3E}">
        <p14:creationId xmlns:p14="http://schemas.microsoft.com/office/powerpoint/2010/main" val="8150507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a:t>
            </a:r>
            <a:r>
              <a:rPr lang="zh-CN" altLang="en-US" dirty="0"/>
              <a:t>的</a:t>
            </a:r>
            <a:r>
              <a:rPr lang="en-US" altLang="zh-CN" dirty="0"/>
              <a:t>8</a:t>
            </a:r>
            <a:r>
              <a:rPr lang="zh-CN" altLang="en-US" dirty="0"/>
              <a:t>次幂＝</a:t>
            </a:r>
            <a:r>
              <a:rPr lang="en-US" altLang="zh-CN" dirty="0"/>
              <a:t>256</a:t>
            </a:r>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36</a:t>
            </a:fld>
            <a:endParaRPr lang="zh-CN" altLang="en-US"/>
          </a:p>
        </p:txBody>
      </p:sp>
    </p:spTree>
    <p:extLst>
      <p:ext uri="{BB962C8B-B14F-4D97-AF65-F5344CB8AC3E}">
        <p14:creationId xmlns:p14="http://schemas.microsoft.com/office/powerpoint/2010/main" val="4222516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如果按照</a:t>
            </a:r>
            <a:r>
              <a:rPr lang="zh-CN" altLang="en-US" b="1" dirty="0">
                <a:solidFill>
                  <a:srgbClr val="0000CC"/>
                </a:solidFill>
              </a:rPr>
              <a:t>行扫描</a:t>
            </a:r>
            <a:r>
              <a:rPr lang="zh-CN" altLang="en-US" b="1" dirty="0"/>
              <a:t>的顺序排列的话，数据分布为：</a:t>
            </a:r>
          </a:p>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37</a:t>
            </a:fld>
            <a:endParaRPr lang="zh-CN" altLang="en-US"/>
          </a:p>
        </p:txBody>
      </p:sp>
    </p:spTree>
    <p:extLst>
      <p:ext uri="{BB962C8B-B14F-4D97-AF65-F5344CB8AC3E}">
        <p14:creationId xmlns:p14="http://schemas.microsoft.com/office/powerpoint/2010/main" val="18767044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如果按照</a:t>
            </a:r>
            <a:r>
              <a:rPr lang="zh-CN" altLang="en-US" b="1" dirty="0">
                <a:solidFill>
                  <a:srgbClr val="0000CC"/>
                </a:solidFill>
              </a:rPr>
              <a:t>行扫描</a:t>
            </a:r>
            <a:r>
              <a:rPr lang="zh-CN" altLang="en-US" b="1" dirty="0"/>
              <a:t>的顺序排列的话，数据分布为：</a:t>
            </a:r>
          </a:p>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38</a:t>
            </a:fld>
            <a:endParaRPr lang="zh-CN" altLang="en-US"/>
          </a:p>
        </p:txBody>
      </p:sp>
    </p:spTree>
    <p:extLst>
      <p:ext uri="{BB962C8B-B14F-4D97-AF65-F5344CB8AC3E}">
        <p14:creationId xmlns:p14="http://schemas.microsoft.com/office/powerpoint/2010/main" val="1922145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如果按照列扫描顺序进行排列</a:t>
            </a:r>
          </a:p>
        </p:txBody>
      </p:sp>
      <p:sp>
        <p:nvSpPr>
          <p:cNvPr id="4" name="灯片编号占位符 3"/>
          <p:cNvSpPr>
            <a:spLocks noGrp="1"/>
          </p:cNvSpPr>
          <p:nvPr>
            <p:ph type="sldNum" sz="quarter" idx="5"/>
          </p:nvPr>
        </p:nvSpPr>
        <p:spPr/>
        <p:txBody>
          <a:bodyPr/>
          <a:lstStyle/>
          <a:p>
            <a:fld id="{74D000E9-B6B9-4803-B522-FF91446CF69E}" type="slidenum">
              <a:rPr lang="zh-CN" altLang="en-US" smtClean="0"/>
              <a:t>39</a:t>
            </a:fld>
            <a:endParaRPr lang="zh-CN" altLang="en-US"/>
          </a:p>
        </p:txBody>
      </p:sp>
    </p:spTree>
    <p:extLst>
      <p:ext uri="{BB962C8B-B14F-4D97-AF65-F5344CB8AC3E}">
        <p14:creationId xmlns:p14="http://schemas.microsoft.com/office/powerpoint/2010/main" val="35174794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如果按照</a:t>
            </a:r>
            <a:r>
              <a:rPr lang="zh-CN" altLang="en-US" b="1" dirty="0">
                <a:solidFill>
                  <a:srgbClr val="0000CC"/>
                </a:solidFill>
              </a:rPr>
              <a:t>行扫描</a:t>
            </a:r>
            <a:r>
              <a:rPr lang="zh-CN" altLang="en-US" b="1" dirty="0"/>
              <a:t>的顺序排列的话，数据分布为：</a:t>
            </a:r>
          </a:p>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40</a:t>
            </a:fld>
            <a:endParaRPr lang="zh-CN" altLang="en-US"/>
          </a:p>
        </p:txBody>
      </p:sp>
    </p:spTree>
    <p:extLst>
      <p:ext uri="{BB962C8B-B14F-4D97-AF65-F5344CB8AC3E}">
        <p14:creationId xmlns:p14="http://schemas.microsoft.com/office/powerpoint/2010/main" val="26923038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00000"/>
              </a:lnSpc>
              <a:spcBef>
                <a:spcPct val="50000"/>
              </a:spcBef>
              <a:buClrTx/>
              <a:buFontTx/>
              <a:buNone/>
            </a:pPr>
            <a:r>
              <a:rPr lang="zh-CN" altLang="en-US" b="1" dirty="0">
                <a:latin typeface="华文细黑" panose="02010600040101010101" pitchFamily="2" charset="-122"/>
                <a:ea typeface="华文细黑" panose="02010600040101010101" pitchFamily="2" charset="-122"/>
              </a:rPr>
              <a:t>如果按照方式</a:t>
            </a:r>
            <a:r>
              <a:rPr lang="en-US" altLang="zh-CN" b="1" dirty="0">
                <a:latin typeface="华文细黑" panose="02010600040101010101" pitchFamily="2" charset="-122"/>
                <a:ea typeface="华文细黑" panose="02010600040101010101" pitchFamily="2" charset="-122"/>
              </a:rPr>
              <a:t>(a)</a:t>
            </a:r>
            <a:r>
              <a:rPr lang="zh-CN" altLang="en-US" b="1" dirty="0">
                <a:latin typeface="华文细黑" panose="02010600040101010101" pitchFamily="2" charset="-122"/>
                <a:ea typeface="华文细黑" panose="02010600040101010101" pitchFamily="2" charset="-122"/>
              </a:rPr>
              <a:t>扫描的顺序排列的话，数据分布为：</a:t>
            </a:r>
          </a:p>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42</a:t>
            </a:fld>
            <a:endParaRPr lang="zh-CN" altLang="en-US"/>
          </a:p>
        </p:txBody>
      </p:sp>
    </p:spTree>
    <p:extLst>
      <p:ext uri="{BB962C8B-B14F-4D97-AF65-F5344CB8AC3E}">
        <p14:creationId xmlns:p14="http://schemas.microsoft.com/office/powerpoint/2010/main" val="22287809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如果按照</a:t>
            </a:r>
            <a:r>
              <a:rPr lang="zh-CN" altLang="en-US" b="1" dirty="0">
                <a:solidFill>
                  <a:srgbClr val="0000CC"/>
                </a:solidFill>
              </a:rPr>
              <a:t>行扫描</a:t>
            </a:r>
            <a:r>
              <a:rPr lang="zh-CN" altLang="en-US" b="1" dirty="0"/>
              <a:t>的顺序排列的话，数据分布为：</a:t>
            </a:r>
          </a:p>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43</a:t>
            </a:fld>
            <a:endParaRPr lang="zh-CN" altLang="en-US"/>
          </a:p>
        </p:txBody>
      </p:sp>
    </p:spTree>
    <p:extLst>
      <p:ext uri="{BB962C8B-B14F-4D97-AF65-F5344CB8AC3E}">
        <p14:creationId xmlns:p14="http://schemas.microsoft.com/office/powerpoint/2010/main" val="27175884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00000"/>
              </a:lnSpc>
              <a:spcBef>
                <a:spcPct val="50000"/>
              </a:spcBef>
              <a:buClrTx/>
              <a:buFontTx/>
              <a:buNone/>
            </a:pPr>
            <a:r>
              <a:rPr lang="zh-CN" altLang="en-US" b="1" dirty="0">
                <a:latin typeface="华文细黑" panose="02010600040101010101" pitchFamily="2" charset="-122"/>
                <a:ea typeface="华文细黑" panose="02010600040101010101" pitchFamily="2" charset="-122"/>
              </a:rPr>
              <a:t>如果按照方式</a:t>
            </a:r>
            <a:r>
              <a:rPr lang="en-US" altLang="zh-CN" b="1" dirty="0">
                <a:latin typeface="华文细黑" panose="02010600040101010101" pitchFamily="2" charset="-122"/>
                <a:ea typeface="华文细黑" panose="02010600040101010101" pitchFamily="2" charset="-122"/>
              </a:rPr>
              <a:t>(a)</a:t>
            </a:r>
            <a:r>
              <a:rPr lang="zh-CN" altLang="en-US" b="1" dirty="0">
                <a:latin typeface="华文细黑" panose="02010600040101010101" pitchFamily="2" charset="-122"/>
                <a:ea typeface="华文细黑" panose="02010600040101010101" pitchFamily="2" charset="-122"/>
              </a:rPr>
              <a:t>扫描的顺序排列的话，数据分布为：</a:t>
            </a:r>
          </a:p>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46</a:t>
            </a:fld>
            <a:endParaRPr lang="zh-CN" altLang="en-US"/>
          </a:p>
        </p:txBody>
      </p:sp>
    </p:spTree>
    <p:extLst>
      <p:ext uri="{BB962C8B-B14F-4D97-AF65-F5344CB8AC3E}">
        <p14:creationId xmlns:p14="http://schemas.microsoft.com/office/powerpoint/2010/main" val="1850696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一般来说，图像数据中存在以下几种冗余：</a:t>
            </a:r>
          </a:p>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11</a:t>
            </a:fld>
            <a:endParaRPr lang="zh-CN" altLang="en-US"/>
          </a:p>
        </p:txBody>
      </p:sp>
    </p:spTree>
    <p:extLst>
      <p:ext uri="{BB962C8B-B14F-4D97-AF65-F5344CB8AC3E}">
        <p14:creationId xmlns:p14="http://schemas.microsoft.com/office/powerpoint/2010/main" val="2939816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行程编码要获得好的压缩率的前提是，有比较长的相邻像素的值是相同的。</a:t>
            </a:r>
          </a:p>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47</a:t>
            </a:fld>
            <a:endParaRPr lang="zh-CN" altLang="en-US"/>
          </a:p>
        </p:txBody>
      </p:sp>
    </p:spTree>
    <p:extLst>
      <p:ext uri="{BB962C8B-B14F-4D97-AF65-F5344CB8AC3E}">
        <p14:creationId xmlns:p14="http://schemas.microsoft.com/office/powerpoint/2010/main" val="13144293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I(E)</a:t>
            </a:r>
            <a:r>
              <a:rPr lang="zh-CN" altLang="en-US" dirty="0"/>
              <a:t>称为</a:t>
            </a:r>
            <a:r>
              <a:rPr lang="en-US" altLang="zh-CN" dirty="0"/>
              <a:t>E</a:t>
            </a:r>
            <a:r>
              <a:rPr lang="zh-CN" altLang="en-US" dirty="0"/>
              <a:t>的自信息。如果</a:t>
            </a:r>
            <a:r>
              <a:rPr lang="en-US" altLang="zh-CN" dirty="0"/>
              <a:t>P(E)=1(</a:t>
            </a:r>
            <a:r>
              <a:rPr lang="zh-CN" altLang="en-US" dirty="0"/>
              <a:t>即事件总发 生</a:t>
            </a:r>
            <a:r>
              <a:rPr lang="en-US" altLang="zh-CN" dirty="0"/>
              <a:t>)</a:t>
            </a:r>
            <a:r>
              <a:rPr lang="zh-CN" altLang="en-US" dirty="0"/>
              <a:t>，那么</a:t>
            </a:r>
            <a:r>
              <a:rPr lang="en-US" altLang="zh-CN" dirty="0"/>
              <a:t>I(E)=0</a:t>
            </a:r>
            <a:r>
              <a:rPr lang="zh-CN" altLang="en-US" dirty="0"/>
              <a:t>，即因为没有与该事件相关联的不确定性，也就没有该事件已发生需要传递的信息。</a:t>
            </a:r>
            <a:endParaRPr lang="en-US" altLang="zh-CN" dirty="0"/>
          </a:p>
          <a:p>
            <a:pPr>
              <a:lnSpc>
                <a:spcPct val="120000"/>
              </a:lnSpc>
              <a:buSzPct val="80000"/>
              <a:buFont typeface="Wingdings" panose="05000000000000000000" pitchFamily="2" charset="2"/>
              <a:buChar char="n"/>
            </a:pPr>
            <a:r>
              <a:rPr lang="zh-CN" altLang="en-US" b="1" dirty="0"/>
              <a:t>熵是指数据中承载的信息量。</a:t>
            </a:r>
          </a:p>
          <a:p>
            <a:pPr>
              <a:lnSpc>
                <a:spcPct val="120000"/>
              </a:lnSpc>
              <a:buSzPct val="80000"/>
              <a:buFont typeface="Wingdings" panose="05000000000000000000" pitchFamily="2" charset="2"/>
              <a:buChar char="n"/>
            </a:pPr>
            <a:r>
              <a:rPr lang="zh-CN" altLang="en-US" b="1" dirty="0"/>
              <a:t>所谓的熵编码是指在完全不损失信息量前提下进行最小数据量的编码。</a:t>
            </a:r>
            <a:endParaRPr lang="zh-CN" altLang="en-US" b="1" dirty="0">
              <a:latin typeface="黑体" panose="0201060906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48</a:t>
            </a:fld>
            <a:endParaRPr lang="zh-CN" altLang="en-US"/>
          </a:p>
        </p:txBody>
      </p:sp>
    </p:spTree>
    <p:extLst>
      <p:ext uri="{BB962C8B-B14F-4D97-AF65-F5344CB8AC3E}">
        <p14:creationId xmlns:p14="http://schemas.microsoft.com/office/powerpoint/2010/main" val="7016225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buSzPct val="80000"/>
              <a:buFont typeface="Wingdings" panose="05000000000000000000" pitchFamily="2" charset="2"/>
              <a:buChar char="n"/>
            </a:pPr>
            <a:r>
              <a:rPr lang="zh-CN" altLang="en-US" b="1" dirty="0"/>
              <a:t>行程编码要获得好的压缩率的前提是，有比较长的相邻像素的值是相同的。</a:t>
            </a:r>
          </a:p>
          <a:p>
            <a:pPr>
              <a:lnSpc>
                <a:spcPct val="120000"/>
              </a:lnSpc>
              <a:buSzPct val="80000"/>
              <a:buFont typeface="Wingdings" panose="05000000000000000000" pitchFamily="2" charset="2"/>
              <a:buChar char="n"/>
            </a:pPr>
            <a:r>
              <a:rPr lang="zh-CN" altLang="en-US" b="1" dirty="0"/>
              <a:t>熵是指数据中承载的信息量。</a:t>
            </a:r>
          </a:p>
          <a:p>
            <a:pPr>
              <a:lnSpc>
                <a:spcPct val="120000"/>
              </a:lnSpc>
              <a:buSzPct val="80000"/>
              <a:buFont typeface="Wingdings" panose="05000000000000000000" pitchFamily="2" charset="2"/>
              <a:buChar char="n"/>
            </a:pPr>
            <a:r>
              <a:rPr lang="zh-CN" altLang="en-US" b="1" dirty="0"/>
              <a:t>所谓的熵编码是指在完全不损失信息量前提下进行最小数据量的编码。</a:t>
            </a:r>
            <a:endParaRPr lang="zh-CN" altLang="en-US" b="1" dirty="0">
              <a:latin typeface="黑体" panose="0201060906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49</a:t>
            </a:fld>
            <a:endParaRPr lang="zh-CN" altLang="en-US"/>
          </a:p>
        </p:txBody>
      </p:sp>
    </p:spTree>
    <p:extLst>
      <p:ext uri="{BB962C8B-B14F-4D97-AF65-F5344CB8AC3E}">
        <p14:creationId xmlns:p14="http://schemas.microsoft.com/office/powerpoint/2010/main" val="26942284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buSzPct val="80000"/>
              <a:buFont typeface="Wingdings" panose="05000000000000000000" pitchFamily="2" charset="2"/>
              <a:buChar char="n"/>
            </a:pPr>
            <a:r>
              <a:rPr lang="zh-CN" altLang="en-US" b="1" dirty="0"/>
              <a:t>行程编码要获得好的压缩率的前提是，有比较长的相邻像素的值是相同的。</a:t>
            </a:r>
          </a:p>
          <a:p>
            <a:pPr>
              <a:lnSpc>
                <a:spcPct val="120000"/>
              </a:lnSpc>
              <a:buSzPct val="80000"/>
              <a:buFont typeface="Wingdings" panose="05000000000000000000" pitchFamily="2" charset="2"/>
              <a:buChar char="n"/>
            </a:pPr>
            <a:r>
              <a:rPr lang="zh-CN" altLang="en-US" b="1" dirty="0"/>
              <a:t>熵是指数据中承载的信息量。</a:t>
            </a:r>
          </a:p>
          <a:p>
            <a:pPr>
              <a:lnSpc>
                <a:spcPct val="120000"/>
              </a:lnSpc>
              <a:buSzPct val="80000"/>
              <a:buFont typeface="Wingdings" panose="05000000000000000000" pitchFamily="2" charset="2"/>
              <a:buChar char="n"/>
            </a:pPr>
            <a:r>
              <a:rPr lang="zh-CN" altLang="en-US" b="1" dirty="0"/>
              <a:t>所谓的熵编码是指在完全不损失信息量前提下进行最小数据量的编码。</a:t>
            </a:r>
            <a:endParaRPr lang="zh-CN" altLang="en-US" b="1" dirty="0">
              <a:latin typeface="黑体" panose="02010609060101010101" pitchFamily="49" charset="-122"/>
            </a:endParaRP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50</a:t>
            </a:fld>
            <a:endParaRPr lang="zh-CN" altLang="en-US"/>
          </a:p>
        </p:txBody>
      </p:sp>
    </p:spTree>
    <p:extLst>
      <p:ext uri="{BB962C8B-B14F-4D97-AF65-F5344CB8AC3E}">
        <p14:creationId xmlns:p14="http://schemas.microsoft.com/office/powerpoint/2010/main" val="9040562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60</a:t>
            </a:fld>
            <a:endParaRPr lang="zh-CN" altLang="en-US"/>
          </a:p>
        </p:txBody>
      </p:sp>
    </p:spTree>
    <p:extLst>
      <p:ext uri="{BB962C8B-B14F-4D97-AF65-F5344CB8AC3E}">
        <p14:creationId xmlns:p14="http://schemas.microsoft.com/office/powerpoint/2010/main" val="36051817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61</a:t>
            </a:fld>
            <a:endParaRPr lang="zh-CN" altLang="en-US"/>
          </a:p>
        </p:txBody>
      </p:sp>
    </p:spTree>
    <p:extLst>
      <p:ext uri="{BB962C8B-B14F-4D97-AF65-F5344CB8AC3E}">
        <p14:creationId xmlns:p14="http://schemas.microsoft.com/office/powerpoint/2010/main" val="10259481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B8_2</a:t>
            </a:r>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64</a:t>
            </a:fld>
            <a:endParaRPr lang="zh-CN" altLang="en-US"/>
          </a:p>
        </p:txBody>
      </p:sp>
    </p:spTree>
    <p:extLst>
      <p:ext uri="{BB962C8B-B14F-4D97-AF65-F5344CB8AC3E}">
        <p14:creationId xmlns:p14="http://schemas.microsoft.com/office/powerpoint/2010/main" val="15942880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a:t>
            </a:r>
            <a:r>
              <a:rPr lang="en-US" altLang="zh-CN" dirty="0"/>
              <a:t>f2</a:t>
            </a:r>
            <a:r>
              <a:rPr lang="zh-CN" altLang="en-US" dirty="0"/>
              <a:t>被变换为一个单元数组</a:t>
            </a:r>
            <a:r>
              <a:rPr lang="en-US" altLang="zh-CN" dirty="0"/>
              <a:t>h1f2</a:t>
            </a:r>
            <a:r>
              <a:rPr lang="zh-CN" altLang="en-US" dirty="0"/>
              <a:t>。</a:t>
            </a:r>
            <a:r>
              <a:rPr lang="en-US" altLang="zh-CN" dirty="0"/>
              <a:t>H1f2</a:t>
            </a:r>
            <a:r>
              <a:rPr lang="zh-CN" altLang="en-US" dirty="0"/>
              <a:t>的元素是变长字符串，并对应于</a:t>
            </a:r>
            <a:r>
              <a:rPr lang="en-US" altLang="zh-CN" dirty="0"/>
              <a:t>f2</a:t>
            </a:r>
            <a:r>
              <a:rPr lang="zh-CN" altLang="en-US" dirty="0"/>
              <a:t>中从上到下，从左到右的扫描。</a:t>
            </a:r>
          </a:p>
        </p:txBody>
      </p:sp>
      <p:sp>
        <p:nvSpPr>
          <p:cNvPr id="4" name="灯片编号占位符 3"/>
          <p:cNvSpPr>
            <a:spLocks noGrp="1"/>
          </p:cNvSpPr>
          <p:nvPr>
            <p:ph type="sldNum" sz="quarter" idx="5"/>
          </p:nvPr>
        </p:nvSpPr>
        <p:spPr/>
        <p:txBody>
          <a:bodyPr/>
          <a:lstStyle/>
          <a:p>
            <a:fld id="{74D000E9-B6B9-4803-B522-FF91446CF69E}" type="slidenum">
              <a:rPr lang="zh-CN" altLang="en-US" smtClean="0"/>
              <a:t>65</a:t>
            </a:fld>
            <a:endParaRPr lang="zh-CN" altLang="en-US"/>
          </a:p>
        </p:txBody>
      </p:sp>
    </p:spTree>
    <p:extLst>
      <p:ext uri="{BB962C8B-B14F-4D97-AF65-F5344CB8AC3E}">
        <p14:creationId xmlns:p14="http://schemas.microsoft.com/office/powerpoint/2010/main" val="40416394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66</a:t>
            </a:fld>
            <a:endParaRPr lang="zh-CN" altLang="en-US"/>
          </a:p>
        </p:txBody>
      </p:sp>
    </p:spTree>
    <p:extLst>
      <p:ext uri="{BB962C8B-B14F-4D97-AF65-F5344CB8AC3E}">
        <p14:creationId xmlns:p14="http://schemas.microsoft.com/office/powerpoint/2010/main" val="18344763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67</a:t>
            </a:fld>
            <a:endParaRPr lang="zh-CN" altLang="en-US"/>
          </a:p>
        </p:txBody>
      </p:sp>
    </p:spTree>
    <p:extLst>
      <p:ext uri="{BB962C8B-B14F-4D97-AF65-F5344CB8AC3E}">
        <p14:creationId xmlns:p14="http://schemas.microsoft.com/office/powerpoint/2010/main" val="3465457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一般来说，图像数据中存在以下几种冗余：</a:t>
            </a:r>
          </a:p>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12</a:t>
            </a:fld>
            <a:endParaRPr lang="zh-CN" altLang="en-US"/>
          </a:p>
        </p:txBody>
      </p:sp>
    </p:spTree>
    <p:extLst>
      <p:ext uri="{BB962C8B-B14F-4D97-AF65-F5344CB8AC3E}">
        <p14:creationId xmlns:p14="http://schemas.microsoft.com/office/powerpoint/2010/main" val="25695419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a:t>
            </a:r>
            <a:r>
              <a:rPr lang="en-US" altLang="zh-CN" dirty="0"/>
              <a:t>mat2huff</a:t>
            </a:r>
            <a:r>
              <a:rPr lang="zh-CN" altLang="en-US" dirty="0"/>
              <a:t>用于解码一个已编码输入矩阵的信息嵌入到了一个单一的结构变量中</a:t>
            </a:r>
            <a:endParaRPr lang="en-US" altLang="zh-CN" dirty="0"/>
          </a:p>
          <a:p>
            <a:r>
              <a:rPr lang="en-US" altLang="zh-CN" dirty="0"/>
              <a:t>Dec2bin</a:t>
            </a:r>
            <a:r>
              <a:rPr lang="zh-CN" altLang="en-US" dirty="0"/>
              <a:t>把一个十进制转换成二进制</a:t>
            </a:r>
          </a:p>
        </p:txBody>
      </p:sp>
      <p:sp>
        <p:nvSpPr>
          <p:cNvPr id="4" name="灯片编号占位符 3"/>
          <p:cNvSpPr>
            <a:spLocks noGrp="1"/>
          </p:cNvSpPr>
          <p:nvPr>
            <p:ph type="sldNum" sz="quarter" idx="5"/>
          </p:nvPr>
        </p:nvSpPr>
        <p:spPr/>
        <p:txBody>
          <a:bodyPr/>
          <a:lstStyle/>
          <a:p>
            <a:fld id="{74D000E9-B6B9-4803-B522-FF91446CF69E}" type="slidenum">
              <a:rPr lang="zh-CN" altLang="en-US" smtClean="0"/>
              <a:t>68</a:t>
            </a:fld>
            <a:endParaRPr lang="zh-CN" altLang="en-US"/>
          </a:p>
        </p:txBody>
      </p:sp>
    </p:spTree>
    <p:extLst>
      <p:ext uri="{BB962C8B-B14F-4D97-AF65-F5344CB8AC3E}">
        <p14:creationId xmlns:p14="http://schemas.microsoft.com/office/powerpoint/2010/main" val="20258991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167</a:t>
            </a:r>
            <a:r>
              <a:rPr lang="zh-CN" altLang="en-US" dirty="0"/>
              <a:t>页，函数</a:t>
            </a:r>
            <a:r>
              <a:rPr lang="en-US" altLang="zh-CN" dirty="0"/>
              <a:t>mat2huff</a:t>
            </a:r>
            <a:r>
              <a:rPr lang="zh-CN" altLang="en-US" dirty="0"/>
              <a:t>用于解码一个已编码输入矩阵的信息嵌入到了一个单一的结构变量中</a:t>
            </a:r>
            <a:endParaRPr lang="en-US" altLang="zh-CN" dirty="0"/>
          </a:p>
          <a:p>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y.code</a:t>
            </a:r>
            <a:r>
              <a:rPr lang="en-US" altLang="zh-CN" sz="1200" b="0" i="0" kern="1200" dirty="0">
                <a:solidFill>
                  <a:schemeClr val="tx1"/>
                </a:solidFill>
                <a:effectLst/>
                <a:latin typeface="+mn-lt"/>
                <a:ea typeface="+mn-ea"/>
                <a:cs typeface="+mn-cs"/>
              </a:rPr>
              <a:t> x</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Huffman</a:t>
            </a:r>
            <a:r>
              <a:rPr lang="zh-CN" altLang="en-US" sz="1200" b="0" i="0" kern="1200" dirty="0">
                <a:solidFill>
                  <a:schemeClr val="tx1"/>
                </a:solidFill>
                <a:effectLst/>
                <a:latin typeface="+mn-lt"/>
                <a:ea typeface="+mn-ea"/>
                <a:cs typeface="+mn-cs"/>
              </a:rPr>
              <a:t>编码值，储存在</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比特向量。</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的其他领域包括额外的解码信息，包括： </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y.min</a:t>
            </a:r>
            <a:r>
              <a:rPr lang="en-US" altLang="zh-CN" sz="1200" b="0" i="0" kern="1200" dirty="0">
                <a:solidFill>
                  <a:schemeClr val="tx1"/>
                </a:solidFill>
                <a:effectLst/>
                <a:latin typeface="+mn-lt"/>
                <a:ea typeface="+mn-ea"/>
                <a:cs typeface="+mn-cs"/>
              </a:rPr>
              <a:t> x</a:t>
            </a:r>
            <a:r>
              <a:rPr lang="zh-CN" altLang="en-US" sz="1200" b="0" i="0" kern="1200" dirty="0">
                <a:solidFill>
                  <a:schemeClr val="tx1"/>
                </a:solidFill>
                <a:effectLst/>
                <a:latin typeface="+mn-lt"/>
                <a:ea typeface="+mn-ea"/>
                <a:cs typeface="+mn-cs"/>
              </a:rPr>
              <a:t>的最小值加</a:t>
            </a:r>
            <a:r>
              <a:rPr lang="en-US" altLang="zh-CN" sz="1200" b="0" i="0" kern="1200" dirty="0">
                <a:solidFill>
                  <a:schemeClr val="tx1"/>
                </a:solidFill>
                <a:effectLst/>
                <a:latin typeface="+mn-lt"/>
                <a:ea typeface="+mn-ea"/>
                <a:cs typeface="+mn-cs"/>
              </a:rPr>
              <a:t>32768</a:t>
            </a:r>
          </a:p>
          <a:p>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y.size</a:t>
            </a:r>
            <a:r>
              <a:rPr lang="en-US" altLang="zh-CN" sz="1200" b="0" i="0" kern="1200" dirty="0">
                <a:solidFill>
                  <a:schemeClr val="tx1"/>
                </a:solidFill>
                <a:effectLst/>
                <a:latin typeface="+mn-lt"/>
                <a:ea typeface="+mn-ea"/>
                <a:cs typeface="+mn-cs"/>
              </a:rPr>
              <a:t> x</a:t>
            </a:r>
            <a:r>
              <a:rPr lang="zh-CN" altLang="en-US" sz="1200" b="0" i="0" kern="1200" dirty="0">
                <a:solidFill>
                  <a:schemeClr val="tx1"/>
                </a:solidFill>
                <a:effectLst/>
                <a:latin typeface="+mn-lt"/>
                <a:ea typeface="+mn-ea"/>
                <a:cs typeface="+mn-cs"/>
              </a:rPr>
              <a:t>的大小 </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y.hist</a:t>
            </a:r>
            <a:r>
              <a:rPr lang="en-US" altLang="zh-CN" sz="1200" b="0" i="0" kern="1200" dirty="0">
                <a:solidFill>
                  <a:schemeClr val="tx1"/>
                </a:solidFill>
                <a:effectLst/>
                <a:latin typeface="+mn-lt"/>
                <a:ea typeface="+mn-ea"/>
                <a:cs typeface="+mn-cs"/>
              </a:rPr>
              <a:t> x</a:t>
            </a:r>
            <a:r>
              <a:rPr lang="zh-CN" altLang="en-US" sz="1200" b="0" i="0" kern="1200" dirty="0">
                <a:solidFill>
                  <a:schemeClr val="tx1"/>
                </a:solidFill>
                <a:effectLst/>
                <a:latin typeface="+mn-lt"/>
                <a:ea typeface="+mn-ea"/>
                <a:cs typeface="+mn-cs"/>
              </a:rPr>
              <a:t>的直方图</a:t>
            </a:r>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69</a:t>
            </a:fld>
            <a:endParaRPr lang="zh-CN" altLang="en-US"/>
          </a:p>
        </p:txBody>
      </p:sp>
    </p:spTree>
    <p:extLst>
      <p:ext uri="{BB962C8B-B14F-4D97-AF65-F5344CB8AC3E}">
        <p14:creationId xmlns:p14="http://schemas.microsoft.com/office/powerpoint/2010/main" val="22521412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a:t>
            </a:r>
            <a:r>
              <a:rPr lang="en-US" altLang="zh-CN" dirty="0"/>
              <a:t>mat2huff</a:t>
            </a:r>
            <a:r>
              <a:rPr lang="zh-CN" altLang="en-US" dirty="0"/>
              <a:t>用于解码一个已编码输入矩阵的信息嵌入到了一个单一的结构变量中</a:t>
            </a:r>
            <a:endParaRPr lang="en-US" altLang="zh-CN" dirty="0"/>
          </a:p>
          <a:p>
            <a:r>
              <a:rPr lang="en-US" altLang="zh-CN" dirty="0"/>
              <a:t>Dec2bin</a:t>
            </a:r>
            <a:r>
              <a:rPr lang="zh-CN" altLang="en-US" dirty="0"/>
              <a:t>把一个十进制转换成二进制</a:t>
            </a:r>
          </a:p>
        </p:txBody>
      </p:sp>
      <p:sp>
        <p:nvSpPr>
          <p:cNvPr id="4" name="灯片编号占位符 3"/>
          <p:cNvSpPr>
            <a:spLocks noGrp="1"/>
          </p:cNvSpPr>
          <p:nvPr>
            <p:ph type="sldNum" sz="quarter" idx="5"/>
          </p:nvPr>
        </p:nvSpPr>
        <p:spPr/>
        <p:txBody>
          <a:bodyPr/>
          <a:lstStyle/>
          <a:p>
            <a:fld id="{74D000E9-B6B9-4803-B522-FF91446CF69E}" type="slidenum">
              <a:rPr lang="zh-CN" altLang="en-US" smtClean="0"/>
              <a:t>70</a:t>
            </a:fld>
            <a:endParaRPr lang="zh-CN" altLang="en-US"/>
          </a:p>
        </p:txBody>
      </p:sp>
    </p:spTree>
    <p:extLst>
      <p:ext uri="{BB962C8B-B14F-4D97-AF65-F5344CB8AC3E}">
        <p14:creationId xmlns:p14="http://schemas.microsoft.com/office/powerpoint/2010/main" val="33851695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imratio</a:t>
            </a:r>
            <a:r>
              <a:rPr lang="zh-CN" altLang="en-US" sz="1200" b="0" i="0" kern="1200" dirty="0">
                <a:solidFill>
                  <a:schemeClr val="tx1"/>
                </a:solidFill>
                <a:effectLst/>
                <a:latin typeface="+mn-lt"/>
                <a:ea typeface="+mn-ea"/>
                <a:cs typeface="+mn-cs"/>
              </a:rPr>
              <a:t>压缩率计算函数 用于计算压缩前后图像大小比值</a:t>
            </a:r>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71</a:t>
            </a:fld>
            <a:endParaRPr lang="zh-CN" altLang="en-US"/>
          </a:p>
        </p:txBody>
      </p:sp>
    </p:spTree>
    <p:extLst>
      <p:ext uri="{BB962C8B-B14F-4D97-AF65-F5344CB8AC3E}">
        <p14:creationId xmlns:p14="http://schemas.microsoft.com/office/powerpoint/2010/main" val="21381759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169</a:t>
            </a:r>
            <a:r>
              <a:rPr lang="zh-CN" altLang="en-US" dirty="0"/>
              <a:t>页，</a:t>
            </a:r>
            <a:r>
              <a:rPr lang="en-US" altLang="zh-CN" dirty="0"/>
              <a:t>Huff2mat</a:t>
            </a:r>
            <a:r>
              <a:rPr lang="zh-CN" altLang="en-US" dirty="0"/>
              <a:t>解码，整个解码过程是信息保持的；原始图像和解压后图像之间均方根误差是</a:t>
            </a:r>
            <a:r>
              <a:rPr lang="en-US" altLang="zh-CN" dirty="0"/>
              <a:t>0</a:t>
            </a:r>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72</a:t>
            </a:fld>
            <a:endParaRPr lang="zh-CN" altLang="en-US"/>
          </a:p>
        </p:txBody>
      </p:sp>
    </p:spTree>
    <p:extLst>
      <p:ext uri="{BB962C8B-B14F-4D97-AF65-F5344CB8AC3E}">
        <p14:creationId xmlns:p14="http://schemas.microsoft.com/office/powerpoint/2010/main" val="41251534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我们知道，对一幅图像进行编码时，如果图像的大小大于</a:t>
            </a:r>
            <a:r>
              <a:rPr lang="en-US" altLang="zh-CN" b="1" dirty="0"/>
              <a:t>256</a:t>
            </a:r>
            <a:r>
              <a:rPr lang="zh-CN" altLang="en-US" b="1" dirty="0"/>
              <a:t>时，这幅图像的不同的码字就有可能是很大，例如极限为</a:t>
            </a:r>
            <a:r>
              <a:rPr lang="en-US" altLang="zh-CN" b="1" dirty="0"/>
              <a:t>256</a:t>
            </a:r>
            <a:r>
              <a:rPr lang="zh-CN" altLang="en-US" b="1" dirty="0"/>
              <a:t>个不同的码字。 </a:t>
            </a:r>
          </a:p>
          <a:p>
            <a:r>
              <a:rPr lang="zh-CN" altLang="en-US" b="1" dirty="0"/>
              <a:t>这时如果采用全局</a:t>
            </a:r>
            <a:r>
              <a:rPr lang="en-US" altLang="zh-CN" b="1" dirty="0"/>
              <a:t>Huffman</a:t>
            </a:r>
            <a:r>
              <a:rPr lang="zh-CN" altLang="en-US" b="1" dirty="0"/>
              <a:t>编码则压缩效率不高。甚至有可能与原来的等长编码的数据量相同。         </a:t>
            </a:r>
          </a:p>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74</a:t>
            </a:fld>
            <a:endParaRPr lang="zh-CN" altLang="en-US"/>
          </a:p>
        </p:txBody>
      </p:sp>
    </p:spTree>
    <p:extLst>
      <p:ext uri="{BB962C8B-B14F-4D97-AF65-F5344CB8AC3E}">
        <p14:creationId xmlns:p14="http://schemas.microsoft.com/office/powerpoint/2010/main" val="15278643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buFont typeface="Monotype Sorts" charset="2"/>
              <a:buNone/>
            </a:pPr>
            <a:r>
              <a:rPr lang="zh-CN" altLang="en-US" sz="1200" dirty="0"/>
              <a:t>缺点：对于接近等概率分布的信源编码效率低。</a:t>
            </a: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75</a:t>
            </a:fld>
            <a:endParaRPr lang="zh-CN" altLang="en-US"/>
          </a:p>
        </p:txBody>
      </p:sp>
    </p:spTree>
    <p:extLst>
      <p:ext uri="{BB962C8B-B14F-4D97-AF65-F5344CB8AC3E}">
        <p14:creationId xmlns:p14="http://schemas.microsoft.com/office/powerpoint/2010/main" val="1182604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我们知道，对一幅图像进行编码时，如果图像的大小大于</a:t>
            </a:r>
            <a:r>
              <a:rPr lang="en-US" altLang="zh-CN" b="1" dirty="0"/>
              <a:t>256</a:t>
            </a:r>
            <a:r>
              <a:rPr lang="zh-CN" altLang="en-US" b="1" dirty="0"/>
              <a:t>时，这幅图像的不同的码字就有可能是很大，例如极限为</a:t>
            </a:r>
            <a:r>
              <a:rPr lang="en-US" altLang="zh-CN" b="1" dirty="0"/>
              <a:t>256</a:t>
            </a:r>
            <a:r>
              <a:rPr lang="zh-CN" altLang="en-US" b="1" dirty="0"/>
              <a:t>个不同的码字。 </a:t>
            </a:r>
          </a:p>
          <a:p>
            <a:r>
              <a:rPr lang="zh-CN" altLang="en-US" b="1" dirty="0"/>
              <a:t>这时如果采用全局</a:t>
            </a:r>
            <a:r>
              <a:rPr lang="en-US" altLang="zh-CN" b="1" dirty="0"/>
              <a:t>Huffman</a:t>
            </a:r>
            <a:r>
              <a:rPr lang="zh-CN" altLang="en-US" b="1" dirty="0"/>
              <a:t>编码则压缩效率不高。甚至有可能与原来的等长编码的数据量相同。         </a:t>
            </a:r>
          </a:p>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76</a:t>
            </a:fld>
            <a:endParaRPr lang="zh-CN" altLang="en-US"/>
          </a:p>
        </p:txBody>
      </p:sp>
    </p:spTree>
    <p:extLst>
      <p:ext uri="{BB962C8B-B14F-4D97-AF65-F5344CB8AC3E}">
        <p14:creationId xmlns:p14="http://schemas.microsoft.com/office/powerpoint/2010/main" val="22615921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80000"/>
              </a:lnSpc>
              <a:buFontTx/>
              <a:buNone/>
            </a:pPr>
            <a:r>
              <a:rPr lang="zh-CN" altLang="en-US" sz="1800" dirty="0"/>
              <a:t>步骤</a:t>
            </a:r>
            <a:r>
              <a:rPr lang="en-US" altLang="zh-CN" sz="1800" dirty="0"/>
              <a:t>:</a:t>
            </a:r>
          </a:p>
          <a:p>
            <a:pPr>
              <a:lnSpc>
                <a:spcPct val="80000"/>
              </a:lnSpc>
              <a:buFontTx/>
              <a:buNone/>
            </a:pPr>
            <a:r>
              <a:rPr lang="zh-CN" altLang="en-US" sz="1800" dirty="0"/>
              <a:t>第一步：压缩头处理</a:t>
            </a:r>
            <a:endParaRPr lang="en-US" altLang="zh-CN" sz="1800" dirty="0"/>
          </a:p>
          <a:p>
            <a:pPr>
              <a:lnSpc>
                <a:spcPct val="80000"/>
              </a:lnSpc>
              <a:buFontTx/>
              <a:buNone/>
            </a:pPr>
            <a:r>
              <a:rPr lang="zh-CN" altLang="en-US" sz="1800" dirty="0"/>
              <a:t>第二步：对每一个符号：</a:t>
            </a:r>
            <a:r>
              <a:rPr lang="en-US" altLang="zh-CN" sz="1800" dirty="0"/>
              <a:t>f(</a:t>
            </a:r>
            <a:r>
              <a:rPr lang="en-US" altLang="zh-CN" sz="1800" dirty="0" err="1"/>
              <a:t>x,y</a:t>
            </a:r>
            <a:r>
              <a:rPr lang="en-US" altLang="zh-CN" sz="1800" dirty="0"/>
              <a:t>)，</a:t>
            </a:r>
            <a:r>
              <a:rPr lang="zh-CN" altLang="en-US" sz="1800" dirty="0"/>
              <a:t>由前面的值，通过预测器，求出预测值</a:t>
            </a:r>
            <a:r>
              <a:rPr lang="zh-CN" altLang="en-US" sz="1800" baseline="30000" dirty="0">
                <a:sym typeface="Symbol" panose="05050102010706020507" pitchFamily="18" charset="2"/>
              </a:rPr>
              <a:t></a:t>
            </a:r>
            <a:r>
              <a:rPr lang="en-US" altLang="zh-CN" sz="1800" dirty="0"/>
              <a:t>f(</a:t>
            </a:r>
            <a:r>
              <a:rPr lang="en-US" altLang="zh-CN" sz="1800" dirty="0" err="1"/>
              <a:t>x,y</a:t>
            </a:r>
            <a:r>
              <a:rPr lang="en-US" altLang="zh-CN" sz="1800" dirty="0"/>
              <a:t>)</a:t>
            </a:r>
          </a:p>
          <a:p>
            <a:pPr>
              <a:lnSpc>
                <a:spcPct val="80000"/>
              </a:lnSpc>
              <a:buFontTx/>
              <a:buNone/>
            </a:pPr>
            <a:r>
              <a:rPr lang="zh-CN" altLang="en-US" sz="1800" dirty="0"/>
              <a:t>第三步：求出预测误差 </a:t>
            </a:r>
            <a:r>
              <a:rPr lang="en-US" altLang="zh-CN" sz="2000" dirty="0">
                <a:solidFill>
                  <a:srgbClr val="FF0000"/>
                </a:solidFill>
              </a:rPr>
              <a:t>e(</a:t>
            </a:r>
            <a:r>
              <a:rPr lang="en-US" altLang="zh-CN" sz="2000" dirty="0" err="1">
                <a:solidFill>
                  <a:srgbClr val="FF0000"/>
                </a:solidFill>
              </a:rPr>
              <a:t>x,y</a:t>
            </a:r>
            <a:r>
              <a:rPr lang="en-US" altLang="zh-CN" sz="2000" dirty="0">
                <a:solidFill>
                  <a:srgbClr val="FF0000"/>
                </a:solidFill>
              </a:rPr>
              <a:t>) = f(</a:t>
            </a:r>
            <a:r>
              <a:rPr lang="en-US" altLang="zh-CN" sz="2000" dirty="0" err="1">
                <a:solidFill>
                  <a:srgbClr val="FF0000"/>
                </a:solidFill>
              </a:rPr>
              <a:t>x,y</a:t>
            </a:r>
            <a:r>
              <a:rPr lang="en-US" altLang="zh-CN" sz="2000" dirty="0">
                <a:solidFill>
                  <a:srgbClr val="FF0000"/>
                </a:solidFill>
              </a:rPr>
              <a:t>) - </a:t>
            </a:r>
            <a:r>
              <a:rPr lang="en-US" altLang="zh-CN" sz="2000" baseline="30000" dirty="0">
                <a:solidFill>
                  <a:srgbClr val="FF0000"/>
                </a:solidFill>
                <a:sym typeface="Symbol" panose="05050102010706020507" pitchFamily="18" charset="2"/>
              </a:rPr>
              <a:t></a:t>
            </a:r>
            <a:r>
              <a:rPr lang="en-US" altLang="zh-CN" sz="2000" dirty="0">
                <a:solidFill>
                  <a:srgbClr val="FF0000"/>
                </a:solidFill>
              </a:rPr>
              <a:t>f(</a:t>
            </a:r>
            <a:r>
              <a:rPr lang="en-US" altLang="zh-CN" sz="2000" dirty="0" err="1">
                <a:solidFill>
                  <a:srgbClr val="FF0000"/>
                </a:solidFill>
              </a:rPr>
              <a:t>x,y</a:t>
            </a:r>
            <a:r>
              <a:rPr lang="en-US" altLang="zh-CN" sz="2000" dirty="0">
                <a:solidFill>
                  <a:srgbClr val="FF0000"/>
                </a:solidFill>
              </a:rPr>
              <a:t>)</a:t>
            </a:r>
          </a:p>
          <a:p>
            <a:pPr>
              <a:lnSpc>
                <a:spcPct val="80000"/>
              </a:lnSpc>
              <a:buFontTx/>
              <a:buNone/>
            </a:pPr>
            <a:r>
              <a:rPr lang="zh-CN" altLang="en-US" sz="1800" dirty="0"/>
              <a:t>第四步：对误差</a:t>
            </a:r>
            <a:r>
              <a:rPr lang="en-US" altLang="zh-CN" sz="1800" dirty="0"/>
              <a:t>e(</a:t>
            </a:r>
            <a:r>
              <a:rPr lang="en-US" altLang="zh-CN" sz="1800" dirty="0" err="1"/>
              <a:t>x,y</a:t>
            </a:r>
            <a:r>
              <a:rPr lang="en-US" altLang="zh-CN" sz="1800" dirty="0"/>
              <a:t>)</a:t>
            </a:r>
            <a:r>
              <a:rPr lang="zh-CN" altLang="en-US" sz="1800" dirty="0"/>
              <a:t>编码，作为压缩值。</a:t>
            </a:r>
            <a:endParaRPr lang="en-US" altLang="zh-CN" sz="1800" dirty="0"/>
          </a:p>
          <a:p>
            <a:pPr>
              <a:lnSpc>
                <a:spcPct val="80000"/>
              </a:lnSpc>
              <a:buFontTx/>
              <a:buNone/>
            </a:pPr>
            <a:r>
              <a:rPr lang="zh-CN" altLang="en-US" sz="1800" dirty="0"/>
              <a:t>重复二、三、四步</a:t>
            </a:r>
            <a:endParaRPr lang="zh-CN" altLang="en-US" sz="1800" dirty="0">
              <a:solidFill>
                <a:srgbClr val="660066"/>
              </a:solidFill>
            </a:endParaRPr>
          </a:p>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77</a:t>
            </a:fld>
            <a:endParaRPr lang="zh-CN" altLang="en-US"/>
          </a:p>
        </p:txBody>
      </p:sp>
    </p:spTree>
    <p:extLst>
      <p:ext uri="{BB962C8B-B14F-4D97-AF65-F5344CB8AC3E}">
        <p14:creationId xmlns:p14="http://schemas.microsoft.com/office/powerpoint/2010/main" val="23048750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178</a:t>
            </a:r>
            <a:r>
              <a:rPr lang="zh-CN" altLang="en-US" dirty="0"/>
              <a:t>两幅图像的一阶熵估计大致相同（</a:t>
            </a:r>
            <a:r>
              <a:rPr lang="en-US" altLang="zh-CN" dirty="0"/>
              <a:t>7.4253 </a:t>
            </a:r>
            <a:r>
              <a:rPr lang="zh-CN" altLang="en-US" dirty="0"/>
              <a:t>和 </a:t>
            </a:r>
            <a:r>
              <a:rPr lang="en-US" altLang="zh-CN" dirty="0"/>
              <a:t>7.3505</a:t>
            </a:r>
            <a:r>
              <a:rPr lang="zh-CN" altLang="en-US" dirty="0"/>
              <a:t>比特像素），它们同样被 </a:t>
            </a:r>
            <a:r>
              <a:rPr lang="en-US" altLang="zh-CN" dirty="0"/>
              <a:t>mat2huff</a:t>
            </a:r>
            <a:r>
              <a:rPr lang="zh-CN" altLang="en-US" dirty="0"/>
              <a:t>压缩（压缩比为</a:t>
            </a:r>
            <a:r>
              <a:rPr lang="en-US" altLang="zh-CN" dirty="0"/>
              <a:t>1.0704</a:t>
            </a:r>
            <a:r>
              <a:rPr lang="zh-CN" altLang="en-US" dirty="0"/>
              <a:t>和</a:t>
            </a:r>
            <a:r>
              <a:rPr lang="en-US" altLang="zh-CN" dirty="0"/>
              <a:t>1.0821</a:t>
            </a:r>
            <a:r>
              <a:rPr lang="zh-CN" altLang="en-US" dirty="0"/>
              <a:t>），这样的结果说明图中火柴整齐排列的结构关系在</a:t>
            </a:r>
            <a:r>
              <a:rPr lang="en-US" altLang="zh-CN" dirty="0" err="1"/>
              <a:t>huffma</a:t>
            </a:r>
            <a:r>
              <a:rPr lang="zh-CN" altLang="en-US" dirty="0"/>
              <a:t>编码中并没有被利用。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baseline="0" dirty="0" err="1">
                <a:solidFill>
                  <a:srgbClr val="000000"/>
                </a:solidFill>
                <a:latin typeface="Courier New" panose="02070309020205020404" pitchFamily="49" charset="0"/>
              </a:rPr>
              <a:t>Ntrop</a:t>
            </a:r>
            <a:r>
              <a:rPr lang="zh-CN" altLang="en-US" sz="1800" b="0" i="0" u="none" strike="noStrike" baseline="0" dirty="0">
                <a:solidFill>
                  <a:srgbClr val="000000"/>
                </a:solidFill>
                <a:latin typeface="Courier New" panose="02070309020205020404" pitchFamily="49" charset="0"/>
              </a:rPr>
              <a:t>用来计算熵</a:t>
            </a:r>
            <a:endParaRPr lang="en-US" altLang="zh-CN" sz="1800" b="0" i="0" u="none" strike="noStrike" baseline="0" dirty="0">
              <a:solidFill>
                <a:srgbClr val="000000"/>
              </a:solidFill>
              <a:latin typeface="Courier New" panose="02070309020205020404" pitchFamily="49" charset="0"/>
            </a:endParaRPr>
          </a:p>
        </p:txBody>
      </p:sp>
      <p:sp>
        <p:nvSpPr>
          <p:cNvPr id="4" name="灯片编号占位符 3"/>
          <p:cNvSpPr>
            <a:spLocks noGrp="1"/>
          </p:cNvSpPr>
          <p:nvPr>
            <p:ph type="sldNum" sz="quarter" idx="5"/>
          </p:nvPr>
        </p:nvSpPr>
        <p:spPr/>
        <p:txBody>
          <a:bodyPr/>
          <a:lstStyle/>
          <a:p>
            <a:fld id="{74D000E9-B6B9-4803-B522-FF91446CF69E}" type="slidenum">
              <a:rPr lang="zh-CN" altLang="en-US" smtClean="0"/>
              <a:t>78</a:t>
            </a:fld>
            <a:endParaRPr lang="zh-CN" altLang="en-US"/>
          </a:p>
        </p:txBody>
      </p:sp>
    </p:spTree>
    <p:extLst>
      <p:ext uri="{BB962C8B-B14F-4D97-AF65-F5344CB8AC3E}">
        <p14:creationId xmlns:p14="http://schemas.microsoft.com/office/powerpoint/2010/main" val="3869664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Times New Roman" panose="02020603050405020304" pitchFamily="18" charset="0"/>
              </a:rPr>
              <a:t>邻近像素灰度分布的相关性很强。图像内部相邻像素之间存在较强的相关性所造成的冗余。</a:t>
            </a:r>
          </a:p>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13</a:t>
            </a:fld>
            <a:endParaRPr lang="zh-CN" altLang="en-US"/>
          </a:p>
        </p:txBody>
      </p:sp>
    </p:spTree>
    <p:extLst>
      <p:ext uri="{BB962C8B-B14F-4D97-AF65-F5344CB8AC3E}">
        <p14:creationId xmlns:p14="http://schemas.microsoft.com/office/powerpoint/2010/main" val="6090968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178</a:t>
            </a:r>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79</a:t>
            </a:fld>
            <a:endParaRPr lang="zh-CN" altLang="en-US"/>
          </a:p>
        </p:txBody>
      </p:sp>
    </p:spTree>
    <p:extLst>
      <p:ext uri="{BB962C8B-B14F-4D97-AF65-F5344CB8AC3E}">
        <p14:creationId xmlns:p14="http://schemas.microsoft.com/office/powerpoint/2010/main" val="34727104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178</a:t>
            </a:r>
            <a:r>
              <a:rPr lang="zh-CN" altLang="en-US" dirty="0"/>
              <a:t>此时，预测编码的熵与原图相比，减少到</a:t>
            </a:r>
            <a:r>
              <a:rPr lang="en-US" altLang="zh-CN" dirty="0"/>
              <a:t>5.9727</a:t>
            </a:r>
            <a:r>
              <a:rPr lang="zh-CN" altLang="en-US" dirty="0"/>
              <a:t>，编码效率更高。压缩比从</a:t>
            </a:r>
            <a:r>
              <a:rPr lang="en-US" altLang="zh-CN" dirty="0"/>
              <a:t>1.0821</a:t>
            </a:r>
            <a:r>
              <a:rPr lang="zh-CN" altLang="en-US" dirty="0"/>
              <a:t>增加到</a:t>
            </a:r>
            <a:r>
              <a:rPr lang="en-US" altLang="zh-CN" dirty="0"/>
              <a:t>1.3311</a:t>
            </a:r>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80</a:t>
            </a:fld>
            <a:endParaRPr lang="zh-CN" altLang="en-US"/>
          </a:p>
        </p:txBody>
      </p:sp>
    </p:spTree>
    <p:extLst>
      <p:ext uri="{BB962C8B-B14F-4D97-AF65-F5344CB8AC3E}">
        <p14:creationId xmlns:p14="http://schemas.microsoft.com/office/powerpoint/2010/main" val="34791444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结果压缩比是</a:t>
            </a:r>
            <a:r>
              <a:rPr lang="en-US" altLang="zh-CN" dirty="0"/>
              <a:t>2</a:t>
            </a:r>
            <a:r>
              <a:rPr lang="zh-CN" altLang="en-US" dirty="0"/>
              <a:t>：</a:t>
            </a:r>
            <a:r>
              <a:rPr lang="en-US" altLang="zh-CN" dirty="0"/>
              <a:t>1</a:t>
            </a:r>
            <a:r>
              <a:rPr lang="zh-CN" altLang="en-US" dirty="0"/>
              <a:t>，但少量附加开销的情况下伪轮廓减少了很多。</a:t>
            </a:r>
            <a:r>
              <a:rPr lang="en-US" altLang="zh-CN" dirty="0"/>
              <a:t>IGS</a:t>
            </a:r>
            <a:r>
              <a:rPr lang="zh-CN" altLang="en-US" dirty="0"/>
              <a:t>称为改进的灰度级量化 ，其方法是用一个伪随机数加到每个像素上将这些边缘拆散。伪随机数在量化之前由相邻像素的低阶比特产生。</a:t>
            </a:r>
          </a:p>
        </p:txBody>
      </p:sp>
      <p:sp>
        <p:nvSpPr>
          <p:cNvPr id="4" name="灯片编号占位符 3"/>
          <p:cNvSpPr>
            <a:spLocks noGrp="1"/>
          </p:cNvSpPr>
          <p:nvPr>
            <p:ph type="sldNum" sz="quarter" idx="5"/>
          </p:nvPr>
        </p:nvSpPr>
        <p:spPr/>
        <p:txBody>
          <a:bodyPr/>
          <a:lstStyle/>
          <a:p>
            <a:fld id="{74D000E9-B6B9-4803-B522-FF91446CF69E}" type="slidenum">
              <a:rPr lang="zh-CN" altLang="en-US" smtClean="0"/>
              <a:t>81</a:t>
            </a:fld>
            <a:endParaRPr lang="zh-CN" altLang="en-US"/>
          </a:p>
        </p:txBody>
      </p:sp>
    </p:spTree>
    <p:extLst>
      <p:ext uri="{BB962C8B-B14F-4D97-AF65-F5344CB8AC3E}">
        <p14:creationId xmlns:p14="http://schemas.microsoft.com/office/powerpoint/2010/main" val="3835296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结果压缩比是</a:t>
            </a:r>
            <a:r>
              <a:rPr lang="en-US" altLang="zh-CN" dirty="0"/>
              <a:t>2</a:t>
            </a:r>
            <a:r>
              <a:rPr lang="zh-CN" altLang="en-US" dirty="0"/>
              <a:t>：</a:t>
            </a:r>
            <a:r>
              <a:rPr lang="en-US" altLang="zh-CN" dirty="0"/>
              <a:t>1</a:t>
            </a:r>
            <a:r>
              <a:rPr lang="zh-CN" altLang="en-US" dirty="0"/>
              <a:t>，但少量附加开销的情况下伪轮廓减少了很多。</a:t>
            </a:r>
            <a:r>
              <a:rPr lang="en-US" altLang="zh-CN" dirty="0"/>
              <a:t>IGS</a:t>
            </a:r>
            <a:r>
              <a:rPr lang="zh-CN" altLang="en-US" dirty="0"/>
              <a:t>称为改进的灰度级量化 ，其方法是用一个伪随机数加到每个像素上将这些边缘拆散。伪随机数在量化之前由相邻像素的低阶比特产生。</a:t>
            </a:r>
          </a:p>
        </p:txBody>
      </p:sp>
      <p:sp>
        <p:nvSpPr>
          <p:cNvPr id="4" name="灯片编号占位符 3"/>
          <p:cNvSpPr>
            <a:spLocks noGrp="1"/>
          </p:cNvSpPr>
          <p:nvPr>
            <p:ph type="sldNum" sz="quarter" idx="5"/>
          </p:nvPr>
        </p:nvSpPr>
        <p:spPr/>
        <p:txBody>
          <a:bodyPr/>
          <a:lstStyle/>
          <a:p>
            <a:fld id="{74D000E9-B6B9-4803-B522-FF91446CF69E}" type="slidenum">
              <a:rPr lang="zh-CN" altLang="en-US" smtClean="0"/>
              <a:t>82</a:t>
            </a:fld>
            <a:endParaRPr lang="zh-CN" altLang="en-US"/>
          </a:p>
        </p:txBody>
      </p:sp>
    </p:spTree>
    <p:extLst>
      <p:ext uri="{BB962C8B-B14F-4D97-AF65-F5344CB8AC3E}">
        <p14:creationId xmlns:p14="http://schemas.microsoft.com/office/powerpoint/2010/main" val="2535342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ea typeface="华文楷体" panose="02010600040101010101" pitchFamily="2" charset="-122"/>
              </a:rPr>
              <a:t>视频图像序列中的不同帧之间的相关性所造成的冗余。</a:t>
            </a:r>
          </a:p>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14</a:t>
            </a:fld>
            <a:endParaRPr lang="zh-CN" altLang="en-US"/>
          </a:p>
        </p:txBody>
      </p:sp>
    </p:spTree>
    <p:extLst>
      <p:ext uri="{BB962C8B-B14F-4D97-AF65-F5344CB8AC3E}">
        <p14:creationId xmlns:p14="http://schemas.microsoft.com/office/powerpoint/2010/main" val="625963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a:ea typeface="华文楷体" panose="02010600040101010101" pitchFamily="2" charset="-122"/>
              </a:rPr>
              <a:t>是指图像中存在很强的纹理结构或自相似性。</a:t>
            </a:r>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15</a:t>
            </a:fld>
            <a:endParaRPr lang="zh-CN" altLang="en-US"/>
          </a:p>
        </p:txBody>
      </p:sp>
    </p:spTree>
    <p:extLst>
      <p:ext uri="{BB962C8B-B14F-4D97-AF65-F5344CB8AC3E}">
        <p14:creationId xmlns:p14="http://schemas.microsoft.com/office/powerpoint/2010/main" val="745823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消除冗余数据</a:t>
            </a:r>
          </a:p>
        </p:txBody>
      </p:sp>
      <p:sp>
        <p:nvSpPr>
          <p:cNvPr id="4" name="灯片编号占位符 3"/>
          <p:cNvSpPr>
            <a:spLocks noGrp="1"/>
          </p:cNvSpPr>
          <p:nvPr>
            <p:ph type="sldNum" sz="quarter" idx="5"/>
          </p:nvPr>
        </p:nvSpPr>
        <p:spPr/>
        <p:txBody>
          <a:bodyPr/>
          <a:lstStyle/>
          <a:p>
            <a:fld id="{74D000E9-B6B9-4803-B522-FF91446CF69E}" type="slidenum">
              <a:rPr lang="zh-CN" altLang="en-US" smtClean="0"/>
              <a:t>17</a:t>
            </a:fld>
            <a:endParaRPr lang="zh-CN" altLang="en-US"/>
          </a:p>
        </p:txBody>
      </p:sp>
    </p:spTree>
    <p:extLst>
      <p:ext uri="{BB962C8B-B14F-4D97-AF65-F5344CB8AC3E}">
        <p14:creationId xmlns:p14="http://schemas.microsoft.com/office/powerpoint/2010/main" val="1099517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对图像数据的压缩可借助对图像的编解码来实现，这个过程可用下图表示</a:t>
            </a:r>
          </a:p>
          <a:p>
            <a:endParaRPr lang="zh-CN" altLang="en-US" dirty="0"/>
          </a:p>
        </p:txBody>
      </p:sp>
      <p:sp>
        <p:nvSpPr>
          <p:cNvPr id="4" name="灯片编号占位符 3"/>
          <p:cNvSpPr>
            <a:spLocks noGrp="1"/>
          </p:cNvSpPr>
          <p:nvPr>
            <p:ph type="sldNum" sz="quarter" idx="5"/>
          </p:nvPr>
        </p:nvSpPr>
        <p:spPr/>
        <p:txBody>
          <a:bodyPr/>
          <a:lstStyle/>
          <a:p>
            <a:fld id="{74D000E9-B6B9-4803-B522-FF91446CF69E}" type="slidenum">
              <a:rPr lang="zh-CN" altLang="en-US" smtClean="0"/>
              <a:t>18</a:t>
            </a:fld>
            <a:endParaRPr lang="zh-CN" altLang="en-US"/>
          </a:p>
        </p:txBody>
      </p:sp>
    </p:spTree>
    <p:extLst>
      <p:ext uri="{BB962C8B-B14F-4D97-AF65-F5344CB8AC3E}">
        <p14:creationId xmlns:p14="http://schemas.microsoft.com/office/powerpoint/2010/main" val="757119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30B359-EBC1-4ABC-B1EB-89B3CD2396E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760785D-6981-4465-B7E3-443B457DA1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36E959A-3C8F-4307-A6AF-74137F170E1D}"/>
              </a:ext>
            </a:extLst>
          </p:cNvPr>
          <p:cNvSpPr>
            <a:spLocks noGrp="1"/>
          </p:cNvSpPr>
          <p:nvPr>
            <p:ph type="dt" sz="half" idx="10"/>
          </p:nvPr>
        </p:nvSpPr>
        <p:spPr/>
        <p:txBody>
          <a:bodyPr/>
          <a:lstStyle/>
          <a:p>
            <a:fld id="{5939A276-A9B5-4A51-B6AD-B38617CD450C}"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7A4F04B4-4B0C-4FE6-BB64-C940FC33BD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04FE72-F7DF-4A3A-B2C1-B29A13294F34}"/>
              </a:ext>
            </a:extLst>
          </p:cNvPr>
          <p:cNvSpPr>
            <a:spLocks noGrp="1"/>
          </p:cNvSpPr>
          <p:nvPr>
            <p:ph type="sldNum" sz="quarter" idx="12"/>
          </p:nvPr>
        </p:nvSpPr>
        <p:spPr/>
        <p:txBody>
          <a:bodyPr/>
          <a:lstStyle/>
          <a:p>
            <a:fld id="{336754BB-F5A5-4172-B601-8F9C03275C57}" type="slidenum">
              <a:rPr lang="zh-CN" altLang="en-US" smtClean="0"/>
              <a:t>‹#›</a:t>
            </a:fld>
            <a:endParaRPr lang="zh-CN" altLang="en-US"/>
          </a:p>
        </p:txBody>
      </p:sp>
    </p:spTree>
    <p:extLst>
      <p:ext uri="{BB962C8B-B14F-4D97-AF65-F5344CB8AC3E}">
        <p14:creationId xmlns:p14="http://schemas.microsoft.com/office/powerpoint/2010/main" val="1788567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AB9F4F-D61A-4564-902A-7A04D0113CD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83674B1-C21D-482A-AF30-BE1A4785D2C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BC9412A-D524-4328-B639-0C227A9C98B4}"/>
              </a:ext>
            </a:extLst>
          </p:cNvPr>
          <p:cNvSpPr>
            <a:spLocks noGrp="1"/>
          </p:cNvSpPr>
          <p:nvPr>
            <p:ph type="dt" sz="half" idx="10"/>
          </p:nvPr>
        </p:nvSpPr>
        <p:spPr/>
        <p:txBody>
          <a:bodyPr/>
          <a:lstStyle/>
          <a:p>
            <a:fld id="{5939A276-A9B5-4A51-B6AD-B38617CD450C}"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94206A2F-C808-4BC8-8393-7B2C5CC921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85EDC8-B44A-4A8F-B4E6-9C8192534C61}"/>
              </a:ext>
            </a:extLst>
          </p:cNvPr>
          <p:cNvSpPr>
            <a:spLocks noGrp="1"/>
          </p:cNvSpPr>
          <p:nvPr>
            <p:ph type="sldNum" sz="quarter" idx="12"/>
          </p:nvPr>
        </p:nvSpPr>
        <p:spPr/>
        <p:txBody>
          <a:bodyPr/>
          <a:lstStyle/>
          <a:p>
            <a:fld id="{336754BB-F5A5-4172-B601-8F9C03275C57}" type="slidenum">
              <a:rPr lang="zh-CN" altLang="en-US" smtClean="0"/>
              <a:t>‹#›</a:t>
            </a:fld>
            <a:endParaRPr lang="zh-CN" altLang="en-US"/>
          </a:p>
        </p:txBody>
      </p:sp>
    </p:spTree>
    <p:extLst>
      <p:ext uri="{BB962C8B-B14F-4D97-AF65-F5344CB8AC3E}">
        <p14:creationId xmlns:p14="http://schemas.microsoft.com/office/powerpoint/2010/main" val="2650905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0BC925D-59D3-4221-87CF-A59C161AB3F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FBA55ED-5A8C-4A19-8982-FDB43972777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35DCE9-8A42-4799-BD0B-18F59068CCB3}"/>
              </a:ext>
            </a:extLst>
          </p:cNvPr>
          <p:cNvSpPr>
            <a:spLocks noGrp="1"/>
          </p:cNvSpPr>
          <p:nvPr>
            <p:ph type="dt" sz="half" idx="10"/>
          </p:nvPr>
        </p:nvSpPr>
        <p:spPr/>
        <p:txBody>
          <a:bodyPr/>
          <a:lstStyle/>
          <a:p>
            <a:fld id="{5939A276-A9B5-4A51-B6AD-B38617CD450C}"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CFA2D94B-C672-48CD-85AD-A8FFE5EEF1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23EEB6-01C6-462C-BAC8-A0E48690B28C}"/>
              </a:ext>
            </a:extLst>
          </p:cNvPr>
          <p:cNvSpPr>
            <a:spLocks noGrp="1"/>
          </p:cNvSpPr>
          <p:nvPr>
            <p:ph type="sldNum" sz="quarter" idx="12"/>
          </p:nvPr>
        </p:nvSpPr>
        <p:spPr/>
        <p:txBody>
          <a:bodyPr/>
          <a:lstStyle/>
          <a:p>
            <a:fld id="{336754BB-F5A5-4172-B601-8F9C03275C57}" type="slidenum">
              <a:rPr lang="zh-CN" altLang="en-US" smtClean="0"/>
              <a:t>‹#›</a:t>
            </a:fld>
            <a:endParaRPr lang="zh-CN" altLang="en-US"/>
          </a:p>
        </p:txBody>
      </p:sp>
    </p:spTree>
    <p:extLst>
      <p:ext uri="{BB962C8B-B14F-4D97-AF65-F5344CB8AC3E}">
        <p14:creationId xmlns:p14="http://schemas.microsoft.com/office/powerpoint/2010/main" val="1372039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7DD67-2340-4965-86F2-26D00188D08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0E9463E-9205-41CC-BF7D-928BF3851E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0466EDC-9794-4E50-8385-4A97BA26F0C4}"/>
              </a:ext>
            </a:extLst>
          </p:cNvPr>
          <p:cNvSpPr>
            <a:spLocks noGrp="1"/>
          </p:cNvSpPr>
          <p:nvPr>
            <p:ph type="dt" sz="half" idx="10"/>
          </p:nvPr>
        </p:nvSpPr>
        <p:spPr/>
        <p:txBody>
          <a:bodyPr/>
          <a:lstStyle/>
          <a:p>
            <a:fld id="{B2A00420-009B-4280-A2DF-837786B930B1}"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7C019AA2-C081-4B22-BA71-406518F0A5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FAF1A4-E905-4C4C-84F4-A45762C6F214}"/>
              </a:ext>
            </a:extLst>
          </p:cNvPr>
          <p:cNvSpPr>
            <a:spLocks noGrp="1"/>
          </p:cNvSpPr>
          <p:nvPr>
            <p:ph type="sldNum" sz="quarter" idx="12"/>
          </p:nvPr>
        </p:nvSpPr>
        <p:spPr/>
        <p:txBody>
          <a:bodyPr/>
          <a:lstStyle/>
          <a:p>
            <a:fld id="{1755B3ED-4994-4F95-BDA8-F92022015053}" type="slidenum">
              <a:rPr lang="zh-CN" altLang="en-US" smtClean="0"/>
              <a:t>‹#›</a:t>
            </a:fld>
            <a:endParaRPr lang="zh-CN" altLang="en-US"/>
          </a:p>
        </p:txBody>
      </p:sp>
    </p:spTree>
    <p:extLst>
      <p:ext uri="{BB962C8B-B14F-4D97-AF65-F5344CB8AC3E}">
        <p14:creationId xmlns:p14="http://schemas.microsoft.com/office/powerpoint/2010/main" val="4050501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A7E6D-412F-4E6C-96A5-5722254854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4573F8-18DB-49D4-B091-BE7BCCBF100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B80EB04-15F8-4A16-9F62-F0911F65328B}"/>
              </a:ext>
            </a:extLst>
          </p:cNvPr>
          <p:cNvSpPr>
            <a:spLocks noGrp="1"/>
          </p:cNvSpPr>
          <p:nvPr>
            <p:ph type="dt" sz="half" idx="10"/>
          </p:nvPr>
        </p:nvSpPr>
        <p:spPr/>
        <p:txBody>
          <a:bodyPr/>
          <a:lstStyle/>
          <a:p>
            <a:fld id="{B2A00420-009B-4280-A2DF-837786B930B1}"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E785D347-3347-4E69-A90E-AFFBA333D3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1C6FAE-2EB4-46DC-99DD-232CF97C2E03}"/>
              </a:ext>
            </a:extLst>
          </p:cNvPr>
          <p:cNvSpPr>
            <a:spLocks noGrp="1"/>
          </p:cNvSpPr>
          <p:nvPr>
            <p:ph type="sldNum" sz="quarter" idx="12"/>
          </p:nvPr>
        </p:nvSpPr>
        <p:spPr/>
        <p:txBody>
          <a:bodyPr/>
          <a:lstStyle/>
          <a:p>
            <a:fld id="{1755B3ED-4994-4F95-BDA8-F92022015053}" type="slidenum">
              <a:rPr lang="zh-CN" altLang="en-US" smtClean="0"/>
              <a:t>‹#›</a:t>
            </a:fld>
            <a:endParaRPr lang="zh-CN" altLang="en-US"/>
          </a:p>
        </p:txBody>
      </p:sp>
    </p:spTree>
    <p:extLst>
      <p:ext uri="{BB962C8B-B14F-4D97-AF65-F5344CB8AC3E}">
        <p14:creationId xmlns:p14="http://schemas.microsoft.com/office/powerpoint/2010/main" val="2871524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7BE26-A53A-453B-9B09-A0D2987B5B2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DA85E36-80FE-4F49-9FE6-64FD20DB2D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088A2BA-2B47-47C8-BD05-058FDF6B3264}"/>
              </a:ext>
            </a:extLst>
          </p:cNvPr>
          <p:cNvSpPr>
            <a:spLocks noGrp="1"/>
          </p:cNvSpPr>
          <p:nvPr>
            <p:ph type="dt" sz="half" idx="10"/>
          </p:nvPr>
        </p:nvSpPr>
        <p:spPr/>
        <p:txBody>
          <a:bodyPr/>
          <a:lstStyle/>
          <a:p>
            <a:fld id="{B2A00420-009B-4280-A2DF-837786B930B1}"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3D41BF9B-C7BD-4019-955B-240401B946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12BEBB-69C7-44A3-9745-F4B869A497EF}"/>
              </a:ext>
            </a:extLst>
          </p:cNvPr>
          <p:cNvSpPr>
            <a:spLocks noGrp="1"/>
          </p:cNvSpPr>
          <p:nvPr>
            <p:ph type="sldNum" sz="quarter" idx="12"/>
          </p:nvPr>
        </p:nvSpPr>
        <p:spPr/>
        <p:txBody>
          <a:bodyPr/>
          <a:lstStyle/>
          <a:p>
            <a:fld id="{1755B3ED-4994-4F95-BDA8-F92022015053}" type="slidenum">
              <a:rPr lang="zh-CN" altLang="en-US" smtClean="0"/>
              <a:t>‹#›</a:t>
            </a:fld>
            <a:endParaRPr lang="zh-CN" altLang="en-US"/>
          </a:p>
        </p:txBody>
      </p:sp>
    </p:spTree>
    <p:extLst>
      <p:ext uri="{BB962C8B-B14F-4D97-AF65-F5344CB8AC3E}">
        <p14:creationId xmlns:p14="http://schemas.microsoft.com/office/powerpoint/2010/main" val="2829460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D9E3B4-B3B5-47CC-A04B-B5CD2EA5B6D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295E69C-1400-4CB1-B2C1-EB356DF5485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B890862-9B11-402E-8CF9-48D33DD79EF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0506504-2E1F-41F8-8AA9-D26431797C81}"/>
              </a:ext>
            </a:extLst>
          </p:cNvPr>
          <p:cNvSpPr>
            <a:spLocks noGrp="1"/>
          </p:cNvSpPr>
          <p:nvPr>
            <p:ph type="dt" sz="half" idx="10"/>
          </p:nvPr>
        </p:nvSpPr>
        <p:spPr/>
        <p:txBody>
          <a:bodyPr/>
          <a:lstStyle/>
          <a:p>
            <a:fld id="{B2A00420-009B-4280-A2DF-837786B930B1}" type="datetimeFigureOut">
              <a:rPr lang="zh-CN" altLang="en-US" smtClean="0"/>
              <a:t>2021/12/9</a:t>
            </a:fld>
            <a:endParaRPr lang="zh-CN" altLang="en-US"/>
          </a:p>
        </p:txBody>
      </p:sp>
      <p:sp>
        <p:nvSpPr>
          <p:cNvPr id="6" name="页脚占位符 5">
            <a:extLst>
              <a:ext uri="{FF2B5EF4-FFF2-40B4-BE49-F238E27FC236}">
                <a16:creationId xmlns:a16="http://schemas.microsoft.com/office/drawing/2014/main" id="{8F4E043D-0237-4709-8DD8-6A687AA829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0F8AC13-721C-448C-9C4B-90F1C1C6C5B4}"/>
              </a:ext>
            </a:extLst>
          </p:cNvPr>
          <p:cNvSpPr>
            <a:spLocks noGrp="1"/>
          </p:cNvSpPr>
          <p:nvPr>
            <p:ph type="sldNum" sz="quarter" idx="12"/>
          </p:nvPr>
        </p:nvSpPr>
        <p:spPr/>
        <p:txBody>
          <a:bodyPr/>
          <a:lstStyle/>
          <a:p>
            <a:fld id="{1755B3ED-4994-4F95-BDA8-F92022015053}" type="slidenum">
              <a:rPr lang="zh-CN" altLang="en-US" smtClean="0"/>
              <a:t>‹#›</a:t>
            </a:fld>
            <a:endParaRPr lang="zh-CN" altLang="en-US"/>
          </a:p>
        </p:txBody>
      </p:sp>
    </p:spTree>
    <p:extLst>
      <p:ext uri="{BB962C8B-B14F-4D97-AF65-F5344CB8AC3E}">
        <p14:creationId xmlns:p14="http://schemas.microsoft.com/office/powerpoint/2010/main" val="4217347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75F3FB-427B-41A3-A60F-FAA281B6139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F02AECC-3B78-4EBD-9518-B34E887467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754EBAF-B6A9-45E3-BCB9-67777D687A0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BEA207E-0907-4B98-8274-9E1D71B143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96C17A5-A97C-4D38-BB93-8166C018BD7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515AB16-2562-4494-AFA7-91A6855AFB7B}"/>
              </a:ext>
            </a:extLst>
          </p:cNvPr>
          <p:cNvSpPr>
            <a:spLocks noGrp="1"/>
          </p:cNvSpPr>
          <p:nvPr>
            <p:ph type="dt" sz="half" idx="10"/>
          </p:nvPr>
        </p:nvSpPr>
        <p:spPr/>
        <p:txBody>
          <a:bodyPr/>
          <a:lstStyle/>
          <a:p>
            <a:fld id="{B2A00420-009B-4280-A2DF-837786B930B1}" type="datetimeFigureOut">
              <a:rPr lang="zh-CN" altLang="en-US" smtClean="0"/>
              <a:t>2021/12/9</a:t>
            </a:fld>
            <a:endParaRPr lang="zh-CN" altLang="en-US"/>
          </a:p>
        </p:txBody>
      </p:sp>
      <p:sp>
        <p:nvSpPr>
          <p:cNvPr id="8" name="页脚占位符 7">
            <a:extLst>
              <a:ext uri="{FF2B5EF4-FFF2-40B4-BE49-F238E27FC236}">
                <a16:creationId xmlns:a16="http://schemas.microsoft.com/office/drawing/2014/main" id="{7E654A63-9DDD-4A03-925F-4B24E404330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651E5D-C634-4A4C-8CCB-70F5C8A6B57D}"/>
              </a:ext>
            </a:extLst>
          </p:cNvPr>
          <p:cNvSpPr>
            <a:spLocks noGrp="1"/>
          </p:cNvSpPr>
          <p:nvPr>
            <p:ph type="sldNum" sz="quarter" idx="12"/>
          </p:nvPr>
        </p:nvSpPr>
        <p:spPr/>
        <p:txBody>
          <a:bodyPr/>
          <a:lstStyle/>
          <a:p>
            <a:fld id="{1755B3ED-4994-4F95-BDA8-F92022015053}" type="slidenum">
              <a:rPr lang="zh-CN" altLang="en-US" smtClean="0"/>
              <a:t>‹#›</a:t>
            </a:fld>
            <a:endParaRPr lang="zh-CN" altLang="en-US"/>
          </a:p>
        </p:txBody>
      </p:sp>
    </p:spTree>
    <p:extLst>
      <p:ext uri="{BB962C8B-B14F-4D97-AF65-F5344CB8AC3E}">
        <p14:creationId xmlns:p14="http://schemas.microsoft.com/office/powerpoint/2010/main" val="756406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72AB29-1900-4D8A-9CC1-6C540402778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2E1F439-74FC-4FDB-B699-FF847B650867}"/>
              </a:ext>
            </a:extLst>
          </p:cNvPr>
          <p:cNvSpPr>
            <a:spLocks noGrp="1"/>
          </p:cNvSpPr>
          <p:nvPr>
            <p:ph type="dt" sz="half" idx="10"/>
          </p:nvPr>
        </p:nvSpPr>
        <p:spPr/>
        <p:txBody>
          <a:bodyPr/>
          <a:lstStyle/>
          <a:p>
            <a:fld id="{B2A00420-009B-4280-A2DF-837786B930B1}" type="datetimeFigureOut">
              <a:rPr lang="zh-CN" altLang="en-US" smtClean="0"/>
              <a:t>2021/12/9</a:t>
            </a:fld>
            <a:endParaRPr lang="zh-CN" altLang="en-US"/>
          </a:p>
        </p:txBody>
      </p:sp>
      <p:sp>
        <p:nvSpPr>
          <p:cNvPr id="4" name="页脚占位符 3">
            <a:extLst>
              <a:ext uri="{FF2B5EF4-FFF2-40B4-BE49-F238E27FC236}">
                <a16:creationId xmlns:a16="http://schemas.microsoft.com/office/drawing/2014/main" id="{3F51DD04-CB43-4173-BBAD-5D34DCCFC38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1223F8A-A152-4A6E-858C-9EAE004C4946}"/>
              </a:ext>
            </a:extLst>
          </p:cNvPr>
          <p:cNvSpPr>
            <a:spLocks noGrp="1"/>
          </p:cNvSpPr>
          <p:nvPr>
            <p:ph type="sldNum" sz="quarter" idx="12"/>
          </p:nvPr>
        </p:nvSpPr>
        <p:spPr/>
        <p:txBody>
          <a:bodyPr/>
          <a:lstStyle/>
          <a:p>
            <a:fld id="{1755B3ED-4994-4F95-BDA8-F92022015053}" type="slidenum">
              <a:rPr lang="zh-CN" altLang="en-US" smtClean="0"/>
              <a:t>‹#›</a:t>
            </a:fld>
            <a:endParaRPr lang="zh-CN" altLang="en-US"/>
          </a:p>
        </p:txBody>
      </p:sp>
    </p:spTree>
    <p:extLst>
      <p:ext uri="{BB962C8B-B14F-4D97-AF65-F5344CB8AC3E}">
        <p14:creationId xmlns:p14="http://schemas.microsoft.com/office/powerpoint/2010/main" val="26033707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B4BCAB5-A524-4C9A-9A30-DA20FAFFACE2}"/>
              </a:ext>
            </a:extLst>
          </p:cNvPr>
          <p:cNvSpPr>
            <a:spLocks noGrp="1"/>
          </p:cNvSpPr>
          <p:nvPr>
            <p:ph type="dt" sz="half" idx="10"/>
          </p:nvPr>
        </p:nvSpPr>
        <p:spPr/>
        <p:txBody>
          <a:bodyPr/>
          <a:lstStyle/>
          <a:p>
            <a:fld id="{B2A00420-009B-4280-A2DF-837786B930B1}" type="datetimeFigureOut">
              <a:rPr lang="zh-CN" altLang="en-US" smtClean="0"/>
              <a:t>2021/12/9</a:t>
            </a:fld>
            <a:endParaRPr lang="zh-CN" altLang="en-US"/>
          </a:p>
        </p:txBody>
      </p:sp>
      <p:sp>
        <p:nvSpPr>
          <p:cNvPr id="3" name="页脚占位符 2">
            <a:extLst>
              <a:ext uri="{FF2B5EF4-FFF2-40B4-BE49-F238E27FC236}">
                <a16:creationId xmlns:a16="http://schemas.microsoft.com/office/drawing/2014/main" id="{236BF14F-9A2D-447A-8E9B-7218E25CD28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4B9C927-5E89-4114-953F-7C2857ABF393}"/>
              </a:ext>
            </a:extLst>
          </p:cNvPr>
          <p:cNvSpPr>
            <a:spLocks noGrp="1"/>
          </p:cNvSpPr>
          <p:nvPr>
            <p:ph type="sldNum" sz="quarter" idx="12"/>
          </p:nvPr>
        </p:nvSpPr>
        <p:spPr/>
        <p:txBody>
          <a:bodyPr/>
          <a:lstStyle/>
          <a:p>
            <a:fld id="{1755B3ED-4994-4F95-BDA8-F92022015053}" type="slidenum">
              <a:rPr lang="zh-CN" altLang="en-US" smtClean="0"/>
              <a:t>‹#›</a:t>
            </a:fld>
            <a:endParaRPr lang="zh-CN" altLang="en-US"/>
          </a:p>
        </p:txBody>
      </p:sp>
    </p:spTree>
    <p:extLst>
      <p:ext uri="{BB962C8B-B14F-4D97-AF65-F5344CB8AC3E}">
        <p14:creationId xmlns:p14="http://schemas.microsoft.com/office/powerpoint/2010/main" val="3199593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1A3DFE-1CD7-45B1-8BB1-DD369403189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9F0F447-9474-415A-98C3-D01E55636B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3CF4230-46C7-4652-B782-8C07299D8F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ADF5B9F-97B4-43A0-BA93-552FE88DD2C3}"/>
              </a:ext>
            </a:extLst>
          </p:cNvPr>
          <p:cNvSpPr>
            <a:spLocks noGrp="1"/>
          </p:cNvSpPr>
          <p:nvPr>
            <p:ph type="dt" sz="half" idx="10"/>
          </p:nvPr>
        </p:nvSpPr>
        <p:spPr/>
        <p:txBody>
          <a:bodyPr/>
          <a:lstStyle/>
          <a:p>
            <a:fld id="{B2A00420-009B-4280-A2DF-837786B930B1}" type="datetimeFigureOut">
              <a:rPr lang="zh-CN" altLang="en-US" smtClean="0"/>
              <a:t>2021/12/9</a:t>
            </a:fld>
            <a:endParaRPr lang="zh-CN" altLang="en-US"/>
          </a:p>
        </p:txBody>
      </p:sp>
      <p:sp>
        <p:nvSpPr>
          <p:cNvPr id="6" name="页脚占位符 5">
            <a:extLst>
              <a:ext uri="{FF2B5EF4-FFF2-40B4-BE49-F238E27FC236}">
                <a16:creationId xmlns:a16="http://schemas.microsoft.com/office/drawing/2014/main" id="{EF4FEB71-09B7-4106-B50F-B469FB8D80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7FC8A84-E1B4-4801-A6C4-535461230952}"/>
              </a:ext>
            </a:extLst>
          </p:cNvPr>
          <p:cNvSpPr>
            <a:spLocks noGrp="1"/>
          </p:cNvSpPr>
          <p:nvPr>
            <p:ph type="sldNum" sz="quarter" idx="12"/>
          </p:nvPr>
        </p:nvSpPr>
        <p:spPr/>
        <p:txBody>
          <a:bodyPr/>
          <a:lstStyle/>
          <a:p>
            <a:fld id="{1755B3ED-4994-4F95-BDA8-F92022015053}" type="slidenum">
              <a:rPr lang="zh-CN" altLang="en-US" smtClean="0"/>
              <a:t>‹#›</a:t>
            </a:fld>
            <a:endParaRPr lang="zh-CN" altLang="en-US"/>
          </a:p>
        </p:txBody>
      </p:sp>
    </p:spTree>
    <p:extLst>
      <p:ext uri="{BB962C8B-B14F-4D97-AF65-F5344CB8AC3E}">
        <p14:creationId xmlns:p14="http://schemas.microsoft.com/office/powerpoint/2010/main" val="2359215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642BD-E214-4AD2-BBAD-E2CACE382A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405E34C-CA76-400D-9D47-EC54B4A607D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D89E473-2894-4F3F-B019-4B981901F257}"/>
              </a:ext>
            </a:extLst>
          </p:cNvPr>
          <p:cNvSpPr>
            <a:spLocks noGrp="1"/>
          </p:cNvSpPr>
          <p:nvPr>
            <p:ph type="dt" sz="half" idx="10"/>
          </p:nvPr>
        </p:nvSpPr>
        <p:spPr/>
        <p:txBody>
          <a:bodyPr/>
          <a:lstStyle/>
          <a:p>
            <a:fld id="{5939A276-A9B5-4A51-B6AD-B38617CD450C}"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6872B752-3C99-4A02-861F-FB2ABD8B12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F47DB3-2577-4679-B6A1-2E9D8C17896A}"/>
              </a:ext>
            </a:extLst>
          </p:cNvPr>
          <p:cNvSpPr>
            <a:spLocks noGrp="1"/>
          </p:cNvSpPr>
          <p:nvPr>
            <p:ph type="sldNum" sz="quarter" idx="12"/>
          </p:nvPr>
        </p:nvSpPr>
        <p:spPr/>
        <p:txBody>
          <a:bodyPr/>
          <a:lstStyle/>
          <a:p>
            <a:fld id="{336754BB-F5A5-4172-B601-8F9C03275C57}" type="slidenum">
              <a:rPr lang="zh-CN" altLang="en-US" smtClean="0"/>
              <a:t>‹#›</a:t>
            </a:fld>
            <a:endParaRPr lang="zh-CN" altLang="en-US"/>
          </a:p>
        </p:txBody>
      </p:sp>
    </p:spTree>
    <p:extLst>
      <p:ext uri="{BB962C8B-B14F-4D97-AF65-F5344CB8AC3E}">
        <p14:creationId xmlns:p14="http://schemas.microsoft.com/office/powerpoint/2010/main" val="2577079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4B4DB-A46D-4462-A818-8DDD3EB3C9D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8748298-7179-4DEE-9CAE-CA95F231B7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C2E26BC-FF66-46BC-BF8F-ED6A71D6B1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BC7B663-21C0-415B-B136-C6564EA44EA6}"/>
              </a:ext>
            </a:extLst>
          </p:cNvPr>
          <p:cNvSpPr>
            <a:spLocks noGrp="1"/>
          </p:cNvSpPr>
          <p:nvPr>
            <p:ph type="dt" sz="half" idx="10"/>
          </p:nvPr>
        </p:nvSpPr>
        <p:spPr/>
        <p:txBody>
          <a:bodyPr/>
          <a:lstStyle/>
          <a:p>
            <a:fld id="{B2A00420-009B-4280-A2DF-837786B930B1}" type="datetimeFigureOut">
              <a:rPr lang="zh-CN" altLang="en-US" smtClean="0"/>
              <a:t>2021/12/9</a:t>
            </a:fld>
            <a:endParaRPr lang="zh-CN" altLang="en-US"/>
          </a:p>
        </p:txBody>
      </p:sp>
      <p:sp>
        <p:nvSpPr>
          <p:cNvPr id="6" name="页脚占位符 5">
            <a:extLst>
              <a:ext uri="{FF2B5EF4-FFF2-40B4-BE49-F238E27FC236}">
                <a16:creationId xmlns:a16="http://schemas.microsoft.com/office/drawing/2014/main" id="{80BC23F7-46B7-4931-841A-37EC9C230F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E23A47-76FA-4D5C-9BDA-D59C38D1F8F2}"/>
              </a:ext>
            </a:extLst>
          </p:cNvPr>
          <p:cNvSpPr>
            <a:spLocks noGrp="1"/>
          </p:cNvSpPr>
          <p:nvPr>
            <p:ph type="sldNum" sz="quarter" idx="12"/>
          </p:nvPr>
        </p:nvSpPr>
        <p:spPr/>
        <p:txBody>
          <a:bodyPr/>
          <a:lstStyle/>
          <a:p>
            <a:fld id="{1755B3ED-4994-4F95-BDA8-F92022015053}" type="slidenum">
              <a:rPr lang="zh-CN" altLang="en-US" smtClean="0"/>
              <a:t>‹#›</a:t>
            </a:fld>
            <a:endParaRPr lang="zh-CN" altLang="en-US"/>
          </a:p>
        </p:txBody>
      </p:sp>
    </p:spTree>
    <p:extLst>
      <p:ext uri="{BB962C8B-B14F-4D97-AF65-F5344CB8AC3E}">
        <p14:creationId xmlns:p14="http://schemas.microsoft.com/office/powerpoint/2010/main" val="42834744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A2487B-62B7-4AF7-99B4-3A754AB6BEA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F76F7D9-9AE8-481B-9467-DE65249CCF5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F29DDCA-F1FD-417A-87E3-5D487F2AB090}"/>
              </a:ext>
            </a:extLst>
          </p:cNvPr>
          <p:cNvSpPr>
            <a:spLocks noGrp="1"/>
          </p:cNvSpPr>
          <p:nvPr>
            <p:ph type="dt" sz="half" idx="10"/>
          </p:nvPr>
        </p:nvSpPr>
        <p:spPr/>
        <p:txBody>
          <a:bodyPr/>
          <a:lstStyle/>
          <a:p>
            <a:fld id="{B2A00420-009B-4280-A2DF-837786B930B1}"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8B149A03-9BB7-4177-AD71-DCDDE5CBB7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20EFB8-18B5-4D56-B1AE-A38B5E97F458}"/>
              </a:ext>
            </a:extLst>
          </p:cNvPr>
          <p:cNvSpPr>
            <a:spLocks noGrp="1"/>
          </p:cNvSpPr>
          <p:nvPr>
            <p:ph type="sldNum" sz="quarter" idx="12"/>
          </p:nvPr>
        </p:nvSpPr>
        <p:spPr/>
        <p:txBody>
          <a:bodyPr/>
          <a:lstStyle/>
          <a:p>
            <a:fld id="{1755B3ED-4994-4F95-BDA8-F92022015053}" type="slidenum">
              <a:rPr lang="zh-CN" altLang="en-US" smtClean="0"/>
              <a:t>‹#›</a:t>
            </a:fld>
            <a:endParaRPr lang="zh-CN" altLang="en-US"/>
          </a:p>
        </p:txBody>
      </p:sp>
    </p:spTree>
    <p:extLst>
      <p:ext uri="{BB962C8B-B14F-4D97-AF65-F5344CB8AC3E}">
        <p14:creationId xmlns:p14="http://schemas.microsoft.com/office/powerpoint/2010/main" val="3544521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350130A-485D-4227-B25F-0C863045C61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B8CA4B5-1C63-4610-960F-A8C9403A4EF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0447C12-FCF6-42B4-BB8C-EBB084665F12}"/>
              </a:ext>
            </a:extLst>
          </p:cNvPr>
          <p:cNvSpPr>
            <a:spLocks noGrp="1"/>
          </p:cNvSpPr>
          <p:nvPr>
            <p:ph type="dt" sz="half" idx="10"/>
          </p:nvPr>
        </p:nvSpPr>
        <p:spPr/>
        <p:txBody>
          <a:bodyPr/>
          <a:lstStyle/>
          <a:p>
            <a:fld id="{B2A00420-009B-4280-A2DF-837786B930B1}"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ADA3F85C-DEDF-4C03-BB90-52E629EDB8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F17D97-95A9-4EEA-B555-F6A726ACFA1E}"/>
              </a:ext>
            </a:extLst>
          </p:cNvPr>
          <p:cNvSpPr>
            <a:spLocks noGrp="1"/>
          </p:cNvSpPr>
          <p:nvPr>
            <p:ph type="sldNum" sz="quarter" idx="12"/>
          </p:nvPr>
        </p:nvSpPr>
        <p:spPr/>
        <p:txBody>
          <a:bodyPr/>
          <a:lstStyle/>
          <a:p>
            <a:fld id="{1755B3ED-4994-4F95-BDA8-F92022015053}" type="slidenum">
              <a:rPr lang="zh-CN" altLang="en-US" smtClean="0"/>
              <a:t>‹#›</a:t>
            </a:fld>
            <a:endParaRPr lang="zh-CN" altLang="en-US"/>
          </a:p>
        </p:txBody>
      </p:sp>
    </p:spTree>
    <p:extLst>
      <p:ext uri="{BB962C8B-B14F-4D97-AF65-F5344CB8AC3E}">
        <p14:creationId xmlns:p14="http://schemas.microsoft.com/office/powerpoint/2010/main" val="19313343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B7CA5-3BAA-4C2C-82E7-39C2758C1C4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B9F8618-5718-46BC-B0F6-81E91DA578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41A8D09-794D-454B-8C15-2DA8F3F0A541}"/>
              </a:ext>
            </a:extLst>
          </p:cNvPr>
          <p:cNvSpPr>
            <a:spLocks noGrp="1"/>
          </p:cNvSpPr>
          <p:nvPr>
            <p:ph type="dt" sz="half" idx="10"/>
          </p:nvPr>
        </p:nvSpPr>
        <p:spPr/>
        <p:txBody>
          <a:bodyPr/>
          <a:lstStyle/>
          <a:p>
            <a:fld id="{4324F145-8CC4-413C-9EA0-5F18307927C8}"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D539F68B-87CD-4FD7-A04E-225B47212A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C9131D-8758-4971-84A2-3BC38A149A6D}"/>
              </a:ext>
            </a:extLst>
          </p:cNvPr>
          <p:cNvSpPr>
            <a:spLocks noGrp="1"/>
          </p:cNvSpPr>
          <p:nvPr>
            <p:ph type="sldNum" sz="quarter" idx="12"/>
          </p:nvPr>
        </p:nvSpPr>
        <p:spPr/>
        <p:txBody>
          <a:bodyPr/>
          <a:lstStyle/>
          <a:p>
            <a:fld id="{CB7CEDEC-9E16-4093-9664-7FB6D3EC4EFD}" type="slidenum">
              <a:rPr lang="zh-CN" altLang="en-US" smtClean="0"/>
              <a:t>‹#›</a:t>
            </a:fld>
            <a:endParaRPr lang="zh-CN" altLang="en-US"/>
          </a:p>
        </p:txBody>
      </p:sp>
    </p:spTree>
    <p:extLst>
      <p:ext uri="{BB962C8B-B14F-4D97-AF65-F5344CB8AC3E}">
        <p14:creationId xmlns:p14="http://schemas.microsoft.com/office/powerpoint/2010/main" val="27073238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FB624-699C-4CF6-80B8-5F388D94EA0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A50F3C0-C578-4999-965B-4A9E0DA62ED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FB8396E-7259-4AAC-BAA4-1816F9EB7E34}"/>
              </a:ext>
            </a:extLst>
          </p:cNvPr>
          <p:cNvSpPr>
            <a:spLocks noGrp="1"/>
          </p:cNvSpPr>
          <p:nvPr>
            <p:ph type="dt" sz="half" idx="10"/>
          </p:nvPr>
        </p:nvSpPr>
        <p:spPr/>
        <p:txBody>
          <a:bodyPr/>
          <a:lstStyle/>
          <a:p>
            <a:fld id="{4324F145-8CC4-413C-9EA0-5F18307927C8}"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857DDF06-D687-4861-ABF3-CCA5B499DE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70B679-3E56-4EA2-A457-8A067A1C2736}"/>
              </a:ext>
            </a:extLst>
          </p:cNvPr>
          <p:cNvSpPr>
            <a:spLocks noGrp="1"/>
          </p:cNvSpPr>
          <p:nvPr>
            <p:ph type="sldNum" sz="quarter" idx="12"/>
          </p:nvPr>
        </p:nvSpPr>
        <p:spPr/>
        <p:txBody>
          <a:bodyPr/>
          <a:lstStyle/>
          <a:p>
            <a:fld id="{CB7CEDEC-9E16-4093-9664-7FB6D3EC4EFD}" type="slidenum">
              <a:rPr lang="zh-CN" altLang="en-US" smtClean="0"/>
              <a:t>‹#›</a:t>
            </a:fld>
            <a:endParaRPr lang="zh-CN" altLang="en-US"/>
          </a:p>
        </p:txBody>
      </p:sp>
    </p:spTree>
    <p:extLst>
      <p:ext uri="{BB962C8B-B14F-4D97-AF65-F5344CB8AC3E}">
        <p14:creationId xmlns:p14="http://schemas.microsoft.com/office/powerpoint/2010/main" val="3040096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07763-0611-42C3-8B48-CA3E6A5EC88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1A0741-15B2-449B-AAE8-E138645B39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BC72465-7E14-4A36-8D84-548199FD16E4}"/>
              </a:ext>
            </a:extLst>
          </p:cNvPr>
          <p:cNvSpPr>
            <a:spLocks noGrp="1"/>
          </p:cNvSpPr>
          <p:nvPr>
            <p:ph type="dt" sz="half" idx="10"/>
          </p:nvPr>
        </p:nvSpPr>
        <p:spPr/>
        <p:txBody>
          <a:bodyPr/>
          <a:lstStyle/>
          <a:p>
            <a:fld id="{4324F145-8CC4-413C-9EA0-5F18307927C8}"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CF5FB064-0F62-4B6E-B11F-29F486A4AB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2E92F9-DC76-4939-9B80-45EE9A06C225}"/>
              </a:ext>
            </a:extLst>
          </p:cNvPr>
          <p:cNvSpPr>
            <a:spLocks noGrp="1"/>
          </p:cNvSpPr>
          <p:nvPr>
            <p:ph type="sldNum" sz="quarter" idx="12"/>
          </p:nvPr>
        </p:nvSpPr>
        <p:spPr/>
        <p:txBody>
          <a:bodyPr/>
          <a:lstStyle/>
          <a:p>
            <a:fld id="{CB7CEDEC-9E16-4093-9664-7FB6D3EC4EFD}" type="slidenum">
              <a:rPr lang="zh-CN" altLang="en-US" smtClean="0"/>
              <a:t>‹#›</a:t>
            </a:fld>
            <a:endParaRPr lang="zh-CN" altLang="en-US"/>
          </a:p>
        </p:txBody>
      </p:sp>
    </p:spTree>
    <p:extLst>
      <p:ext uri="{BB962C8B-B14F-4D97-AF65-F5344CB8AC3E}">
        <p14:creationId xmlns:p14="http://schemas.microsoft.com/office/powerpoint/2010/main" val="11648422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3C6F1C-C03B-4865-BF85-0F2B171073C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89FC04-59E4-4EEA-9F9F-57DBD546FA6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1D454F1-31F0-4C74-810A-C5EAA0F7095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7B47F00-71DD-459C-99EA-EC6BFB982C73}"/>
              </a:ext>
            </a:extLst>
          </p:cNvPr>
          <p:cNvSpPr>
            <a:spLocks noGrp="1"/>
          </p:cNvSpPr>
          <p:nvPr>
            <p:ph type="dt" sz="half" idx="10"/>
          </p:nvPr>
        </p:nvSpPr>
        <p:spPr/>
        <p:txBody>
          <a:bodyPr/>
          <a:lstStyle/>
          <a:p>
            <a:fld id="{4324F145-8CC4-413C-9EA0-5F18307927C8}" type="datetimeFigureOut">
              <a:rPr lang="zh-CN" altLang="en-US" smtClean="0"/>
              <a:t>2021/12/9</a:t>
            </a:fld>
            <a:endParaRPr lang="zh-CN" altLang="en-US"/>
          </a:p>
        </p:txBody>
      </p:sp>
      <p:sp>
        <p:nvSpPr>
          <p:cNvPr id="6" name="页脚占位符 5">
            <a:extLst>
              <a:ext uri="{FF2B5EF4-FFF2-40B4-BE49-F238E27FC236}">
                <a16:creationId xmlns:a16="http://schemas.microsoft.com/office/drawing/2014/main" id="{2B18B8ED-0C31-4412-8EA5-A91038948E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E7D9E83-112B-446E-9B9D-24E82E2644FA}"/>
              </a:ext>
            </a:extLst>
          </p:cNvPr>
          <p:cNvSpPr>
            <a:spLocks noGrp="1"/>
          </p:cNvSpPr>
          <p:nvPr>
            <p:ph type="sldNum" sz="quarter" idx="12"/>
          </p:nvPr>
        </p:nvSpPr>
        <p:spPr/>
        <p:txBody>
          <a:bodyPr/>
          <a:lstStyle/>
          <a:p>
            <a:fld id="{CB7CEDEC-9E16-4093-9664-7FB6D3EC4EFD}" type="slidenum">
              <a:rPr lang="zh-CN" altLang="en-US" smtClean="0"/>
              <a:t>‹#›</a:t>
            </a:fld>
            <a:endParaRPr lang="zh-CN" altLang="en-US"/>
          </a:p>
        </p:txBody>
      </p:sp>
    </p:spTree>
    <p:extLst>
      <p:ext uri="{BB962C8B-B14F-4D97-AF65-F5344CB8AC3E}">
        <p14:creationId xmlns:p14="http://schemas.microsoft.com/office/powerpoint/2010/main" val="18377913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E13C9-352E-4FA8-8721-48756FD19A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7822191-93CD-4C1F-9B14-620874BDBD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A288CA6-6B07-4210-98BB-43D46625FBD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E15C5EE-25BF-4E79-BCB8-7F6E7BC9EB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72590FD-F081-4928-A03F-89E5FF43BE3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00A6A96-393C-4570-90BA-B228782EFFF2}"/>
              </a:ext>
            </a:extLst>
          </p:cNvPr>
          <p:cNvSpPr>
            <a:spLocks noGrp="1"/>
          </p:cNvSpPr>
          <p:nvPr>
            <p:ph type="dt" sz="half" idx="10"/>
          </p:nvPr>
        </p:nvSpPr>
        <p:spPr/>
        <p:txBody>
          <a:bodyPr/>
          <a:lstStyle/>
          <a:p>
            <a:fld id="{4324F145-8CC4-413C-9EA0-5F18307927C8}" type="datetimeFigureOut">
              <a:rPr lang="zh-CN" altLang="en-US" smtClean="0"/>
              <a:t>2021/12/9</a:t>
            </a:fld>
            <a:endParaRPr lang="zh-CN" altLang="en-US"/>
          </a:p>
        </p:txBody>
      </p:sp>
      <p:sp>
        <p:nvSpPr>
          <p:cNvPr id="8" name="页脚占位符 7">
            <a:extLst>
              <a:ext uri="{FF2B5EF4-FFF2-40B4-BE49-F238E27FC236}">
                <a16:creationId xmlns:a16="http://schemas.microsoft.com/office/drawing/2014/main" id="{BEB2F28E-E7D1-4926-8D7C-9F7CD6B2940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3BF28A7-BCE8-4D71-B4FF-A47AF3AED8D2}"/>
              </a:ext>
            </a:extLst>
          </p:cNvPr>
          <p:cNvSpPr>
            <a:spLocks noGrp="1"/>
          </p:cNvSpPr>
          <p:nvPr>
            <p:ph type="sldNum" sz="quarter" idx="12"/>
          </p:nvPr>
        </p:nvSpPr>
        <p:spPr/>
        <p:txBody>
          <a:bodyPr/>
          <a:lstStyle/>
          <a:p>
            <a:fld id="{CB7CEDEC-9E16-4093-9664-7FB6D3EC4EFD}" type="slidenum">
              <a:rPr lang="zh-CN" altLang="en-US" smtClean="0"/>
              <a:t>‹#›</a:t>
            </a:fld>
            <a:endParaRPr lang="zh-CN" altLang="en-US"/>
          </a:p>
        </p:txBody>
      </p:sp>
    </p:spTree>
    <p:extLst>
      <p:ext uri="{BB962C8B-B14F-4D97-AF65-F5344CB8AC3E}">
        <p14:creationId xmlns:p14="http://schemas.microsoft.com/office/powerpoint/2010/main" val="17802970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962711-3832-42C6-88B8-1E7D7E63A53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356D624-7076-4D1C-A7CF-520254EADA19}"/>
              </a:ext>
            </a:extLst>
          </p:cNvPr>
          <p:cNvSpPr>
            <a:spLocks noGrp="1"/>
          </p:cNvSpPr>
          <p:nvPr>
            <p:ph type="dt" sz="half" idx="10"/>
          </p:nvPr>
        </p:nvSpPr>
        <p:spPr/>
        <p:txBody>
          <a:bodyPr/>
          <a:lstStyle/>
          <a:p>
            <a:fld id="{4324F145-8CC4-413C-9EA0-5F18307927C8}" type="datetimeFigureOut">
              <a:rPr lang="zh-CN" altLang="en-US" smtClean="0"/>
              <a:t>2021/12/9</a:t>
            </a:fld>
            <a:endParaRPr lang="zh-CN" altLang="en-US"/>
          </a:p>
        </p:txBody>
      </p:sp>
      <p:sp>
        <p:nvSpPr>
          <p:cNvPr id="4" name="页脚占位符 3">
            <a:extLst>
              <a:ext uri="{FF2B5EF4-FFF2-40B4-BE49-F238E27FC236}">
                <a16:creationId xmlns:a16="http://schemas.microsoft.com/office/drawing/2014/main" id="{6A3F02E8-AB0A-4CA4-95E5-D3621247FF1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1CD00FD-71A9-4E39-847B-7336701A1B6E}"/>
              </a:ext>
            </a:extLst>
          </p:cNvPr>
          <p:cNvSpPr>
            <a:spLocks noGrp="1"/>
          </p:cNvSpPr>
          <p:nvPr>
            <p:ph type="sldNum" sz="quarter" idx="12"/>
          </p:nvPr>
        </p:nvSpPr>
        <p:spPr/>
        <p:txBody>
          <a:bodyPr/>
          <a:lstStyle/>
          <a:p>
            <a:fld id="{CB7CEDEC-9E16-4093-9664-7FB6D3EC4EFD}" type="slidenum">
              <a:rPr lang="zh-CN" altLang="en-US" smtClean="0"/>
              <a:t>‹#›</a:t>
            </a:fld>
            <a:endParaRPr lang="zh-CN" altLang="en-US"/>
          </a:p>
        </p:txBody>
      </p:sp>
    </p:spTree>
    <p:extLst>
      <p:ext uri="{BB962C8B-B14F-4D97-AF65-F5344CB8AC3E}">
        <p14:creationId xmlns:p14="http://schemas.microsoft.com/office/powerpoint/2010/main" val="18477593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8511340-29B9-40DA-9C11-99C0E463A48A}"/>
              </a:ext>
            </a:extLst>
          </p:cNvPr>
          <p:cNvSpPr>
            <a:spLocks noGrp="1"/>
          </p:cNvSpPr>
          <p:nvPr>
            <p:ph type="dt" sz="half" idx="10"/>
          </p:nvPr>
        </p:nvSpPr>
        <p:spPr/>
        <p:txBody>
          <a:bodyPr/>
          <a:lstStyle/>
          <a:p>
            <a:fld id="{4324F145-8CC4-413C-9EA0-5F18307927C8}" type="datetimeFigureOut">
              <a:rPr lang="zh-CN" altLang="en-US" smtClean="0"/>
              <a:t>2021/12/9</a:t>
            </a:fld>
            <a:endParaRPr lang="zh-CN" altLang="en-US"/>
          </a:p>
        </p:txBody>
      </p:sp>
      <p:sp>
        <p:nvSpPr>
          <p:cNvPr id="3" name="页脚占位符 2">
            <a:extLst>
              <a:ext uri="{FF2B5EF4-FFF2-40B4-BE49-F238E27FC236}">
                <a16:creationId xmlns:a16="http://schemas.microsoft.com/office/drawing/2014/main" id="{7D626C6D-3AF7-47D3-8C23-EAA6C0D07CC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52E1750-16FF-44A2-B02B-EBEE85F372BA}"/>
              </a:ext>
            </a:extLst>
          </p:cNvPr>
          <p:cNvSpPr>
            <a:spLocks noGrp="1"/>
          </p:cNvSpPr>
          <p:nvPr>
            <p:ph type="sldNum" sz="quarter" idx="12"/>
          </p:nvPr>
        </p:nvSpPr>
        <p:spPr/>
        <p:txBody>
          <a:bodyPr/>
          <a:lstStyle/>
          <a:p>
            <a:fld id="{CB7CEDEC-9E16-4093-9664-7FB6D3EC4EFD}" type="slidenum">
              <a:rPr lang="zh-CN" altLang="en-US" smtClean="0"/>
              <a:t>‹#›</a:t>
            </a:fld>
            <a:endParaRPr lang="zh-CN" altLang="en-US"/>
          </a:p>
        </p:txBody>
      </p:sp>
    </p:spTree>
    <p:extLst>
      <p:ext uri="{BB962C8B-B14F-4D97-AF65-F5344CB8AC3E}">
        <p14:creationId xmlns:p14="http://schemas.microsoft.com/office/powerpoint/2010/main" val="3305158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D3139B-A2F8-477E-BE5B-B76C4A3DC30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1D13D8A-C3C7-4120-B5BE-557D3357C6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2CA03D9-421C-4E96-BB2C-9DC842D869EC}"/>
              </a:ext>
            </a:extLst>
          </p:cNvPr>
          <p:cNvSpPr>
            <a:spLocks noGrp="1"/>
          </p:cNvSpPr>
          <p:nvPr>
            <p:ph type="dt" sz="half" idx="10"/>
          </p:nvPr>
        </p:nvSpPr>
        <p:spPr/>
        <p:txBody>
          <a:bodyPr/>
          <a:lstStyle/>
          <a:p>
            <a:fld id="{5939A276-A9B5-4A51-B6AD-B38617CD450C}"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6C896016-CE6D-478B-8A0A-49C947FBAD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D3B7BA-18DA-4E7E-AC30-EAA51F51BBAE}"/>
              </a:ext>
            </a:extLst>
          </p:cNvPr>
          <p:cNvSpPr>
            <a:spLocks noGrp="1"/>
          </p:cNvSpPr>
          <p:nvPr>
            <p:ph type="sldNum" sz="quarter" idx="12"/>
          </p:nvPr>
        </p:nvSpPr>
        <p:spPr/>
        <p:txBody>
          <a:bodyPr/>
          <a:lstStyle/>
          <a:p>
            <a:fld id="{336754BB-F5A5-4172-B601-8F9C03275C57}" type="slidenum">
              <a:rPr lang="zh-CN" altLang="en-US" smtClean="0"/>
              <a:t>‹#›</a:t>
            </a:fld>
            <a:endParaRPr lang="zh-CN" altLang="en-US"/>
          </a:p>
        </p:txBody>
      </p:sp>
    </p:spTree>
    <p:extLst>
      <p:ext uri="{BB962C8B-B14F-4D97-AF65-F5344CB8AC3E}">
        <p14:creationId xmlns:p14="http://schemas.microsoft.com/office/powerpoint/2010/main" val="37810007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1F7F68-F496-4B01-A8D7-A358F8E6132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ADEF59A-F2DC-49F5-8BF7-C4E0995B8A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2601B96-76C9-4627-8B8A-56F77DEF2D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74F2F70-D80E-46A8-BB2C-7BED62AA0514}"/>
              </a:ext>
            </a:extLst>
          </p:cNvPr>
          <p:cNvSpPr>
            <a:spLocks noGrp="1"/>
          </p:cNvSpPr>
          <p:nvPr>
            <p:ph type="dt" sz="half" idx="10"/>
          </p:nvPr>
        </p:nvSpPr>
        <p:spPr/>
        <p:txBody>
          <a:bodyPr/>
          <a:lstStyle/>
          <a:p>
            <a:fld id="{4324F145-8CC4-413C-9EA0-5F18307927C8}" type="datetimeFigureOut">
              <a:rPr lang="zh-CN" altLang="en-US" smtClean="0"/>
              <a:t>2021/12/9</a:t>
            </a:fld>
            <a:endParaRPr lang="zh-CN" altLang="en-US"/>
          </a:p>
        </p:txBody>
      </p:sp>
      <p:sp>
        <p:nvSpPr>
          <p:cNvPr id="6" name="页脚占位符 5">
            <a:extLst>
              <a:ext uri="{FF2B5EF4-FFF2-40B4-BE49-F238E27FC236}">
                <a16:creationId xmlns:a16="http://schemas.microsoft.com/office/drawing/2014/main" id="{FBDEF269-4131-4DDB-9F03-A6DB9D3064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7FB7CF-6B0A-48AA-861C-A597C41D8536}"/>
              </a:ext>
            </a:extLst>
          </p:cNvPr>
          <p:cNvSpPr>
            <a:spLocks noGrp="1"/>
          </p:cNvSpPr>
          <p:nvPr>
            <p:ph type="sldNum" sz="quarter" idx="12"/>
          </p:nvPr>
        </p:nvSpPr>
        <p:spPr/>
        <p:txBody>
          <a:bodyPr/>
          <a:lstStyle/>
          <a:p>
            <a:fld id="{CB7CEDEC-9E16-4093-9664-7FB6D3EC4EFD}" type="slidenum">
              <a:rPr lang="zh-CN" altLang="en-US" smtClean="0"/>
              <a:t>‹#›</a:t>
            </a:fld>
            <a:endParaRPr lang="zh-CN" altLang="en-US"/>
          </a:p>
        </p:txBody>
      </p:sp>
    </p:spTree>
    <p:extLst>
      <p:ext uri="{BB962C8B-B14F-4D97-AF65-F5344CB8AC3E}">
        <p14:creationId xmlns:p14="http://schemas.microsoft.com/office/powerpoint/2010/main" val="654126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33568D-EEE3-40D5-AFB1-378E487038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17615ED-6797-44A7-A0B5-69C30BEA88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3DC0033-DA05-4FEA-8FCC-EA1DE8BB4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DFA3C4F-3770-4B91-963D-FCF1ABC13E41}"/>
              </a:ext>
            </a:extLst>
          </p:cNvPr>
          <p:cNvSpPr>
            <a:spLocks noGrp="1"/>
          </p:cNvSpPr>
          <p:nvPr>
            <p:ph type="dt" sz="half" idx="10"/>
          </p:nvPr>
        </p:nvSpPr>
        <p:spPr/>
        <p:txBody>
          <a:bodyPr/>
          <a:lstStyle/>
          <a:p>
            <a:fld id="{4324F145-8CC4-413C-9EA0-5F18307927C8}" type="datetimeFigureOut">
              <a:rPr lang="zh-CN" altLang="en-US" smtClean="0"/>
              <a:t>2021/12/9</a:t>
            </a:fld>
            <a:endParaRPr lang="zh-CN" altLang="en-US"/>
          </a:p>
        </p:txBody>
      </p:sp>
      <p:sp>
        <p:nvSpPr>
          <p:cNvPr id="6" name="页脚占位符 5">
            <a:extLst>
              <a:ext uri="{FF2B5EF4-FFF2-40B4-BE49-F238E27FC236}">
                <a16:creationId xmlns:a16="http://schemas.microsoft.com/office/drawing/2014/main" id="{9AE9CD7A-40F8-45D9-BE39-773EF93C91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FD683EE-50A1-4D66-A8D5-BED3B8E4B79F}"/>
              </a:ext>
            </a:extLst>
          </p:cNvPr>
          <p:cNvSpPr>
            <a:spLocks noGrp="1"/>
          </p:cNvSpPr>
          <p:nvPr>
            <p:ph type="sldNum" sz="quarter" idx="12"/>
          </p:nvPr>
        </p:nvSpPr>
        <p:spPr/>
        <p:txBody>
          <a:bodyPr/>
          <a:lstStyle/>
          <a:p>
            <a:fld id="{CB7CEDEC-9E16-4093-9664-7FB6D3EC4EFD}" type="slidenum">
              <a:rPr lang="zh-CN" altLang="en-US" smtClean="0"/>
              <a:t>‹#›</a:t>
            </a:fld>
            <a:endParaRPr lang="zh-CN" altLang="en-US"/>
          </a:p>
        </p:txBody>
      </p:sp>
    </p:spTree>
    <p:extLst>
      <p:ext uri="{BB962C8B-B14F-4D97-AF65-F5344CB8AC3E}">
        <p14:creationId xmlns:p14="http://schemas.microsoft.com/office/powerpoint/2010/main" val="3838598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C032E0-4B1D-47E4-8DC7-014C6A25C94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9607A15-AE7B-4D30-BA90-D61B15D935E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8771CAB-DF54-4F30-8C0A-D84BCAB0096E}"/>
              </a:ext>
            </a:extLst>
          </p:cNvPr>
          <p:cNvSpPr>
            <a:spLocks noGrp="1"/>
          </p:cNvSpPr>
          <p:nvPr>
            <p:ph type="dt" sz="half" idx="10"/>
          </p:nvPr>
        </p:nvSpPr>
        <p:spPr/>
        <p:txBody>
          <a:bodyPr/>
          <a:lstStyle/>
          <a:p>
            <a:fld id="{4324F145-8CC4-413C-9EA0-5F18307927C8}"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DFDC1988-10E9-43BA-8D60-74B8DCCB08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8FD2FB-B04F-4C1E-A463-431DE931DBF5}"/>
              </a:ext>
            </a:extLst>
          </p:cNvPr>
          <p:cNvSpPr>
            <a:spLocks noGrp="1"/>
          </p:cNvSpPr>
          <p:nvPr>
            <p:ph type="sldNum" sz="quarter" idx="12"/>
          </p:nvPr>
        </p:nvSpPr>
        <p:spPr/>
        <p:txBody>
          <a:bodyPr/>
          <a:lstStyle/>
          <a:p>
            <a:fld id="{CB7CEDEC-9E16-4093-9664-7FB6D3EC4EFD}" type="slidenum">
              <a:rPr lang="zh-CN" altLang="en-US" smtClean="0"/>
              <a:t>‹#›</a:t>
            </a:fld>
            <a:endParaRPr lang="zh-CN" altLang="en-US"/>
          </a:p>
        </p:txBody>
      </p:sp>
    </p:spTree>
    <p:extLst>
      <p:ext uri="{BB962C8B-B14F-4D97-AF65-F5344CB8AC3E}">
        <p14:creationId xmlns:p14="http://schemas.microsoft.com/office/powerpoint/2010/main" val="37799245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BD6F935-5EA4-4D70-9B39-E7CF8639020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A9955A4-7B1D-4599-8D38-E4F9C4F885F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DC1281A-DA9C-42DA-B72B-71994158AA2F}"/>
              </a:ext>
            </a:extLst>
          </p:cNvPr>
          <p:cNvSpPr>
            <a:spLocks noGrp="1"/>
          </p:cNvSpPr>
          <p:nvPr>
            <p:ph type="dt" sz="half" idx="10"/>
          </p:nvPr>
        </p:nvSpPr>
        <p:spPr/>
        <p:txBody>
          <a:bodyPr/>
          <a:lstStyle/>
          <a:p>
            <a:fld id="{4324F145-8CC4-413C-9EA0-5F18307927C8}"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F121CE06-0271-40D2-9DC0-4F963C44F6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65416B-2296-4875-87E6-A49B95400957}"/>
              </a:ext>
            </a:extLst>
          </p:cNvPr>
          <p:cNvSpPr>
            <a:spLocks noGrp="1"/>
          </p:cNvSpPr>
          <p:nvPr>
            <p:ph type="sldNum" sz="quarter" idx="12"/>
          </p:nvPr>
        </p:nvSpPr>
        <p:spPr/>
        <p:txBody>
          <a:bodyPr/>
          <a:lstStyle/>
          <a:p>
            <a:fld id="{CB7CEDEC-9E16-4093-9664-7FB6D3EC4EFD}" type="slidenum">
              <a:rPr lang="zh-CN" altLang="en-US" smtClean="0"/>
              <a:t>‹#›</a:t>
            </a:fld>
            <a:endParaRPr lang="zh-CN" altLang="en-US"/>
          </a:p>
        </p:txBody>
      </p:sp>
    </p:spTree>
    <p:extLst>
      <p:ext uri="{BB962C8B-B14F-4D97-AF65-F5344CB8AC3E}">
        <p14:creationId xmlns:p14="http://schemas.microsoft.com/office/powerpoint/2010/main" val="4755213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AB927-7A8F-45D8-93BC-7C16E701694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636B6C4-7E46-41B4-A252-BF2010C85A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6E32934-E5F8-4695-82C7-1E72E98EA568}"/>
              </a:ext>
            </a:extLst>
          </p:cNvPr>
          <p:cNvSpPr>
            <a:spLocks noGrp="1"/>
          </p:cNvSpPr>
          <p:nvPr>
            <p:ph type="dt" sz="half" idx="10"/>
          </p:nvPr>
        </p:nvSpPr>
        <p:spPr/>
        <p:txBody>
          <a:bodyPr/>
          <a:lstStyle/>
          <a:p>
            <a:fld id="{99381F6F-9C48-4B88-BC51-1C2BAEA3E251}"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8143FE58-7D5E-4119-A739-FC1E21A61E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B4AA59-2801-4298-80E8-3F9AEA6596ED}"/>
              </a:ext>
            </a:extLst>
          </p:cNvPr>
          <p:cNvSpPr>
            <a:spLocks noGrp="1"/>
          </p:cNvSpPr>
          <p:nvPr>
            <p:ph type="sldNum" sz="quarter" idx="12"/>
          </p:nvPr>
        </p:nvSpPr>
        <p:spPr/>
        <p:txBody>
          <a:bodyPr/>
          <a:lstStyle/>
          <a:p>
            <a:fld id="{3EC51E03-8898-4038-9761-EBD271F1702C}" type="slidenum">
              <a:rPr lang="zh-CN" altLang="en-US" smtClean="0"/>
              <a:t>‹#›</a:t>
            </a:fld>
            <a:endParaRPr lang="zh-CN" altLang="en-US"/>
          </a:p>
        </p:txBody>
      </p:sp>
    </p:spTree>
    <p:extLst>
      <p:ext uri="{BB962C8B-B14F-4D97-AF65-F5344CB8AC3E}">
        <p14:creationId xmlns:p14="http://schemas.microsoft.com/office/powerpoint/2010/main" val="15125918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4DEE1-3A0E-4B30-B6C5-7F2EEE5CB4D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49C873E-595D-4B63-BA58-7A680BA237D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51549C2-1DE5-47F8-AADC-E294D489D9FE}"/>
              </a:ext>
            </a:extLst>
          </p:cNvPr>
          <p:cNvSpPr>
            <a:spLocks noGrp="1"/>
          </p:cNvSpPr>
          <p:nvPr>
            <p:ph type="dt" sz="half" idx="10"/>
          </p:nvPr>
        </p:nvSpPr>
        <p:spPr/>
        <p:txBody>
          <a:bodyPr/>
          <a:lstStyle/>
          <a:p>
            <a:fld id="{99381F6F-9C48-4B88-BC51-1C2BAEA3E251}"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70499FAA-E1BF-47FE-A735-79F60E34B4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9AA771-BBC2-4E09-A1EE-0DB8AC17A45A}"/>
              </a:ext>
            </a:extLst>
          </p:cNvPr>
          <p:cNvSpPr>
            <a:spLocks noGrp="1"/>
          </p:cNvSpPr>
          <p:nvPr>
            <p:ph type="sldNum" sz="quarter" idx="12"/>
          </p:nvPr>
        </p:nvSpPr>
        <p:spPr/>
        <p:txBody>
          <a:bodyPr/>
          <a:lstStyle/>
          <a:p>
            <a:fld id="{3EC51E03-8898-4038-9761-EBD271F1702C}" type="slidenum">
              <a:rPr lang="zh-CN" altLang="en-US" smtClean="0"/>
              <a:t>‹#›</a:t>
            </a:fld>
            <a:endParaRPr lang="zh-CN" altLang="en-US"/>
          </a:p>
        </p:txBody>
      </p:sp>
    </p:spTree>
    <p:extLst>
      <p:ext uri="{BB962C8B-B14F-4D97-AF65-F5344CB8AC3E}">
        <p14:creationId xmlns:p14="http://schemas.microsoft.com/office/powerpoint/2010/main" val="39316156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63D0A-B8B9-4414-AA37-98F79E09EE3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393BC0E-D82C-4337-BE23-4DC8E622D1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1AB02C2-DC37-48EA-827A-7A2C020FD0F5}"/>
              </a:ext>
            </a:extLst>
          </p:cNvPr>
          <p:cNvSpPr>
            <a:spLocks noGrp="1"/>
          </p:cNvSpPr>
          <p:nvPr>
            <p:ph type="dt" sz="half" idx="10"/>
          </p:nvPr>
        </p:nvSpPr>
        <p:spPr/>
        <p:txBody>
          <a:bodyPr/>
          <a:lstStyle/>
          <a:p>
            <a:fld id="{99381F6F-9C48-4B88-BC51-1C2BAEA3E251}"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10351C8C-D5B2-454C-BE0F-125D08E0BC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F14D87-C00B-4C33-BBAF-FB7D9ADCCF27}"/>
              </a:ext>
            </a:extLst>
          </p:cNvPr>
          <p:cNvSpPr>
            <a:spLocks noGrp="1"/>
          </p:cNvSpPr>
          <p:nvPr>
            <p:ph type="sldNum" sz="quarter" idx="12"/>
          </p:nvPr>
        </p:nvSpPr>
        <p:spPr/>
        <p:txBody>
          <a:bodyPr/>
          <a:lstStyle/>
          <a:p>
            <a:fld id="{3EC51E03-8898-4038-9761-EBD271F1702C}" type="slidenum">
              <a:rPr lang="zh-CN" altLang="en-US" smtClean="0"/>
              <a:t>‹#›</a:t>
            </a:fld>
            <a:endParaRPr lang="zh-CN" altLang="en-US"/>
          </a:p>
        </p:txBody>
      </p:sp>
    </p:spTree>
    <p:extLst>
      <p:ext uri="{BB962C8B-B14F-4D97-AF65-F5344CB8AC3E}">
        <p14:creationId xmlns:p14="http://schemas.microsoft.com/office/powerpoint/2010/main" val="24102063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9BBCA0-9ED5-4995-AA3F-4DA7017B050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0E4EDE-0F65-4BF5-B0F5-AA3D5C147A3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2F19750-DDD0-468A-ABC5-D71FDE23856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09B7867-1B95-4896-8031-C8DB8B0372F8}"/>
              </a:ext>
            </a:extLst>
          </p:cNvPr>
          <p:cNvSpPr>
            <a:spLocks noGrp="1"/>
          </p:cNvSpPr>
          <p:nvPr>
            <p:ph type="dt" sz="half" idx="10"/>
          </p:nvPr>
        </p:nvSpPr>
        <p:spPr/>
        <p:txBody>
          <a:bodyPr/>
          <a:lstStyle/>
          <a:p>
            <a:fld id="{99381F6F-9C48-4B88-BC51-1C2BAEA3E251}" type="datetimeFigureOut">
              <a:rPr lang="zh-CN" altLang="en-US" smtClean="0"/>
              <a:t>2021/12/9</a:t>
            </a:fld>
            <a:endParaRPr lang="zh-CN" altLang="en-US"/>
          </a:p>
        </p:txBody>
      </p:sp>
      <p:sp>
        <p:nvSpPr>
          <p:cNvPr id="6" name="页脚占位符 5">
            <a:extLst>
              <a:ext uri="{FF2B5EF4-FFF2-40B4-BE49-F238E27FC236}">
                <a16:creationId xmlns:a16="http://schemas.microsoft.com/office/drawing/2014/main" id="{51CAB4C6-701B-4ED0-9F28-80D0D35F9B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D472D9-8FFE-4500-9213-AF765A094ECD}"/>
              </a:ext>
            </a:extLst>
          </p:cNvPr>
          <p:cNvSpPr>
            <a:spLocks noGrp="1"/>
          </p:cNvSpPr>
          <p:nvPr>
            <p:ph type="sldNum" sz="quarter" idx="12"/>
          </p:nvPr>
        </p:nvSpPr>
        <p:spPr/>
        <p:txBody>
          <a:bodyPr/>
          <a:lstStyle/>
          <a:p>
            <a:fld id="{3EC51E03-8898-4038-9761-EBD271F1702C}" type="slidenum">
              <a:rPr lang="zh-CN" altLang="en-US" smtClean="0"/>
              <a:t>‹#›</a:t>
            </a:fld>
            <a:endParaRPr lang="zh-CN" altLang="en-US"/>
          </a:p>
        </p:txBody>
      </p:sp>
    </p:spTree>
    <p:extLst>
      <p:ext uri="{BB962C8B-B14F-4D97-AF65-F5344CB8AC3E}">
        <p14:creationId xmlns:p14="http://schemas.microsoft.com/office/powerpoint/2010/main" val="21503673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729447-21CD-44C6-B307-30FD12913BC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F58FBCD-3841-45D3-AF9D-CBE3975204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E3F2FDE-34A4-49E1-8744-E5B89E967AA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8CD6344-09BE-4AF8-BAFF-CABEB1464F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3473AF4-8DFE-4C64-83E0-3E133B1C742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8F21EDD-DFEA-469D-BF7E-9CADDF1B3B66}"/>
              </a:ext>
            </a:extLst>
          </p:cNvPr>
          <p:cNvSpPr>
            <a:spLocks noGrp="1"/>
          </p:cNvSpPr>
          <p:nvPr>
            <p:ph type="dt" sz="half" idx="10"/>
          </p:nvPr>
        </p:nvSpPr>
        <p:spPr/>
        <p:txBody>
          <a:bodyPr/>
          <a:lstStyle/>
          <a:p>
            <a:fld id="{99381F6F-9C48-4B88-BC51-1C2BAEA3E251}" type="datetimeFigureOut">
              <a:rPr lang="zh-CN" altLang="en-US" smtClean="0"/>
              <a:t>2021/12/9</a:t>
            </a:fld>
            <a:endParaRPr lang="zh-CN" altLang="en-US"/>
          </a:p>
        </p:txBody>
      </p:sp>
      <p:sp>
        <p:nvSpPr>
          <p:cNvPr id="8" name="页脚占位符 7">
            <a:extLst>
              <a:ext uri="{FF2B5EF4-FFF2-40B4-BE49-F238E27FC236}">
                <a16:creationId xmlns:a16="http://schemas.microsoft.com/office/drawing/2014/main" id="{156DB908-F4A4-4F49-9ED0-007D61836DF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DD26960-8A3D-4017-98C1-97984B25CE14}"/>
              </a:ext>
            </a:extLst>
          </p:cNvPr>
          <p:cNvSpPr>
            <a:spLocks noGrp="1"/>
          </p:cNvSpPr>
          <p:nvPr>
            <p:ph type="sldNum" sz="quarter" idx="12"/>
          </p:nvPr>
        </p:nvSpPr>
        <p:spPr/>
        <p:txBody>
          <a:bodyPr/>
          <a:lstStyle/>
          <a:p>
            <a:fld id="{3EC51E03-8898-4038-9761-EBD271F1702C}" type="slidenum">
              <a:rPr lang="zh-CN" altLang="en-US" smtClean="0"/>
              <a:t>‹#›</a:t>
            </a:fld>
            <a:endParaRPr lang="zh-CN" altLang="en-US"/>
          </a:p>
        </p:txBody>
      </p:sp>
    </p:spTree>
    <p:extLst>
      <p:ext uri="{BB962C8B-B14F-4D97-AF65-F5344CB8AC3E}">
        <p14:creationId xmlns:p14="http://schemas.microsoft.com/office/powerpoint/2010/main" val="14853530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70B07-C150-4D5C-95D8-F90343F020E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4CC05F4-7DF6-4D54-8AF0-1D1EF05D5EE2}"/>
              </a:ext>
            </a:extLst>
          </p:cNvPr>
          <p:cNvSpPr>
            <a:spLocks noGrp="1"/>
          </p:cNvSpPr>
          <p:nvPr>
            <p:ph type="dt" sz="half" idx="10"/>
          </p:nvPr>
        </p:nvSpPr>
        <p:spPr/>
        <p:txBody>
          <a:bodyPr/>
          <a:lstStyle/>
          <a:p>
            <a:fld id="{99381F6F-9C48-4B88-BC51-1C2BAEA3E251}" type="datetimeFigureOut">
              <a:rPr lang="zh-CN" altLang="en-US" smtClean="0"/>
              <a:t>2021/12/9</a:t>
            </a:fld>
            <a:endParaRPr lang="zh-CN" altLang="en-US"/>
          </a:p>
        </p:txBody>
      </p:sp>
      <p:sp>
        <p:nvSpPr>
          <p:cNvPr id="4" name="页脚占位符 3">
            <a:extLst>
              <a:ext uri="{FF2B5EF4-FFF2-40B4-BE49-F238E27FC236}">
                <a16:creationId xmlns:a16="http://schemas.microsoft.com/office/drawing/2014/main" id="{87718FB0-5B0F-48B9-818B-0ECFEB2CEAF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20115C3-1C8D-4909-849B-65C57A13868F}"/>
              </a:ext>
            </a:extLst>
          </p:cNvPr>
          <p:cNvSpPr>
            <a:spLocks noGrp="1"/>
          </p:cNvSpPr>
          <p:nvPr>
            <p:ph type="sldNum" sz="quarter" idx="12"/>
          </p:nvPr>
        </p:nvSpPr>
        <p:spPr/>
        <p:txBody>
          <a:bodyPr/>
          <a:lstStyle/>
          <a:p>
            <a:fld id="{3EC51E03-8898-4038-9761-EBD271F1702C}" type="slidenum">
              <a:rPr lang="zh-CN" altLang="en-US" smtClean="0"/>
              <a:t>‹#›</a:t>
            </a:fld>
            <a:endParaRPr lang="zh-CN" altLang="en-US"/>
          </a:p>
        </p:txBody>
      </p:sp>
    </p:spTree>
    <p:extLst>
      <p:ext uri="{BB962C8B-B14F-4D97-AF65-F5344CB8AC3E}">
        <p14:creationId xmlns:p14="http://schemas.microsoft.com/office/powerpoint/2010/main" val="648849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1DD6D-EC93-4FF5-B1F9-6CE54A3D47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1BEBC81-B7AF-4BC4-9E12-DB8FEC110F1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C9112F6-D633-4F7E-BEF8-BD8E8AA2D5B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5A9BE06-6818-43CA-931A-CFD501D1CA62}"/>
              </a:ext>
            </a:extLst>
          </p:cNvPr>
          <p:cNvSpPr>
            <a:spLocks noGrp="1"/>
          </p:cNvSpPr>
          <p:nvPr>
            <p:ph type="dt" sz="half" idx="10"/>
          </p:nvPr>
        </p:nvSpPr>
        <p:spPr/>
        <p:txBody>
          <a:bodyPr/>
          <a:lstStyle/>
          <a:p>
            <a:fld id="{5939A276-A9B5-4A51-B6AD-B38617CD450C}" type="datetimeFigureOut">
              <a:rPr lang="zh-CN" altLang="en-US" smtClean="0"/>
              <a:t>2021/12/9</a:t>
            </a:fld>
            <a:endParaRPr lang="zh-CN" altLang="en-US"/>
          </a:p>
        </p:txBody>
      </p:sp>
      <p:sp>
        <p:nvSpPr>
          <p:cNvPr id="6" name="页脚占位符 5">
            <a:extLst>
              <a:ext uri="{FF2B5EF4-FFF2-40B4-BE49-F238E27FC236}">
                <a16:creationId xmlns:a16="http://schemas.microsoft.com/office/drawing/2014/main" id="{C1BCBABE-1EBC-41F7-8903-6D2D1F158A1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63BF9E8-704A-4FCE-95F9-687674E540C2}"/>
              </a:ext>
            </a:extLst>
          </p:cNvPr>
          <p:cNvSpPr>
            <a:spLocks noGrp="1"/>
          </p:cNvSpPr>
          <p:nvPr>
            <p:ph type="sldNum" sz="quarter" idx="12"/>
          </p:nvPr>
        </p:nvSpPr>
        <p:spPr/>
        <p:txBody>
          <a:bodyPr/>
          <a:lstStyle/>
          <a:p>
            <a:fld id="{336754BB-F5A5-4172-B601-8F9C03275C57}" type="slidenum">
              <a:rPr lang="zh-CN" altLang="en-US" smtClean="0"/>
              <a:t>‹#›</a:t>
            </a:fld>
            <a:endParaRPr lang="zh-CN" altLang="en-US"/>
          </a:p>
        </p:txBody>
      </p:sp>
    </p:spTree>
    <p:extLst>
      <p:ext uri="{BB962C8B-B14F-4D97-AF65-F5344CB8AC3E}">
        <p14:creationId xmlns:p14="http://schemas.microsoft.com/office/powerpoint/2010/main" val="5601946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0E3092F-9439-4DE9-8BC5-006E0ECBB470}"/>
              </a:ext>
            </a:extLst>
          </p:cNvPr>
          <p:cNvSpPr>
            <a:spLocks noGrp="1"/>
          </p:cNvSpPr>
          <p:nvPr>
            <p:ph type="dt" sz="half" idx="10"/>
          </p:nvPr>
        </p:nvSpPr>
        <p:spPr/>
        <p:txBody>
          <a:bodyPr/>
          <a:lstStyle/>
          <a:p>
            <a:fld id="{99381F6F-9C48-4B88-BC51-1C2BAEA3E251}" type="datetimeFigureOut">
              <a:rPr lang="zh-CN" altLang="en-US" smtClean="0"/>
              <a:t>2021/12/9</a:t>
            </a:fld>
            <a:endParaRPr lang="zh-CN" altLang="en-US"/>
          </a:p>
        </p:txBody>
      </p:sp>
      <p:sp>
        <p:nvSpPr>
          <p:cNvPr id="3" name="页脚占位符 2">
            <a:extLst>
              <a:ext uri="{FF2B5EF4-FFF2-40B4-BE49-F238E27FC236}">
                <a16:creationId xmlns:a16="http://schemas.microsoft.com/office/drawing/2014/main" id="{B64C523F-A022-4F7F-BAAE-63741B6AA46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E80745C-1E41-481D-A639-6C2FFDCBB302}"/>
              </a:ext>
            </a:extLst>
          </p:cNvPr>
          <p:cNvSpPr>
            <a:spLocks noGrp="1"/>
          </p:cNvSpPr>
          <p:nvPr>
            <p:ph type="sldNum" sz="quarter" idx="12"/>
          </p:nvPr>
        </p:nvSpPr>
        <p:spPr/>
        <p:txBody>
          <a:bodyPr/>
          <a:lstStyle/>
          <a:p>
            <a:fld id="{3EC51E03-8898-4038-9761-EBD271F1702C}" type="slidenum">
              <a:rPr lang="zh-CN" altLang="en-US" smtClean="0"/>
              <a:t>‹#›</a:t>
            </a:fld>
            <a:endParaRPr lang="zh-CN" altLang="en-US"/>
          </a:p>
        </p:txBody>
      </p:sp>
    </p:spTree>
    <p:extLst>
      <p:ext uri="{BB962C8B-B14F-4D97-AF65-F5344CB8AC3E}">
        <p14:creationId xmlns:p14="http://schemas.microsoft.com/office/powerpoint/2010/main" val="10337286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8B91C5-75BD-40E9-BBDE-B9C1BA15574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89218A6-6EF4-4D10-AB08-237D085F36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D7ED91F-4C3B-4B5C-B04E-8BC90F72CA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B73FDCA-0D66-4480-BA7B-3A9A469ADEEA}"/>
              </a:ext>
            </a:extLst>
          </p:cNvPr>
          <p:cNvSpPr>
            <a:spLocks noGrp="1"/>
          </p:cNvSpPr>
          <p:nvPr>
            <p:ph type="dt" sz="half" idx="10"/>
          </p:nvPr>
        </p:nvSpPr>
        <p:spPr/>
        <p:txBody>
          <a:bodyPr/>
          <a:lstStyle/>
          <a:p>
            <a:fld id="{99381F6F-9C48-4B88-BC51-1C2BAEA3E251}" type="datetimeFigureOut">
              <a:rPr lang="zh-CN" altLang="en-US" smtClean="0"/>
              <a:t>2021/12/9</a:t>
            </a:fld>
            <a:endParaRPr lang="zh-CN" altLang="en-US"/>
          </a:p>
        </p:txBody>
      </p:sp>
      <p:sp>
        <p:nvSpPr>
          <p:cNvPr id="6" name="页脚占位符 5">
            <a:extLst>
              <a:ext uri="{FF2B5EF4-FFF2-40B4-BE49-F238E27FC236}">
                <a16:creationId xmlns:a16="http://schemas.microsoft.com/office/drawing/2014/main" id="{6347147E-B2DA-4BC6-8AB8-01A5901BCD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66B556-9481-49CE-B27A-ACDD4B944778}"/>
              </a:ext>
            </a:extLst>
          </p:cNvPr>
          <p:cNvSpPr>
            <a:spLocks noGrp="1"/>
          </p:cNvSpPr>
          <p:nvPr>
            <p:ph type="sldNum" sz="quarter" idx="12"/>
          </p:nvPr>
        </p:nvSpPr>
        <p:spPr/>
        <p:txBody>
          <a:bodyPr/>
          <a:lstStyle/>
          <a:p>
            <a:fld id="{3EC51E03-8898-4038-9761-EBD271F1702C}" type="slidenum">
              <a:rPr lang="zh-CN" altLang="en-US" smtClean="0"/>
              <a:t>‹#›</a:t>
            </a:fld>
            <a:endParaRPr lang="zh-CN" altLang="en-US"/>
          </a:p>
        </p:txBody>
      </p:sp>
    </p:spTree>
    <p:extLst>
      <p:ext uri="{BB962C8B-B14F-4D97-AF65-F5344CB8AC3E}">
        <p14:creationId xmlns:p14="http://schemas.microsoft.com/office/powerpoint/2010/main" val="42637234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811E7D-C36A-44AA-899A-083E93EC3B9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3F55E89-7F6E-4FDC-87E7-8CED4BE8A7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7FF0C99-5A7C-4442-9C0F-C13D2CD62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EBBA8C6-191A-40B3-9714-8CB2D822255E}"/>
              </a:ext>
            </a:extLst>
          </p:cNvPr>
          <p:cNvSpPr>
            <a:spLocks noGrp="1"/>
          </p:cNvSpPr>
          <p:nvPr>
            <p:ph type="dt" sz="half" idx="10"/>
          </p:nvPr>
        </p:nvSpPr>
        <p:spPr/>
        <p:txBody>
          <a:bodyPr/>
          <a:lstStyle/>
          <a:p>
            <a:fld id="{99381F6F-9C48-4B88-BC51-1C2BAEA3E251}" type="datetimeFigureOut">
              <a:rPr lang="zh-CN" altLang="en-US" smtClean="0"/>
              <a:t>2021/12/9</a:t>
            </a:fld>
            <a:endParaRPr lang="zh-CN" altLang="en-US"/>
          </a:p>
        </p:txBody>
      </p:sp>
      <p:sp>
        <p:nvSpPr>
          <p:cNvPr id="6" name="页脚占位符 5">
            <a:extLst>
              <a:ext uri="{FF2B5EF4-FFF2-40B4-BE49-F238E27FC236}">
                <a16:creationId xmlns:a16="http://schemas.microsoft.com/office/drawing/2014/main" id="{C93FFD90-0F25-4342-902E-53F95E67981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645366B-B788-4DF0-A23D-B44896FA36D4}"/>
              </a:ext>
            </a:extLst>
          </p:cNvPr>
          <p:cNvSpPr>
            <a:spLocks noGrp="1"/>
          </p:cNvSpPr>
          <p:nvPr>
            <p:ph type="sldNum" sz="quarter" idx="12"/>
          </p:nvPr>
        </p:nvSpPr>
        <p:spPr/>
        <p:txBody>
          <a:bodyPr/>
          <a:lstStyle/>
          <a:p>
            <a:fld id="{3EC51E03-8898-4038-9761-EBD271F1702C}" type="slidenum">
              <a:rPr lang="zh-CN" altLang="en-US" smtClean="0"/>
              <a:t>‹#›</a:t>
            </a:fld>
            <a:endParaRPr lang="zh-CN" altLang="en-US"/>
          </a:p>
        </p:txBody>
      </p:sp>
    </p:spTree>
    <p:extLst>
      <p:ext uri="{BB962C8B-B14F-4D97-AF65-F5344CB8AC3E}">
        <p14:creationId xmlns:p14="http://schemas.microsoft.com/office/powerpoint/2010/main" val="7642057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39CC7-24F0-4F8E-BF43-443BA690EF0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F47FC91-295E-462A-88E7-2DA99A2839C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6A3EA3-68E5-4790-B792-0B95DB8AA834}"/>
              </a:ext>
            </a:extLst>
          </p:cNvPr>
          <p:cNvSpPr>
            <a:spLocks noGrp="1"/>
          </p:cNvSpPr>
          <p:nvPr>
            <p:ph type="dt" sz="half" idx="10"/>
          </p:nvPr>
        </p:nvSpPr>
        <p:spPr/>
        <p:txBody>
          <a:bodyPr/>
          <a:lstStyle/>
          <a:p>
            <a:fld id="{99381F6F-9C48-4B88-BC51-1C2BAEA3E251}"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48BD98E7-097B-4361-B405-FF13286C77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B2A5FF-F45D-44BA-BCDC-63EADFF44FFE}"/>
              </a:ext>
            </a:extLst>
          </p:cNvPr>
          <p:cNvSpPr>
            <a:spLocks noGrp="1"/>
          </p:cNvSpPr>
          <p:nvPr>
            <p:ph type="sldNum" sz="quarter" idx="12"/>
          </p:nvPr>
        </p:nvSpPr>
        <p:spPr/>
        <p:txBody>
          <a:bodyPr/>
          <a:lstStyle/>
          <a:p>
            <a:fld id="{3EC51E03-8898-4038-9761-EBD271F1702C}" type="slidenum">
              <a:rPr lang="zh-CN" altLang="en-US" smtClean="0"/>
              <a:t>‹#›</a:t>
            </a:fld>
            <a:endParaRPr lang="zh-CN" altLang="en-US"/>
          </a:p>
        </p:txBody>
      </p:sp>
    </p:spTree>
    <p:extLst>
      <p:ext uri="{BB962C8B-B14F-4D97-AF65-F5344CB8AC3E}">
        <p14:creationId xmlns:p14="http://schemas.microsoft.com/office/powerpoint/2010/main" val="2154332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D15C960-A54E-4025-810B-D88E4E2083A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7E58C86-3532-4009-B0F3-6C454F26934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E22E6BD-E0AC-4959-8296-13AD26DB39B4}"/>
              </a:ext>
            </a:extLst>
          </p:cNvPr>
          <p:cNvSpPr>
            <a:spLocks noGrp="1"/>
          </p:cNvSpPr>
          <p:nvPr>
            <p:ph type="dt" sz="half" idx="10"/>
          </p:nvPr>
        </p:nvSpPr>
        <p:spPr/>
        <p:txBody>
          <a:bodyPr/>
          <a:lstStyle/>
          <a:p>
            <a:fld id="{99381F6F-9C48-4B88-BC51-1C2BAEA3E251}"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4A0C8927-D9FA-4E35-8E88-54EDB63063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4B54DE-C249-4F56-AFAD-295610FE958E}"/>
              </a:ext>
            </a:extLst>
          </p:cNvPr>
          <p:cNvSpPr>
            <a:spLocks noGrp="1"/>
          </p:cNvSpPr>
          <p:nvPr>
            <p:ph type="sldNum" sz="quarter" idx="12"/>
          </p:nvPr>
        </p:nvSpPr>
        <p:spPr/>
        <p:txBody>
          <a:bodyPr/>
          <a:lstStyle/>
          <a:p>
            <a:fld id="{3EC51E03-8898-4038-9761-EBD271F1702C}" type="slidenum">
              <a:rPr lang="zh-CN" altLang="en-US" smtClean="0"/>
              <a:t>‹#›</a:t>
            </a:fld>
            <a:endParaRPr lang="zh-CN" altLang="en-US"/>
          </a:p>
        </p:txBody>
      </p:sp>
    </p:spTree>
    <p:extLst>
      <p:ext uri="{BB962C8B-B14F-4D97-AF65-F5344CB8AC3E}">
        <p14:creationId xmlns:p14="http://schemas.microsoft.com/office/powerpoint/2010/main" val="393296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BD0DC-936A-4E3D-8169-D8363777DF4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E9BB788-C094-431D-BC16-B6B44B86F3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1F7F863-442A-4E5B-A449-085538A11AA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8BCEA0D-AF32-41B6-AB9C-A6FCEBE474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7C2442B-7575-490B-B6B8-4683EB512CF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5CACCA5-4EFE-4464-AA3D-7AC1144D97EA}"/>
              </a:ext>
            </a:extLst>
          </p:cNvPr>
          <p:cNvSpPr>
            <a:spLocks noGrp="1"/>
          </p:cNvSpPr>
          <p:nvPr>
            <p:ph type="dt" sz="half" idx="10"/>
          </p:nvPr>
        </p:nvSpPr>
        <p:spPr/>
        <p:txBody>
          <a:bodyPr/>
          <a:lstStyle/>
          <a:p>
            <a:fld id="{5939A276-A9B5-4A51-B6AD-B38617CD450C}" type="datetimeFigureOut">
              <a:rPr lang="zh-CN" altLang="en-US" smtClean="0"/>
              <a:t>2021/12/9</a:t>
            </a:fld>
            <a:endParaRPr lang="zh-CN" altLang="en-US"/>
          </a:p>
        </p:txBody>
      </p:sp>
      <p:sp>
        <p:nvSpPr>
          <p:cNvPr id="8" name="页脚占位符 7">
            <a:extLst>
              <a:ext uri="{FF2B5EF4-FFF2-40B4-BE49-F238E27FC236}">
                <a16:creationId xmlns:a16="http://schemas.microsoft.com/office/drawing/2014/main" id="{FD4FC591-D21D-4250-B677-050113B5D1E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7BCC9BC-15B3-4605-B1C3-A8DDDD260FC3}"/>
              </a:ext>
            </a:extLst>
          </p:cNvPr>
          <p:cNvSpPr>
            <a:spLocks noGrp="1"/>
          </p:cNvSpPr>
          <p:nvPr>
            <p:ph type="sldNum" sz="quarter" idx="12"/>
          </p:nvPr>
        </p:nvSpPr>
        <p:spPr/>
        <p:txBody>
          <a:bodyPr/>
          <a:lstStyle/>
          <a:p>
            <a:fld id="{336754BB-F5A5-4172-B601-8F9C03275C57}" type="slidenum">
              <a:rPr lang="zh-CN" altLang="en-US" smtClean="0"/>
              <a:t>‹#›</a:t>
            </a:fld>
            <a:endParaRPr lang="zh-CN" altLang="en-US"/>
          </a:p>
        </p:txBody>
      </p:sp>
    </p:spTree>
    <p:extLst>
      <p:ext uri="{BB962C8B-B14F-4D97-AF65-F5344CB8AC3E}">
        <p14:creationId xmlns:p14="http://schemas.microsoft.com/office/powerpoint/2010/main" val="1742023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5C2DF8-07A3-4B5C-95F7-11A591E3EB6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FE790B8-E6D2-42C6-92BE-F14373E14FD0}"/>
              </a:ext>
            </a:extLst>
          </p:cNvPr>
          <p:cNvSpPr>
            <a:spLocks noGrp="1"/>
          </p:cNvSpPr>
          <p:nvPr>
            <p:ph type="dt" sz="half" idx="10"/>
          </p:nvPr>
        </p:nvSpPr>
        <p:spPr/>
        <p:txBody>
          <a:bodyPr/>
          <a:lstStyle/>
          <a:p>
            <a:fld id="{5939A276-A9B5-4A51-B6AD-B38617CD450C}" type="datetimeFigureOut">
              <a:rPr lang="zh-CN" altLang="en-US" smtClean="0"/>
              <a:t>2021/12/9</a:t>
            </a:fld>
            <a:endParaRPr lang="zh-CN" altLang="en-US"/>
          </a:p>
        </p:txBody>
      </p:sp>
      <p:sp>
        <p:nvSpPr>
          <p:cNvPr id="4" name="页脚占位符 3">
            <a:extLst>
              <a:ext uri="{FF2B5EF4-FFF2-40B4-BE49-F238E27FC236}">
                <a16:creationId xmlns:a16="http://schemas.microsoft.com/office/drawing/2014/main" id="{A50FD1D9-1625-4CD8-B1D6-15F8DAA1C43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EB89ADD-258D-4163-960A-FEF5C2BB0A18}"/>
              </a:ext>
            </a:extLst>
          </p:cNvPr>
          <p:cNvSpPr>
            <a:spLocks noGrp="1"/>
          </p:cNvSpPr>
          <p:nvPr>
            <p:ph type="sldNum" sz="quarter" idx="12"/>
          </p:nvPr>
        </p:nvSpPr>
        <p:spPr/>
        <p:txBody>
          <a:bodyPr/>
          <a:lstStyle/>
          <a:p>
            <a:fld id="{336754BB-F5A5-4172-B601-8F9C03275C57}" type="slidenum">
              <a:rPr lang="zh-CN" altLang="en-US" smtClean="0"/>
              <a:t>‹#›</a:t>
            </a:fld>
            <a:endParaRPr lang="zh-CN" altLang="en-US"/>
          </a:p>
        </p:txBody>
      </p:sp>
    </p:spTree>
    <p:extLst>
      <p:ext uri="{BB962C8B-B14F-4D97-AF65-F5344CB8AC3E}">
        <p14:creationId xmlns:p14="http://schemas.microsoft.com/office/powerpoint/2010/main" val="2272679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82ADFC8-9435-489F-8537-FE7AB35A83B4}"/>
              </a:ext>
            </a:extLst>
          </p:cNvPr>
          <p:cNvSpPr>
            <a:spLocks noGrp="1"/>
          </p:cNvSpPr>
          <p:nvPr>
            <p:ph type="dt" sz="half" idx="10"/>
          </p:nvPr>
        </p:nvSpPr>
        <p:spPr/>
        <p:txBody>
          <a:bodyPr/>
          <a:lstStyle/>
          <a:p>
            <a:fld id="{5939A276-A9B5-4A51-B6AD-B38617CD450C}" type="datetimeFigureOut">
              <a:rPr lang="zh-CN" altLang="en-US" smtClean="0"/>
              <a:t>2021/12/9</a:t>
            </a:fld>
            <a:endParaRPr lang="zh-CN" altLang="en-US"/>
          </a:p>
        </p:txBody>
      </p:sp>
      <p:sp>
        <p:nvSpPr>
          <p:cNvPr id="3" name="页脚占位符 2">
            <a:extLst>
              <a:ext uri="{FF2B5EF4-FFF2-40B4-BE49-F238E27FC236}">
                <a16:creationId xmlns:a16="http://schemas.microsoft.com/office/drawing/2014/main" id="{B6AFFB73-F407-4FCD-B7E8-224E3C57CE6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C68C831-B6E8-4746-B5AA-0A751891D8CE}"/>
              </a:ext>
            </a:extLst>
          </p:cNvPr>
          <p:cNvSpPr>
            <a:spLocks noGrp="1"/>
          </p:cNvSpPr>
          <p:nvPr>
            <p:ph type="sldNum" sz="quarter" idx="12"/>
          </p:nvPr>
        </p:nvSpPr>
        <p:spPr/>
        <p:txBody>
          <a:bodyPr/>
          <a:lstStyle/>
          <a:p>
            <a:fld id="{336754BB-F5A5-4172-B601-8F9C03275C57}" type="slidenum">
              <a:rPr lang="zh-CN" altLang="en-US" smtClean="0"/>
              <a:t>‹#›</a:t>
            </a:fld>
            <a:endParaRPr lang="zh-CN" altLang="en-US"/>
          </a:p>
        </p:txBody>
      </p:sp>
    </p:spTree>
    <p:extLst>
      <p:ext uri="{BB962C8B-B14F-4D97-AF65-F5344CB8AC3E}">
        <p14:creationId xmlns:p14="http://schemas.microsoft.com/office/powerpoint/2010/main" val="2713962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3C1F0-3DB5-4F3D-9ABE-D42C959F2B8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498CCE4-19AD-4805-B1B4-51C1EC934B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5849606-B1BC-4A38-9AC9-7E25F15A1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97ADEC5-CD71-4483-A7F5-54AA5EB32382}"/>
              </a:ext>
            </a:extLst>
          </p:cNvPr>
          <p:cNvSpPr>
            <a:spLocks noGrp="1"/>
          </p:cNvSpPr>
          <p:nvPr>
            <p:ph type="dt" sz="half" idx="10"/>
          </p:nvPr>
        </p:nvSpPr>
        <p:spPr/>
        <p:txBody>
          <a:bodyPr/>
          <a:lstStyle/>
          <a:p>
            <a:fld id="{5939A276-A9B5-4A51-B6AD-B38617CD450C}" type="datetimeFigureOut">
              <a:rPr lang="zh-CN" altLang="en-US" smtClean="0"/>
              <a:t>2021/12/9</a:t>
            </a:fld>
            <a:endParaRPr lang="zh-CN" altLang="en-US"/>
          </a:p>
        </p:txBody>
      </p:sp>
      <p:sp>
        <p:nvSpPr>
          <p:cNvPr id="6" name="页脚占位符 5">
            <a:extLst>
              <a:ext uri="{FF2B5EF4-FFF2-40B4-BE49-F238E27FC236}">
                <a16:creationId xmlns:a16="http://schemas.microsoft.com/office/drawing/2014/main" id="{35437860-9269-46D9-9CE2-C0F42F55E4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812830-4D54-4B5D-A3A0-8434FE1E9B2B}"/>
              </a:ext>
            </a:extLst>
          </p:cNvPr>
          <p:cNvSpPr>
            <a:spLocks noGrp="1"/>
          </p:cNvSpPr>
          <p:nvPr>
            <p:ph type="sldNum" sz="quarter" idx="12"/>
          </p:nvPr>
        </p:nvSpPr>
        <p:spPr/>
        <p:txBody>
          <a:bodyPr/>
          <a:lstStyle/>
          <a:p>
            <a:fld id="{336754BB-F5A5-4172-B601-8F9C03275C57}" type="slidenum">
              <a:rPr lang="zh-CN" altLang="en-US" smtClean="0"/>
              <a:t>‹#›</a:t>
            </a:fld>
            <a:endParaRPr lang="zh-CN" altLang="en-US"/>
          </a:p>
        </p:txBody>
      </p:sp>
    </p:spTree>
    <p:extLst>
      <p:ext uri="{BB962C8B-B14F-4D97-AF65-F5344CB8AC3E}">
        <p14:creationId xmlns:p14="http://schemas.microsoft.com/office/powerpoint/2010/main" val="260656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600D41-E42C-410D-9345-4B1F11202D8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21B9498-4FAF-49D0-B706-7549E91A3C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9CBFE2-9DAD-47AA-BCFC-8CB1BFE8E4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32B1785-3651-4C48-AC2D-0A187E39BCAC}"/>
              </a:ext>
            </a:extLst>
          </p:cNvPr>
          <p:cNvSpPr>
            <a:spLocks noGrp="1"/>
          </p:cNvSpPr>
          <p:nvPr>
            <p:ph type="dt" sz="half" idx="10"/>
          </p:nvPr>
        </p:nvSpPr>
        <p:spPr/>
        <p:txBody>
          <a:bodyPr/>
          <a:lstStyle/>
          <a:p>
            <a:fld id="{5939A276-A9B5-4A51-B6AD-B38617CD450C}" type="datetimeFigureOut">
              <a:rPr lang="zh-CN" altLang="en-US" smtClean="0"/>
              <a:t>2021/12/9</a:t>
            </a:fld>
            <a:endParaRPr lang="zh-CN" altLang="en-US"/>
          </a:p>
        </p:txBody>
      </p:sp>
      <p:sp>
        <p:nvSpPr>
          <p:cNvPr id="6" name="页脚占位符 5">
            <a:extLst>
              <a:ext uri="{FF2B5EF4-FFF2-40B4-BE49-F238E27FC236}">
                <a16:creationId xmlns:a16="http://schemas.microsoft.com/office/drawing/2014/main" id="{7E37BB0A-43A3-4986-8200-ECC443CD8B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A52925-0927-4C41-B891-A7522DC0E417}"/>
              </a:ext>
            </a:extLst>
          </p:cNvPr>
          <p:cNvSpPr>
            <a:spLocks noGrp="1"/>
          </p:cNvSpPr>
          <p:nvPr>
            <p:ph type="sldNum" sz="quarter" idx="12"/>
          </p:nvPr>
        </p:nvSpPr>
        <p:spPr/>
        <p:txBody>
          <a:bodyPr/>
          <a:lstStyle/>
          <a:p>
            <a:fld id="{336754BB-F5A5-4172-B601-8F9C03275C57}" type="slidenum">
              <a:rPr lang="zh-CN" altLang="en-US" smtClean="0"/>
              <a:t>‹#›</a:t>
            </a:fld>
            <a:endParaRPr lang="zh-CN" altLang="en-US"/>
          </a:p>
        </p:txBody>
      </p:sp>
    </p:spTree>
    <p:extLst>
      <p:ext uri="{BB962C8B-B14F-4D97-AF65-F5344CB8AC3E}">
        <p14:creationId xmlns:p14="http://schemas.microsoft.com/office/powerpoint/2010/main" val="42100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55F4930-0723-4368-B154-BA14A621F2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BCDAEBA-4EF6-4C74-93D4-EA57E1A3BE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F687943-DB87-44C5-AF3B-0373EF62CA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39A276-A9B5-4A51-B6AD-B38617CD450C}"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873CB444-4720-4954-912E-23DEC29ABD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0BCD96A-981D-4618-8032-5E948BD84B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6754BB-F5A5-4172-B601-8F9C03275C57}" type="slidenum">
              <a:rPr lang="zh-CN" altLang="en-US" smtClean="0"/>
              <a:t>‹#›</a:t>
            </a:fld>
            <a:endParaRPr lang="zh-CN" altLang="en-US"/>
          </a:p>
        </p:txBody>
      </p:sp>
    </p:spTree>
    <p:extLst>
      <p:ext uri="{BB962C8B-B14F-4D97-AF65-F5344CB8AC3E}">
        <p14:creationId xmlns:p14="http://schemas.microsoft.com/office/powerpoint/2010/main" val="1157300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FCC3296-6C93-4574-9A62-63BEBF1DC5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19AB3E4-A5B8-41EA-B2C4-484C1D8EF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788FEC-1DAE-450F-A6E1-3B561F3A79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A00420-009B-4280-A2DF-837786B930B1}"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2F3D0871-7042-4E11-BB7A-CE7E99F9B9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5927E1F-6E09-4049-A316-1FD084565F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55B3ED-4994-4F95-BDA8-F92022015053}" type="slidenum">
              <a:rPr lang="zh-CN" altLang="en-US" smtClean="0"/>
              <a:t>‹#›</a:t>
            </a:fld>
            <a:endParaRPr lang="zh-CN" altLang="en-US"/>
          </a:p>
        </p:txBody>
      </p:sp>
    </p:spTree>
    <p:extLst>
      <p:ext uri="{BB962C8B-B14F-4D97-AF65-F5344CB8AC3E}">
        <p14:creationId xmlns:p14="http://schemas.microsoft.com/office/powerpoint/2010/main" val="4456320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2CD6E22-C40F-444D-86AF-B266C7F5B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832FDC-FE87-49DE-A8C9-D1F0C81CD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20ED98-3FEA-4D66-BCDA-C3AD16B6A3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24F145-8CC4-413C-9EA0-5F18307927C8}"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C90C70FC-5A8E-4A5E-9E26-34A2E73C85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48E6570-40A7-459A-A3CF-60CED1758B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7CEDEC-9E16-4093-9664-7FB6D3EC4EFD}" type="slidenum">
              <a:rPr lang="zh-CN" altLang="en-US" smtClean="0"/>
              <a:t>‹#›</a:t>
            </a:fld>
            <a:endParaRPr lang="zh-CN" altLang="en-US"/>
          </a:p>
        </p:txBody>
      </p:sp>
    </p:spTree>
    <p:extLst>
      <p:ext uri="{BB962C8B-B14F-4D97-AF65-F5344CB8AC3E}">
        <p14:creationId xmlns:p14="http://schemas.microsoft.com/office/powerpoint/2010/main" val="37897108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356D42E-82F0-419F-95AD-AF0E71B34C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2712DDE-A6CF-4CA6-B0EB-25A26F187F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672A096-88A6-4AD6-87D0-1B746BB6E9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381F6F-9C48-4B88-BC51-1C2BAEA3E251}"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117D2C51-DFED-4455-8022-328D1272FF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8E3881C-7370-4018-AC0E-4337747ABD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C51E03-8898-4038-9761-EBD271F1702C}" type="slidenum">
              <a:rPr lang="zh-CN" altLang="en-US" smtClean="0"/>
              <a:t>‹#›</a:t>
            </a:fld>
            <a:endParaRPr lang="zh-CN" altLang="en-US"/>
          </a:p>
        </p:txBody>
      </p:sp>
    </p:spTree>
    <p:extLst>
      <p:ext uri="{BB962C8B-B14F-4D97-AF65-F5344CB8AC3E}">
        <p14:creationId xmlns:p14="http://schemas.microsoft.com/office/powerpoint/2010/main" val="130312995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4.png"/><Relationship Id="rId7" Type="http://schemas.openxmlformats.org/officeDocument/2006/relationships/diagramColors" Target="../diagrams/colors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0.emf"/><Relationship Id="rId4"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8.png"/><Relationship Id="rId4" Type="http://schemas.openxmlformats.org/officeDocument/2006/relationships/image" Target="../media/image20.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9.png"/><Relationship Id="rId4" Type="http://schemas.openxmlformats.org/officeDocument/2006/relationships/image" Target="../media/image20.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1.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24.tmp"/><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35.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8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9.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pPr>
                <a:lnSpc>
                  <a:spcPct val="90000"/>
                </a:lnSpc>
                <a:spcBef>
                  <a:spcPts val="20"/>
                </a:spcBef>
                <a:spcAft>
                  <a:spcPts val="20"/>
                </a:spcAft>
              </a:pPr>
              <a:endParaRPr lang="zh-CN" altLang="en-US">
                <a:cs typeface="+mn-ea"/>
                <a:sym typeface="+mn-lt"/>
              </a:endParaRPr>
            </a:p>
          </p:txBody>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pPr>
                <a:lnSpc>
                  <a:spcPct val="90000"/>
                </a:lnSpc>
                <a:spcBef>
                  <a:spcPts val="20"/>
                </a:spcBef>
                <a:spcAft>
                  <a:spcPts val="20"/>
                </a:spcAft>
              </a:pPr>
              <a:endParaRPr lang="zh-CN" altLang="en-US">
                <a:cs typeface="+mn-ea"/>
                <a:sym typeface="+mn-lt"/>
              </a:endParaRPr>
            </a:p>
          </p:txBody>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pPr>
                <a:lnSpc>
                  <a:spcPct val="90000"/>
                </a:lnSpc>
                <a:spcBef>
                  <a:spcPts val="20"/>
                </a:spcBef>
                <a:spcAft>
                  <a:spcPts val="20"/>
                </a:spcAft>
              </a:pPr>
              <a:endParaRPr lang="zh-CN" altLang="en-US">
                <a:cs typeface="+mn-ea"/>
                <a:sym typeface="+mn-lt"/>
              </a:endParaRPr>
            </a:p>
          </p:txBody>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90000"/>
              </a:lnSpc>
              <a:spcBef>
                <a:spcPts val="20"/>
              </a:spcBef>
              <a:spcAft>
                <a:spcPts val="20"/>
              </a:spcAft>
            </a:pPr>
            <a:endParaRPr lang="zh-CN" altLang="en-US">
              <a:cs typeface="+mn-ea"/>
              <a:sym typeface="+mn-lt"/>
            </a:endParaRPr>
          </a:p>
        </p:txBody>
      </p:sp>
      <p:sp>
        <p:nvSpPr>
          <p:cNvPr id="2" name="标题 1">
            <a:extLst>
              <a:ext uri="{FF2B5EF4-FFF2-40B4-BE49-F238E27FC236}">
                <a16:creationId xmlns:a16="http://schemas.microsoft.com/office/drawing/2014/main" id="{1A2711E3-072D-41D7-BCEE-53B081E90FDC}"/>
              </a:ext>
            </a:extLst>
          </p:cNvPr>
          <p:cNvSpPr>
            <a:spLocks noGrp="1"/>
          </p:cNvSpPr>
          <p:nvPr>
            <p:ph type="ctrTitle"/>
          </p:nvPr>
        </p:nvSpPr>
        <p:spPr>
          <a:xfrm>
            <a:off x="1524000" y="2776538"/>
            <a:ext cx="9144000" cy="1381188"/>
          </a:xfrm>
        </p:spPr>
        <p:txBody>
          <a:bodyPr anchor="ctr">
            <a:normAutofit/>
          </a:bodyPr>
          <a:lstStyle/>
          <a:p>
            <a:pPr>
              <a:spcBef>
                <a:spcPct val="20000"/>
              </a:spcBef>
              <a:spcAft>
                <a:spcPts val="20"/>
              </a:spcAft>
            </a:pPr>
            <a:r>
              <a:rPr lang="zh-CN" altLang="en-US" sz="4000" dirty="0">
                <a:solidFill>
                  <a:schemeClr val="bg2"/>
                </a:solidFill>
                <a:latin typeface="+mn-lt"/>
                <a:ea typeface="+mn-ea"/>
                <a:cs typeface="+mn-ea"/>
                <a:sym typeface="+mn-lt"/>
              </a:rPr>
              <a:t>第</a:t>
            </a:r>
            <a:r>
              <a:rPr lang="en-US" altLang="zh-CN" sz="4000" dirty="0">
                <a:solidFill>
                  <a:schemeClr val="bg2"/>
                </a:solidFill>
                <a:latin typeface="+mn-lt"/>
                <a:ea typeface="+mn-ea"/>
                <a:cs typeface="+mn-ea"/>
                <a:sym typeface="+mn-lt"/>
              </a:rPr>
              <a:t>8</a:t>
            </a:r>
            <a:r>
              <a:rPr lang="zh-CN" altLang="en-US" sz="4000" dirty="0">
                <a:solidFill>
                  <a:schemeClr val="bg2"/>
                </a:solidFill>
                <a:latin typeface="+mn-lt"/>
                <a:ea typeface="+mn-ea"/>
                <a:cs typeface="+mn-ea"/>
                <a:sym typeface="+mn-lt"/>
              </a:rPr>
              <a:t>章	图像压缩编码</a:t>
            </a:r>
          </a:p>
        </p:txBody>
      </p:sp>
      <p:sp>
        <p:nvSpPr>
          <p:cNvPr id="3" name="副标题 2">
            <a:extLst>
              <a:ext uri="{FF2B5EF4-FFF2-40B4-BE49-F238E27FC236}">
                <a16:creationId xmlns:a16="http://schemas.microsoft.com/office/drawing/2014/main" id="{9FCEAD02-F923-463B-9169-A5C37D0FF50C}"/>
              </a:ext>
            </a:extLst>
          </p:cNvPr>
          <p:cNvSpPr>
            <a:spLocks noGrp="1"/>
          </p:cNvSpPr>
          <p:nvPr>
            <p:ph type="subTitle" idx="1"/>
          </p:nvPr>
        </p:nvSpPr>
        <p:spPr>
          <a:xfrm>
            <a:off x="1524000" y="4495800"/>
            <a:ext cx="9144000" cy="762000"/>
          </a:xfrm>
        </p:spPr>
        <p:txBody>
          <a:bodyPr>
            <a:normAutofit/>
          </a:bodyPr>
          <a:lstStyle/>
          <a:p>
            <a:pPr>
              <a:spcBef>
                <a:spcPts val="20"/>
              </a:spcBef>
              <a:spcAft>
                <a:spcPts val="20"/>
              </a:spcAft>
            </a:pPr>
            <a:r>
              <a:rPr lang="zh-CN" altLang="en-US" sz="1800" dirty="0">
                <a:cs typeface="+mn-ea"/>
                <a:sym typeface="+mn-lt"/>
              </a:rPr>
              <a:t>人工智能与信息技术学院</a:t>
            </a:r>
            <a:r>
              <a:rPr lang="en-US" altLang="zh-CN" sz="1800" dirty="0">
                <a:cs typeface="+mn-ea"/>
                <a:sym typeface="+mn-lt"/>
              </a:rPr>
              <a:t>  </a:t>
            </a:r>
            <a:r>
              <a:rPr lang="zh-CN" altLang="en-US" sz="1800" dirty="0">
                <a:cs typeface="+mn-ea"/>
                <a:sym typeface="+mn-lt"/>
              </a:rPr>
              <a:t>张季</a:t>
            </a:r>
          </a:p>
        </p:txBody>
      </p:sp>
    </p:spTree>
    <p:extLst>
      <p:ext uri="{BB962C8B-B14F-4D97-AF65-F5344CB8AC3E}">
        <p14:creationId xmlns:p14="http://schemas.microsoft.com/office/powerpoint/2010/main" val="7232795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en-US">
              <a:cs typeface="+mn-ea"/>
              <a:sym typeface="+mn-lt"/>
            </a:endParaRPr>
          </a:p>
        </p:txBody>
      </p:sp>
      <p:sp>
        <p:nvSpPr>
          <p:cNvPr id="2" name="标题 1">
            <a:extLst>
              <a:ext uri="{FF2B5EF4-FFF2-40B4-BE49-F238E27FC236}">
                <a16:creationId xmlns:a16="http://schemas.microsoft.com/office/drawing/2014/main" id="{8493B744-5409-4944-ADA9-C73E8545C65C}"/>
              </a:ext>
            </a:extLst>
          </p:cNvPr>
          <p:cNvSpPr>
            <a:spLocks noGrp="1"/>
          </p:cNvSpPr>
          <p:nvPr>
            <p:ph type="title"/>
          </p:nvPr>
        </p:nvSpPr>
        <p:spPr>
          <a:xfrm>
            <a:off x="838200" y="631825"/>
            <a:ext cx="10515600" cy="1325563"/>
          </a:xfrm>
        </p:spPr>
        <p:txBody>
          <a:bodyPr>
            <a:normAutofit/>
          </a:bodyPr>
          <a:lstStyle/>
          <a:p>
            <a:pPr>
              <a:spcBef>
                <a:spcPct val="20000"/>
              </a:spcBef>
              <a:spcAft>
                <a:spcPts val="20"/>
              </a:spcAft>
            </a:pPr>
            <a:r>
              <a:rPr lang="zh-CN" altLang="en-US" dirty="0">
                <a:latin typeface="+mn-lt"/>
                <a:ea typeface="+mn-ea"/>
                <a:cs typeface="+mn-ea"/>
                <a:sym typeface="+mn-lt"/>
              </a:rPr>
              <a:t>什么是数据冗余</a:t>
            </a:r>
          </a:p>
        </p:txBody>
      </p:sp>
      <p:sp>
        <p:nvSpPr>
          <p:cNvPr id="3" name="内容占位符 2">
            <a:extLst>
              <a:ext uri="{FF2B5EF4-FFF2-40B4-BE49-F238E27FC236}">
                <a16:creationId xmlns:a16="http://schemas.microsoft.com/office/drawing/2014/main" id="{E4C226AE-73C4-4557-A700-2454A02484B0}"/>
              </a:ext>
            </a:extLst>
          </p:cNvPr>
          <p:cNvSpPr>
            <a:spLocks noGrp="1"/>
          </p:cNvSpPr>
          <p:nvPr>
            <p:ph idx="1"/>
          </p:nvPr>
        </p:nvSpPr>
        <p:spPr>
          <a:xfrm>
            <a:off x="838200" y="2057400"/>
            <a:ext cx="10515600" cy="3871762"/>
          </a:xfrm>
        </p:spPr>
        <p:txBody>
          <a:bodyPr>
            <a:normAutofit/>
          </a:bodyPr>
          <a:lstStyle/>
          <a:p>
            <a:pPr>
              <a:spcBef>
                <a:spcPts val="20"/>
              </a:spcBef>
              <a:spcAft>
                <a:spcPts val="20"/>
              </a:spcAft>
            </a:pPr>
            <a:r>
              <a:rPr lang="zh-CN" altLang="en-US" sz="2400" dirty="0">
                <a:cs typeface="+mn-ea"/>
                <a:sym typeface="+mn-lt"/>
              </a:rPr>
              <a:t>你的妻子，</a:t>
            </a:r>
            <a:r>
              <a:rPr lang="en-US" altLang="zh-CN" sz="2400" dirty="0">
                <a:cs typeface="+mn-ea"/>
                <a:sym typeface="+mn-lt"/>
              </a:rPr>
              <a:t>Helen</a:t>
            </a:r>
            <a:r>
              <a:rPr lang="zh-CN" altLang="en-US" sz="2400" dirty="0">
                <a:cs typeface="+mn-ea"/>
                <a:sym typeface="+mn-lt"/>
              </a:rPr>
              <a:t>，将于明天晚上</a:t>
            </a:r>
            <a:r>
              <a:rPr lang="en-US" altLang="zh-CN" sz="2400" dirty="0">
                <a:cs typeface="+mn-ea"/>
                <a:sym typeface="+mn-lt"/>
              </a:rPr>
              <a:t>6</a:t>
            </a:r>
            <a:r>
              <a:rPr lang="zh-CN" altLang="en-US" sz="2400" dirty="0">
                <a:cs typeface="+mn-ea"/>
                <a:sym typeface="+mn-lt"/>
              </a:rPr>
              <a:t>点零</a:t>
            </a:r>
            <a:r>
              <a:rPr lang="en-US" altLang="zh-CN" sz="2400" dirty="0">
                <a:cs typeface="+mn-ea"/>
                <a:sym typeface="+mn-lt"/>
              </a:rPr>
              <a:t>5</a:t>
            </a:r>
            <a:r>
              <a:rPr lang="zh-CN" altLang="en-US" sz="2400" dirty="0">
                <a:cs typeface="+mn-ea"/>
                <a:sym typeface="+mn-lt"/>
              </a:rPr>
              <a:t>分在上海的虹桥机场接你。</a:t>
            </a:r>
          </a:p>
          <a:p>
            <a:pPr marL="0" indent="0">
              <a:spcBef>
                <a:spcPts val="20"/>
              </a:spcBef>
              <a:spcAft>
                <a:spcPts val="20"/>
              </a:spcAft>
              <a:buNone/>
            </a:pPr>
            <a:r>
              <a:rPr lang="zh-CN" altLang="en-US" sz="2400" dirty="0">
                <a:cs typeface="+mn-ea"/>
                <a:sym typeface="+mn-lt"/>
              </a:rPr>
              <a:t>                      </a:t>
            </a:r>
            <a:r>
              <a:rPr lang="en-US" altLang="zh-CN" sz="2400" dirty="0">
                <a:cs typeface="+mn-ea"/>
                <a:sym typeface="+mn-lt"/>
              </a:rPr>
              <a:t>(23*2+10=56</a:t>
            </a:r>
            <a:r>
              <a:rPr lang="zh-CN" altLang="en-US" sz="2400" dirty="0">
                <a:cs typeface="+mn-ea"/>
                <a:sym typeface="+mn-lt"/>
              </a:rPr>
              <a:t>个半角字符</a:t>
            </a:r>
            <a:r>
              <a:rPr lang="en-US" altLang="zh-CN" sz="2400" dirty="0">
                <a:cs typeface="+mn-ea"/>
                <a:sym typeface="+mn-lt"/>
              </a:rPr>
              <a:t>)</a:t>
            </a:r>
          </a:p>
          <a:p>
            <a:pPr>
              <a:spcBef>
                <a:spcPts val="20"/>
              </a:spcBef>
              <a:spcAft>
                <a:spcPts val="20"/>
              </a:spcAft>
            </a:pPr>
            <a:r>
              <a:rPr lang="zh-CN" altLang="en-US" sz="2400" dirty="0">
                <a:cs typeface="+mn-ea"/>
                <a:sym typeface="+mn-lt"/>
              </a:rPr>
              <a:t>你的妻子将于明天晚上</a:t>
            </a:r>
            <a:r>
              <a:rPr lang="en-US" altLang="zh-CN" sz="2400" dirty="0">
                <a:cs typeface="+mn-ea"/>
                <a:sym typeface="+mn-lt"/>
              </a:rPr>
              <a:t>6</a:t>
            </a:r>
            <a:r>
              <a:rPr lang="zh-CN" altLang="en-US" sz="2400" dirty="0">
                <a:cs typeface="+mn-ea"/>
                <a:sym typeface="+mn-lt"/>
              </a:rPr>
              <a:t>点零</a:t>
            </a:r>
            <a:r>
              <a:rPr lang="en-US" altLang="zh-CN" sz="2400" dirty="0">
                <a:cs typeface="+mn-ea"/>
                <a:sym typeface="+mn-lt"/>
              </a:rPr>
              <a:t>5</a:t>
            </a:r>
            <a:r>
              <a:rPr lang="zh-CN" altLang="en-US" sz="2400" dirty="0">
                <a:cs typeface="+mn-ea"/>
                <a:sym typeface="+mn-lt"/>
              </a:rPr>
              <a:t>分在虹桥机场接你</a:t>
            </a:r>
          </a:p>
          <a:p>
            <a:pPr marL="0" indent="0">
              <a:spcBef>
                <a:spcPts val="20"/>
              </a:spcBef>
              <a:spcAft>
                <a:spcPts val="20"/>
              </a:spcAft>
              <a:buNone/>
            </a:pPr>
            <a:r>
              <a:rPr lang="zh-CN" altLang="en-US" sz="2400" dirty="0">
                <a:cs typeface="+mn-ea"/>
                <a:sym typeface="+mn-lt"/>
              </a:rPr>
              <a:t>                     </a:t>
            </a:r>
            <a:r>
              <a:rPr lang="en-US" altLang="zh-CN" sz="2400" dirty="0">
                <a:cs typeface="+mn-ea"/>
                <a:sym typeface="+mn-lt"/>
              </a:rPr>
              <a:t>(20*2+2=42</a:t>
            </a:r>
            <a:r>
              <a:rPr lang="zh-CN" altLang="en-US" sz="2400" dirty="0">
                <a:cs typeface="+mn-ea"/>
                <a:sym typeface="+mn-lt"/>
              </a:rPr>
              <a:t>个半角字符）</a:t>
            </a:r>
          </a:p>
          <a:p>
            <a:pPr>
              <a:spcBef>
                <a:spcPts val="20"/>
              </a:spcBef>
              <a:spcAft>
                <a:spcPts val="20"/>
              </a:spcAft>
            </a:pPr>
            <a:r>
              <a:rPr lang="zh-CN" altLang="en-US" sz="2400" dirty="0">
                <a:cs typeface="+mn-ea"/>
                <a:sym typeface="+mn-lt"/>
              </a:rPr>
              <a:t> </a:t>
            </a:r>
            <a:r>
              <a:rPr lang="en-US" altLang="zh-CN" sz="2400" dirty="0">
                <a:cs typeface="+mn-ea"/>
                <a:sym typeface="+mn-lt"/>
              </a:rPr>
              <a:t>Helen</a:t>
            </a:r>
            <a:r>
              <a:rPr lang="zh-CN" altLang="en-US" sz="2400" dirty="0">
                <a:cs typeface="+mn-ea"/>
                <a:sym typeface="+mn-lt"/>
              </a:rPr>
              <a:t>将于明晚</a:t>
            </a:r>
            <a:r>
              <a:rPr lang="en-US" altLang="zh-CN" sz="2400" dirty="0">
                <a:cs typeface="+mn-ea"/>
                <a:sym typeface="+mn-lt"/>
              </a:rPr>
              <a:t>6</a:t>
            </a:r>
            <a:r>
              <a:rPr lang="zh-CN" altLang="en-US" sz="2400" dirty="0">
                <a:cs typeface="+mn-ea"/>
                <a:sym typeface="+mn-lt"/>
              </a:rPr>
              <a:t>点在虹桥接你</a:t>
            </a:r>
          </a:p>
          <a:p>
            <a:pPr marL="0" indent="0">
              <a:spcBef>
                <a:spcPts val="20"/>
              </a:spcBef>
              <a:spcAft>
                <a:spcPts val="20"/>
              </a:spcAft>
              <a:buNone/>
            </a:pPr>
            <a:r>
              <a:rPr lang="zh-CN" altLang="en-US" sz="2400" dirty="0">
                <a:cs typeface="+mn-ea"/>
                <a:sym typeface="+mn-lt"/>
              </a:rPr>
              <a:t>                     </a:t>
            </a:r>
            <a:r>
              <a:rPr lang="en-US" altLang="zh-CN" sz="2400" dirty="0">
                <a:cs typeface="+mn-ea"/>
                <a:sym typeface="+mn-lt"/>
              </a:rPr>
              <a:t>(10*2+6=26</a:t>
            </a:r>
            <a:r>
              <a:rPr lang="zh-CN" altLang="en-US" sz="2400" dirty="0">
                <a:cs typeface="+mn-ea"/>
                <a:sym typeface="+mn-lt"/>
              </a:rPr>
              <a:t>个半角字符）</a:t>
            </a:r>
          </a:p>
          <a:p>
            <a:pPr>
              <a:spcBef>
                <a:spcPts val="20"/>
              </a:spcBef>
              <a:spcAft>
                <a:spcPts val="20"/>
              </a:spcAft>
            </a:pPr>
            <a:endParaRPr lang="zh-CN" altLang="en-US" sz="2400" dirty="0">
              <a:cs typeface="+mn-ea"/>
              <a:sym typeface="+mn-lt"/>
            </a:endParaRPr>
          </a:p>
        </p:txBody>
      </p:sp>
      <p:sp>
        <p:nvSpPr>
          <p:cNvPr id="5" name="Text Box 6">
            <a:extLst>
              <a:ext uri="{FF2B5EF4-FFF2-40B4-BE49-F238E27FC236}">
                <a16:creationId xmlns:a16="http://schemas.microsoft.com/office/drawing/2014/main" id="{33F100F8-4E10-4B1B-B46D-6BA18648BBD5}"/>
              </a:ext>
            </a:extLst>
          </p:cNvPr>
          <p:cNvSpPr txBox="1">
            <a:spLocks noChangeArrowheads="1"/>
          </p:cNvSpPr>
          <p:nvPr/>
        </p:nvSpPr>
        <p:spPr bwMode="auto">
          <a:xfrm>
            <a:off x="8558315" y="4663901"/>
            <a:ext cx="3053803" cy="142192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90000"/>
              </a:lnSpc>
              <a:spcBef>
                <a:spcPct val="20000"/>
              </a:spcBef>
              <a:spcAft>
                <a:spcPts val="20"/>
              </a:spcAft>
              <a:buClrTx/>
              <a:buFontTx/>
              <a:buNone/>
            </a:pPr>
            <a:r>
              <a:rPr kumimoji="1" lang="zh-CN" altLang="en-US" sz="2400" b="1" dirty="0">
                <a:solidFill>
                  <a:srgbClr val="6600CC"/>
                </a:solidFill>
                <a:cs typeface="+mn-ea"/>
                <a:sym typeface="+mn-lt"/>
              </a:rPr>
              <a:t>结论：只要接收端不会产生误解，就可以减少承载信息的数据量。</a:t>
            </a:r>
          </a:p>
        </p:txBody>
      </p:sp>
    </p:spTree>
    <p:extLst>
      <p:ext uri="{BB962C8B-B14F-4D97-AF65-F5344CB8AC3E}">
        <p14:creationId xmlns:p14="http://schemas.microsoft.com/office/powerpoint/2010/main" val="77364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par>
                          <p:cTn id="33" fill="hold">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linds(horizontal)">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en-US">
              <a:cs typeface="+mn-ea"/>
              <a:sym typeface="+mn-lt"/>
            </a:endParaRPr>
          </a:p>
        </p:txBody>
      </p:sp>
      <p:sp>
        <p:nvSpPr>
          <p:cNvPr id="2" name="标题 1">
            <a:extLst>
              <a:ext uri="{FF2B5EF4-FFF2-40B4-BE49-F238E27FC236}">
                <a16:creationId xmlns:a16="http://schemas.microsoft.com/office/drawing/2014/main" id="{8493B744-5409-4944-ADA9-C73E8545C65C}"/>
              </a:ext>
            </a:extLst>
          </p:cNvPr>
          <p:cNvSpPr>
            <a:spLocks noGrp="1"/>
          </p:cNvSpPr>
          <p:nvPr>
            <p:ph type="title"/>
          </p:nvPr>
        </p:nvSpPr>
        <p:spPr>
          <a:xfrm>
            <a:off x="838200" y="631825"/>
            <a:ext cx="10515600" cy="1325563"/>
          </a:xfrm>
        </p:spPr>
        <p:txBody>
          <a:bodyPr>
            <a:normAutofit/>
          </a:bodyPr>
          <a:lstStyle/>
          <a:p>
            <a:pPr>
              <a:spcBef>
                <a:spcPct val="20000"/>
              </a:spcBef>
              <a:spcAft>
                <a:spcPts val="20"/>
              </a:spcAft>
            </a:pPr>
            <a:r>
              <a:rPr lang="zh-CN" altLang="en-US" dirty="0">
                <a:latin typeface="+mn-lt"/>
                <a:ea typeface="+mn-ea"/>
                <a:cs typeface="+mn-ea"/>
                <a:sym typeface="+mn-lt"/>
              </a:rPr>
              <a:t>描述上的冗余</a:t>
            </a:r>
          </a:p>
        </p:txBody>
      </p:sp>
      <p:sp>
        <p:nvSpPr>
          <p:cNvPr id="3" name="内容占位符 2">
            <a:extLst>
              <a:ext uri="{FF2B5EF4-FFF2-40B4-BE49-F238E27FC236}">
                <a16:creationId xmlns:a16="http://schemas.microsoft.com/office/drawing/2014/main" id="{E4C226AE-73C4-4557-A700-2454A02484B0}"/>
              </a:ext>
            </a:extLst>
          </p:cNvPr>
          <p:cNvSpPr>
            <a:spLocks noGrp="1"/>
          </p:cNvSpPr>
          <p:nvPr>
            <p:ph idx="1"/>
          </p:nvPr>
        </p:nvSpPr>
        <p:spPr>
          <a:xfrm>
            <a:off x="838200" y="2057400"/>
            <a:ext cx="10515600" cy="3871762"/>
          </a:xfrm>
        </p:spPr>
        <p:txBody>
          <a:bodyPr>
            <a:normAutofit/>
          </a:bodyPr>
          <a:lstStyle/>
          <a:p>
            <a:pPr>
              <a:spcBef>
                <a:spcPct val="20000"/>
              </a:spcBef>
              <a:spcAft>
                <a:spcPts val="20"/>
              </a:spcAft>
            </a:pPr>
            <a:r>
              <a:rPr lang="zh-CN" altLang="en-US" sz="2400" dirty="0">
                <a:cs typeface="+mn-ea"/>
                <a:sym typeface="+mn-lt"/>
              </a:rPr>
              <a:t>描述方式：</a:t>
            </a:r>
          </a:p>
          <a:p>
            <a:pPr lvl="1">
              <a:spcBef>
                <a:spcPct val="20000"/>
              </a:spcBef>
              <a:spcAft>
                <a:spcPts val="20"/>
              </a:spcAft>
            </a:pPr>
            <a:r>
              <a:rPr lang="zh-CN" altLang="en-US" sz="2000" dirty="0">
                <a:cs typeface="+mn-ea"/>
                <a:sym typeface="+mn-lt"/>
              </a:rPr>
              <a:t>这是一幅</a:t>
            </a:r>
            <a:r>
              <a:rPr lang="en-US" altLang="zh-CN" sz="2000" dirty="0">
                <a:cs typeface="+mn-ea"/>
                <a:sym typeface="+mn-lt"/>
              </a:rPr>
              <a:t>2×2</a:t>
            </a:r>
            <a:r>
              <a:rPr lang="zh-CN" altLang="en-US" sz="2000" dirty="0">
                <a:cs typeface="+mn-ea"/>
                <a:sym typeface="+mn-lt"/>
              </a:rPr>
              <a:t>的图像，图像的第一个像素是红的，第二个像素是红的，第三个像素是红的，第四个像素是红的。</a:t>
            </a:r>
          </a:p>
          <a:p>
            <a:pPr lvl="1">
              <a:spcBef>
                <a:spcPct val="20000"/>
              </a:spcBef>
              <a:spcAft>
                <a:spcPts val="20"/>
              </a:spcAft>
            </a:pPr>
            <a:r>
              <a:rPr lang="zh-CN" altLang="en-US" sz="2000" dirty="0">
                <a:cs typeface="+mn-ea"/>
                <a:sym typeface="+mn-lt"/>
              </a:rPr>
              <a:t>这是一幅</a:t>
            </a:r>
            <a:r>
              <a:rPr lang="en-US" altLang="zh-CN" sz="2000" dirty="0">
                <a:cs typeface="+mn-ea"/>
                <a:sym typeface="+mn-lt"/>
              </a:rPr>
              <a:t>2×2</a:t>
            </a:r>
            <a:r>
              <a:rPr lang="zh-CN" altLang="en-US" sz="2000" dirty="0">
                <a:cs typeface="+mn-ea"/>
                <a:sym typeface="+mn-lt"/>
              </a:rPr>
              <a:t>的图像，整幅图都是红色的。</a:t>
            </a:r>
          </a:p>
          <a:p>
            <a:pPr>
              <a:spcBef>
                <a:spcPct val="20000"/>
              </a:spcBef>
              <a:spcAft>
                <a:spcPts val="20"/>
              </a:spcAft>
            </a:pPr>
            <a:endParaRPr lang="zh-CN" altLang="en-US" sz="2400" dirty="0">
              <a:cs typeface="+mn-ea"/>
              <a:sym typeface="+mn-lt"/>
            </a:endParaRPr>
          </a:p>
        </p:txBody>
      </p:sp>
      <p:grpSp>
        <p:nvGrpSpPr>
          <p:cNvPr id="6" name="Group 5">
            <a:extLst>
              <a:ext uri="{FF2B5EF4-FFF2-40B4-BE49-F238E27FC236}">
                <a16:creationId xmlns:a16="http://schemas.microsoft.com/office/drawing/2014/main" id="{FA8E2A83-D9EE-44CA-8B44-093EB97D6335}"/>
              </a:ext>
            </a:extLst>
          </p:cNvPr>
          <p:cNvGrpSpPr>
            <a:grpSpLocks/>
          </p:cNvGrpSpPr>
          <p:nvPr/>
        </p:nvGrpSpPr>
        <p:grpSpPr bwMode="auto">
          <a:xfrm>
            <a:off x="8369957" y="3851494"/>
            <a:ext cx="1736725" cy="1776413"/>
            <a:chOff x="612" y="1616"/>
            <a:chExt cx="1094" cy="1119"/>
          </a:xfrm>
        </p:grpSpPr>
        <p:sp>
          <p:nvSpPr>
            <p:cNvPr id="7" name="Text Box 6">
              <a:extLst>
                <a:ext uri="{FF2B5EF4-FFF2-40B4-BE49-F238E27FC236}">
                  <a16:creationId xmlns:a16="http://schemas.microsoft.com/office/drawing/2014/main" id="{3C691465-BEC6-419D-8F58-1DAB8A352A50}"/>
                </a:ext>
              </a:extLst>
            </p:cNvPr>
            <p:cNvSpPr txBox="1">
              <a:spLocks noChangeArrowheads="1"/>
            </p:cNvSpPr>
            <p:nvPr/>
          </p:nvSpPr>
          <p:spPr bwMode="auto">
            <a:xfrm>
              <a:off x="612" y="1616"/>
              <a:ext cx="544" cy="530"/>
            </a:xfrm>
            <a:prstGeom prst="rect">
              <a:avLst/>
            </a:prstGeom>
            <a:solidFill>
              <a:srgbClr val="FF8989"/>
            </a:solidFill>
            <a:ln w="19050" cap="sq">
              <a:solidFill>
                <a:srgbClr val="6600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spcAft>
                  <a:spcPts val="20"/>
                </a:spcAft>
                <a:buClrTx/>
                <a:buFontTx/>
                <a:buNone/>
              </a:pPr>
              <a:r>
                <a:rPr lang="en-US" altLang="zh-CN" sz="5400">
                  <a:cs typeface="+mn-ea"/>
                  <a:sym typeface="+mn-lt"/>
                </a:rPr>
                <a:t> 1</a:t>
              </a:r>
            </a:p>
          </p:txBody>
        </p:sp>
        <p:sp>
          <p:nvSpPr>
            <p:cNvPr id="8" name="Text Box 7">
              <a:extLst>
                <a:ext uri="{FF2B5EF4-FFF2-40B4-BE49-F238E27FC236}">
                  <a16:creationId xmlns:a16="http://schemas.microsoft.com/office/drawing/2014/main" id="{A0D9DBFE-9C05-4ADD-A685-C8CA5A7681C8}"/>
                </a:ext>
              </a:extLst>
            </p:cNvPr>
            <p:cNvSpPr txBox="1">
              <a:spLocks noChangeArrowheads="1"/>
            </p:cNvSpPr>
            <p:nvPr/>
          </p:nvSpPr>
          <p:spPr bwMode="auto">
            <a:xfrm>
              <a:off x="1162" y="1616"/>
              <a:ext cx="544" cy="530"/>
            </a:xfrm>
            <a:prstGeom prst="rect">
              <a:avLst/>
            </a:prstGeom>
            <a:solidFill>
              <a:srgbClr val="FF8989"/>
            </a:solidFill>
            <a:ln w="19050" cap="sq">
              <a:solidFill>
                <a:srgbClr val="6600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spcAft>
                  <a:spcPts val="20"/>
                </a:spcAft>
                <a:buClrTx/>
                <a:buFontTx/>
                <a:buNone/>
              </a:pPr>
              <a:r>
                <a:rPr lang="en-US" altLang="zh-CN" sz="5400">
                  <a:cs typeface="+mn-ea"/>
                  <a:sym typeface="+mn-lt"/>
                </a:rPr>
                <a:t> 2</a:t>
              </a:r>
            </a:p>
          </p:txBody>
        </p:sp>
        <p:sp>
          <p:nvSpPr>
            <p:cNvPr id="9" name="Text Box 8">
              <a:extLst>
                <a:ext uri="{FF2B5EF4-FFF2-40B4-BE49-F238E27FC236}">
                  <a16:creationId xmlns:a16="http://schemas.microsoft.com/office/drawing/2014/main" id="{E4F4D39F-220F-4BE8-9F82-6AE79110B013}"/>
                </a:ext>
              </a:extLst>
            </p:cNvPr>
            <p:cNvSpPr txBox="1">
              <a:spLocks noChangeArrowheads="1"/>
            </p:cNvSpPr>
            <p:nvPr/>
          </p:nvSpPr>
          <p:spPr bwMode="auto">
            <a:xfrm>
              <a:off x="612" y="2205"/>
              <a:ext cx="544" cy="530"/>
            </a:xfrm>
            <a:prstGeom prst="rect">
              <a:avLst/>
            </a:prstGeom>
            <a:solidFill>
              <a:srgbClr val="FF8989"/>
            </a:solidFill>
            <a:ln w="19050" cap="sq">
              <a:solidFill>
                <a:srgbClr val="6600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spcAft>
                  <a:spcPts val="20"/>
                </a:spcAft>
                <a:buClrTx/>
                <a:buFontTx/>
                <a:buNone/>
              </a:pPr>
              <a:r>
                <a:rPr lang="en-US" altLang="zh-CN" sz="5400">
                  <a:cs typeface="+mn-ea"/>
                  <a:sym typeface="+mn-lt"/>
                </a:rPr>
                <a:t> 3</a:t>
              </a:r>
            </a:p>
          </p:txBody>
        </p:sp>
        <p:sp>
          <p:nvSpPr>
            <p:cNvPr id="10" name="Text Box 9">
              <a:extLst>
                <a:ext uri="{FF2B5EF4-FFF2-40B4-BE49-F238E27FC236}">
                  <a16:creationId xmlns:a16="http://schemas.microsoft.com/office/drawing/2014/main" id="{3DE0B42E-C7C8-4BFE-A74E-AE12C0A96118}"/>
                </a:ext>
              </a:extLst>
            </p:cNvPr>
            <p:cNvSpPr txBox="1">
              <a:spLocks noChangeArrowheads="1"/>
            </p:cNvSpPr>
            <p:nvPr/>
          </p:nvSpPr>
          <p:spPr bwMode="auto">
            <a:xfrm>
              <a:off x="1162" y="2205"/>
              <a:ext cx="544" cy="530"/>
            </a:xfrm>
            <a:prstGeom prst="rect">
              <a:avLst/>
            </a:prstGeom>
            <a:solidFill>
              <a:srgbClr val="FF8989"/>
            </a:solidFill>
            <a:ln w="19050" cap="sq">
              <a:solidFill>
                <a:srgbClr val="6600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spcAft>
                  <a:spcPts val="20"/>
                </a:spcAft>
                <a:buClrTx/>
                <a:buFontTx/>
                <a:buNone/>
              </a:pPr>
              <a:r>
                <a:rPr lang="en-US" altLang="zh-CN" sz="5400" dirty="0">
                  <a:cs typeface="+mn-ea"/>
                  <a:sym typeface="+mn-lt"/>
                </a:rPr>
                <a:t> 4</a:t>
              </a:r>
            </a:p>
          </p:txBody>
        </p:sp>
      </p:grpSp>
    </p:spTree>
    <p:extLst>
      <p:ext uri="{BB962C8B-B14F-4D97-AF65-F5344CB8AC3E}">
        <p14:creationId xmlns:p14="http://schemas.microsoft.com/office/powerpoint/2010/main" val="212736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en-US">
              <a:cs typeface="+mn-ea"/>
              <a:sym typeface="+mn-lt"/>
            </a:endParaRPr>
          </a:p>
        </p:txBody>
      </p:sp>
      <p:sp>
        <p:nvSpPr>
          <p:cNvPr id="2" name="标题 1">
            <a:extLst>
              <a:ext uri="{FF2B5EF4-FFF2-40B4-BE49-F238E27FC236}">
                <a16:creationId xmlns:a16="http://schemas.microsoft.com/office/drawing/2014/main" id="{8493B744-5409-4944-ADA9-C73E8545C65C}"/>
              </a:ext>
            </a:extLst>
          </p:cNvPr>
          <p:cNvSpPr>
            <a:spLocks noGrp="1"/>
          </p:cNvSpPr>
          <p:nvPr>
            <p:ph type="title"/>
          </p:nvPr>
        </p:nvSpPr>
        <p:spPr>
          <a:xfrm>
            <a:off x="838200" y="631825"/>
            <a:ext cx="10515600" cy="1325563"/>
          </a:xfrm>
        </p:spPr>
        <p:txBody>
          <a:bodyPr>
            <a:normAutofit/>
          </a:bodyPr>
          <a:lstStyle/>
          <a:p>
            <a:pPr>
              <a:spcBef>
                <a:spcPct val="20000"/>
              </a:spcBef>
              <a:spcAft>
                <a:spcPts val="20"/>
              </a:spcAft>
            </a:pPr>
            <a:r>
              <a:rPr lang="zh-CN" altLang="en-US" dirty="0">
                <a:latin typeface="+mn-lt"/>
                <a:ea typeface="+mn-ea"/>
                <a:cs typeface="+mn-ea"/>
                <a:sym typeface="+mn-lt"/>
              </a:rPr>
              <a:t>图像数据的冗余 </a:t>
            </a:r>
          </a:p>
        </p:txBody>
      </p:sp>
      <p:sp>
        <p:nvSpPr>
          <p:cNvPr id="3" name="内容占位符 2">
            <a:extLst>
              <a:ext uri="{FF2B5EF4-FFF2-40B4-BE49-F238E27FC236}">
                <a16:creationId xmlns:a16="http://schemas.microsoft.com/office/drawing/2014/main" id="{E4C226AE-73C4-4557-A700-2454A02484B0}"/>
              </a:ext>
            </a:extLst>
          </p:cNvPr>
          <p:cNvSpPr>
            <a:spLocks noGrp="1"/>
          </p:cNvSpPr>
          <p:nvPr>
            <p:ph idx="1"/>
          </p:nvPr>
        </p:nvSpPr>
        <p:spPr>
          <a:xfrm>
            <a:off x="838200" y="2057400"/>
            <a:ext cx="10515600" cy="3871762"/>
          </a:xfrm>
        </p:spPr>
        <p:txBody>
          <a:bodyPr>
            <a:normAutofit/>
          </a:bodyPr>
          <a:lstStyle/>
          <a:p>
            <a:pPr>
              <a:spcBef>
                <a:spcPct val="20000"/>
              </a:spcBef>
              <a:spcAft>
                <a:spcPts val="20"/>
              </a:spcAft>
            </a:pPr>
            <a:r>
              <a:rPr lang="zh-CN" altLang="en-US" sz="2400" dirty="0">
                <a:cs typeface="+mn-ea"/>
                <a:sym typeface="+mn-lt"/>
              </a:rPr>
              <a:t>空间冗余：邻近像素灰度分布的相关性很强。</a:t>
            </a:r>
          </a:p>
          <a:p>
            <a:pPr>
              <a:spcBef>
                <a:spcPct val="20000"/>
              </a:spcBef>
              <a:spcAft>
                <a:spcPts val="20"/>
              </a:spcAft>
            </a:pPr>
            <a:r>
              <a:rPr lang="zh-CN" altLang="en-US" sz="2400" dirty="0">
                <a:cs typeface="+mn-ea"/>
                <a:sym typeface="+mn-lt"/>
              </a:rPr>
              <a:t>频间冗余：多谱段图像中各谱段图像对应像素之间灰度相关性很强。</a:t>
            </a:r>
          </a:p>
          <a:p>
            <a:pPr>
              <a:spcBef>
                <a:spcPct val="20000"/>
              </a:spcBef>
              <a:spcAft>
                <a:spcPts val="20"/>
              </a:spcAft>
            </a:pPr>
            <a:r>
              <a:rPr lang="zh-CN" altLang="en-US" sz="2400" dirty="0">
                <a:cs typeface="+mn-ea"/>
                <a:sym typeface="+mn-lt"/>
              </a:rPr>
              <a:t>时间冗余：序列图像帧间画面对应像素灰度的相关性很强。</a:t>
            </a:r>
            <a:endParaRPr lang="en-US" altLang="zh-CN" sz="2400" dirty="0">
              <a:cs typeface="+mn-ea"/>
              <a:sym typeface="+mn-lt"/>
            </a:endParaRPr>
          </a:p>
          <a:p>
            <a:pPr>
              <a:spcBef>
                <a:spcPct val="20000"/>
              </a:spcBef>
              <a:spcAft>
                <a:spcPts val="20"/>
              </a:spcAft>
            </a:pPr>
            <a:r>
              <a:rPr lang="zh-CN" altLang="en-US" sz="2400" dirty="0">
                <a:cs typeface="+mn-ea"/>
                <a:sym typeface="+mn-lt"/>
              </a:rPr>
              <a:t>视觉冗余： 是指人眼不能感知或不敏感的那部分图像信息。</a:t>
            </a:r>
          </a:p>
          <a:p>
            <a:pPr>
              <a:spcBef>
                <a:spcPct val="20000"/>
              </a:spcBef>
              <a:spcAft>
                <a:spcPts val="20"/>
              </a:spcAft>
            </a:pPr>
            <a:r>
              <a:rPr lang="zh-CN" altLang="en-US" sz="2400" dirty="0">
                <a:cs typeface="+mn-ea"/>
                <a:sym typeface="+mn-lt"/>
              </a:rPr>
              <a:t>信息熵冗余：也称编码冗余，如果图像中平均每个像素使用的比特数大于该图像的信息熵，则图像中存在冗余。</a:t>
            </a:r>
          </a:p>
          <a:p>
            <a:pPr>
              <a:spcBef>
                <a:spcPct val="20000"/>
              </a:spcBef>
              <a:spcAft>
                <a:spcPts val="20"/>
              </a:spcAft>
            </a:pPr>
            <a:r>
              <a:rPr lang="zh-CN" altLang="en-US" sz="2400" dirty="0">
                <a:cs typeface="+mn-ea"/>
                <a:sym typeface="+mn-lt"/>
              </a:rPr>
              <a:t>结构冗余： 图像中存在很强的纹理结构或自相似性。</a:t>
            </a:r>
          </a:p>
          <a:p>
            <a:pPr>
              <a:spcBef>
                <a:spcPct val="20000"/>
              </a:spcBef>
              <a:spcAft>
                <a:spcPts val="20"/>
              </a:spcAft>
            </a:pPr>
            <a:r>
              <a:rPr lang="zh-CN" altLang="en-US" sz="2400" dirty="0">
                <a:cs typeface="+mn-ea"/>
                <a:sym typeface="+mn-lt"/>
              </a:rPr>
              <a:t>知识冗余： 在有些图像中还包含与某些先验知识有关的信息。</a:t>
            </a:r>
          </a:p>
          <a:p>
            <a:pPr lvl="1">
              <a:spcBef>
                <a:spcPct val="20000"/>
              </a:spcBef>
              <a:spcAft>
                <a:spcPts val="20"/>
              </a:spcAft>
            </a:pPr>
            <a:endParaRPr lang="zh-CN" altLang="en-US" dirty="0">
              <a:cs typeface="+mn-ea"/>
              <a:sym typeface="+mn-lt"/>
            </a:endParaRPr>
          </a:p>
          <a:p>
            <a:pPr>
              <a:spcBef>
                <a:spcPct val="20000"/>
              </a:spcBef>
              <a:spcAft>
                <a:spcPts val="20"/>
              </a:spcAft>
            </a:pPr>
            <a:endParaRPr lang="zh-CN" altLang="en-US" sz="2400" dirty="0">
              <a:cs typeface="+mn-ea"/>
              <a:sym typeface="+mn-lt"/>
            </a:endParaRPr>
          </a:p>
        </p:txBody>
      </p:sp>
    </p:spTree>
    <p:extLst>
      <p:ext uri="{BB962C8B-B14F-4D97-AF65-F5344CB8AC3E}">
        <p14:creationId xmlns:p14="http://schemas.microsoft.com/office/powerpoint/2010/main" val="2487693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en-US">
              <a:cs typeface="+mn-ea"/>
              <a:sym typeface="+mn-lt"/>
            </a:endParaRPr>
          </a:p>
        </p:txBody>
      </p:sp>
      <p:pic>
        <p:nvPicPr>
          <p:cNvPr id="11" name="Picture 10">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22CA5CC0-2214-4793-A1C0-70951802CD83}"/>
              </a:ext>
            </a:extLst>
          </p:cNvPr>
          <p:cNvSpPr>
            <a:spLocks noGrp="1"/>
          </p:cNvSpPr>
          <p:nvPr>
            <p:ph type="title"/>
          </p:nvPr>
        </p:nvSpPr>
        <p:spPr>
          <a:xfrm>
            <a:off x="6094105" y="802955"/>
            <a:ext cx="4977976" cy="1454051"/>
          </a:xfrm>
        </p:spPr>
        <p:txBody>
          <a:bodyPr>
            <a:normAutofit/>
          </a:bodyPr>
          <a:lstStyle/>
          <a:p>
            <a:pPr>
              <a:spcBef>
                <a:spcPct val="20000"/>
              </a:spcBef>
              <a:spcAft>
                <a:spcPts val="20"/>
              </a:spcAft>
            </a:pPr>
            <a:r>
              <a:rPr lang="zh-CN" altLang="en-US">
                <a:solidFill>
                  <a:srgbClr val="000000"/>
                </a:solidFill>
                <a:latin typeface="+mn-lt"/>
                <a:ea typeface="+mn-ea"/>
                <a:cs typeface="+mn-ea"/>
                <a:sym typeface="+mn-lt"/>
              </a:rPr>
              <a:t>空间冗余</a:t>
            </a:r>
          </a:p>
        </p:txBody>
      </p:sp>
      <p:sp>
        <p:nvSpPr>
          <p:cNvPr id="13"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spcBef>
                <a:spcPts val="20"/>
              </a:spcBef>
              <a:spcAft>
                <a:spcPts val="20"/>
              </a:spcAft>
            </a:pPr>
            <a:endParaRPr lang="en-US">
              <a:cs typeface="+mn-ea"/>
              <a:sym typeface="+mn-lt"/>
            </a:endParaRPr>
          </a:p>
        </p:txBody>
      </p:sp>
      <p:pic>
        <p:nvPicPr>
          <p:cNvPr id="4" name="Picture 1" descr="j0212219">
            <a:extLst>
              <a:ext uri="{FF2B5EF4-FFF2-40B4-BE49-F238E27FC236}">
                <a16:creationId xmlns:a16="http://schemas.microsoft.com/office/drawing/2014/main" id="{10AF8BA2-5293-4C64-A2C3-15D9D3300F95}"/>
              </a:ext>
            </a:extLst>
          </p:cNvPr>
          <p:cNvPicPr>
            <a:picLocks noChangeAspect="1" noChangeArrowheads="1"/>
          </p:cNvPicPr>
          <p:nvPr/>
        </p:nvPicPr>
        <p:blipFill>
          <a:blip r:embed="rId4" cstate="print"/>
          <a:srcRect/>
          <a:stretch>
            <a:fillRect/>
          </a:stretch>
        </p:blipFill>
        <p:spPr bwMode="auto">
          <a:xfrm>
            <a:off x="539089" y="1629089"/>
            <a:ext cx="3442351" cy="3620021"/>
          </a:xfrm>
          <a:prstGeom prst="rect">
            <a:avLst/>
          </a:prstGeom>
          <a:noFill/>
        </p:spPr>
      </p:pic>
      <p:sp>
        <p:nvSpPr>
          <p:cNvPr id="3" name="内容占位符 2">
            <a:extLst>
              <a:ext uri="{FF2B5EF4-FFF2-40B4-BE49-F238E27FC236}">
                <a16:creationId xmlns:a16="http://schemas.microsoft.com/office/drawing/2014/main" id="{586C5BE3-741C-4163-8825-504BE08D9A99}"/>
              </a:ext>
            </a:extLst>
          </p:cNvPr>
          <p:cNvSpPr>
            <a:spLocks noGrp="1"/>
          </p:cNvSpPr>
          <p:nvPr>
            <p:ph idx="1"/>
          </p:nvPr>
        </p:nvSpPr>
        <p:spPr>
          <a:xfrm>
            <a:off x="6090574" y="2421682"/>
            <a:ext cx="4977578" cy="3639289"/>
          </a:xfrm>
        </p:spPr>
        <p:txBody>
          <a:bodyPr anchor="ctr">
            <a:normAutofit/>
          </a:bodyPr>
          <a:lstStyle/>
          <a:p>
            <a:pPr>
              <a:spcBef>
                <a:spcPts val="20"/>
              </a:spcBef>
              <a:spcAft>
                <a:spcPts val="20"/>
              </a:spcAft>
            </a:pPr>
            <a:r>
              <a:rPr lang="zh-CN" altLang="en-US" dirty="0">
                <a:solidFill>
                  <a:srgbClr val="000000"/>
                </a:solidFill>
                <a:cs typeface="+mn-ea"/>
                <a:sym typeface="+mn-lt"/>
              </a:rPr>
              <a:t>静态图像中经常存在。</a:t>
            </a:r>
          </a:p>
          <a:p>
            <a:pPr>
              <a:spcBef>
                <a:spcPts val="20"/>
              </a:spcBef>
              <a:spcAft>
                <a:spcPts val="20"/>
              </a:spcAft>
            </a:pPr>
            <a:r>
              <a:rPr lang="zh-CN" altLang="en-US" dirty="0">
                <a:solidFill>
                  <a:srgbClr val="000000"/>
                </a:solidFill>
                <a:cs typeface="+mn-ea"/>
                <a:sym typeface="+mn-lt"/>
              </a:rPr>
              <a:t>图像中，规则物体和背景的表面物理特征具有相关性。</a:t>
            </a:r>
          </a:p>
          <a:p>
            <a:pPr>
              <a:spcBef>
                <a:spcPts val="20"/>
              </a:spcBef>
              <a:spcAft>
                <a:spcPts val="20"/>
              </a:spcAft>
            </a:pPr>
            <a:endParaRPr lang="zh-CN" altLang="en-US" dirty="0">
              <a:solidFill>
                <a:srgbClr val="000000"/>
              </a:solidFill>
              <a:cs typeface="+mn-ea"/>
              <a:sym typeface="+mn-lt"/>
            </a:endParaRPr>
          </a:p>
        </p:txBody>
      </p:sp>
    </p:spTree>
    <p:extLst>
      <p:ext uri="{BB962C8B-B14F-4D97-AF65-F5344CB8AC3E}">
        <p14:creationId xmlns:p14="http://schemas.microsoft.com/office/powerpoint/2010/main" val="2380709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en-US">
              <a:cs typeface="+mn-ea"/>
              <a:sym typeface="+mn-lt"/>
            </a:endParaRPr>
          </a:p>
        </p:txBody>
      </p:sp>
      <p:sp>
        <p:nvSpPr>
          <p:cNvPr id="2" name="标题 1">
            <a:extLst>
              <a:ext uri="{FF2B5EF4-FFF2-40B4-BE49-F238E27FC236}">
                <a16:creationId xmlns:a16="http://schemas.microsoft.com/office/drawing/2014/main" id="{EFE8715C-280A-4A56-8B27-1B71ACBEE849}"/>
              </a:ext>
            </a:extLst>
          </p:cNvPr>
          <p:cNvSpPr>
            <a:spLocks noGrp="1"/>
          </p:cNvSpPr>
          <p:nvPr>
            <p:ph type="title"/>
          </p:nvPr>
        </p:nvSpPr>
        <p:spPr>
          <a:xfrm>
            <a:off x="5297762" y="1053711"/>
            <a:ext cx="5638994" cy="1424446"/>
          </a:xfrm>
        </p:spPr>
        <p:txBody>
          <a:bodyPr>
            <a:normAutofit/>
          </a:bodyPr>
          <a:lstStyle/>
          <a:p>
            <a:pPr>
              <a:spcBef>
                <a:spcPct val="20000"/>
              </a:spcBef>
              <a:spcAft>
                <a:spcPts val="20"/>
              </a:spcAft>
            </a:pPr>
            <a:r>
              <a:rPr lang="zh-CN" altLang="en-US">
                <a:solidFill>
                  <a:srgbClr val="FFFFFF"/>
                </a:solidFill>
                <a:latin typeface="+mn-lt"/>
                <a:ea typeface="+mn-ea"/>
                <a:cs typeface="+mn-ea"/>
                <a:sym typeface="+mn-lt"/>
              </a:rPr>
              <a:t>时间冗余</a:t>
            </a:r>
          </a:p>
        </p:txBody>
      </p:sp>
      <p:pic>
        <p:nvPicPr>
          <p:cNvPr id="7" name="Picture 9">
            <a:extLst>
              <a:ext uri="{FF2B5EF4-FFF2-40B4-BE49-F238E27FC236}">
                <a16:creationId xmlns:a16="http://schemas.microsoft.com/office/drawing/2014/main" id="{4CE2FF8E-CBC1-475D-8107-88F1AE56D5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886" y="971270"/>
            <a:ext cx="3662730" cy="18038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18" name="Straight Connector 14">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8" name="Picture 11">
            <a:extLst>
              <a:ext uri="{FF2B5EF4-FFF2-40B4-BE49-F238E27FC236}">
                <a16:creationId xmlns:a16="http://schemas.microsoft.com/office/drawing/2014/main" id="{D4FB7179-6DF7-4EFE-B212-DAE00EB55D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886" y="4083937"/>
            <a:ext cx="3662730" cy="180077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内容占位符 2">
            <a:extLst>
              <a:ext uri="{FF2B5EF4-FFF2-40B4-BE49-F238E27FC236}">
                <a16:creationId xmlns:a16="http://schemas.microsoft.com/office/drawing/2014/main" id="{9099CE46-1594-4791-BA05-0DACCBF2B746}"/>
              </a:ext>
            </a:extLst>
          </p:cNvPr>
          <p:cNvSpPr>
            <a:spLocks noGrp="1"/>
          </p:cNvSpPr>
          <p:nvPr>
            <p:ph idx="1"/>
          </p:nvPr>
        </p:nvSpPr>
        <p:spPr>
          <a:xfrm>
            <a:off x="5297762" y="2799889"/>
            <a:ext cx="5747187" cy="2987543"/>
          </a:xfrm>
        </p:spPr>
        <p:txBody>
          <a:bodyPr anchor="t">
            <a:normAutofit/>
          </a:bodyPr>
          <a:lstStyle/>
          <a:p>
            <a:pPr>
              <a:spcBef>
                <a:spcPts val="20"/>
              </a:spcBef>
              <a:spcAft>
                <a:spcPts val="20"/>
              </a:spcAft>
            </a:pPr>
            <a:r>
              <a:rPr lang="zh-CN" altLang="en-US" sz="2400" dirty="0">
                <a:solidFill>
                  <a:srgbClr val="FFFFFF"/>
                </a:solidFill>
                <a:cs typeface="+mn-ea"/>
                <a:sym typeface="+mn-lt"/>
              </a:rPr>
              <a:t>音频视频中经常存在。</a:t>
            </a:r>
          </a:p>
          <a:p>
            <a:pPr>
              <a:spcBef>
                <a:spcPts val="20"/>
              </a:spcBef>
              <a:spcAft>
                <a:spcPts val="20"/>
              </a:spcAft>
            </a:pPr>
            <a:r>
              <a:rPr lang="zh-CN" altLang="en-US" sz="2400" dirty="0">
                <a:solidFill>
                  <a:srgbClr val="FFFFFF"/>
                </a:solidFill>
                <a:cs typeface="+mn-ea"/>
                <a:sym typeface="+mn-lt"/>
              </a:rPr>
              <a:t>如：图像序列中的两幅相邻的图像之间有较大的相关性，甚至几乎完全相同。</a:t>
            </a:r>
          </a:p>
          <a:p>
            <a:pPr>
              <a:spcBef>
                <a:spcPts val="20"/>
              </a:spcBef>
              <a:spcAft>
                <a:spcPts val="20"/>
              </a:spcAft>
            </a:pPr>
            <a:endParaRPr lang="zh-CN" altLang="en-US" sz="2400" dirty="0">
              <a:solidFill>
                <a:srgbClr val="FFFFFF"/>
              </a:solidFill>
              <a:cs typeface="+mn-ea"/>
              <a:sym typeface="+mn-lt"/>
            </a:endParaRPr>
          </a:p>
        </p:txBody>
      </p:sp>
    </p:spTree>
    <p:extLst>
      <p:ext uri="{BB962C8B-B14F-4D97-AF65-F5344CB8AC3E}">
        <p14:creationId xmlns:p14="http://schemas.microsoft.com/office/powerpoint/2010/main" val="1493807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20"/>
              </a:spcBef>
              <a:spcAft>
                <a:spcPts val="2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2" name="标题 1">
            <a:extLst>
              <a:ext uri="{FF2B5EF4-FFF2-40B4-BE49-F238E27FC236}">
                <a16:creationId xmlns:a16="http://schemas.microsoft.com/office/drawing/2014/main" id="{3888E1BC-86D3-4867-85B7-F8476DF1B010}"/>
              </a:ext>
            </a:extLst>
          </p:cNvPr>
          <p:cNvSpPr>
            <a:spLocks noGrp="1"/>
          </p:cNvSpPr>
          <p:nvPr>
            <p:ph type="title"/>
          </p:nvPr>
        </p:nvSpPr>
        <p:spPr>
          <a:xfrm>
            <a:off x="966952" y="1204108"/>
            <a:ext cx="2669406" cy="1781175"/>
          </a:xfrm>
        </p:spPr>
        <p:txBody>
          <a:bodyPr>
            <a:normAutofit/>
          </a:bodyPr>
          <a:lstStyle/>
          <a:p>
            <a:pPr>
              <a:spcBef>
                <a:spcPct val="20000"/>
              </a:spcBef>
              <a:spcAft>
                <a:spcPts val="20"/>
              </a:spcAft>
            </a:pPr>
            <a:r>
              <a:rPr lang="zh-CN" altLang="en-US" sz="3200">
                <a:solidFill>
                  <a:srgbClr val="FFFFFF"/>
                </a:solidFill>
                <a:latin typeface="+mn-lt"/>
                <a:ea typeface="+mn-ea"/>
                <a:cs typeface="+mn-ea"/>
                <a:sym typeface="+mn-lt"/>
              </a:rPr>
              <a:t>结构冗余</a:t>
            </a:r>
          </a:p>
        </p:txBody>
      </p:sp>
      <p:sp>
        <p:nvSpPr>
          <p:cNvPr id="3" name="内容占位符 2">
            <a:extLst>
              <a:ext uri="{FF2B5EF4-FFF2-40B4-BE49-F238E27FC236}">
                <a16:creationId xmlns:a16="http://schemas.microsoft.com/office/drawing/2014/main" id="{82204645-A9B3-404D-B18A-5464BF9FF7E7}"/>
              </a:ext>
            </a:extLst>
          </p:cNvPr>
          <p:cNvSpPr>
            <a:spLocks noGrp="1"/>
          </p:cNvSpPr>
          <p:nvPr>
            <p:ph idx="1"/>
          </p:nvPr>
        </p:nvSpPr>
        <p:spPr>
          <a:xfrm>
            <a:off x="966951" y="3355130"/>
            <a:ext cx="2669407" cy="2427333"/>
          </a:xfrm>
        </p:spPr>
        <p:txBody>
          <a:bodyPr>
            <a:normAutofit/>
          </a:bodyPr>
          <a:lstStyle/>
          <a:p>
            <a:pPr>
              <a:spcBef>
                <a:spcPts val="20"/>
              </a:spcBef>
              <a:spcAft>
                <a:spcPts val="20"/>
              </a:spcAft>
            </a:pPr>
            <a:r>
              <a:rPr lang="zh-CN" altLang="en-US" dirty="0">
                <a:cs typeface="+mn-ea"/>
                <a:sym typeface="+mn-lt"/>
              </a:rPr>
              <a:t>纹理结构规则、相互重叠的结构表面。</a:t>
            </a:r>
          </a:p>
          <a:p>
            <a:pPr>
              <a:spcBef>
                <a:spcPts val="20"/>
              </a:spcBef>
              <a:spcAft>
                <a:spcPts val="20"/>
              </a:spcAft>
            </a:pPr>
            <a:endParaRPr lang="zh-CN" altLang="en-US" dirty="0">
              <a:cs typeface="+mn-ea"/>
              <a:sym typeface="+mn-lt"/>
            </a:endParaRPr>
          </a:p>
        </p:txBody>
      </p:sp>
      <p:pic>
        <p:nvPicPr>
          <p:cNvPr id="4" name="Picture 8" descr="502">
            <a:extLst>
              <a:ext uri="{FF2B5EF4-FFF2-40B4-BE49-F238E27FC236}">
                <a16:creationId xmlns:a16="http://schemas.microsoft.com/office/drawing/2014/main" id="{F520B885-4C89-4C6E-955C-90D4082B4C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571878" y="952500"/>
            <a:ext cx="5084171" cy="4829963"/>
          </a:xfrm>
          <a:prstGeom prst="rect">
            <a:avLst/>
          </a:prstGeo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06841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en-US">
              <a:cs typeface="+mn-ea"/>
              <a:sym typeface="+mn-lt"/>
            </a:endParaRPr>
          </a:p>
        </p:txBody>
      </p:sp>
      <p:sp>
        <p:nvSpPr>
          <p:cNvPr id="2" name="标题 1">
            <a:extLst>
              <a:ext uri="{FF2B5EF4-FFF2-40B4-BE49-F238E27FC236}">
                <a16:creationId xmlns:a16="http://schemas.microsoft.com/office/drawing/2014/main" id="{11F94A49-473E-4777-A152-769EEF64F745}"/>
              </a:ext>
            </a:extLst>
          </p:cNvPr>
          <p:cNvSpPr>
            <a:spLocks noGrp="1"/>
          </p:cNvSpPr>
          <p:nvPr>
            <p:ph type="title"/>
          </p:nvPr>
        </p:nvSpPr>
        <p:spPr>
          <a:xfrm>
            <a:off x="838200" y="963877"/>
            <a:ext cx="3494362" cy="4930246"/>
          </a:xfrm>
        </p:spPr>
        <p:txBody>
          <a:bodyPr>
            <a:normAutofit/>
          </a:bodyPr>
          <a:lstStyle/>
          <a:p>
            <a:pPr algn="r">
              <a:spcBef>
                <a:spcPct val="20000"/>
              </a:spcBef>
              <a:spcAft>
                <a:spcPts val="20"/>
              </a:spcAft>
            </a:pPr>
            <a:r>
              <a:rPr lang="zh-CN" altLang="en-US">
                <a:solidFill>
                  <a:schemeClr val="accent1"/>
                </a:solidFill>
                <a:latin typeface="+mn-lt"/>
                <a:ea typeface="+mn-ea"/>
                <a:cs typeface="+mn-ea"/>
                <a:sym typeface="+mn-lt"/>
              </a:rPr>
              <a:t>视觉冗余</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331E118E-4361-4098-92DD-C1F05E15603B}"/>
              </a:ext>
            </a:extLst>
          </p:cNvPr>
          <p:cNvSpPr>
            <a:spLocks noGrp="1"/>
          </p:cNvSpPr>
          <p:nvPr>
            <p:ph idx="1"/>
          </p:nvPr>
        </p:nvSpPr>
        <p:spPr>
          <a:xfrm>
            <a:off x="4976031" y="963877"/>
            <a:ext cx="6377769" cy="4930246"/>
          </a:xfrm>
        </p:spPr>
        <p:txBody>
          <a:bodyPr anchor="ctr">
            <a:normAutofit/>
          </a:bodyPr>
          <a:lstStyle/>
          <a:p>
            <a:pPr>
              <a:spcBef>
                <a:spcPts val="20"/>
              </a:spcBef>
              <a:spcAft>
                <a:spcPts val="20"/>
              </a:spcAft>
            </a:pPr>
            <a:r>
              <a:rPr lang="zh-CN" altLang="en-US" sz="2400" dirty="0">
                <a:cs typeface="+mn-ea"/>
                <a:sym typeface="+mn-lt"/>
              </a:rPr>
              <a:t>是指人眼不能感知或不敏感的那部分图像信息。例如，利用人眼对蓝光不敏感的视觉特性，在对彩色图像编码时， 就可以用较低的精度对蓝色分量进行编码。</a:t>
            </a:r>
          </a:p>
          <a:p>
            <a:pPr>
              <a:spcBef>
                <a:spcPts val="20"/>
              </a:spcBef>
              <a:spcAft>
                <a:spcPts val="20"/>
              </a:spcAft>
            </a:pPr>
            <a:endParaRPr lang="zh-CN" altLang="en-US" sz="2400" dirty="0">
              <a:cs typeface="+mn-ea"/>
              <a:sym typeface="+mn-lt"/>
            </a:endParaRPr>
          </a:p>
        </p:txBody>
      </p:sp>
    </p:spTree>
    <p:extLst>
      <p:ext uri="{BB962C8B-B14F-4D97-AF65-F5344CB8AC3E}">
        <p14:creationId xmlns:p14="http://schemas.microsoft.com/office/powerpoint/2010/main" val="2445984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en-US">
              <a:cs typeface="+mn-ea"/>
              <a:sym typeface="+mn-lt"/>
            </a:endParaRPr>
          </a:p>
        </p:txBody>
      </p:sp>
      <p:sp>
        <p:nvSpPr>
          <p:cNvPr id="2" name="标题 1">
            <a:extLst>
              <a:ext uri="{FF2B5EF4-FFF2-40B4-BE49-F238E27FC236}">
                <a16:creationId xmlns:a16="http://schemas.microsoft.com/office/drawing/2014/main" id="{794C9BFB-23C0-4314-96F5-B21EB4B9A86D}"/>
              </a:ext>
            </a:extLst>
          </p:cNvPr>
          <p:cNvSpPr>
            <a:spLocks noGrp="1"/>
          </p:cNvSpPr>
          <p:nvPr>
            <p:ph type="title"/>
          </p:nvPr>
        </p:nvSpPr>
        <p:spPr>
          <a:xfrm>
            <a:off x="838200" y="963877"/>
            <a:ext cx="3494362" cy="4930246"/>
          </a:xfrm>
        </p:spPr>
        <p:txBody>
          <a:bodyPr>
            <a:normAutofit/>
          </a:bodyPr>
          <a:lstStyle/>
          <a:p>
            <a:pPr algn="r">
              <a:spcBef>
                <a:spcPct val="20000"/>
              </a:spcBef>
              <a:spcAft>
                <a:spcPts val="20"/>
              </a:spcAft>
            </a:pPr>
            <a:r>
              <a:rPr lang="zh-CN" altLang="en-US" dirty="0">
                <a:solidFill>
                  <a:schemeClr val="accent1"/>
                </a:solidFill>
                <a:latin typeface="+mn-lt"/>
                <a:ea typeface="+mn-ea"/>
                <a:cs typeface="+mn-ea"/>
                <a:sym typeface="+mn-lt"/>
              </a:rPr>
              <a:t>图像压缩的方法</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60F632DA-8D3D-4EE1-9E84-8D83FDA2DF0F}"/>
              </a:ext>
            </a:extLst>
          </p:cNvPr>
          <p:cNvSpPr>
            <a:spLocks noGrp="1"/>
          </p:cNvSpPr>
          <p:nvPr>
            <p:ph idx="1"/>
          </p:nvPr>
        </p:nvSpPr>
        <p:spPr>
          <a:xfrm>
            <a:off x="4976031" y="963877"/>
            <a:ext cx="6377769" cy="4930246"/>
          </a:xfrm>
        </p:spPr>
        <p:txBody>
          <a:bodyPr anchor="ctr">
            <a:normAutofit/>
          </a:bodyPr>
          <a:lstStyle/>
          <a:p>
            <a:pPr>
              <a:spcBef>
                <a:spcPts val="600"/>
              </a:spcBef>
              <a:spcAft>
                <a:spcPts val="600"/>
              </a:spcAft>
            </a:pPr>
            <a:r>
              <a:rPr lang="zh-CN" altLang="en-US" sz="2400" dirty="0">
                <a:cs typeface="+mn-ea"/>
                <a:sym typeface="+mn-lt"/>
              </a:rPr>
              <a:t>从信息论的角度来看，压缩利用了图像信号中的冗余度。压缩就是去除信息中的冗余，用更接近本质的描述替代原有冗余的描述。</a:t>
            </a:r>
          </a:p>
          <a:p>
            <a:pPr>
              <a:spcBef>
                <a:spcPts val="600"/>
              </a:spcBef>
              <a:spcAft>
                <a:spcPts val="600"/>
              </a:spcAft>
            </a:pPr>
            <a:r>
              <a:rPr lang="zh-CN" altLang="en-US" sz="2400" dirty="0">
                <a:cs typeface="+mn-ea"/>
                <a:sym typeface="+mn-lt"/>
              </a:rPr>
              <a:t>从数学角度看，将原始图像转化为从统计角度看尽可能不相关的数据集。</a:t>
            </a:r>
            <a:endParaRPr lang="en-US" altLang="zh-CN" sz="2400" dirty="0">
              <a:cs typeface="+mn-ea"/>
              <a:sym typeface="+mn-lt"/>
            </a:endParaRPr>
          </a:p>
          <a:p>
            <a:pPr>
              <a:spcBef>
                <a:spcPts val="600"/>
              </a:spcBef>
              <a:spcAft>
                <a:spcPts val="600"/>
              </a:spcAft>
            </a:pPr>
            <a:r>
              <a:rPr lang="zh-CN" altLang="en-US" sz="2400" dirty="0">
                <a:cs typeface="+mn-ea"/>
                <a:sym typeface="+mn-lt"/>
              </a:rPr>
              <a:t>根据编码过程中是否存在信息损耗可将图像编码分为有损压缩和无损压缩。</a:t>
            </a:r>
          </a:p>
        </p:txBody>
      </p:sp>
    </p:spTree>
    <p:extLst>
      <p:ext uri="{BB962C8B-B14F-4D97-AF65-F5344CB8AC3E}">
        <p14:creationId xmlns:p14="http://schemas.microsoft.com/office/powerpoint/2010/main" val="1097715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20"/>
              </a:spcBef>
              <a:spcAft>
                <a:spcPts val="2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4" name="标题 3">
            <a:extLst>
              <a:ext uri="{FF2B5EF4-FFF2-40B4-BE49-F238E27FC236}">
                <a16:creationId xmlns:a16="http://schemas.microsoft.com/office/drawing/2014/main" id="{593671CA-5A57-439C-85FF-223B5D328D4D}"/>
              </a:ext>
            </a:extLst>
          </p:cNvPr>
          <p:cNvSpPr>
            <a:spLocks noGrp="1"/>
          </p:cNvSpPr>
          <p:nvPr>
            <p:ph type="title"/>
          </p:nvPr>
        </p:nvSpPr>
        <p:spPr>
          <a:xfrm>
            <a:off x="526073" y="466578"/>
            <a:ext cx="11139854" cy="930447"/>
          </a:xfrm>
          <a:prstGeom prst="ellipse">
            <a:avLst/>
          </a:prstGeom>
        </p:spPr>
        <p:txBody>
          <a:bodyPr vert="horz" lIns="91440" tIns="45720" rIns="91440" bIns="45720" rtlCol="0" anchor="b">
            <a:normAutofit/>
          </a:bodyPr>
          <a:lstStyle/>
          <a:p>
            <a:pPr algn="ctr">
              <a:spcBef>
                <a:spcPct val="20000"/>
              </a:spcBef>
              <a:spcAft>
                <a:spcPts val="20"/>
              </a:spcAft>
            </a:pPr>
            <a:r>
              <a:rPr lang="zh-CN" altLang="en-US" sz="3800" kern="1200" dirty="0">
                <a:solidFill>
                  <a:srgbClr val="FFFFFF"/>
                </a:solidFill>
                <a:latin typeface="+mn-lt"/>
                <a:ea typeface="+mn-ea"/>
                <a:cs typeface="+mn-ea"/>
                <a:sym typeface="+mn-lt"/>
              </a:rPr>
              <a:t>图像压缩原理</a:t>
            </a:r>
          </a:p>
        </p:txBody>
      </p:sp>
      <p:sp>
        <p:nvSpPr>
          <p:cNvPr id="5" name="内容占位符 4">
            <a:extLst>
              <a:ext uri="{FF2B5EF4-FFF2-40B4-BE49-F238E27FC236}">
                <a16:creationId xmlns:a16="http://schemas.microsoft.com/office/drawing/2014/main" id="{94B2AAB5-6DAF-450C-BD72-64B3FDC694E9}"/>
              </a:ext>
            </a:extLst>
          </p:cNvPr>
          <p:cNvSpPr>
            <a:spLocks noGrp="1"/>
          </p:cNvSpPr>
          <p:nvPr>
            <p:ph sz="half" idx="1"/>
          </p:nvPr>
        </p:nvSpPr>
        <p:spPr>
          <a:xfrm>
            <a:off x="1524000" y="1510979"/>
            <a:ext cx="9144000" cy="676758"/>
          </a:xfrm>
        </p:spPr>
        <p:txBody>
          <a:bodyPr vert="horz" lIns="91440" tIns="45720" rIns="91440" bIns="45720" rtlCol="0">
            <a:noAutofit/>
          </a:bodyPr>
          <a:lstStyle/>
          <a:p>
            <a:pPr marL="0" indent="0" algn="ctr">
              <a:spcBef>
                <a:spcPts val="20"/>
              </a:spcBef>
              <a:spcAft>
                <a:spcPts val="20"/>
              </a:spcAft>
              <a:buNone/>
            </a:pPr>
            <a:r>
              <a:rPr lang="zh-CN" altLang="en-US" sz="2000" kern="1200" dirty="0">
                <a:solidFill>
                  <a:srgbClr val="E7E6E6"/>
                </a:solidFill>
                <a:cs typeface="+mn-ea"/>
                <a:sym typeface="+mn-lt"/>
              </a:rPr>
              <a:t>首先通过对原始图像的</a:t>
            </a:r>
            <a:r>
              <a:rPr lang="zh-CN" altLang="en-US" sz="2000" b="1" kern="1200" dirty="0">
                <a:solidFill>
                  <a:srgbClr val="E7E6E6"/>
                </a:solidFill>
                <a:cs typeface="+mn-ea"/>
                <a:sym typeface="+mn-lt"/>
              </a:rPr>
              <a:t>编码</a:t>
            </a:r>
            <a:r>
              <a:rPr lang="zh-CN" altLang="en-US" sz="2000" kern="1200" dirty="0">
                <a:solidFill>
                  <a:srgbClr val="E7E6E6"/>
                </a:solidFill>
                <a:cs typeface="+mn-ea"/>
                <a:sym typeface="+mn-lt"/>
              </a:rPr>
              <a:t>以达到减少数据量的目的（压缩过程），对编码结果进行</a:t>
            </a:r>
            <a:r>
              <a:rPr lang="zh-CN" altLang="en-US" sz="2000" b="1" kern="1200" dirty="0">
                <a:solidFill>
                  <a:srgbClr val="E7E6E6"/>
                </a:solidFill>
                <a:cs typeface="+mn-ea"/>
                <a:sym typeface="+mn-lt"/>
              </a:rPr>
              <a:t>解码</a:t>
            </a:r>
            <a:r>
              <a:rPr lang="zh-CN" altLang="en-US" sz="2000" kern="1200" dirty="0">
                <a:solidFill>
                  <a:srgbClr val="E7E6E6"/>
                </a:solidFill>
                <a:cs typeface="+mn-ea"/>
                <a:sym typeface="+mn-lt"/>
              </a:rPr>
              <a:t>，得到解码图像（恢复了图像形式）以使用</a:t>
            </a:r>
            <a:r>
              <a:rPr lang="en-US" altLang="zh-CN" sz="2000" b="1" kern="1200" dirty="0">
                <a:solidFill>
                  <a:srgbClr val="E7E6E6"/>
                </a:solidFill>
                <a:cs typeface="+mn-ea"/>
                <a:sym typeface="+mn-lt"/>
              </a:rPr>
              <a:t>  </a:t>
            </a:r>
            <a:endParaRPr lang="en-US" altLang="zh-CN" sz="2000" kern="1200" dirty="0">
              <a:solidFill>
                <a:srgbClr val="E7E6E6"/>
              </a:solidFill>
              <a:cs typeface="+mn-ea"/>
              <a:sym typeface="+mn-lt"/>
            </a:endParaRPr>
          </a:p>
        </p:txBody>
      </p:sp>
      <p:cxnSp>
        <p:nvCxnSpPr>
          <p:cNvPr id="19" name="Straight Connector 1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图片 2">
            <a:extLst>
              <a:ext uri="{FF2B5EF4-FFF2-40B4-BE49-F238E27FC236}">
                <a16:creationId xmlns:a16="http://schemas.microsoft.com/office/drawing/2014/main" id="{004B5384-2D97-4C74-BF49-F570D83A9F4C}"/>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320040" y="3103801"/>
            <a:ext cx="11496821" cy="28098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92490F11-21A5-4EF3-ACAC-8F8FEE9D78C4}"/>
              </a:ext>
            </a:extLst>
          </p:cNvPr>
          <p:cNvSpPr/>
          <p:nvPr/>
        </p:nvSpPr>
        <p:spPr>
          <a:xfrm>
            <a:off x="4130040" y="5440680"/>
            <a:ext cx="1158240" cy="47297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90000"/>
              </a:lnSpc>
              <a:spcBef>
                <a:spcPts val="20"/>
              </a:spcBef>
              <a:spcAft>
                <a:spcPts val="20"/>
              </a:spcAft>
            </a:pPr>
            <a:endParaRPr lang="zh-CN" altLang="en-US">
              <a:cs typeface="+mn-ea"/>
              <a:sym typeface="+mn-lt"/>
            </a:endParaRPr>
          </a:p>
        </p:txBody>
      </p:sp>
    </p:spTree>
    <p:extLst>
      <p:ext uri="{BB962C8B-B14F-4D97-AF65-F5344CB8AC3E}">
        <p14:creationId xmlns:p14="http://schemas.microsoft.com/office/powerpoint/2010/main" val="3545241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90000"/>
              </a:lnSpc>
              <a:spcBef>
                <a:spcPts val="20"/>
              </a:spcBef>
              <a:spcAft>
                <a:spcPts val="20"/>
              </a:spcAft>
              <a:buClrTx/>
              <a:buSzTx/>
              <a:buFontTx/>
              <a:buNone/>
              <a:tabLst/>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14" name="Rectangle 10">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1873"/>
            <a:ext cx="12192000" cy="268612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90000"/>
              </a:lnSpc>
              <a:spcBef>
                <a:spcPts val="20"/>
              </a:spcBef>
              <a:spcAft>
                <a:spcPts val="20"/>
              </a:spcAft>
              <a:buClrTx/>
              <a:buSzTx/>
              <a:buFontTx/>
              <a:buNone/>
              <a:tabLst/>
              <a:defRPr/>
            </a:pPr>
            <a:endParaRPr kumimoji="0" lang="en-US" sz="1800" b="0" i="0" u="none" strike="noStrike" kern="1200" cap="none" spc="0" normalizeH="0" baseline="0" noProof="0">
              <a:ln>
                <a:noFill/>
              </a:ln>
              <a:solidFill>
                <a:srgbClr val="FFFFFF"/>
              </a:solidFill>
              <a:effectLst/>
              <a:uLnTx/>
              <a:uFillTx/>
              <a:cs typeface="+mn-ea"/>
              <a:sym typeface="+mn-lt"/>
            </a:endParaRPr>
          </a:p>
        </p:txBody>
      </p:sp>
      <p:pic>
        <p:nvPicPr>
          <p:cNvPr id="4" name="Picture 6" descr="090102">
            <a:extLst>
              <a:ext uri="{FF2B5EF4-FFF2-40B4-BE49-F238E27FC236}">
                <a16:creationId xmlns:a16="http://schemas.microsoft.com/office/drawing/2014/main" id="{81119525-B9F1-4FDD-8A4C-DE1ABF6AC07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2304" y="866326"/>
            <a:ext cx="8787392" cy="235739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a:extLst>
              <a:ext uri="{FF2B5EF4-FFF2-40B4-BE49-F238E27FC236}">
                <a16:creationId xmlns:a16="http://schemas.microsoft.com/office/drawing/2014/main" id="{D0617C95-9580-4C23-A35D-7F0B2193272C}"/>
              </a:ext>
            </a:extLst>
          </p:cNvPr>
          <p:cNvSpPr>
            <a:spLocks noGrp="1"/>
          </p:cNvSpPr>
          <p:nvPr>
            <p:ph idx="1"/>
          </p:nvPr>
        </p:nvSpPr>
        <p:spPr>
          <a:xfrm>
            <a:off x="1702304" y="4889365"/>
            <a:ext cx="9191668" cy="1351423"/>
          </a:xfrm>
        </p:spPr>
        <p:txBody>
          <a:bodyPr>
            <a:normAutofit/>
          </a:bodyPr>
          <a:lstStyle/>
          <a:p>
            <a:pPr>
              <a:spcBef>
                <a:spcPts val="20"/>
              </a:spcBef>
              <a:spcAft>
                <a:spcPts val="20"/>
              </a:spcAft>
            </a:pPr>
            <a:r>
              <a:rPr lang="zh-CN" altLang="en-US" sz="2400" dirty="0">
                <a:solidFill>
                  <a:schemeClr val="bg1"/>
                </a:solidFill>
                <a:cs typeface="+mn-ea"/>
                <a:sym typeface="+mn-lt"/>
              </a:rPr>
              <a:t>原始图像经编码后成为一串特定的码流，这串码流经解码又成为一幅图像，解码图像与原始图像相同，称编解码过程是无损的；解码图像也可以与原始图像不同，称编解码过程是有损的 </a:t>
            </a:r>
            <a:endParaRPr lang="en-US" altLang="zh-CN" sz="2400" dirty="0">
              <a:solidFill>
                <a:schemeClr val="bg1"/>
              </a:solidFill>
              <a:cs typeface="+mn-ea"/>
              <a:sym typeface="+mn-lt"/>
            </a:endParaRPr>
          </a:p>
          <a:p>
            <a:pPr>
              <a:spcBef>
                <a:spcPts val="20"/>
              </a:spcBef>
              <a:spcAft>
                <a:spcPts val="20"/>
              </a:spcAft>
            </a:pPr>
            <a:endParaRPr lang="zh-CN" altLang="en-US" sz="2400" dirty="0">
              <a:solidFill>
                <a:schemeClr val="bg1"/>
              </a:solidFill>
              <a:cs typeface="+mn-ea"/>
              <a:sym typeface="+mn-lt"/>
            </a:endParaRPr>
          </a:p>
        </p:txBody>
      </p:sp>
    </p:spTree>
    <p:extLst>
      <p:ext uri="{BB962C8B-B14F-4D97-AF65-F5344CB8AC3E}">
        <p14:creationId xmlns:p14="http://schemas.microsoft.com/office/powerpoint/2010/main" val="45603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内容占位符 5" descr="图片包含 电子产品, 照相机&#10;&#10;已生成极高可信度的说明">
            <a:extLst>
              <a:ext uri="{FF2B5EF4-FFF2-40B4-BE49-F238E27FC236}">
                <a16:creationId xmlns:a16="http://schemas.microsoft.com/office/drawing/2014/main" id="{DA23952D-6C37-4FB8-9D18-A9FF7AAF17CD}"/>
              </a:ext>
            </a:extLst>
          </p:cNvPr>
          <p:cNvPicPr>
            <a:picLocks noGrp="1" noChangeAspect="1"/>
          </p:cNvPicPr>
          <p:nvPr>
            <p:ph sz="half" idx="2"/>
          </p:nvPr>
        </p:nvPicPr>
        <p:blipFill rotWithShape="1">
          <a:blip r:embed="rId2">
            <a:alphaModFix/>
            <a:extLst>
              <a:ext uri="{28A0092B-C50C-407E-A947-70E740481C1C}">
                <a14:useLocalDpi xmlns:a14="http://schemas.microsoft.com/office/drawing/2010/main" val="0"/>
              </a:ext>
            </a:extLst>
          </a:blip>
          <a:srcRect l="6786" r="28647"/>
          <a:stretch/>
        </p:blipFill>
        <p:spPr>
          <a:xfrm>
            <a:off x="5797543" y="10"/>
            <a:ext cx="6394152" cy="6857990"/>
          </a:xfrm>
          <a:prstGeom prst="rect">
            <a:avLst/>
          </a:prstGeom>
        </p:spPr>
      </p:pic>
      <p:pic>
        <p:nvPicPr>
          <p:cNvPr id="18" name="Picture 17">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标题 1">
            <a:extLst>
              <a:ext uri="{FF2B5EF4-FFF2-40B4-BE49-F238E27FC236}">
                <a16:creationId xmlns:a16="http://schemas.microsoft.com/office/drawing/2014/main" id="{2D2CAF5B-9B65-4040-B983-45DB1D9C9295}"/>
              </a:ext>
            </a:extLst>
          </p:cNvPr>
          <p:cNvSpPr>
            <a:spLocks noGrp="1"/>
          </p:cNvSpPr>
          <p:nvPr>
            <p:ph type="title"/>
          </p:nvPr>
        </p:nvSpPr>
        <p:spPr>
          <a:xfrm>
            <a:off x="804998" y="798445"/>
            <a:ext cx="4803636" cy="1311664"/>
          </a:xfrm>
        </p:spPr>
        <p:txBody>
          <a:bodyPr vert="horz" lIns="91440" tIns="45720" rIns="91440" bIns="45720" rtlCol="0" anchor="ctr">
            <a:normAutofit/>
          </a:bodyPr>
          <a:lstStyle/>
          <a:p>
            <a:pPr>
              <a:spcBef>
                <a:spcPct val="20000"/>
              </a:spcBef>
              <a:spcAft>
                <a:spcPts val="20"/>
              </a:spcAft>
            </a:pPr>
            <a:r>
              <a:rPr lang="zh-CN" altLang="en-US" dirty="0">
                <a:solidFill>
                  <a:srgbClr val="000000"/>
                </a:solidFill>
                <a:latin typeface="+mn-lt"/>
                <a:ea typeface="+mn-ea"/>
                <a:cs typeface="+mn-ea"/>
                <a:sym typeface="+mn-lt"/>
              </a:rPr>
              <a:t>相机存储卡剩下空间不多了</a:t>
            </a:r>
          </a:p>
        </p:txBody>
      </p:sp>
      <p:sp>
        <p:nvSpPr>
          <p:cNvPr id="3" name="内容占位符 2">
            <a:extLst>
              <a:ext uri="{FF2B5EF4-FFF2-40B4-BE49-F238E27FC236}">
                <a16:creationId xmlns:a16="http://schemas.microsoft.com/office/drawing/2014/main" id="{66B404D0-3407-4F12-BA47-DA8A2C0C43D6}"/>
              </a:ext>
            </a:extLst>
          </p:cNvPr>
          <p:cNvSpPr>
            <a:spLocks noGrp="1"/>
          </p:cNvSpPr>
          <p:nvPr>
            <p:ph sz="half" idx="1"/>
          </p:nvPr>
        </p:nvSpPr>
        <p:spPr>
          <a:xfrm>
            <a:off x="804997" y="2272143"/>
            <a:ext cx="4706803" cy="3788830"/>
          </a:xfrm>
        </p:spPr>
        <p:txBody>
          <a:bodyPr vert="horz" lIns="91440" tIns="45720" rIns="91440" bIns="45720" rtlCol="0" anchor="ctr">
            <a:normAutofit/>
          </a:bodyPr>
          <a:lstStyle/>
          <a:p>
            <a:pPr>
              <a:spcBef>
                <a:spcPts val="20"/>
              </a:spcBef>
              <a:spcAft>
                <a:spcPts val="20"/>
              </a:spcAft>
            </a:pPr>
            <a:r>
              <a:rPr lang="zh-CN" altLang="en-US" dirty="0">
                <a:solidFill>
                  <a:srgbClr val="000000"/>
                </a:solidFill>
                <a:cs typeface="+mn-ea"/>
                <a:sym typeface="+mn-lt"/>
              </a:rPr>
              <a:t>再去买张</a:t>
            </a:r>
            <a:r>
              <a:rPr lang="en-US" altLang="zh-CN" dirty="0">
                <a:solidFill>
                  <a:srgbClr val="000000"/>
                </a:solidFill>
                <a:cs typeface="+mn-ea"/>
                <a:sym typeface="+mn-lt"/>
              </a:rPr>
              <a:t>SD</a:t>
            </a:r>
            <a:r>
              <a:rPr lang="zh-CN" altLang="en-US" dirty="0">
                <a:solidFill>
                  <a:srgbClr val="000000"/>
                </a:solidFill>
                <a:cs typeface="+mn-ea"/>
                <a:sym typeface="+mn-lt"/>
              </a:rPr>
              <a:t>卡</a:t>
            </a:r>
            <a:endParaRPr lang="en-US" altLang="zh-CN" dirty="0">
              <a:solidFill>
                <a:srgbClr val="000000"/>
              </a:solidFill>
              <a:cs typeface="+mn-ea"/>
              <a:sym typeface="+mn-lt"/>
            </a:endParaRPr>
          </a:p>
          <a:p>
            <a:pPr>
              <a:spcBef>
                <a:spcPts val="20"/>
              </a:spcBef>
              <a:spcAft>
                <a:spcPts val="20"/>
              </a:spcAft>
            </a:pPr>
            <a:r>
              <a:rPr lang="zh-CN" altLang="en-US" dirty="0">
                <a:solidFill>
                  <a:srgbClr val="000000"/>
                </a:solidFill>
                <a:cs typeface="+mn-ea"/>
                <a:sym typeface="+mn-lt"/>
              </a:rPr>
              <a:t>删除已经拍好的风景照片</a:t>
            </a:r>
            <a:endParaRPr lang="en-US" altLang="zh-CN" dirty="0">
              <a:solidFill>
                <a:srgbClr val="000000"/>
              </a:solidFill>
              <a:cs typeface="+mn-ea"/>
              <a:sym typeface="+mn-lt"/>
            </a:endParaRPr>
          </a:p>
          <a:p>
            <a:pPr>
              <a:spcBef>
                <a:spcPts val="20"/>
              </a:spcBef>
              <a:spcAft>
                <a:spcPts val="20"/>
              </a:spcAft>
            </a:pPr>
            <a:r>
              <a:rPr lang="zh-CN" altLang="en-US" dirty="0">
                <a:solidFill>
                  <a:srgbClr val="000000"/>
                </a:solidFill>
                <a:cs typeface="+mn-ea"/>
                <a:sym typeface="+mn-lt"/>
              </a:rPr>
              <a:t>调节相机参数，把要拍的照片数据量调低些</a:t>
            </a:r>
          </a:p>
        </p:txBody>
      </p:sp>
    </p:spTree>
    <p:extLst>
      <p:ext uri="{BB962C8B-B14F-4D97-AF65-F5344CB8AC3E}">
        <p14:creationId xmlns:p14="http://schemas.microsoft.com/office/powerpoint/2010/main" val="30663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20"/>
              </a:spcBef>
              <a:spcAft>
                <a:spcPts val="2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4" name="标题 3">
            <a:extLst>
              <a:ext uri="{FF2B5EF4-FFF2-40B4-BE49-F238E27FC236}">
                <a16:creationId xmlns:a16="http://schemas.microsoft.com/office/drawing/2014/main" id="{593671CA-5A57-439C-85FF-223B5D328D4D}"/>
              </a:ext>
            </a:extLst>
          </p:cNvPr>
          <p:cNvSpPr>
            <a:spLocks noGrp="1"/>
          </p:cNvSpPr>
          <p:nvPr>
            <p:ph type="title"/>
          </p:nvPr>
        </p:nvSpPr>
        <p:spPr>
          <a:xfrm>
            <a:off x="526073" y="466578"/>
            <a:ext cx="11139854" cy="930447"/>
          </a:xfrm>
          <a:prstGeom prst="ellipse">
            <a:avLst/>
          </a:prstGeom>
        </p:spPr>
        <p:txBody>
          <a:bodyPr vert="horz" lIns="91440" tIns="45720" rIns="91440" bIns="45720" rtlCol="0" anchor="b">
            <a:normAutofit/>
          </a:bodyPr>
          <a:lstStyle/>
          <a:p>
            <a:pPr algn="ctr">
              <a:spcBef>
                <a:spcPct val="20000"/>
              </a:spcBef>
              <a:spcAft>
                <a:spcPts val="20"/>
              </a:spcAft>
            </a:pPr>
            <a:r>
              <a:rPr lang="zh-CN" altLang="en-US" sz="3800" dirty="0">
                <a:solidFill>
                  <a:srgbClr val="FFFFFF"/>
                </a:solidFill>
                <a:latin typeface="+mn-lt"/>
                <a:ea typeface="+mn-ea"/>
                <a:cs typeface="+mn-ea"/>
                <a:sym typeface="+mn-lt"/>
              </a:rPr>
              <a:t>图像冗余无损压缩的原理</a:t>
            </a:r>
            <a:endParaRPr lang="zh-CN" altLang="en-US" sz="3800" kern="1200" dirty="0">
              <a:solidFill>
                <a:srgbClr val="FFFFFF"/>
              </a:solidFill>
              <a:latin typeface="+mn-lt"/>
              <a:ea typeface="+mn-ea"/>
              <a:cs typeface="+mn-ea"/>
              <a:sym typeface="+mn-lt"/>
            </a:endParaRPr>
          </a:p>
        </p:txBody>
      </p:sp>
      <p:sp>
        <p:nvSpPr>
          <p:cNvPr id="5" name="内容占位符 4">
            <a:extLst>
              <a:ext uri="{FF2B5EF4-FFF2-40B4-BE49-F238E27FC236}">
                <a16:creationId xmlns:a16="http://schemas.microsoft.com/office/drawing/2014/main" id="{94B2AAB5-6DAF-450C-BD72-64B3FDC694E9}"/>
              </a:ext>
            </a:extLst>
          </p:cNvPr>
          <p:cNvSpPr>
            <a:spLocks noGrp="1"/>
          </p:cNvSpPr>
          <p:nvPr>
            <p:ph sz="half" idx="1"/>
          </p:nvPr>
        </p:nvSpPr>
        <p:spPr>
          <a:xfrm>
            <a:off x="1524000" y="1510979"/>
            <a:ext cx="9144000" cy="676758"/>
          </a:xfrm>
        </p:spPr>
        <p:txBody>
          <a:bodyPr vert="horz" lIns="91440" tIns="45720" rIns="91440" bIns="45720" rtlCol="0">
            <a:noAutofit/>
          </a:bodyPr>
          <a:lstStyle/>
          <a:p>
            <a:pPr marL="0" indent="0" algn="ctr">
              <a:spcBef>
                <a:spcPts val="20"/>
              </a:spcBef>
              <a:spcAft>
                <a:spcPts val="20"/>
              </a:spcAft>
              <a:buNone/>
            </a:pPr>
            <a:r>
              <a:rPr lang="zh-CN" altLang="en-US" sz="2000" dirty="0">
                <a:solidFill>
                  <a:srgbClr val="E7E6E6"/>
                </a:solidFill>
                <a:cs typeface="+mn-ea"/>
                <a:sym typeface="+mn-lt"/>
              </a:rPr>
              <a:t>从原来的</a:t>
            </a:r>
            <a:r>
              <a:rPr lang="en-US" altLang="zh-CN" sz="2000" dirty="0">
                <a:solidFill>
                  <a:srgbClr val="E7E6E6"/>
                </a:solidFill>
                <a:cs typeface="+mn-ea"/>
                <a:sym typeface="+mn-lt"/>
              </a:rPr>
              <a:t>16*3*8=284bits</a:t>
            </a:r>
            <a:r>
              <a:rPr lang="zh-CN" altLang="en-US" sz="2000" dirty="0">
                <a:solidFill>
                  <a:srgbClr val="E7E6E6"/>
                </a:solidFill>
                <a:cs typeface="+mn-ea"/>
                <a:sym typeface="+mn-lt"/>
              </a:rPr>
              <a:t>压缩为： </a:t>
            </a:r>
            <a:r>
              <a:rPr lang="en-US" altLang="zh-CN" sz="2000" dirty="0">
                <a:solidFill>
                  <a:srgbClr val="E7E6E6"/>
                </a:solidFill>
                <a:cs typeface="+mn-ea"/>
                <a:sym typeface="+mn-lt"/>
              </a:rPr>
              <a:t>(1+3)*8=32bits</a:t>
            </a:r>
          </a:p>
        </p:txBody>
      </p:sp>
      <p:cxnSp>
        <p:nvCxnSpPr>
          <p:cNvPr id="19" name="Straight Connector 1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92490F11-21A5-4EF3-ACAC-8F8FEE9D78C4}"/>
              </a:ext>
            </a:extLst>
          </p:cNvPr>
          <p:cNvSpPr/>
          <p:nvPr/>
        </p:nvSpPr>
        <p:spPr>
          <a:xfrm>
            <a:off x="4130040" y="5440680"/>
            <a:ext cx="1158240" cy="47297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90000"/>
              </a:lnSpc>
              <a:spcBef>
                <a:spcPts val="20"/>
              </a:spcBef>
              <a:spcAft>
                <a:spcPts val="20"/>
              </a:spcAft>
            </a:pPr>
            <a:endParaRPr lang="zh-CN" altLang="en-US">
              <a:cs typeface="+mn-ea"/>
              <a:sym typeface="+mn-lt"/>
            </a:endParaRPr>
          </a:p>
        </p:txBody>
      </p:sp>
      <p:graphicFrame>
        <p:nvGraphicFramePr>
          <p:cNvPr id="8" name="Group 5">
            <a:extLst>
              <a:ext uri="{FF2B5EF4-FFF2-40B4-BE49-F238E27FC236}">
                <a16:creationId xmlns:a16="http://schemas.microsoft.com/office/drawing/2014/main" id="{179944FB-B777-4210-A472-76DA02E6BEF6}"/>
              </a:ext>
            </a:extLst>
          </p:cNvPr>
          <p:cNvGraphicFramePr>
            <a:graphicFrameLocks noGrp="1"/>
          </p:cNvGraphicFramePr>
          <p:nvPr>
            <p:extLst>
              <p:ext uri="{D42A27DB-BD31-4B8C-83A1-F6EECF244321}">
                <p14:modId xmlns:p14="http://schemas.microsoft.com/office/powerpoint/2010/main" val="2929639510"/>
              </p:ext>
            </p:extLst>
          </p:nvPr>
        </p:nvGraphicFramePr>
        <p:xfrm>
          <a:off x="2362200" y="3214688"/>
          <a:ext cx="2057400" cy="1981201"/>
        </p:xfrm>
        <a:graphic>
          <a:graphicData uri="http://schemas.openxmlformats.org/drawingml/2006/table">
            <a:tbl>
              <a:tblPr/>
              <a:tblGrid>
                <a:gridCol w="525463">
                  <a:extLst>
                    <a:ext uri="{9D8B030D-6E8A-4147-A177-3AD203B41FA5}">
                      <a16:colId xmlns:a16="http://schemas.microsoft.com/office/drawing/2014/main" val="3625008888"/>
                    </a:ext>
                  </a:extLst>
                </a:gridCol>
                <a:gridCol w="501650">
                  <a:extLst>
                    <a:ext uri="{9D8B030D-6E8A-4147-A177-3AD203B41FA5}">
                      <a16:colId xmlns:a16="http://schemas.microsoft.com/office/drawing/2014/main" val="3418389002"/>
                    </a:ext>
                  </a:extLst>
                </a:gridCol>
                <a:gridCol w="515937">
                  <a:extLst>
                    <a:ext uri="{9D8B030D-6E8A-4147-A177-3AD203B41FA5}">
                      <a16:colId xmlns:a16="http://schemas.microsoft.com/office/drawing/2014/main" val="619459039"/>
                    </a:ext>
                  </a:extLst>
                </a:gridCol>
                <a:gridCol w="514350">
                  <a:extLst>
                    <a:ext uri="{9D8B030D-6E8A-4147-A177-3AD203B41FA5}">
                      <a16:colId xmlns:a16="http://schemas.microsoft.com/office/drawing/2014/main" val="3458172195"/>
                    </a:ext>
                  </a:extLst>
                </a:gridCol>
              </a:tblGrid>
              <a:tr h="492125">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endParaRPr kumimoji="0" lang="zh-CN" altLang="zh-CN" sz="1500" b="0" i="0" u="none" strike="noStrike" cap="none" normalizeH="0" baseline="0">
                        <a:ln>
                          <a:noFill/>
                        </a:ln>
                        <a:solidFill>
                          <a:schemeClr val="tx1"/>
                        </a:solidFill>
                        <a:effectLst/>
                        <a:latin typeface="+mn-lt"/>
                        <a:ea typeface="+mn-ea"/>
                        <a:cs typeface="+mn-ea"/>
                        <a:sym typeface="+mn-lt"/>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endParaRPr kumimoji="0" lang="zh-CN" altLang="zh-CN" sz="1500" b="0" i="0" u="none" strike="noStrike" cap="none" normalizeH="0" baseline="0">
                        <a:ln>
                          <a:noFill/>
                        </a:ln>
                        <a:solidFill>
                          <a:schemeClr val="tx1"/>
                        </a:solidFill>
                        <a:effectLst/>
                        <a:latin typeface="+mn-lt"/>
                        <a:ea typeface="+mn-ea"/>
                        <a:cs typeface="+mn-ea"/>
                        <a:sym typeface="+mn-lt"/>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endParaRPr kumimoji="0" lang="zh-CN" altLang="zh-CN" sz="1500" b="0" i="0" u="none" strike="noStrike" cap="none" normalizeH="0" baseline="0">
                        <a:ln>
                          <a:noFill/>
                        </a:ln>
                        <a:solidFill>
                          <a:schemeClr val="tx1"/>
                        </a:solidFill>
                        <a:effectLst/>
                        <a:latin typeface="+mn-lt"/>
                        <a:ea typeface="+mn-ea"/>
                        <a:cs typeface="+mn-ea"/>
                        <a:sym typeface="+mn-lt"/>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endParaRPr kumimoji="0" lang="zh-CN" altLang="zh-CN" sz="1500" b="0" i="0" u="none" strike="noStrike" cap="none" normalizeH="0" baseline="0">
                        <a:ln>
                          <a:noFill/>
                        </a:ln>
                        <a:solidFill>
                          <a:schemeClr val="tx1"/>
                        </a:solidFill>
                        <a:effectLst/>
                        <a:latin typeface="+mn-lt"/>
                        <a:ea typeface="+mn-ea"/>
                        <a:cs typeface="+mn-ea"/>
                        <a:sym typeface="+mn-lt"/>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4025760700"/>
                  </a:ext>
                </a:extLst>
              </a:tr>
              <a:tr h="49688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endParaRPr kumimoji="0" lang="zh-CN" altLang="zh-CN" sz="1500" b="0" i="0" u="none" strike="noStrike" cap="none" normalizeH="0" baseline="0">
                        <a:ln>
                          <a:noFill/>
                        </a:ln>
                        <a:solidFill>
                          <a:schemeClr val="tx1"/>
                        </a:solidFill>
                        <a:effectLst/>
                        <a:latin typeface="+mn-lt"/>
                        <a:ea typeface="+mn-ea"/>
                        <a:cs typeface="+mn-ea"/>
                        <a:sym typeface="+mn-lt"/>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endParaRPr kumimoji="0" lang="zh-CN" altLang="zh-CN" sz="1500" b="0" i="0" u="none" strike="noStrike" cap="none" normalizeH="0" baseline="0">
                        <a:ln>
                          <a:noFill/>
                        </a:ln>
                        <a:solidFill>
                          <a:schemeClr val="tx1"/>
                        </a:solidFill>
                        <a:effectLst/>
                        <a:latin typeface="+mn-lt"/>
                        <a:ea typeface="+mn-ea"/>
                        <a:cs typeface="+mn-ea"/>
                        <a:sym typeface="+mn-lt"/>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endParaRPr kumimoji="0" lang="zh-CN" altLang="zh-CN" sz="1500" b="0" i="0" u="none" strike="noStrike" cap="none" normalizeH="0" baseline="0">
                        <a:ln>
                          <a:noFill/>
                        </a:ln>
                        <a:solidFill>
                          <a:schemeClr val="tx1"/>
                        </a:solidFill>
                        <a:effectLst/>
                        <a:latin typeface="+mn-lt"/>
                        <a:ea typeface="+mn-ea"/>
                        <a:cs typeface="+mn-ea"/>
                        <a:sym typeface="+mn-lt"/>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endParaRPr kumimoji="0" lang="zh-CN" altLang="zh-CN" sz="1500" b="0" i="0" u="none" strike="noStrike" cap="none" normalizeH="0" baseline="0" dirty="0">
                        <a:ln>
                          <a:noFill/>
                        </a:ln>
                        <a:solidFill>
                          <a:schemeClr val="tx1"/>
                        </a:solidFill>
                        <a:effectLst/>
                        <a:latin typeface="+mn-lt"/>
                        <a:ea typeface="+mn-ea"/>
                        <a:cs typeface="+mn-ea"/>
                        <a:sym typeface="+mn-lt"/>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230940125"/>
                  </a:ext>
                </a:extLst>
              </a:tr>
              <a:tr h="49053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endParaRPr kumimoji="0" lang="zh-CN" altLang="zh-CN" sz="1500" b="0" i="0" u="none" strike="noStrike" cap="none" normalizeH="0" baseline="0">
                        <a:ln>
                          <a:noFill/>
                        </a:ln>
                        <a:solidFill>
                          <a:schemeClr val="tx1"/>
                        </a:solidFill>
                        <a:effectLst/>
                        <a:latin typeface="+mn-lt"/>
                        <a:ea typeface="+mn-ea"/>
                        <a:cs typeface="+mn-ea"/>
                        <a:sym typeface="+mn-lt"/>
                        <a:hlinkMouseOver r:id="" action="ppaction://hlinkshowjump?jump=nextslide"/>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endParaRPr kumimoji="0" lang="zh-CN" altLang="zh-CN" sz="1500" b="0" i="0" u="none" strike="noStrike" cap="none" normalizeH="0" baseline="0">
                        <a:ln>
                          <a:noFill/>
                        </a:ln>
                        <a:solidFill>
                          <a:schemeClr val="tx1"/>
                        </a:solidFill>
                        <a:effectLst/>
                        <a:latin typeface="+mn-lt"/>
                        <a:ea typeface="+mn-ea"/>
                        <a:cs typeface="+mn-ea"/>
                        <a:sym typeface="+mn-lt"/>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endParaRPr kumimoji="0" lang="zh-CN" altLang="zh-CN" sz="1500" b="0" i="0" u="none" strike="noStrike" cap="none" normalizeH="0" baseline="0">
                        <a:ln>
                          <a:noFill/>
                        </a:ln>
                        <a:solidFill>
                          <a:schemeClr val="tx1"/>
                        </a:solidFill>
                        <a:effectLst/>
                        <a:latin typeface="+mn-lt"/>
                        <a:ea typeface="+mn-ea"/>
                        <a:cs typeface="+mn-ea"/>
                        <a:sym typeface="+mn-lt"/>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endParaRPr kumimoji="0" lang="zh-CN" altLang="zh-CN" sz="1500" b="0" i="0" u="none" strike="noStrike" cap="none" normalizeH="0" baseline="0">
                        <a:ln>
                          <a:noFill/>
                        </a:ln>
                        <a:solidFill>
                          <a:schemeClr val="tx1"/>
                        </a:solidFill>
                        <a:effectLst/>
                        <a:latin typeface="+mn-lt"/>
                        <a:ea typeface="+mn-ea"/>
                        <a:cs typeface="+mn-ea"/>
                        <a:sym typeface="+mn-lt"/>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551992781"/>
                  </a:ext>
                </a:extLst>
              </a:tr>
              <a:tr h="50165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endParaRPr kumimoji="0" lang="zh-CN" altLang="zh-CN" sz="1500" b="0" i="0" u="none" strike="noStrike" cap="none" normalizeH="0" baseline="0">
                        <a:ln>
                          <a:noFill/>
                        </a:ln>
                        <a:solidFill>
                          <a:schemeClr val="tx1"/>
                        </a:solidFill>
                        <a:effectLst/>
                        <a:latin typeface="+mn-lt"/>
                        <a:ea typeface="+mn-ea"/>
                        <a:cs typeface="+mn-ea"/>
                        <a:sym typeface="+mn-lt"/>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endParaRPr kumimoji="0" lang="zh-CN" altLang="zh-CN" sz="1500" b="0" i="0" u="none" strike="noStrike" cap="none" normalizeH="0" baseline="0">
                        <a:ln>
                          <a:noFill/>
                        </a:ln>
                        <a:solidFill>
                          <a:schemeClr val="tx1"/>
                        </a:solidFill>
                        <a:effectLst/>
                        <a:latin typeface="+mn-lt"/>
                        <a:ea typeface="+mn-ea"/>
                        <a:cs typeface="+mn-ea"/>
                        <a:sym typeface="+mn-lt"/>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endParaRPr kumimoji="0" lang="zh-CN" altLang="zh-CN" sz="1500" b="0" i="0" u="none" strike="noStrike" cap="none" normalizeH="0" baseline="0">
                        <a:ln>
                          <a:noFill/>
                        </a:ln>
                        <a:solidFill>
                          <a:schemeClr val="tx1"/>
                        </a:solidFill>
                        <a:effectLst/>
                        <a:latin typeface="+mn-lt"/>
                        <a:ea typeface="+mn-ea"/>
                        <a:cs typeface="+mn-ea"/>
                        <a:sym typeface="+mn-lt"/>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endParaRPr kumimoji="0" lang="zh-CN" altLang="zh-CN" sz="1500" b="0" i="0" u="none" strike="noStrike" cap="none" normalizeH="0" baseline="0" dirty="0">
                        <a:ln>
                          <a:noFill/>
                        </a:ln>
                        <a:solidFill>
                          <a:schemeClr val="tx1"/>
                        </a:solidFill>
                        <a:effectLst/>
                        <a:latin typeface="+mn-lt"/>
                        <a:ea typeface="+mn-ea"/>
                        <a:cs typeface="+mn-ea"/>
                        <a:sym typeface="+mn-lt"/>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3308405721"/>
                  </a:ext>
                </a:extLst>
              </a:tr>
            </a:tbl>
          </a:graphicData>
        </a:graphic>
      </p:graphicFrame>
      <p:graphicFrame>
        <p:nvGraphicFramePr>
          <p:cNvPr id="9" name="Group 32">
            <a:extLst>
              <a:ext uri="{FF2B5EF4-FFF2-40B4-BE49-F238E27FC236}">
                <a16:creationId xmlns:a16="http://schemas.microsoft.com/office/drawing/2014/main" id="{164BE28A-A47B-4A7D-A02E-70EB0472DD61}"/>
              </a:ext>
            </a:extLst>
          </p:cNvPr>
          <p:cNvGraphicFramePr>
            <a:graphicFrameLocks noGrp="1"/>
          </p:cNvGraphicFramePr>
          <p:nvPr>
            <p:extLst>
              <p:ext uri="{D42A27DB-BD31-4B8C-83A1-F6EECF244321}">
                <p14:modId xmlns:p14="http://schemas.microsoft.com/office/powerpoint/2010/main" val="3244139723"/>
              </p:ext>
            </p:extLst>
          </p:nvPr>
        </p:nvGraphicFramePr>
        <p:xfrm>
          <a:off x="6096000" y="2833688"/>
          <a:ext cx="3657600" cy="2362200"/>
        </p:xfrm>
        <a:graphic>
          <a:graphicData uri="http://schemas.openxmlformats.org/drawingml/2006/table">
            <a:tbl>
              <a:tblPr/>
              <a:tblGrid>
                <a:gridCol w="955675">
                  <a:extLst>
                    <a:ext uri="{9D8B030D-6E8A-4147-A177-3AD203B41FA5}">
                      <a16:colId xmlns:a16="http://schemas.microsoft.com/office/drawing/2014/main" val="1005360116"/>
                    </a:ext>
                  </a:extLst>
                </a:gridCol>
                <a:gridCol w="950913">
                  <a:extLst>
                    <a:ext uri="{9D8B030D-6E8A-4147-A177-3AD203B41FA5}">
                      <a16:colId xmlns:a16="http://schemas.microsoft.com/office/drawing/2014/main" val="1461888513"/>
                    </a:ext>
                  </a:extLst>
                </a:gridCol>
                <a:gridCol w="954087">
                  <a:extLst>
                    <a:ext uri="{9D8B030D-6E8A-4147-A177-3AD203B41FA5}">
                      <a16:colId xmlns:a16="http://schemas.microsoft.com/office/drawing/2014/main" val="2965253136"/>
                    </a:ext>
                  </a:extLst>
                </a:gridCol>
                <a:gridCol w="796925">
                  <a:extLst>
                    <a:ext uri="{9D8B030D-6E8A-4147-A177-3AD203B41FA5}">
                      <a16:colId xmlns:a16="http://schemas.microsoft.com/office/drawing/2014/main" val="4100583753"/>
                    </a:ext>
                  </a:extLst>
                </a:gridCol>
              </a:tblGrid>
              <a:tr h="59055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000" b="1" i="0" u="none" strike="noStrike" cap="none" normalizeH="0" baseline="0">
                          <a:ln>
                            <a:noFill/>
                          </a:ln>
                          <a:solidFill>
                            <a:schemeClr val="tx2"/>
                          </a:solidFill>
                          <a:effectLst/>
                          <a:latin typeface="+mn-lt"/>
                          <a:ea typeface="+mn-ea"/>
                          <a:cs typeface="+mn-ea"/>
                          <a:sym typeface="+mn-lt"/>
                        </a:rPr>
                        <a:t>RGB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000" b="1" i="0" u="none" strike="noStrike" cap="none" normalizeH="0" baseline="0">
                          <a:ln>
                            <a:noFill/>
                          </a:ln>
                          <a:solidFill>
                            <a:schemeClr val="tx2"/>
                          </a:solidFill>
                          <a:effectLst/>
                          <a:latin typeface="+mn-lt"/>
                          <a:ea typeface="+mn-ea"/>
                          <a:cs typeface="+mn-ea"/>
                          <a:sym typeface="+mn-lt"/>
                        </a:rPr>
                        <a:t>RGB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000" b="1" i="0" u="none" strike="noStrike" cap="none" normalizeH="0" baseline="0">
                          <a:ln>
                            <a:noFill/>
                          </a:ln>
                          <a:solidFill>
                            <a:schemeClr val="tx2"/>
                          </a:solidFill>
                          <a:effectLst/>
                          <a:latin typeface="+mn-lt"/>
                          <a:ea typeface="+mn-ea"/>
                          <a:cs typeface="+mn-ea"/>
                          <a:sym typeface="+mn-lt"/>
                        </a:rPr>
                        <a:t>RGB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000" b="1" i="0" u="none" strike="noStrike" cap="none" normalizeH="0" baseline="0">
                          <a:ln>
                            <a:noFill/>
                          </a:ln>
                          <a:solidFill>
                            <a:schemeClr val="tx2"/>
                          </a:solidFill>
                          <a:effectLst/>
                          <a:latin typeface="+mn-lt"/>
                          <a:ea typeface="+mn-ea"/>
                          <a:cs typeface="+mn-ea"/>
                          <a:sym typeface="+mn-lt"/>
                        </a:rPr>
                        <a:t>RGB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525945019"/>
                  </a:ext>
                </a:extLst>
              </a:tr>
              <a:tr h="59055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000" b="1" i="0" u="none" strike="noStrike" cap="none" normalizeH="0" baseline="0">
                          <a:ln>
                            <a:noFill/>
                          </a:ln>
                          <a:solidFill>
                            <a:schemeClr val="tx2"/>
                          </a:solidFill>
                          <a:effectLst/>
                          <a:latin typeface="+mn-lt"/>
                          <a:ea typeface="+mn-ea"/>
                          <a:cs typeface="+mn-ea"/>
                          <a:sym typeface="+mn-lt"/>
                        </a:rPr>
                        <a:t>RGB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000" b="1" i="0" u="none" strike="noStrike" cap="none" normalizeH="0" baseline="0">
                          <a:ln>
                            <a:noFill/>
                          </a:ln>
                          <a:solidFill>
                            <a:schemeClr val="tx2"/>
                          </a:solidFill>
                          <a:effectLst/>
                          <a:latin typeface="+mn-lt"/>
                          <a:ea typeface="+mn-ea"/>
                          <a:cs typeface="+mn-ea"/>
                          <a:sym typeface="+mn-lt"/>
                        </a:rPr>
                        <a:t>RGB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000" b="1" i="0" u="none" strike="noStrike" cap="none" normalizeH="0" baseline="0">
                          <a:ln>
                            <a:noFill/>
                          </a:ln>
                          <a:solidFill>
                            <a:schemeClr val="tx2"/>
                          </a:solidFill>
                          <a:effectLst/>
                          <a:latin typeface="+mn-lt"/>
                          <a:ea typeface="+mn-ea"/>
                          <a:cs typeface="+mn-ea"/>
                          <a:sym typeface="+mn-lt"/>
                        </a:rPr>
                        <a:t>RGB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000" b="1" i="0" u="none" strike="noStrike" cap="none" normalizeH="0" baseline="0">
                          <a:ln>
                            <a:noFill/>
                          </a:ln>
                          <a:solidFill>
                            <a:schemeClr val="tx2"/>
                          </a:solidFill>
                          <a:effectLst/>
                          <a:latin typeface="+mn-lt"/>
                          <a:ea typeface="+mn-ea"/>
                          <a:cs typeface="+mn-ea"/>
                          <a:sym typeface="+mn-lt"/>
                        </a:rPr>
                        <a:t>RGB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882568323"/>
                  </a:ext>
                </a:extLst>
              </a:tr>
              <a:tr h="59055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000" b="1" i="0" u="none" strike="noStrike" cap="none" normalizeH="0" baseline="0">
                          <a:ln>
                            <a:noFill/>
                          </a:ln>
                          <a:solidFill>
                            <a:schemeClr val="tx2"/>
                          </a:solidFill>
                          <a:effectLst/>
                          <a:latin typeface="+mn-lt"/>
                          <a:ea typeface="+mn-ea"/>
                          <a:cs typeface="+mn-ea"/>
                          <a:sym typeface="+mn-lt"/>
                        </a:rPr>
                        <a:t>RGB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000" b="1" i="0" u="none" strike="noStrike" cap="none" normalizeH="0" baseline="0">
                          <a:ln>
                            <a:noFill/>
                          </a:ln>
                          <a:solidFill>
                            <a:schemeClr val="tx2"/>
                          </a:solidFill>
                          <a:effectLst/>
                          <a:latin typeface="+mn-lt"/>
                          <a:ea typeface="+mn-ea"/>
                          <a:cs typeface="+mn-ea"/>
                          <a:sym typeface="+mn-lt"/>
                        </a:rPr>
                        <a:t>RGB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000" b="1" i="0" u="none" strike="noStrike" cap="none" normalizeH="0" baseline="0">
                          <a:ln>
                            <a:noFill/>
                          </a:ln>
                          <a:solidFill>
                            <a:schemeClr val="tx2"/>
                          </a:solidFill>
                          <a:effectLst/>
                          <a:latin typeface="+mn-lt"/>
                          <a:ea typeface="+mn-ea"/>
                          <a:cs typeface="+mn-ea"/>
                          <a:sym typeface="+mn-lt"/>
                        </a:rPr>
                        <a:t>RGB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000" b="1" i="0" u="none" strike="noStrike" cap="none" normalizeH="0" baseline="0">
                          <a:ln>
                            <a:noFill/>
                          </a:ln>
                          <a:solidFill>
                            <a:schemeClr val="tx2"/>
                          </a:solidFill>
                          <a:effectLst/>
                          <a:latin typeface="+mn-lt"/>
                          <a:ea typeface="+mn-ea"/>
                          <a:cs typeface="+mn-ea"/>
                          <a:sym typeface="+mn-lt"/>
                        </a:rPr>
                        <a:t>RGB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1483549"/>
                  </a:ext>
                </a:extLst>
              </a:tr>
              <a:tr h="59055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000" b="1" i="0" u="none" strike="noStrike" cap="none" normalizeH="0" baseline="0">
                          <a:ln>
                            <a:noFill/>
                          </a:ln>
                          <a:solidFill>
                            <a:schemeClr val="tx2"/>
                          </a:solidFill>
                          <a:effectLst/>
                          <a:latin typeface="+mn-lt"/>
                          <a:ea typeface="+mn-ea"/>
                          <a:cs typeface="+mn-ea"/>
                          <a:sym typeface="+mn-lt"/>
                        </a:rPr>
                        <a:t>RGB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000" b="1" i="0" u="none" strike="noStrike" cap="none" normalizeH="0" baseline="0">
                          <a:ln>
                            <a:noFill/>
                          </a:ln>
                          <a:solidFill>
                            <a:schemeClr val="tx2"/>
                          </a:solidFill>
                          <a:effectLst/>
                          <a:latin typeface="+mn-lt"/>
                          <a:ea typeface="+mn-ea"/>
                          <a:cs typeface="+mn-ea"/>
                          <a:sym typeface="+mn-lt"/>
                        </a:rPr>
                        <a:t>RGB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000" b="1" i="0" u="none" strike="noStrike" cap="none" normalizeH="0" baseline="0">
                          <a:ln>
                            <a:noFill/>
                          </a:ln>
                          <a:solidFill>
                            <a:schemeClr val="tx2"/>
                          </a:solidFill>
                          <a:effectLst/>
                          <a:latin typeface="+mn-lt"/>
                          <a:ea typeface="+mn-ea"/>
                          <a:cs typeface="+mn-ea"/>
                          <a:sym typeface="+mn-lt"/>
                        </a:rPr>
                        <a:t>RGB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000" b="1" i="0" u="none" strike="noStrike" cap="none" normalizeH="0" baseline="0" dirty="0">
                          <a:ln>
                            <a:noFill/>
                          </a:ln>
                          <a:solidFill>
                            <a:schemeClr val="tx2"/>
                          </a:solidFill>
                          <a:effectLst/>
                          <a:latin typeface="+mn-lt"/>
                          <a:ea typeface="+mn-ea"/>
                          <a:cs typeface="+mn-ea"/>
                          <a:sym typeface="+mn-lt"/>
                        </a:rPr>
                        <a:t>RGB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74938168"/>
                  </a:ext>
                </a:extLst>
              </a:tr>
            </a:tbl>
          </a:graphicData>
        </a:graphic>
      </p:graphicFrame>
      <p:sp>
        <p:nvSpPr>
          <p:cNvPr id="10" name="AutoShape 59">
            <a:extLst>
              <a:ext uri="{FF2B5EF4-FFF2-40B4-BE49-F238E27FC236}">
                <a16:creationId xmlns:a16="http://schemas.microsoft.com/office/drawing/2014/main" id="{FC296A03-6CDF-49B6-B545-75DB670DA3AF}"/>
              </a:ext>
            </a:extLst>
          </p:cNvPr>
          <p:cNvSpPr>
            <a:spLocks noChangeArrowheads="1"/>
          </p:cNvSpPr>
          <p:nvPr/>
        </p:nvSpPr>
        <p:spPr bwMode="auto">
          <a:xfrm>
            <a:off x="4648200" y="5500688"/>
            <a:ext cx="609600" cy="69373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9999"/>
          </a:solidFill>
          <a:ln w="9525">
            <a:pattFill prst="shingle">
              <a:fgClr>
                <a:schemeClr val="tx1"/>
              </a:fgClr>
              <a:bgClr>
                <a:srgbClr val="FFFFFF"/>
              </a:bgClr>
            </a:pattFill>
            <a:miter lim="800000"/>
            <a:headEnd/>
            <a:tailEnd/>
          </a:ln>
          <a:effectLst>
            <a:outerShdw dist="107763" dir="13500000" algn="ctr" rotWithShape="0">
              <a:schemeClr val="bg2"/>
            </a:outerShdw>
          </a:effectLst>
        </p:spPr>
        <p:txBody>
          <a:bodyPr wrap="none" anchor="ctr"/>
          <a:lstStyle/>
          <a:p>
            <a:pPr>
              <a:lnSpc>
                <a:spcPct val="90000"/>
              </a:lnSpc>
              <a:spcBef>
                <a:spcPts val="20"/>
              </a:spcBef>
              <a:spcAft>
                <a:spcPts val="20"/>
              </a:spcAft>
            </a:pPr>
            <a:endParaRPr lang="zh-CN" altLang="en-US">
              <a:cs typeface="+mn-ea"/>
              <a:sym typeface="+mn-lt"/>
            </a:endParaRPr>
          </a:p>
        </p:txBody>
      </p:sp>
      <p:grpSp>
        <p:nvGrpSpPr>
          <p:cNvPr id="11" name="Group 60">
            <a:extLst>
              <a:ext uri="{FF2B5EF4-FFF2-40B4-BE49-F238E27FC236}">
                <a16:creationId xmlns:a16="http://schemas.microsoft.com/office/drawing/2014/main" id="{E36BC0B4-5DF9-4D28-940B-9446750DF817}"/>
              </a:ext>
            </a:extLst>
          </p:cNvPr>
          <p:cNvGrpSpPr>
            <a:grpSpLocks/>
          </p:cNvGrpSpPr>
          <p:nvPr/>
        </p:nvGrpSpPr>
        <p:grpSpPr bwMode="auto">
          <a:xfrm>
            <a:off x="6096000" y="5576888"/>
            <a:ext cx="1981200" cy="533400"/>
            <a:chOff x="3312" y="3072"/>
            <a:chExt cx="1323" cy="424"/>
          </a:xfrm>
        </p:grpSpPr>
        <p:sp>
          <p:nvSpPr>
            <p:cNvPr id="12" name="Rectangle 61">
              <a:extLst>
                <a:ext uri="{FF2B5EF4-FFF2-40B4-BE49-F238E27FC236}">
                  <a16:creationId xmlns:a16="http://schemas.microsoft.com/office/drawing/2014/main" id="{7BC07B7C-685A-4243-A1EF-65E08C9A9D83}"/>
                </a:ext>
              </a:extLst>
            </p:cNvPr>
            <p:cNvSpPr>
              <a:spLocks noChangeArrowheads="1"/>
            </p:cNvSpPr>
            <p:nvPr/>
          </p:nvSpPr>
          <p:spPr bwMode="auto">
            <a:xfrm>
              <a:off x="3312" y="3072"/>
              <a:ext cx="647" cy="424"/>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pPr>
                <a:lnSpc>
                  <a:spcPct val="90000"/>
                </a:lnSpc>
                <a:spcBef>
                  <a:spcPts val="20"/>
                </a:spcBef>
                <a:spcAft>
                  <a:spcPts val="20"/>
                </a:spcAft>
              </a:pPr>
              <a:endParaRPr lang="zh-CN" altLang="en-US">
                <a:cs typeface="+mn-ea"/>
                <a:sym typeface="+mn-lt"/>
              </a:endParaRPr>
            </a:p>
          </p:txBody>
        </p:sp>
        <p:sp>
          <p:nvSpPr>
            <p:cNvPr id="13" name="Rectangle 62">
              <a:extLst>
                <a:ext uri="{FF2B5EF4-FFF2-40B4-BE49-F238E27FC236}">
                  <a16:creationId xmlns:a16="http://schemas.microsoft.com/office/drawing/2014/main" id="{9DED1EDE-1153-44A9-8C26-923B1E4AE75E}"/>
                </a:ext>
              </a:extLst>
            </p:cNvPr>
            <p:cNvSpPr>
              <a:spLocks noChangeArrowheads="1"/>
            </p:cNvSpPr>
            <p:nvPr/>
          </p:nvSpPr>
          <p:spPr bwMode="auto">
            <a:xfrm>
              <a:off x="3456" y="3120"/>
              <a:ext cx="372" cy="338"/>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a:spAutoFit/>
            </a:bodyPr>
            <a:lstStyle/>
            <a:p>
              <a:pPr algn="ctr">
                <a:lnSpc>
                  <a:spcPct val="90000"/>
                </a:lnSpc>
                <a:spcBef>
                  <a:spcPct val="20000"/>
                </a:spcBef>
                <a:spcAft>
                  <a:spcPts val="20"/>
                </a:spcAft>
              </a:pPr>
              <a:r>
                <a:rPr kumimoji="1" lang="en-US" altLang="zh-CN" sz="2400">
                  <a:solidFill>
                    <a:schemeClr val="tx2"/>
                  </a:solidFill>
                  <a:cs typeface="+mn-ea"/>
                  <a:sym typeface="+mn-lt"/>
                </a:rPr>
                <a:t>16</a:t>
              </a:r>
            </a:p>
          </p:txBody>
        </p:sp>
        <p:sp>
          <p:nvSpPr>
            <p:cNvPr id="14" name="Rectangle 63">
              <a:extLst>
                <a:ext uri="{FF2B5EF4-FFF2-40B4-BE49-F238E27FC236}">
                  <a16:creationId xmlns:a16="http://schemas.microsoft.com/office/drawing/2014/main" id="{7751FC5E-8713-45EC-982D-68C030237C7D}"/>
                </a:ext>
              </a:extLst>
            </p:cNvPr>
            <p:cNvSpPr>
              <a:spLocks noChangeArrowheads="1"/>
            </p:cNvSpPr>
            <p:nvPr/>
          </p:nvSpPr>
          <p:spPr bwMode="auto">
            <a:xfrm>
              <a:off x="3962" y="3072"/>
              <a:ext cx="649" cy="424"/>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pPr>
                <a:lnSpc>
                  <a:spcPct val="90000"/>
                </a:lnSpc>
                <a:spcBef>
                  <a:spcPts val="20"/>
                </a:spcBef>
                <a:spcAft>
                  <a:spcPts val="20"/>
                </a:spcAft>
              </a:pPr>
              <a:endParaRPr lang="zh-CN" altLang="en-US">
                <a:cs typeface="+mn-ea"/>
                <a:sym typeface="+mn-lt"/>
              </a:endParaRPr>
            </a:p>
          </p:txBody>
        </p:sp>
        <p:sp>
          <p:nvSpPr>
            <p:cNvPr id="15" name="Text Box 64">
              <a:extLst>
                <a:ext uri="{FF2B5EF4-FFF2-40B4-BE49-F238E27FC236}">
                  <a16:creationId xmlns:a16="http://schemas.microsoft.com/office/drawing/2014/main" id="{7963F1A9-2332-4041-8C4B-871173109161}"/>
                </a:ext>
              </a:extLst>
            </p:cNvPr>
            <p:cNvSpPr txBox="1">
              <a:spLocks noChangeArrowheads="1"/>
            </p:cNvSpPr>
            <p:nvPr/>
          </p:nvSpPr>
          <p:spPr bwMode="auto">
            <a:xfrm>
              <a:off x="4032" y="3120"/>
              <a:ext cx="603" cy="338"/>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a:spAutoFit/>
            </a:bodyPr>
            <a:lstStyle/>
            <a:p>
              <a:pPr>
                <a:lnSpc>
                  <a:spcPct val="90000"/>
                </a:lnSpc>
                <a:spcBef>
                  <a:spcPct val="20000"/>
                </a:spcBef>
                <a:spcAft>
                  <a:spcPts val="20"/>
                </a:spcAft>
                <a:buClr>
                  <a:schemeClr val="accent2"/>
                </a:buClr>
                <a:buSzPct val="80000"/>
                <a:buFont typeface="Wingdings" panose="05000000000000000000" pitchFamily="2" charset="2"/>
                <a:buNone/>
              </a:pPr>
              <a:r>
                <a:rPr kumimoji="1" lang="en-US" altLang="zh-CN" sz="2400">
                  <a:solidFill>
                    <a:schemeClr val="tx2"/>
                  </a:solidFill>
                  <a:cs typeface="+mn-ea"/>
                  <a:sym typeface="+mn-lt"/>
                </a:rPr>
                <a:t>RGB</a:t>
              </a:r>
              <a:endParaRPr kumimoji="1" lang="en-US" altLang="zh-CN" sz="2400">
                <a:solidFill>
                  <a:srgbClr val="FFFFFF"/>
                </a:solidFill>
                <a:cs typeface="+mn-ea"/>
                <a:sym typeface="+mn-lt"/>
              </a:endParaRPr>
            </a:p>
          </p:txBody>
        </p:sp>
      </p:grpSp>
      <p:sp>
        <p:nvSpPr>
          <p:cNvPr id="16" name="AutoShape 65">
            <a:extLst>
              <a:ext uri="{FF2B5EF4-FFF2-40B4-BE49-F238E27FC236}">
                <a16:creationId xmlns:a16="http://schemas.microsoft.com/office/drawing/2014/main" id="{1CD504B1-76B8-4E08-A26C-91C28D085A58}"/>
              </a:ext>
            </a:extLst>
          </p:cNvPr>
          <p:cNvSpPr>
            <a:spLocks noChangeArrowheads="1"/>
          </p:cNvSpPr>
          <p:nvPr/>
        </p:nvSpPr>
        <p:spPr bwMode="auto">
          <a:xfrm>
            <a:off x="4648200" y="3748088"/>
            <a:ext cx="457200" cy="5334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ts val="20"/>
              </a:spcBef>
              <a:spcAft>
                <a:spcPts val="20"/>
              </a:spcAft>
            </a:pPr>
            <a:endParaRPr lang="zh-CN" altLang="en-US">
              <a:cs typeface="+mn-ea"/>
              <a:sym typeface="+mn-lt"/>
            </a:endParaRPr>
          </a:p>
        </p:txBody>
      </p:sp>
    </p:spTree>
    <p:extLst>
      <p:ext uri="{BB962C8B-B14F-4D97-AF65-F5344CB8AC3E}">
        <p14:creationId xmlns:p14="http://schemas.microsoft.com/office/powerpoint/2010/main" val="13019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up)">
                                      <p:cBhvr>
                                        <p:cTn id="11" dur="500"/>
                                        <p:tgtEl>
                                          <p:spTgt spid="16"/>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20"/>
              </a:spcBef>
              <a:spcAft>
                <a:spcPts val="2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4" name="标题 3">
            <a:extLst>
              <a:ext uri="{FF2B5EF4-FFF2-40B4-BE49-F238E27FC236}">
                <a16:creationId xmlns:a16="http://schemas.microsoft.com/office/drawing/2014/main" id="{593671CA-5A57-439C-85FF-223B5D328D4D}"/>
              </a:ext>
            </a:extLst>
          </p:cNvPr>
          <p:cNvSpPr>
            <a:spLocks noGrp="1"/>
          </p:cNvSpPr>
          <p:nvPr>
            <p:ph type="title"/>
          </p:nvPr>
        </p:nvSpPr>
        <p:spPr>
          <a:xfrm>
            <a:off x="526073" y="466578"/>
            <a:ext cx="11139854" cy="930447"/>
          </a:xfrm>
          <a:prstGeom prst="ellipse">
            <a:avLst/>
          </a:prstGeom>
        </p:spPr>
        <p:txBody>
          <a:bodyPr vert="horz" lIns="91440" tIns="45720" rIns="91440" bIns="45720" rtlCol="0" anchor="b">
            <a:normAutofit/>
          </a:bodyPr>
          <a:lstStyle/>
          <a:p>
            <a:pPr algn="ctr">
              <a:spcBef>
                <a:spcPct val="20000"/>
              </a:spcBef>
              <a:spcAft>
                <a:spcPts val="20"/>
              </a:spcAft>
            </a:pPr>
            <a:r>
              <a:rPr lang="zh-CN" altLang="en-US" sz="3800" dirty="0">
                <a:solidFill>
                  <a:srgbClr val="FFFFFF"/>
                </a:solidFill>
                <a:latin typeface="+mn-lt"/>
                <a:ea typeface="+mn-ea"/>
                <a:cs typeface="+mn-ea"/>
                <a:sym typeface="+mn-lt"/>
              </a:rPr>
              <a:t>图像冗余有损压缩的原理</a:t>
            </a:r>
            <a:endParaRPr lang="zh-CN" altLang="en-US" sz="3800" kern="1200" dirty="0">
              <a:solidFill>
                <a:srgbClr val="FFFFFF"/>
              </a:solidFill>
              <a:latin typeface="+mn-lt"/>
              <a:ea typeface="+mn-ea"/>
              <a:cs typeface="+mn-ea"/>
              <a:sym typeface="+mn-lt"/>
            </a:endParaRPr>
          </a:p>
        </p:txBody>
      </p:sp>
      <p:sp>
        <p:nvSpPr>
          <p:cNvPr id="5" name="内容占位符 4">
            <a:extLst>
              <a:ext uri="{FF2B5EF4-FFF2-40B4-BE49-F238E27FC236}">
                <a16:creationId xmlns:a16="http://schemas.microsoft.com/office/drawing/2014/main" id="{94B2AAB5-6DAF-450C-BD72-64B3FDC694E9}"/>
              </a:ext>
            </a:extLst>
          </p:cNvPr>
          <p:cNvSpPr>
            <a:spLocks noGrp="1"/>
          </p:cNvSpPr>
          <p:nvPr>
            <p:ph sz="half" idx="1"/>
          </p:nvPr>
        </p:nvSpPr>
        <p:spPr>
          <a:xfrm>
            <a:off x="1524000" y="1510979"/>
            <a:ext cx="9144000" cy="676758"/>
          </a:xfrm>
        </p:spPr>
        <p:txBody>
          <a:bodyPr vert="horz" lIns="91440" tIns="45720" rIns="91440" bIns="45720" rtlCol="0">
            <a:noAutofit/>
          </a:bodyPr>
          <a:lstStyle/>
          <a:p>
            <a:pPr marL="0" indent="0" algn="ctr">
              <a:spcBef>
                <a:spcPts val="20"/>
              </a:spcBef>
              <a:spcAft>
                <a:spcPts val="20"/>
              </a:spcAft>
              <a:buNone/>
            </a:pPr>
            <a:r>
              <a:rPr lang="zh-CN" altLang="en-US" sz="2000" dirty="0">
                <a:solidFill>
                  <a:srgbClr val="E7E6E6"/>
                </a:solidFill>
                <a:cs typeface="+mn-ea"/>
                <a:sym typeface="+mn-lt"/>
              </a:rPr>
              <a:t>从原来的</a:t>
            </a:r>
            <a:r>
              <a:rPr lang="en-US" altLang="zh-CN" sz="2000" dirty="0">
                <a:solidFill>
                  <a:srgbClr val="E7E6E6"/>
                </a:solidFill>
                <a:cs typeface="+mn-ea"/>
                <a:sym typeface="+mn-lt"/>
              </a:rPr>
              <a:t>5*5*8=284bits</a:t>
            </a:r>
            <a:r>
              <a:rPr lang="zh-CN" altLang="en-US" sz="2000" dirty="0">
                <a:solidFill>
                  <a:srgbClr val="E7E6E6"/>
                </a:solidFill>
                <a:cs typeface="+mn-ea"/>
                <a:sym typeface="+mn-lt"/>
              </a:rPr>
              <a:t>压缩为： </a:t>
            </a:r>
            <a:r>
              <a:rPr lang="en-US" altLang="zh-CN" sz="2000" dirty="0">
                <a:solidFill>
                  <a:srgbClr val="E7E6E6"/>
                </a:solidFill>
                <a:cs typeface="+mn-ea"/>
                <a:sym typeface="+mn-lt"/>
              </a:rPr>
              <a:t>2*8=16bits</a:t>
            </a:r>
          </a:p>
        </p:txBody>
      </p:sp>
      <p:cxnSp>
        <p:nvCxnSpPr>
          <p:cNvPr id="19" name="Straight Connector 1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18" name="Group 5">
            <a:extLst>
              <a:ext uri="{FF2B5EF4-FFF2-40B4-BE49-F238E27FC236}">
                <a16:creationId xmlns:a16="http://schemas.microsoft.com/office/drawing/2014/main" id="{D1F8470F-F4E5-437E-9C74-E789B1E5E662}"/>
              </a:ext>
            </a:extLst>
          </p:cNvPr>
          <p:cNvGraphicFramePr>
            <a:graphicFrameLocks noGrp="1"/>
          </p:cNvGraphicFramePr>
          <p:nvPr>
            <p:extLst>
              <p:ext uri="{D42A27DB-BD31-4B8C-83A1-F6EECF244321}">
                <p14:modId xmlns:p14="http://schemas.microsoft.com/office/powerpoint/2010/main" val="2092155229"/>
              </p:ext>
            </p:extLst>
          </p:nvPr>
        </p:nvGraphicFramePr>
        <p:xfrm>
          <a:off x="6324600" y="2624433"/>
          <a:ext cx="3200400" cy="2590801"/>
        </p:xfrm>
        <a:graphic>
          <a:graphicData uri="http://schemas.openxmlformats.org/drawingml/2006/table">
            <a:tbl>
              <a:tblPr/>
              <a:tblGrid>
                <a:gridCol w="639763">
                  <a:extLst>
                    <a:ext uri="{9D8B030D-6E8A-4147-A177-3AD203B41FA5}">
                      <a16:colId xmlns:a16="http://schemas.microsoft.com/office/drawing/2014/main" val="2601016892"/>
                    </a:ext>
                  </a:extLst>
                </a:gridCol>
                <a:gridCol w="641350">
                  <a:extLst>
                    <a:ext uri="{9D8B030D-6E8A-4147-A177-3AD203B41FA5}">
                      <a16:colId xmlns:a16="http://schemas.microsoft.com/office/drawing/2014/main" val="3067638536"/>
                    </a:ext>
                  </a:extLst>
                </a:gridCol>
                <a:gridCol w="638175">
                  <a:extLst>
                    <a:ext uri="{9D8B030D-6E8A-4147-A177-3AD203B41FA5}">
                      <a16:colId xmlns:a16="http://schemas.microsoft.com/office/drawing/2014/main" val="3496416918"/>
                    </a:ext>
                  </a:extLst>
                </a:gridCol>
                <a:gridCol w="641350">
                  <a:extLst>
                    <a:ext uri="{9D8B030D-6E8A-4147-A177-3AD203B41FA5}">
                      <a16:colId xmlns:a16="http://schemas.microsoft.com/office/drawing/2014/main" val="1426493952"/>
                    </a:ext>
                  </a:extLst>
                </a:gridCol>
                <a:gridCol w="639762">
                  <a:extLst>
                    <a:ext uri="{9D8B030D-6E8A-4147-A177-3AD203B41FA5}">
                      <a16:colId xmlns:a16="http://schemas.microsoft.com/office/drawing/2014/main" val="73738155"/>
                    </a:ext>
                  </a:extLst>
                </a:gridCol>
              </a:tblGrid>
              <a:tr h="517525">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34910222"/>
                  </a:ext>
                </a:extLst>
              </a:tr>
              <a:tr h="519113">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822312770"/>
                  </a:ext>
                </a:extLst>
              </a:tr>
              <a:tr h="517525">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670386255"/>
                  </a:ext>
                </a:extLst>
              </a:tr>
              <a:tr h="519113">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673148505"/>
                  </a:ext>
                </a:extLst>
              </a:tr>
              <a:tr h="517525">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801141968"/>
                  </a:ext>
                </a:extLst>
              </a:tr>
            </a:tbl>
          </a:graphicData>
        </a:graphic>
      </p:graphicFrame>
      <p:sp>
        <p:nvSpPr>
          <p:cNvPr id="20" name="AutoShape 43">
            <a:extLst>
              <a:ext uri="{FF2B5EF4-FFF2-40B4-BE49-F238E27FC236}">
                <a16:creationId xmlns:a16="http://schemas.microsoft.com/office/drawing/2014/main" id="{1F6EC440-0EA5-46EB-8E64-AB73DEA4FF82}"/>
              </a:ext>
            </a:extLst>
          </p:cNvPr>
          <p:cNvSpPr>
            <a:spLocks noChangeArrowheads="1"/>
          </p:cNvSpPr>
          <p:nvPr/>
        </p:nvSpPr>
        <p:spPr bwMode="auto">
          <a:xfrm>
            <a:off x="5410200" y="3615033"/>
            <a:ext cx="533400" cy="5334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ts val="20"/>
              </a:spcBef>
              <a:spcAft>
                <a:spcPts val="20"/>
              </a:spcAft>
            </a:pPr>
            <a:endParaRPr lang="zh-CN" altLang="en-US">
              <a:cs typeface="+mn-ea"/>
              <a:sym typeface="+mn-lt"/>
            </a:endParaRPr>
          </a:p>
        </p:txBody>
      </p:sp>
      <p:sp>
        <p:nvSpPr>
          <p:cNvPr id="21" name="AutoShape 44">
            <a:extLst>
              <a:ext uri="{FF2B5EF4-FFF2-40B4-BE49-F238E27FC236}">
                <a16:creationId xmlns:a16="http://schemas.microsoft.com/office/drawing/2014/main" id="{89651232-E14F-4B6E-93A0-9F862A4830EB}"/>
              </a:ext>
            </a:extLst>
          </p:cNvPr>
          <p:cNvSpPr>
            <a:spLocks noChangeArrowheads="1"/>
          </p:cNvSpPr>
          <p:nvPr/>
        </p:nvSpPr>
        <p:spPr bwMode="auto">
          <a:xfrm>
            <a:off x="5410200" y="5824833"/>
            <a:ext cx="838200" cy="381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ts val="20"/>
              </a:spcBef>
              <a:spcAft>
                <a:spcPts val="20"/>
              </a:spcAft>
            </a:pPr>
            <a:endParaRPr lang="zh-CN" altLang="en-US">
              <a:cs typeface="+mn-ea"/>
              <a:sym typeface="+mn-lt"/>
            </a:endParaRPr>
          </a:p>
        </p:txBody>
      </p:sp>
      <p:graphicFrame>
        <p:nvGraphicFramePr>
          <p:cNvPr id="22" name="Group 45">
            <a:extLst>
              <a:ext uri="{FF2B5EF4-FFF2-40B4-BE49-F238E27FC236}">
                <a16:creationId xmlns:a16="http://schemas.microsoft.com/office/drawing/2014/main" id="{B7111013-6A4F-4168-97E5-1FC674052F03}"/>
              </a:ext>
            </a:extLst>
          </p:cNvPr>
          <p:cNvGraphicFramePr>
            <a:graphicFrameLocks noGrp="1"/>
          </p:cNvGraphicFramePr>
          <p:nvPr>
            <p:extLst>
              <p:ext uri="{D42A27DB-BD31-4B8C-83A1-F6EECF244321}">
                <p14:modId xmlns:p14="http://schemas.microsoft.com/office/powerpoint/2010/main" val="3912905207"/>
              </p:ext>
            </p:extLst>
          </p:nvPr>
        </p:nvGraphicFramePr>
        <p:xfrm>
          <a:off x="6781800" y="5748633"/>
          <a:ext cx="1828800" cy="457200"/>
        </p:xfrm>
        <a:graphic>
          <a:graphicData uri="http://schemas.openxmlformats.org/drawingml/2006/table">
            <a:tbl>
              <a:tblPr/>
              <a:tblGrid>
                <a:gridCol w="914400">
                  <a:extLst>
                    <a:ext uri="{9D8B030D-6E8A-4147-A177-3AD203B41FA5}">
                      <a16:colId xmlns:a16="http://schemas.microsoft.com/office/drawing/2014/main" val="3653296006"/>
                    </a:ext>
                  </a:extLst>
                </a:gridCol>
                <a:gridCol w="914400">
                  <a:extLst>
                    <a:ext uri="{9D8B030D-6E8A-4147-A177-3AD203B41FA5}">
                      <a16:colId xmlns:a16="http://schemas.microsoft.com/office/drawing/2014/main" val="2537769505"/>
                    </a:ext>
                  </a:extLst>
                </a:gridCol>
              </a:tblGrid>
              <a:tr h="457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1"/>
                          </a:solidFill>
                          <a:effectLst/>
                          <a:latin typeface="+mn-lt"/>
                          <a:ea typeface="+mn-ea"/>
                          <a:cs typeface="+mn-ea"/>
                          <a:sym typeface="+mn-lt"/>
                        </a:rPr>
                        <a:t>25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1"/>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11885315"/>
                  </a:ext>
                </a:extLst>
              </a:tr>
            </a:tbl>
          </a:graphicData>
        </a:graphic>
      </p:graphicFrame>
      <p:graphicFrame>
        <p:nvGraphicFramePr>
          <p:cNvPr id="23" name="Group 53">
            <a:extLst>
              <a:ext uri="{FF2B5EF4-FFF2-40B4-BE49-F238E27FC236}">
                <a16:creationId xmlns:a16="http://schemas.microsoft.com/office/drawing/2014/main" id="{E3DA2BD6-04F5-44BE-B41E-0211B0FBB93E}"/>
              </a:ext>
            </a:extLst>
          </p:cNvPr>
          <p:cNvGraphicFramePr>
            <a:graphicFrameLocks noGrp="1"/>
          </p:cNvGraphicFramePr>
          <p:nvPr>
            <p:extLst>
              <p:ext uri="{D42A27DB-BD31-4B8C-83A1-F6EECF244321}">
                <p14:modId xmlns:p14="http://schemas.microsoft.com/office/powerpoint/2010/main" val="1403617457"/>
              </p:ext>
            </p:extLst>
          </p:nvPr>
        </p:nvGraphicFramePr>
        <p:xfrm>
          <a:off x="1981200" y="2776833"/>
          <a:ext cx="3200400" cy="2514602"/>
        </p:xfrm>
        <a:graphic>
          <a:graphicData uri="http://schemas.openxmlformats.org/drawingml/2006/table">
            <a:tbl>
              <a:tblPr/>
              <a:tblGrid>
                <a:gridCol w="639763">
                  <a:extLst>
                    <a:ext uri="{9D8B030D-6E8A-4147-A177-3AD203B41FA5}">
                      <a16:colId xmlns:a16="http://schemas.microsoft.com/office/drawing/2014/main" val="3136839041"/>
                    </a:ext>
                  </a:extLst>
                </a:gridCol>
                <a:gridCol w="641350">
                  <a:extLst>
                    <a:ext uri="{9D8B030D-6E8A-4147-A177-3AD203B41FA5}">
                      <a16:colId xmlns:a16="http://schemas.microsoft.com/office/drawing/2014/main" val="1115153377"/>
                    </a:ext>
                  </a:extLst>
                </a:gridCol>
                <a:gridCol w="638175">
                  <a:extLst>
                    <a:ext uri="{9D8B030D-6E8A-4147-A177-3AD203B41FA5}">
                      <a16:colId xmlns:a16="http://schemas.microsoft.com/office/drawing/2014/main" val="2573428868"/>
                    </a:ext>
                  </a:extLst>
                </a:gridCol>
                <a:gridCol w="595312">
                  <a:extLst>
                    <a:ext uri="{9D8B030D-6E8A-4147-A177-3AD203B41FA5}">
                      <a16:colId xmlns:a16="http://schemas.microsoft.com/office/drawing/2014/main" val="350009582"/>
                    </a:ext>
                  </a:extLst>
                </a:gridCol>
                <a:gridCol w="685800">
                  <a:extLst>
                    <a:ext uri="{9D8B030D-6E8A-4147-A177-3AD203B41FA5}">
                      <a16:colId xmlns:a16="http://schemas.microsoft.com/office/drawing/2014/main" val="3045412961"/>
                    </a:ext>
                  </a:extLst>
                </a:gridCol>
              </a:tblGrid>
              <a:tr h="50323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rgbClr val="6666FF"/>
                          </a:solidFill>
                          <a:effectLst/>
                          <a:latin typeface="+mn-lt"/>
                          <a:ea typeface="+mn-ea"/>
                          <a:cs typeface="+mn-ea"/>
                          <a:sym typeface="+mn-lt"/>
                        </a:rPr>
                        <a:t>36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accent2"/>
                          </a:solidFill>
                          <a:effectLst/>
                          <a:latin typeface="+mn-lt"/>
                          <a:ea typeface="+mn-ea"/>
                          <a:cs typeface="+mn-ea"/>
                          <a:sym typeface="+mn-lt"/>
                        </a:rPr>
                        <a:t>35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58620566"/>
                  </a:ext>
                </a:extLst>
              </a:tr>
              <a:tr h="50323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accent2"/>
                          </a:solidFill>
                          <a:effectLst/>
                          <a:latin typeface="+mn-lt"/>
                          <a:ea typeface="+mn-ea"/>
                          <a:cs typeface="+mn-ea"/>
                          <a:sym typeface="+mn-lt"/>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741046205"/>
                  </a:ext>
                </a:extLst>
              </a:tr>
              <a:tr h="50165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rgbClr val="0066CC"/>
                          </a:solidFill>
                          <a:effectLst/>
                          <a:latin typeface="+mn-lt"/>
                          <a:ea typeface="+mn-ea"/>
                          <a:cs typeface="+mn-ea"/>
                          <a:sym typeface="+mn-lt"/>
                        </a:rPr>
                        <a:t>33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rgbClr val="0066FF"/>
                          </a:solidFill>
                          <a:effectLst/>
                          <a:latin typeface="+mn-lt"/>
                          <a:ea typeface="+mn-ea"/>
                          <a:cs typeface="+mn-ea"/>
                          <a:sym typeface="+mn-lt"/>
                        </a:rPr>
                        <a:t>37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rgbClr val="000066"/>
                          </a:solidFill>
                          <a:effectLst/>
                          <a:latin typeface="+mn-lt"/>
                          <a:ea typeface="+mn-ea"/>
                          <a:cs typeface="+mn-ea"/>
                          <a:sym typeface="+mn-lt"/>
                        </a:rPr>
                        <a:t>30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53215777"/>
                  </a:ext>
                </a:extLst>
              </a:tr>
              <a:tr h="50323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19128271"/>
                  </a:ext>
                </a:extLst>
              </a:tr>
              <a:tr h="503238">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accent2"/>
                          </a:solidFill>
                          <a:effectLst/>
                          <a:latin typeface="+mn-lt"/>
                          <a:ea typeface="+mn-ea"/>
                          <a:cs typeface="+mn-ea"/>
                          <a:sym typeface="+mn-lt"/>
                        </a:rPr>
                        <a:t>35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chemeClr val="tx2"/>
                          </a:solidFill>
                          <a:effectLst/>
                          <a:latin typeface="+mn-lt"/>
                          <a:ea typeface="+mn-ea"/>
                          <a:cs typeface="+mn-ea"/>
                          <a:sym typeface="+mn-lt"/>
                        </a:rPr>
                        <a:t>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90000"/>
                        </a:lnSpc>
                        <a:spcBef>
                          <a:spcPct val="20000"/>
                        </a:spcBef>
                        <a:spcAft>
                          <a:spcPct val="20000"/>
                        </a:spcAft>
                        <a:buClr>
                          <a:schemeClr val="tx2"/>
                        </a:buClr>
                        <a:buSzPct val="70000"/>
                        <a:buFont typeface="Wingdings" panose="05000000000000000000" pitchFamily="2" charset="2"/>
                        <a:buNone/>
                        <a:tabLst/>
                      </a:pPr>
                      <a:r>
                        <a:rPr kumimoji="0" lang="en-US" altLang="zh-CN" sz="2200" b="0" i="0" u="none" strike="noStrike" cap="none" normalizeH="0" baseline="0">
                          <a:ln>
                            <a:noFill/>
                          </a:ln>
                          <a:solidFill>
                            <a:srgbClr val="6600CC"/>
                          </a:solidFill>
                          <a:effectLst/>
                          <a:latin typeface="+mn-lt"/>
                          <a:ea typeface="+mn-ea"/>
                          <a:cs typeface="+mn-ea"/>
                          <a:sym typeface="+mn-lt"/>
                        </a:rPr>
                        <a:t>31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760938505"/>
                  </a:ext>
                </a:extLst>
              </a:tr>
            </a:tbl>
          </a:graphicData>
        </a:graphic>
      </p:graphicFrame>
    </p:spTree>
    <p:extLst>
      <p:ext uri="{BB962C8B-B14F-4D97-AF65-F5344CB8AC3E}">
        <p14:creationId xmlns:p14="http://schemas.microsoft.com/office/powerpoint/2010/main" val="14982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up)">
                                      <p:cBhvr>
                                        <p:cTn id="11" dur="500"/>
                                        <p:tgtEl>
                                          <p:spTgt spid="20"/>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20"/>
              </a:spcBef>
              <a:spcAft>
                <a:spcPts val="2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2" name="标题 1">
            <a:extLst>
              <a:ext uri="{FF2B5EF4-FFF2-40B4-BE49-F238E27FC236}">
                <a16:creationId xmlns:a16="http://schemas.microsoft.com/office/drawing/2014/main" id="{ABD0B433-4D01-4BE4-ABBA-9B57DABCA454}"/>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spcBef>
                <a:spcPct val="20000"/>
              </a:spcBef>
              <a:spcAft>
                <a:spcPts val="20"/>
              </a:spcAft>
            </a:pPr>
            <a:r>
              <a:rPr lang="zh-CN" altLang="en-US" sz="5400" kern="1200" dirty="0">
                <a:solidFill>
                  <a:srgbClr val="FFFFFF"/>
                </a:solidFill>
                <a:latin typeface="+mn-lt"/>
                <a:ea typeface="+mn-ea"/>
                <a:cs typeface="+mn-ea"/>
                <a:sym typeface="+mn-lt"/>
              </a:rPr>
              <a:t>图像视觉冗余的压缩</a:t>
            </a:r>
            <a:endParaRPr lang="en-US" altLang="zh-CN" sz="5400" kern="1200" dirty="0">
              <a:solidFill>
                <a:srgbClr val="FFFFFF"/>
              </a:solidFill>
              <a:latin typeface="+mn-lt"/>
              <a:ea typeface="+mn-ea"/>
              <a:cs typeface="+mn-ea"/>
              <a:sym typeface="+mn-lt"/>
            </a:endParaRPr>
          </a:p>
        </p:txBody>
      </p:sp>
      <p:cxnSp>
        <p:nvCxnSpPr>
          <p:cNvPr id="10" name="Straight Connector 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465A6847-798F-4326-9A1E-9EB8F4E0DD78}"/>
              </a:ext>
            </a:extLst>
          </p:cNvPr>
          <p:cNvPicPr>
            <a:picLocks noChangeAspect="1"/>
          </p:cNvPicPr>
          <p:nvPr/>
        </p:nvPicPr>
        <p:blipFill>
          <a:blip r:embed="rId3"/>
          <a:stretch>
            <a:fillRect/>
          </a:stretch>
        </p:blipFill>
        <p:spPr>
          <a:xfrm>
            <a:off x="1365805" y="2509911"/>
            <a:ext cx="9405291" cy="3997637"/>
          </a:xfrm>
          <a:prstGeom prst="rect">
            <a:avLst/>
          </a:prstGeom>
        </p:spPr>
      </p:pic>
    </p:spTree>
    <p:extLst>
      <p:ext uri="{BB962C8B-B14F-4D97-AF65-F5344CB8AC3E}">
        <p14:creationId xmlns:p14="http://schemas.microsoft.com/office/powerpoint/2010/main" val="1390347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en-US">
              <a:cs typeface="+mn-ea"/>
              <a:sym typeface="+mn-lt"/>
            </a:endParaRPr>
          </a:p>
        </p:txBody>
      </p:sp>
      <p:sp>
        <p:nvSpPr>
          <p:cNvPr id="2" name="标题 1">
            <a:extLst>
              <a:ext uri="{FF2B5EF4-FFF2-40B4-BE49-F238E27FC236}">
                <a16:creationId xmlns:a16="http://schemas.microsoft.com/office/drawing/2014/main" id="{505B6692-81F2-4901-9EB6-A1E2C65B999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spcBef>
                <a:spcPct val="20000"/>
              </a:spcBef>
              <a:spcAft>
                <a:spcPts val="20"/>
              </a:spcAft>
            </a:pPr>
            <a:r>
              <a:rPr lang="zh-CN" altLang="en-US" sz="3200" kern="1200" dirty="0">
                <a:solidFill>
                  <a:schemeClr val="bg1"/>
                </a:solidFill>
                <a:latin typeface="+mn-lt"/>
                <a:ea typeface="+mn-ea"/>
                <a:cs typeface="+mn-ea"/>
                <a:sym typeface="+mn-lt"/>
              </a:rPr>
              <a:t>图像编码分类</a:t>
            </a:r>
          </a:p>
        </p:txBody>
      </p:sp>
      <p:pic>
        <p:nvPicPr>
          <p:cNvPr id="4" name="Picture 1">
            <a:extLst>
              <a:ext uri="{FF2B5EF4-FFF2-40B4-BE49-F238E27FC236}">
                <a16:creationId xmlns:a16="http://schemas.microsoft.com/office/drawing/2014/main" id="{42BAF3AE-A309-436E-BFD7-8C32215C60C9}"/>
              </a:ext>
            </a:extLst>
          </p:cNvPr>
          <p:cNvPicPr>
            <a:picLocks noChangeAspect="1" noChangeArrowheads="1"/>
          </p:cNvPicPr>
          <p:nvPr/>
        </p:nvPicPr>
        <p:blipFill>
          <a:blip r:embed="rId3" cstate="print"/>
          <a:srcRect/>
          <a:stretch>
            <a:fillRect/>
          </a:stretch>
        </p:blipFill>
        <p:spPr bwMode="auto">
          <a:xfrm>
            <a:off x="1635284" y="1675227"/>
            <a:ext cx="8921432" cy="4394199"/>
          </a:xfrm>
          <a:prstGeom prst="rect">
            <a:avLst/>
          </a:prstGeom>
          <a:noFill/>
        </p:spPr>
      </p:pic>
    </p:spTree>
    <p:extLst>
      <p:ext uri="{BB962C8B-B14F-4D97-AF65-F5344CB8AC3E}">
        <p14:creationId xmlns:p14="http://schemas.microsoft.com/office/powerpoint/2010/main" val="403418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en-US">
              <a:cs typeface="+mn-ea"/>
              <a:sym typeface="+mn-lt"/>
            </a:endParaRPr>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81AE5F0D-D294-4B51-988C-EAB0F11EE60B}"/>
              </a:ext>
            </a:extLst>
          </p:cNvPr>
          <p:cNvSpPr>
            <a:spLocks noGrp="1"/>
          </p:cNvSpPr>
          <p:nvPr>
            <p:ph type="title"/>
          </p:nvPr>
        </p:nvSpPr>
        <p:spPr>
          <a:xfrm>
            <a:off x="1179226" y="826680"/>
            <a:ext cx="9833548" cy="1325563"/>
          </a:xfrm>
        </p:spPr>
        <p:txBody>
          <a:bodyPr>
            <a:normAutofit/>
          </a:bodyPr>
          <a:lstStyle/>
          <a:p>
            <a:pPr algn="ctr">
              <a:spcBef>
                <a:spcPct val="20000"/>
              </a:spcBef>
              <a:spcAft>
                <a:spcPts val="20"/>
              </a:spcAft>
            </a:pPr>
            <a:r>
              <a:rPr lang="zh-CN" altLang="en-US" sz="4000" dirty="0">
                <a:solidFill>
                  <a:srgbClr val="FFFFFF"/>
                </a:solidFill>
                <a:latin typeface="+mn-lt"/>
                <a:ea typeface="+mn-ea"/>
                <a:cs typeface="+mn-ea"/>
                <a:sym typeface="+mn-lt"/>
              </a:rPr>
              <a:t>图像的压缩编码</a:t>
            </a:r>
          </a:p>
        </p:txBody>
      </p:sp>
      <p:graphicFrame>
        <p:nvGraphicFramePr>
          <p:cNvPr id="5" name="内容占位符 2">
            <a:extLst>
              <a:ext uri="{FF2B5EF4-FFF2-40B4-BE49-F238E27FC236}">
                <a16:creationId xmlns:a16="http://schemas.microsoft.com/office/drawing/2014/main" id="{C9DAD6DF-5257-4B8F-BF31-9EE2F00C8E1E}"/>
              </a:ext>
            </a:extLst>
          </p:cNvPr>
          <p:cNvGraphicFramePr>
            <a:graphicFrameLocks noGrp="1"/>
          </p:cNvGraphicFramePr>
          <p:nvPr>
            <p:ph idx="1"/>
            <p:extLst>
              <p:ext uri="{D42A27DB-BD31-4B8C-83A1-F6EECF244321}">
                <p14:modId xmlns:p14="http://schemas.microsoft.com/office/powerpoint/2010/main" val="3639868146"/>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6516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en-US">
              <a:cs typeface="+mn-ea"/>
              <a:sym typeface="+mn-lt"/>
            </a:endParaRPr>
          </a:p>
        </p:txBody>
      </p:sp>
      <p:sp>
        <p:nvSpPr>
          <p:cNvPr id="2" name="标题 1">
            <a:extLst>
              <a:ext uri="{FF2B5EF4-FFF2-40B4-BE49-F238E27FC236}">
                <a16:creationId xmlns:a16="http://schemas.microsoft.com/office/drawing/2014/main" id="{505B6692-81F2-4901-9EB6-A1E2C65B999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spcBef>
                <a:spcPct val="20000"/>
              </a:spcBef>
              <a:spcAft>
                <a:spcPts val="20"/>
              </a:spcAft>
            </a:pPr>
            <a:r>
              <a:rPr lang="zh-CN" altLang="en-US" sz="3200" dirty="0">
                <a:solidFill>
                  <a:schemeClr val="bg1"/>
                </a:solidFill>
                <a:latin typeface="+mn-lt"/>
                <a:ea typeface="+mn-ea"/>
                <a:cs typeface="+mn-ea"/>
                <a:sym typeface="+mn-lt"/>
              </a:rPr>
              <a:t>图像的压缩编码</a:t>
            </a:r>
            <a:endParaRPr lang="zh-CN" altLang="en-US" sz="3200" kern="1200" dirty="0">
              <a:solidFill>
                <a:schemeClr val="bg1"/>
              </a:solidFill>
              <a:latin typeface="+mn-lt"/>
              <a:ea typeface="+mn-ea"/>
              <a:cs typeface="+mn-ea"/>
              <a:sym typeface="+mn-lt"/>
            </a:endParaRPr>
          </a:p>
        </p:txBody>
      </p:sp>
      <p:grpSp>
        <p:nvGrpSpPr>
          <p:cNvPr id="5" name="组合 4">
            <a:extLst>
              <a:ext uri="{FF2B5EF4-FFF2-40B4-BE49-F238E27FC236}">
                <a16:creationId xmlns:a16="http://schemas.microsoft.com/office/drawing/2014/main" id="{704451A5-9261-4273-901B-5F9977CFAEAD}"/>
              </a:ext>
            </a:extLst>
          </p:cNvPr>
          <p:cNvGrpSpPr/>
          <p:nvPr/>
        </p:nvGrpSpPr>
        <p:grpSpPr>
          <a:xfrm>
            <a:off x="2152204" y="1909982"/>
            <a:ext cx="7915517" cy="4423075"/>
            <a:chOff x="1551350" y="1862685"/>
            <a:chExt cx="7915517" cy="4423075"/>
          </a:xfrm>
        </p:grpSpPr>
        <p:sp>
          <p:nvSpPr>
            <p:cNvPr id="6" name="Text Box 4">
              <a:extLst>
                <a:ext uri="{FF2B5EF4-FFF2-40B4-BE49-F238E27FC236}">
                  <a16:creationId xmlns:a16="http://schemas.microsoft.com/office/drawing/2014/main" id="{B194DA4C-1205-4566-9BC6-E174FDEA2C9D}"/>
                </a:ext>
              </a:extLst>
            </p:cNvPr>
            <p:cNvSpPr txBox="1">
              <a:spLocks noChangeArrowheads="1"/>
            </p:cNvSpPr>
            <p:nvPr/>
          </p:nvSpPr>
          <p:spPr bwMode="auto">
            <a:xfrm>
              <a:off x="3706868" y="2324750"/>
              <a:ext cx="2160000" cy="4247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ct val="20000"/>
                </a:spcBef>
                <a:spcAft>
                  <a:spcPts val="20"/>
                </a:spcAft>
                <a:buClrTx/>
                <a:buFontTx/>
                <a:buNone/>
              </a:pPr>
              <a:r>
                <a:rPr kumimoji="1" lang="zh-CN" altLang="en-US" sz="2400" b="1">
                  <a:cs typeface="+mn-ea"/>
                  <a:sym typeface="+mn-lt"/>
                </a:rPr>
                <a:t>像素编码</a:t>
              </a:r>
            </a:p>
          </p:txBody>
        </p:sp>
        <p:sp>
          <p:nvSpPr>
            <p:cNvPr id="7" name="Text Box 5">
              <a:hlinkClick r:id="rId3" action="ppaction://hlinksldjump"/>
              <a:extLst>
                <a:ext uri="{FF2B5EF4-FFF2-40B4-BE49-F238E27FC236}">
                  <a16:creationId xmlns:a16="http://schemas.microsoft.com/office/drawing/2014/main" id="{B977A1C3-103F-47A0-A2BF-2FE710B0EA5D}"/>
                </a:ext>
              </a:extLst>
            </p:cNvPr>
            <p:cNvSpPr txBox="1">
              <a:spLocks noChangeArrowheads="1"/>
            </p:cNvSpPr>
            <p:nvPr/>
          </p:nvSpPr>
          <p:spPr bwMode="auto">
            <a:xfrm>
              <a:off x="3706868" y="5003236"/>
              <a:ext cx="2160000" cy="4247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ct val="20000"/>
                </a:spcBef>
                <a:spcAft>
                  <a:spcPts val="20"/>
                </a:spcAft>
                <a:buClrTx/>
                <a:buFontTx/>
                <a:buNone/>
              </a:pPr>
              <a:r>
                <a:rPr kumimoji="1" lang="zh-CN" altLang="en-US" sz="2400" b="1">
                  <a:cs typeface="+mn-ea"/>
                  <a:sym typeface="+mn-lt"/>
                </a:rPr>
                <a:t>变换编码</a:t>
              </a:r>
            </a:p>
          </p:txBody>
        </p:sp>
        <p:sp>
          <p:nvSpPr>
            <p:cNvPr id="8" name="Text Box 6">
              <a:extLst>
                <a:ext uri="{FF2B5EF4-FFF2-40B4-BE49-F238E27FC236}">
                  <a16:creationId xmlns:a16="http://schemas.microsoft.com/office/drawing/2014/main" id="{B8FABC4E-561C-4C42-AA6C-03279B640221}"/>
                </a:ext>
              </a:extLst>
            </p:cNvPr>
            <p:cNvSpPr txBox="1">
              <a:spLocks noChangeArrowheads="1"/>
            </p:cNvSpPr>
            <p:nvPr/>
          </p:nvSpPr>
          <p:spPr bwMode="auto">
            <a:xfrm>
              <a:off x="3706868" y="3842445"/>
              <a:ext cx="2160000" cy="4247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ts val="20"/>
                </a:spcBef>
                <a:spcAft>
                  <a:spcPts val="20"/>
                </a:spcAft>
                <a:buClr>
                  <a:schemeClr val="accent2"/>
                </a:buClr>
                <a:buSzPct val="80000"/>
              </a:pPr>
              <a:r>
                <a:rPr kumimoji="1" lang="zh-CN" altLang="en-US" sz="2400" b="1" dirty="0">
                  <a:cs typeface="+mn-ea"/>
                  <a:sym typeface="+mn-lt"/>
                </a:rPr>
                <a:t>预测编码</a:t>
              </a:r>
            </a:p>
          </p:txBody>
        </p:sp>
        <p:sp>
          <p:nvSpPr>
            <p:cNvPr id="10" name="Text Box 7">
              <a:hlinkClick r:id="rId4" action="ppaction://hlinksldjump"/>
              <a:extLst>
                <a:ext uri="{FF2B5EF4-FFF2-40B4-BE49-F238E27FC236}">
                  <a16:creationId xmlns:a16="http://schemas.microsoft.com/office/drawing/2014/main" id="{08D478EC-6107-44FF-851B-6638850E084D}"/>
                </a:ext>
              </a:extLst>
            </p:cNvPr>
            <p:cNvSpPr txBox="1">
              <a:spLocks noChangeArrowheads="1"/>
            </p:cNvSpPr>
            <p:nvPr/>
          </p:nvSpPr>
          <p:spPr bwMode="auto">
            <a:xfrm>
              <a:off x="6946867" y="1862685"/>
              <a:ext cx="2520000" cy="42524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ts val="20"/>
                </a:spcBef>
                <a:spcAft>
                  <a:spcPts val="20"/>
                </a:spcAft>
                <a:buClr>
                  <a:schemeClr val="accent2"/>
                </a:buClr>
                <a:buSzPct val="80000"/>
              </a:pPr>
              <a:endParaRPr kumimoji="1" lang="ja-JP" altLang="en-US" sz="2400" b="1">
                <a:effectLst>
                  <a:outerShdw blurRad="38100" dist="38100" dir="2700000" algn="tl">
                    <a:srgbClr val="C0C0C0"/>
                  </a:outerShdw>
                </a:effectLst>
                <a:cs typeface="+mn-ea"/>
                <a:sym typeface="+mn-lt"/>
              </a:endParaRPr>
            </a:p>
          </p:txBody>
        </p:sp>
        <p:sp>
          <p:nvSpPr>
            <p:cNvPr id="11" name="Text Box 8">
              <a:extLst>
                <a:ext uri="{FF2B5EF4-FFF2-40B4-BE49-F238E27FC236}">
                  <a16:creationId xmlns:a16="http://schemas.microsoft.com/office/drawing/2014/main" id="{ACAEC920-B76F-4499-A823-831B7A40EACB}"/>
                </a:ext>
              </a:extLst>
            </p:cNvPr>
            <p:cNvSpPr txBox="1">
              <a:spLocks noChangeArrowheads="1"/>
            </p:cNvSpPr>
            <p:nvPr/>
          </p:nvSpPr>
          <p:spPr bwMode="auto">
            <a:xfrm>
              <a:off x="6946867" y="5861028"/>
              <a:ext cx="2520000" cy="4247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ct val="20000"/>
                </a:spcBef>
                <a:spcAft>
                  <a:spcPts val="20"/>
                </a:spcAft>
                <a:buClrTx/>
                <a:buFontTx/>
                <a:buNone/>
              </a:pPr>
              <a:r>
                <a:rPr kumimoji="1" lang="zh-CN" altLang="en-US" sz="2400" b="1">
                  <a:cs typeface="+mn-ea"/>
                  <a:sym typeface="+mn-lt"/>
                </a:rPr>
                <a:t>位平面编码</a:t>
              </a:r>
            </a:p>
          </p:txBody>
        </p:sp>
        <p:sp>
          <p:nvSpPr>
            <p:cNvPr id="12" name="Text Box 9">
              <a:extLst>
                <a:ext uri="{FF2B5EF4-FFF2-40B4-BE49-F238E27FC236}">
                  <a16:creationId xmlns:a16="http://schemas.microsoft.com/office/drawing/2014/main" id="{85D77555-FE75-4E5D-A6B2-0F88980812E0}"/>
                </a:ext>
              </a:extLst>
            </p:cNvPr>
            <p:cNvSpPr txBox="1">
              <a:spLocks noChangeArrowheads="1"/>
            </p:cNvSpPr>
            <p:nvPr/>
          </p:nvSpPr>
          <p:spPr bwMode="auto">
            <a:xfrm>
              <a:off x="6946867" y="3711291"/>
              <a:ext cx="2520000" cy="4247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ct val="20000"/>
                </a:spcBef>
                <a:spcAft>
                  <a:spcPts val="20"/>
                </a:spcAft>
                <a:buClrTx/>
                <a:buFontTx/>
                <a:buNone/>
              </a:pPr>
              <a:r>
                <a:rPr kumimoji="1" lang="zh-CN" altLang="en-US" sz="2400" b="1">
                  <a:cs typeface="+mn-ea"/>
                  <a:sym typeface="+mn-lt"/>
                </a:rPr>
                <a:t>增量调制</a:t>
              </a:r>
            </a:p>
          </p:txBody>
        </p:sp>
        <p:sp>
          <p:nvSpPr>
            <p:cNvPr id="13" name="Text Box 10">
              <a:hlinkClick r:id="rId5" action="ppaction://hlinksldjump"/>
              <a:extLst>
                <a:ext uri="{FF2B5EF4-FFF2-40B4-BE49-F238E27FC236}">
                  <a16:creationId xmlns:a16="http://schemas.microsoft.com/office/drawing/2014/main" id="{022471DA-37E3-474D-A03F-643D54252675}"/>
                </a:ext>
              </a:extLst>
            </p:cNvPr>
            <p:cNvSpPr txBox="1">
              <a:spLocks noChangeArrowheads="1"/>
            </p:cNvSpPr>
            <p:nvPr/>
          </p:nvSpPr>
          <p:spPr bwMode="auto">
            <a:xfrm>
              <a:off x="6946867" y="3123098"/>
              <a:ext cx="2520000" cy="4247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ct val="20000"/>
                </a:spcBef>
                <a:spcAft>
                  <a:spcPts val="20"/>
                </a:spcAft>
                <a:buClrTx/>
                <a:buFontTx/>
                <a:buNone/>
              </a:pPr>
              <a:r>
                <a:rPr kumimoji="1" lang="zh-CN" altLang="en-US" sz="2400" b="1">
                  <a:cs typeface="+mn-ea"/>
                  <a:sym typeface="+mn-lt"/>
                </a:rPr>
                <a:t>熵编码</a:t>
              </a:r>
            </a:p>
          </p:txBody>
        </p:sp>
        <p:sp>
          <p:nvSpPr>
            <p:cNvPr id="14" name="Text Box 11">
              <a:extLst>
                <a:ext uri="{FF2B5EF4-FFF2-40B4-BE49-F238E27FC236}">
                  <a16:creationId xmlns:a16="http://schemas.microsoft.com/office/drawing/2014/main" id="{FDB740BD-DDB0-48C3-B119-375C3E71B404}"/>
                </a:ext>
              </a:extLst>
            </p:cNvPr>
            <p:cNvSpPr txBox="1">
              <a:spLocks noChangeArrowheads="1"/>
            </p:cNvSpPr>
            <p:nvPr/>
          </p:nvSpPr>
          <p:spPr bwMode="auto">
            <a:xfrm>
              <a:off x="6946867" y="2534905"/>
              <a:ext cx="2520000" cy="4247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ct val="20000"/>
                </a:spcBef>
                <a:spcAft>
                  <a:spcPts val="20"/>
                </a:spcAft>
                <a:buClrTx/>
                <a:buFontTx/>
                <a:buNone/>
              </a:pPr>
              <a:r>
                <a:rPr kumimoji="1" lang="en-US" altLang="zh-CN" sz="2400" b="1">
                  <a:cs typeface="+mn-ea"/>
                  <a:sym typeface="+mn-lt"/>
                </a:rPr>
                <a:t> </a:t>
              </a:r>
              <a:r>
                <a:rPr kumimoji="1" lang="zh-CN" altLang="en-US" sz="2400" b="1">
                  <a:cs typeface="+mn-ea"/>
                  <a:sym typeface="+mn-lt"/>
                </a:rPr>
                <a:t>算术编码</a:t>
              </a:r>
              <a:endParaRPr kumimoji="1" lang="zh-CN" altLang="en-US" sz="2400" b="1">
                <a:effectLst>
                  <a:outerShdw blurRad="38100" dist="38100" dir="2700000" algn="tl">
                    <a:srgbClr val="C0C0C0"/>
                  </a:outerShdw>
                </a:effectLst>
                <a:cs typeface="+mn-ea"/>
                <a:sym typeface="+mn-lt"/>
              </a:endParaRPr>
            </a:p>
          </p:txBody>
        </p:sp>
        <p:sp>
          <p:nvSpPr>
            <p:cNvPr id="15" name="Text Box 12">
              <a:extLst>
                <a:ext uri="{FF2B5EF4-FFF2-40B4-BE49-F238E27FC236}">
                  <a16:creationId xmlns:a16="http://schemas.microsoft.com/office/drawing/2014/main" id="{146EDCC1-F3FE-45E6-BDA4-C1EAD2D5C4E7}"/>
                </a:ext>
              </a:extLst>
            </p:cNvPr>
            <p:cNvSpPr txBox="1">
              <a:spLocks noChangeArrowheads="1"/>
            </p:cNvSpPr>
            <p:nvPr/>
          </p:nvSpPr>
          <p:spPr bwMode="auto">
            <a:xfrm>
              <a:off x="6946867" y="5008433"/>
              <a:ext cx="2520000" cy="4247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ct val="20000"/>
                </a:spcBef>
                <a:spcAft>
                  <a:spcPts val="20"/>
                </a:spcAft>
                <a:buClrTx/>
                <a:buFontTx/>
                <a:buNone/>
              </a:pPr>
              <a:r>
                <a:rPr kumimoji="1" lang="en-US" altLang="zh-CN" sz="2400" b="1">
                  <a:cs typeface="+mn-ea"/>
                  <a:sym typeface="+mn-lt"/>
                </a:rPr>
                <a:t>DCT</a:t>
              </a:r>
              <a:r>
                <a:rPr kumimoji="1" lang="zh-CN" altLang="en-US" sz="2400" b="1">
                  <a:cs typeface="+mn-ea"/>
                  <a:sym typeface="+mn-lt"/>
                </a:rPr>
                <a:t>变换</a:t>
              </a:r>
            </a:p>
          </p:txBody>
        </p:sp>
        <p:sp>
          <p:nvSpPr>
            <p:cNvPr id="16" name="Text Box 13">
              <a:extLst>
                <a:ext uri="{FF2B5EF4-FFF2-40B4-BE49-F238E27FC236}">
                  <a16:creationId xmlns:a16="http://schemas.microsoft.com/office/drawing/2014/main" id="{EE8E8523-9687-448C-8A46-23FAC3AE1F4C}"/>
                </a:ext>
              </a:extLst>
            </p:cNvPr>
            <p:cNvSpPr txBox="1">
              <a:spLocks noChangeArrowheads="1"/>
            </p:cNvSpPr>
            <p:nvPr/>
          </p:nvSpPr>
          <p:spPr bwMode="auto">
            <a:xfrm>
              <a:off x="6946867" y="4383511"/>
              <a:ext cx="2520000" cy="4247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ct val="20000"/>
                </a:spcBef>
                <a:spcAft>
                  <a:spcPts val="20"/>
                </a:spcAft>
                <a:buClrTx/>
                <a:buFontTx/>
                <a:buNone/>
              </a:pPr>
              <a:r>
                <a:rPr kumimoji="1" lang="en-US" altLang="zh-CN" sz="2400" b="1">
                  <a:cs typeface="+mn-ea"/>
                  <a:sym typeface="+mn-lt"/>
                </a:rPr>
                <a:t>DPCM</a:t>
              </a:r>
              <a:r>
                <a:rPr kumimoji="1" lang="zh-CN" altLang="en-US" sz="2400" b="1">
                  <a:cs typeface="+mn-ea"/>
                  <a:sym typeface="+mn-lt"/>
                </a:rPr>
                <a:t>调制</a:t>
              </a:r>
            </a:p>
          </p:txBody>
        </p:sp>
        <p:sp>
          <p:nvSpPr>
            <p:cNvPr id="17" name="Line 14">
              <a:extLst>
                <a:ext uri="{FF2B5EF4-FFF2-40B4-BE49-F238E27FC236}">
                  <a16:creationId xmlns:a16="http://schemas.microsoft.com/office/drawing/2014/main" id="{BD68D147-A859-49F9-8BEA-988394DB0506}"/>
                </a:ext>
              </a:extLst>
            </p:cNvPr>
            <p:cNvSpPr>
              <a:spLocks noChangeShapeType="1"/>
            </p:cNvSpPr>
            <p:nvPr/>
          </p:nvSpPr>
          <p:spPr bwMode="auto">
            <a:xfrm>
              <a:off x="6195335" y="2093761"/>
              <a:ext cx="720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90000"/>
                </a:lnSpc>
                <a:spcBef>
                  <a:spcPts val="20"/>
                </a:spcBef>
                <a:spcAft>
                  <a:spcPts val="20"/>
                </a:spcAft>
              </a:pPr>
              <a:endParaRPr lang="zh-CN" altLang="en-US" sz="2400">
                <a:cs typeface="+mn-ea"/>
                <a:sym typeface="+mn-lt"/>
              </a:endParaRPr>
            </a:p>
          </p:txBody>
        </p:sp>
        <p:sp>
          <p:nvSpPr>
            <p:cNvPr id="18" name="Line 15">
              <a:extLst>
                <a:ext uri="{FF2B5EF4-FFF2-40B4-BE49-F238E27FC236}">
                  <a16:creationId xmlns:a16="http://schemas.microsoft.com/office/drawing/2014/main" id="{397B441E-BBC4-448B-B98C-A93A8A461AC0}"/>
                </a:ext>
              </a:extLst>
            </p:cNvPr>
            <p:cNvSpPr>
              <a:spLocks noChangeShapeType="1"/>
            </p:cNvSpPr>
            <p:nvPr/>
          </p:nvSpPr>
          <p:spPr bwMode="auto">
            <a:xfrm>
              <a:off x="5866868" y="5234558"/>
              <a:ext cx="1080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90000"/>
                </a:lnSpc>
                <a:spcBef>
                  <a:spcPts val="20"/>
                </a:spcBef>
                <a:spcAft>
                  <a:spcPts val="20"/>
                </a:spcAft>
              </a:pPr>
              <a:endParaRPr lang="zh-CN" altLang="en-US" sz="2400">
                <a:cs typeface="+mn-ea"/>
                <a:sym typeface="+mn-lt"/>
              </a:endParaRPr>
            </a:p>
          </p:txBody>
        </p:sp>
        <p:sp>
          <p:nvSpPr>
            <p:cNvPr id="19" name="Line 16">
              <a:extLst>
                <a:ext uri="{FF2B5EF4-FFF2-40B4-BE49-F238E27FC236}">
                  <a16:creationId xmlns:a16="http://schemas.microsoft.com/office/drawing/2014/main" id="{C02601EA-D6BD-4C31-BD6A-175801DEB8CC}"/>
                </a:ext>
              </a:extLst>
            </p:cNvPr>
            <p:cNvSpPr>
              <a:spLocks noChangeShapeType="1"/>
            </p:cNvSpPr>
            <p:nvPr/>
          </p:nvSpPr>
          <p:spPr bwMode="auto">
            <a:xfrm>
              <a:off x="2087257" y="4047401"/>
              <a:ext cx="900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90000"/>
                </a:lnSpc>
                <a:spcBef>
                  <a:spcPts val="20"/>
                </a:spcBef>
                <a:spcAft>
                  <a:spcPts val="20"/>
                </a:spcAft>
              </a:pPr>
              <a:endParaRPr lang="zh-CN" altLang="en-US" sz="2400">
                <a:cs typeface="+mn-ea"/>
                <a:sym typeface="+mn-lt"/>
              </a:endParaRPr>
            </a:p>
          </p:txBody>
        </p:sp>
        <p:sp>
          <p:nvSpPr>
            <p:cNvPr id="20" name="Line 17">
              <a:extLst>
                <a:ext uri="{FF2B5EF4-FFF2-40B4-BE49-F238E27FC236}">
                  <a16:creationId xmlns:a16="http://schemas.microsoft.com/office/drawing/2014/main" id="{9B8660BF-02C5-40BB-BACC-E5A8460F7EAC}"/>
                </a:ext>
              </a:extLst>
            </p:cNvPr>
            <p:cNvSpPr>
              <a:spLocks noChangeShapeType="1"/>
            </p:cNvSpPr>
            <p:nvPr/>
          </p:nvSpPr>
          <p:spPr bwMode="auto">
            <a:xfrm>
              <a:off x="5866868" y="4079303"/>
              <a:ext cx="360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90000"/>
                </a:lnSpc>
                <a:spcBef>
                  <a:spcPts val="20"/>
                </a:spcBef>
                <a:spcAft>
                  <a:spcPts val="20"/>
                </a:spcAft>
              </a:pPr>
              <a:endParaRPr lang="zh-CN" altLang="en-US" sz="2400">
                <a:cs typeface="+mn-ea"/>
                <a:sym typeface="+mn-lt"/>
              </a:endParaRPr>
            </a:p>
          </p:txBody>
        </p:sp>
        <p:sp>
          <p:nvSpPr>
            <p:cNvPr id="21" name="Line 18">
              <a:extLst>
                <a:ext uri="{FF2B5EF4-FFF2-40B4-BE49-F238E27FC236}">
                  <a16:creationId xmlns:a16="http://schemas.microsoft.com/office/drawing/2014/main" id="{EEE0423C-ACE3-4D5B-8248-5615DE62A42B}"/>
                </a:ext>
              </a:extLst>
            </p:cNvPr>
            <p:cNvSpPr>
              <a:spLocks noChangeShapeType="1"/>
            </p:cNvSpPr>
            <p:nvPr/>
          </p:nvSpPr>
          <p:spPr bwMode="auto">
            <a:xfrm>
              <a:off x="6195335" y="2767731"/>
              <a:ext cx="720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90000"/>
                </a:lnSpc>
                <a:spcBef>
                  <a:spcPts val="20"/>
                </a:spcBef>
                <a:spcAft>
                  <a:spcPts val="20"/>
                </a:spcAft>
              </a:pPr>
              <a:endParaRPr lang="zh-CN" altLang="en-US" sz="2400">
                <a:cs typeface="+mn-ea"/>
                <a:sym typeface="+mn-lt"/>
              </a:endParaRPr>
            </a:p>
          </p:txBody>
        </p:sp>
        <p:sp>
          <p:nvSpPr>
            <p:cNvPr id="22" name="Line 19">
              <a:extLst>
                <a:ext uri="{FF2B5EF4-FFF2-40B4-BE49-F238E27FC236}">
                  <a16:creationId xmlns:a16="http://schemas.microsoft.com/office/drawing/2014/main" id="{24CCC56A-79F6-45A3-B9FA-14A3C79CF5DC}"/>
                </a:ext>
              </a:extLst>
            </p:cNvPr>
            <p:cNvSpPr>
              <a:spLocks noChangeShapeType="1"/>
            </p:cNvSpPr>
            <p:nvPr/>
          </p:nvSpPr>
          <p:spPr bwMode="auto">
            <a:xfrm flipV="1">
              <a:off x="2983581" y="4047228"/>
              <a:ext cx="720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90000"/>
                </a:lnSpc>
                <a:spcBef>
                  <a:spcPts val="20"/>
                </a:spcBef>
                <a:spcAft>
                  <a:spcPts val="20"/>
                </a:spcAft>
              </a:pPr>
              <a:endParaRPr lang="zh-CN" altLang="en-US" sz="2400">
                <a:cs typeface="+mn-ea"/>
                <a:sym typeface="+mn-lt"/>
              </a:endParaRPr>
            </a:p>
          </p:txBody>
        </p:sp>
        <p:sp>
          <p:nvSpPr>
            <p:cNvPr id="23" name="Line 20">
              <a:extLst>
                <a:ext uri="{FF2B5EF4-FFF2-40B4-BE49-F238E27FC236}">
                  <a16:creationId xmlns:a16="http://schemas.microsoft.com/office/drawing/2014/main" id="{EDCECF0A-4280-469C-BA73-153CC14F9F10}"/>
                </a:ext>
              </a:extLst>
            </p:cNvPr>
            <p:cNvSpPr>
              <a:spLocks noChangeShapeType="1"/>
            </p:cNvSpPr>
            <p:nvPr/>
          </p:nvSpPr>
          <p:spPr bwMode="auto">
            <a:xfrm>
              <a:off x="2983581" y="5223787"/>
              <a:ext cx="720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90000"/>
                </a:lnSpc>
                <a:spcBef>
                  <a:spcPts val="20"/>
                </a:spcBef>
                <a:spcAft>
                  <a:spcPts val="20"/>
                </a:spcAft>
              </a:pPr>
              <a:endParaRPr lang="zh-CN" altLang="en-US" sz="2400">
                <a:cs typeface="+mn-ea"/>
                <a:sym typeface="+mn-lt"/>
              </a:endParaRPr>
            </a:p>
          </p:txBody>
        </p:sp>
        <p:sp>
          <p:nvSpPr>
            <p:cNvPr id="24" name="Line 21">
              <a:extLst>
                <a:ext uri="{FF2B5EF4-FFF2-40B4-BE49-F238E27FC236}">
                  <a16:creationId xmlns:a16="http://schemas.microsoft.com/office/drawing/2014/main" id="{7216EAB4-772E-461A-9A93-EC50D2B21E63}"/>
                </a:ext>
              </a:extLst>
            </p:cNvPr>
            <p:cNvSpPr>
              <a:spLocks noChangeShapeType="1"/>
            </p:cNvSpPr>
            <p:nvPr/>
          </p:nvSpPr>
          <p:spPr bwMode="auto">
            <a:xfrm>
              <a:off x="2983581" y="6064062"/>
              <a:ext cx="720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90000"/>
                </a:lnSpc>
                <a:spcBef>
                  <a:spcPts val="20"/>
                </a:spcBef>
                <a:spcAft>
                  <a:spcPts val="20"/>
                </a:spcAft>
              </a:pPr>
              <a:endParaRPr lang="zh-CN" altLang="en-US" sz="2400">
                <a:cs typeface="+mn-ea"/>
                <a:sym typeface="+mn-lt"/>
              </a:endParaRPr>
            </a:p>
          </p:txBody>
        </p:sp>
        <p:sp>
          <p:nvSpPr>
            <p:cNvPr id="25" name="Text Box 23">
              <a:extLst>
                <a:ext uri="{FF2B5EF4-FFF2-40B4-BE49-F238E27FC236}">
                  <a16:creationId xmlns:a16="http://schemas.microsoft.com/office/drawing/2014/main" id="{BB871BF8-7908-4053-8A94-542309287BBE}"/>
                </a:ext>
              </a:extLst>
            </p:cNvPr>
            <p:cNvSpPr txBox="1">
              <a:spLocks noChangeArrowheads="1"/>
            </p:cNvSpPr>
            <p:nvPr/>
          </p:nvSpPr>
          <p:spPr bwMode="auto">
            <a:xfrm>
              <a:off x="1551350" y="2676626"/>
              <a:ext cx="526298" cy="2762406"/>
            </a:xfrm>
            <a:prstGeom prst="rect">
              <a:avLst/>
            </a:prstGeom>
            <a:solidFill>
              <a:schemeClr val="bg1"/>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lnSpc>
                  <a:spcPct val="90000"/>
                </a:lnSpc>
                <a:spcBef>
                  <a:spcPct val="20000"/>
                </a:spcBef>
                <a:spcAft>
                  <a:spcPts val="20"/>
                </a:spcAft>
                <a:buClr>
                  <a:schemeClr val="tx2"/>
                </a:buClr>
                <a:buSzPct val="90000"/>
                <a:buFont typeface="Symbol" panose="05050102010706020507" pitchFamily="18" charset="2"/>
                <a:buNone/>
              </a:pPr>
              <a:r>
                <a:rPr kumimoji="1" lang="zh-CN" altLang="en-US" sz="2400" b="1" dirty="0">
                  <a:cs typeface="+mn-ea"/>
                  <a:sym typeface="+mn-lt"/>
                </a:rPr>
                <a:t>第一代压缩编码</a:t>
              </a:r>
            </a:p>
          </p:txBody>
        </p:sp>
        <p:sp>
          <p:nvSpPr>
            <p:cNvPr id="26" name="Line 25">
              <a:extLst>
                <a:ext uri="{FF2B5EF4-FFF2-40B4-BE49-F238E27FC236}">
                  <a16:creationId xmlns:a16="http://schemas.microsoft.com/office/drawing/2014/main" id="{2C5D221F-FE1B-4818-AA21-AD49A99B7F8C}"/>
                </a:ext>
              </a:extLst>
            </p:cNvPr>
            <p:cNvSpPr>
              <a:spLocks noChangeShapeType="1"/>
            </p:cNvSpPr>
            <p:nvPr/>
          </p:nvSpPr>
          <p:spPr bwMode="auto">
            <a:xfrm flipV="1">
              <a:off x="2983581" y="2534905"/>
              <a:ext cx="0" cy="352915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90000"/>
                </a:lnSpc>
                <a:spcBef>
                  <a:spcPts val="20"/>
                </a:spcBef>
                <a:spcAft>
                  <a:spcPts val="20"/>
                </a:spcAft>
              </a:pPr>
              <a:endParaRPr lang="zh-CN" altLang="en-US" sz="2400">
                <a:cs typeface="+mn-ea"/>
                <a:sym typeface="+mn-lt"/>
              </a:endParaRPr>
            </a:p>
          </p:txBody>
        </p:sp>
        <p:sp>
          <p:nvSpPr>
            <p:cNvPr id="27" name="Line 26">
              <a:extLst>
                <a:ext uri="{FF2B5EF4-FFF2-40B4-BE49-F238E27FC236}">
                  <a16:creationId xmlns:a16="http://schemas.microsoft.com/office/drawing/2014/main" id="{73681B58-822D-4FF3-AD60-D63089985B83}"/>
                </a:ext>
              </a:extLst>
            </p:cNvPr>
            <p:cNvSpPr>
              <a:spLocks noChangeShapeType="1"/>
            </p:cNvSpPr>
            <p:nvPr/>
          </p:nvSpPr>
          <p:spPr bwMode="auto">
            <a:xfrm>
              <a:off x="2983581" y="2534905"/>
              <a:ext cx="720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90000"/>
                </a:lnSpc>
                <a:spcBef>
                  <a:spcPts val="20"/>
                </a:spcBef>
                <a:spcAft>
                  <a:spcPts val="20"/>
                </a:spcAft>
              </a:pPr>
              <a:endParaRPr lang="zh-CN" altLang="en-US" sz="2400">
                <a:cs typeface="+mn-ea"/>
                <a:sym typeface="+mn-lt"/>
              </a:endParaRPr>
            </a:p>
          </p:txBody>
        </p:sp>
        <p:sp>
          <p:nvSpPr>
            <p:cNvPr id="28" name="Line 27">
              <a:extLst>
                <a:ext uri="{FF2B5EF4-FFF2-40B4-BE49-F238E27FC236}">
                  <a16:creationId xmlns:a16="http://schemas.microsoft.com/office/drawing/2014/main" id="{6B869CFE-85A3-4730-B19B-A51BBB40E2DE}"/>
                </a:ext>
              </a:extLst>
            </p:cNvPr>
            <p:cNvSpPr>
              <a:spLocks noChangeShapeType="1"/>
            </p:cNvSpPr>
            <p:nvPr/>
          </p:nvSpPr>
          <p:spPr bwMode="auto">
            <a:xfrm>
              <a:off x="5866867" y="6118176"/>
              <a:ext cx="1080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90000"/>
                </a:lnSpc>
                <a:spcBef>
                  <a:spcPts val="20"/>
                </a:spcBef>
                <a:spcAft>
                  <a:spcPts val="20"/>
                </a:spcAft>
              </a:pPr>
              <a:endParaRPr lang="zh-CN" altLang="en-US" sz="2400" dirty="0">
                <a:cs typeface="+mn-ea"/>
                <a:sym typeface="+mn-lt"/>
              </a:endParaRPr>
            </a:p>
          </p:txBody>
        </p:sp>
        <p:sp>
          <p:nvSpPr>
            <p:cNvPr id="29" name="Text Box 28">
              <a:extLst>
                <a:ext uri="{FF2B5EF4-FFF2-40B4-BE49-F238E27FC236}">
                  <a16:creationId xmlns:a16="http://schemas.microsoft.com/office/drawing/2014/main" id="{44A0F386-7608-40C6-AB46-4F3BFFBA8BC8}"/>
                </a:ext>
              </a:extLst>
            </p:cNvPr>
            <p:cNvSpPr txBox="1">
              <a:spLocks noChangeArrowheads="1"/>
            </p:cNvSpPr>
            <p:nvPr/>
          </p:nvSpPr>
          <p:spPr bwMode="auto">
            <a:xfrm>
              <a:off x="3706868" y="5861028"/>
              <a:ext cx="2160000" cy="4247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ts val="20"/>
                </a:spcBef>
                <a:spcAft>
                  <a:spcPts val="20"/>
                </a:spcAft>
                <a:buClr>
                  <a:schemeClr val="accent2"/>
                </a:buClr>
                <a:buSzPct val="80000"/>
              </a:pPr>
              <a:r>
                <a:rPr kumimoji="1" lang="zh-CN" altLang="en-US" sz="2400" b="1">
                  <a:cs typeface="+mn-ea"/>
                  <a:sym typeface="+mn-lt"/>
                </a:rPr>
                <a:t>其他编码</a:t>
              </a:r>
            </a:p>
          </p:txBody>
        </p:sp>
        <p:sp>
          <p:nvSpPr>
            <p:cNvPr id="30" name="Line 32">
              <a:extLst>
                <a:ext uri="{FF2B5EF4-FFF2-40B4-BE49-F238E27FC236}">
                  <a16:creationId xmlns:a16="http://schemas.microsoft.com/office/drawing/2014/main" id="{DF87B72F-8C0D-4B37-BA63-5D4BD9BCC4D1}"/>
                </a:ext>
              </a:extLst>
            </p:cNvPr>
            <p:cNvSpPr>
              <a:spLocks noChangeShapeType="1"/>
            </p:cNvSpPr>
            <p:nvPr/>
          </p:nvSpPr>
          <p:spPr bwMode="auto">
            <a:xfrm>
              <a:off x="5866867" y="2571837"/>
              <a:ext cx="360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90000"/>
                </a:lnSpc>
                <a:spcBef>
                  <a:spcPts val="20"/>
                </a:spcBef>
                <a:spcAft>
                  <a:spcPts val="20"/>
                </a:spcAft>
              </a:pPr>
              <a:endParaRPr lang="zh-CN" altLang="en-US" sz="2400">
                <a:cs typeface="+mn-ea"/>
                <a:sym typeface="+mn-lt"/>
              </a:endParaRPr>
            </a:p>
          </p:txBody>
        </p:sp>
        <p:sp>
          <p:nvSpPr>
            <p:cNvPr id="31" name="Rectangle 33">
              <a:extLst>
                <a:ext uri="{FF2B5EF4-FFF2-40B4-BE49-F238E27FC236}">
                  <a16:creationId xmlns:a16="http://schemas.microsoft.com/office/drawing/2014/main" id="{9335DB0D-20DE-4725-B4CD-02F1E70AB576}"/>
                </a:ext>
              </a:extLst>
            </p:cNvPr>
            <p:cNvSpPr>
              <a:spLocks noChangeArrowheads="1"/>
            </p:cNvSpPr>
            <p:nvPr/>
          </p:nvSpPr>
          <p:spPr bwMode="auto">
            <a:xfrm>
              <a:off x="6946867" y="1862685"/>
              <a:ext cx="2520000" cy="4247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ct val="20000"/>
                </a:spcBef>
                <a:spcAft>
                  <a:spcPts val="20"/>
                </a:spcAft>
                <a:buClrTx/>
                <a:buFontTx/>
                <a:buNone/>
              </a:pPr>
              <a:r>
                <a:rPr kumimoji="1" lang="zh-CN" altLang="en-US" sz="2400" b="1">
                  <a:cs typeface="+mn-ea"/>
                  <a:sym typeface="+mn-lt"/>
                </a:rPr>
                <a:t>行程编码</a:t>
              </a:r>
            </a:p>
          </p:txBody>
        </p:sp>
        <p:sp>
          <p:nvSpPr>
            <p:cNvPr id="32" name="Line 18">
              <a:extLst>
                <a:ext uri="{FF2B5EF4-FFF2-40B4-BE49-F238E27FC236}">
                  <a16:creationId xmlns:a16="http://schemas.microsoft.com/office/drawing/2014/main" id="{BA44E249-C8B4-4464-9DEC-27E1B33F2A69}"/>
                </a:ext>
              </a:extLst>
            </p:cNvPr>
            <p:cNvSpPr>
              <a:spLocks noChangeShapeType="1"/>
            </p:cNvSpPr>
            <p:nvPr/>
          </p:nvSpPr>
          <p:spPr bwMode="auto">
            <a:xfrm>
              <a:off x="6207982" y="4628474"/>
              <a:ext cx="720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90000"/>
                </a:lnSpc>
                <a:spcBef>
                  <a:spcPts val="20"/>
                </a:spcBef>
                <a:spcAft>
                  <a:spcPts val="20"/>
                </a:spcAft>
              </a:pPr>
              <a:endParaRPr lang="zh-CN" altLang="en-US" sz="2400">
                <a:cs typeface="+mn-ea"/>
                <a:sym typeface="+mn-lt"/>
              </a:endParaRPr>
            </a:p>
          </p:txBody>
        </p:sp>
        <p:sp>
          <p:nvSpPr>
            <p:cNvPr id="33" name="Line 18">
              <a:extLst>
                <a:ext uri="{FF2B5EF4-FFF2-40B4-BE49-F238E27FC236}">
                  <a16:creationId xmlns:a16="http://schemas.microsoft.com/office/drawing/2014/main" id="{931FBF53-5780-4827-BAD4-A4E02E8ED7A4}"/>
                </a:ext>
              </a:extLst>
            </p:cNvPr>
            <p:cNvSpPr>
              <a:spLocks noChangeShapeType="1"/>
            </p:cNvSpPr>
            <p:nvPr/>
          </p:nvSpPr>
          <p:spPr bwMode="auto">
            <a:xfrm>
              <a:off x="6195335" y="3350756"/>
              <a:ext cx="720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90000"/>
                </a:lnSpc>
                <a:spcBef>
                  <a:spcPts val="20"/>
                </a:spcBef>
                <a:spcAft>
                  <a:spcPts val="20"/>
                </a:spcAft>
              </a:pPr>
              <a:endParaRPr lang="zh-CN" altLang="en-US" sz="2400">
                <a:cs typeface="+mn-ea"/>
                <a:sym typeface="+mn-lt"/>
              </a:endParaRPr>
            </a:p>
          </p:txBody>
        </p:sp>
        <p:sp>
          <p:nvSpPr>
            <p:cNvPr id="34" name="Line 18">
              <a:extLst>
                <a:ext uri="{FF2B5EF4-FFF2-40B4-BE49-F238E27FC236}">
                  <a16:creationId xmlns:a16="http://schemas.microsoft.com/office/drawing/2014/main" id="{CFF53B2D-E357-44DA-957D-55D0111BE081}"/>
                </a:ext>
              </a:extLst>
            </p:cNvPr>
            <p:cNvSpPr>
              <a:spLocks noChangeShapeType="1"/>
            </p:cNvSpPr>
            <p:nvPr/>
          </p:nvSpPr>
          <p:spPr bwMode="auto">
            <a:xfrm>
              <a:off x="6226867" y="3923138"/>
              <a:ext cx="720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90000"/>
                </a:lnSpc>
                <a:spcBef>
                  <a:spcPts val="20"/>
                </a:spcBef>
                <a:spcAft>
                  <a:spcPts val="20"/>
                </a:spcAft>
              </a:pPr>
              <a:endParaRPr lang="zh-CN" altLang="en-US" sz="2400">
                <a:cs typeface="+mn-ea"/>
                <a:sym typeface="+mn-lt"/>
              </a:endParaRPr>
            </a:p>
          </p:txBody>
        </p:sp>
        <p:cxnSp>
          <p:nvCxnSpPr>
            <p:cNvPr id="35" name="直接连接符 34">
              <a:extLst>
                <a:ext uri="{FF2B5EF4-FFF2-40B4-BE49-F238E27FC236}">
                  <a16:creationId xmlns:a16="http://schemas.microsoft.com/office/drawing/2014/main" id="{82D53FAB-5CEE-4ED0-B773-E00340F1F09A}"/>
                </a:ext>
              </a:extLst>
            </p:cNvPr>
            <p:cNvCxnSpPr>
              <a:stCxn id="17" idx="0"/>
              <a:endCxn id="33" idx="0"/>
            </p:cNvCxnSpPr>
            <p:nvPr/>
          </p:nvCxnSpPr>
          <p:spPr>
            <a:xfrm>
              <a:off x="6195335" y="2093761"/>
              <a:ext cx="0" cy="1256995"/>
            </a:xfrm>
            <a:prstGeom prst="line">
              <a:avLst/>
            </a:prstGeom>
          </p:spPr>
          <p:style>
            <a:lnRef idx="1">
              <a:schemeClr val="dk1"/>
            </a:lnRef>
            <a:fillRef idx="0">
              <a:schemeClr val="dk1"/>
            </a:fillRef>
            <a:effectRef idx="0">
              <a:schemeClr val="dk1"/>
            </a:effectRef>
            <a:fontRef idx="minor">
              <a:schemeClr val="tx1"/>
            </a:fontRef>
          </p:style>
        </p:cxnSp>
        <p:cxnSp>
          <p:nvCxnSpPr>
            <p:cNvPr id="36" name="直接连接符 35">
              <a:extLst>
                <a:ext uri="{FF2B5EF4-FFF2-40B4-BE49-F238E27FC236}">
                  <a16:creationId xmlns:a16="http://schemas.microsoft.com/office/drawing/2014/main" id="{8596B896-257B-412F-90F3-24444F5E5687}"/>
                </a:ext>
              </a:extLst>
            </p:cNvPr>
            <p:cNvCxnSpPr>
              <a:cxnSpLocks/>
              <a:stCxn id="34" idx="0"/>
              <a:endCxn id="32" idx="0"/>
            </p:cNvCxnSpPr>
            <p:nvPr/>
          </p:nvCxnSpPr>
          <p:spPr>
            <a:xfrm flipH="1">
              <a:off x="6207982" y="3923138"/>
              <a:ext cx="0" cy="705336"/>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952450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en-US">
              <a:cs typeface="+mn-ea"/>
              <a:sym typeface="+mn-lt"/>
            </a:endParaRPr>
          </a:p>
        </p:txBody>
      </p:sp>
      <p:sp>
        <p:nvSpPr>
          <p:cNvPr id="2" name="标题 1">
            <a:extLst>
              <a:ext uri="{FF2B5EF4-FFF2-40B4-BE49-F238E27FC236}">
                <a16:creationId xmlns:a16="http://schemas.microsoft.com/office/drawing/2014/main" id="{505B6692-81F2-4901-9EB6-A1E2C65B999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spcBef>
                <a:spcPct val="20000"/>
              </a:spcBef>
              <a:spcAft>
                <a:spcPts val="20"/>
              </a:spcAft>
            </a:pPr>
            <a:r>
              <a:rPr lang="zh-CN" altLang="en-US" sz="3200" dirty="0">
                <a:solidFill>
                  <a:schemeClr val="bg1"/>
                </a:solidFill>
                <a:latin typeface="+mn-lt"/>
                <a:ea typeface="+mn-ea"/>
                <a:cs typeface="+mn-ea"/>
                <a:sym typeface="+mn-lt"/>
              </a:rPr>
              <a:t>图像的压缩编码</a:t>
            </a:r>
            <a:endParaRPr lang="zh-CN" altLang="en-US" sz="3200" kern="1200" dirty="0">
              <a:solidFill>
                <a:schemeClr val="bg1"/>
              </a:solidFill>
              <a:latin typeface="+mn-lt"/>
              <a:ea typeface="+mn-ea"/>
              <a:cs typeface="+mn-ea"/>
              <a:sym typeface="+mn-lt"/>
            </a:endParaRPr>
          </a:p>
        </p:txBody>
      </p:sp>
      <p:grpSp>
        <p:nvGrpSpPr>
          <p:cNvPr id="5" name="Group 3">
            <a:extLst>
              <a:ext uri="{FF2B5EF4-FFF2-40B4-BE49-F238E27FC236}">
                <a16:creationId xmlns:a16="http://schemas.microsoft.com/office/drawing/2014/main" id="{A3840294-A8AF-4490-B318-CE5289AD85E3}"/>
              </a:ext>
            </a:extLst>
          </p:cNvPr>
          <p:cNvGrpSpPr>
            <a:grpSpLocks/>
          </p:cNvGrpSpPr>
          <p:nvPr/>
        </p:nvGrpSpPr>
        <p:grpSpPr bwMode="auto">
          <a:xfrm>
            <a:off x="3330583" y="2018095"/>
            <a:ext cx="5655762" cy="3603626"/>
            <a:chOff x="1013" y="1296"/>
            <a:chExt cx="2363" cy="2270"/>
          </a:xfrm>
        </p:grpSpPr>
        <p:sp>
          <p:nvSpPr>
            <p:cNvPr id="6" name="Text Box 4">
              <a:extLst>
                <a:ext uri="{FF2B5EF4-FFF2-40B4-BE49-F238E27FC236}">
                  <a16:creationId xmlns:a16="http://schemas.microsoft.com/office/drawing/2014/main" id="{762A7B8B-2241-4879-9F60-36AC12B76DF5}"/>
                </a:ext>
              </a:extLst>
            </p:cNvPr>
            <p:cNvSpPr txBox="1">
              <a:spLocks noChangeArrowheads="1"/>
            </p:cNvSpPr>
            <p:nvPr/>
          </p:nvSpPr>
          <p:spPr bwMode="auto">
            <a:xfrm>
              <a:off x="2208" y="1296"/>
              <a:ext cx="1104" cy="3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ct val="20000"/>
                </a:spcBef>
                <a:spcAft>
                  <a:spcPts val="20"/>
                </a:spcAft>
                <a:buClrTx/>
                <a:buFontTx/>
                <a:buNone/>
              </a:pPr>
              <a:r>
                <a:rPr kumimoji="1" lang="zh-CN" altLang="en-US" sz="2800" b="1">
                  <a:cs typeface="+mn-ea"/>
                  <a:sym typeface="+mn-lt"/>
                </a:rPr>
                <a:t>子带编码</a:t>
              </a:r>
            </a:p>
          </p:txBody>
        </p:sp>
        <p:sp>
          <p:nvSpPr>
            <p:cNvPr id="7" name="Text Box 5">
              <a:extLst>
                <a:ext uri="{FF2B5EF4-FFF2-40B4-BE49-F238E27FC236}">
                  <a16:creationId xmlns:a16="http://schemas.microsoft.com/office/drawing/2014/main" id="{49BF7A1C-8E95-4742-A96A-564B402C920D}"/>
                </a:ext>
              </a:extLst>
            </p:cNvPr>
            <p:cNvSpPr txBox="1">
              <a:spLocks noChangeArrowheads="1"/>
            </p:cNvSpPr>
            <p:nvPr/>
          </p:nvSpPr>
          <p:spPr bwMode="auto">
            <a:xfrm>
              <a:off x="2208" y="3264"/>
              <a:ext cx="1168" cy="3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ts val="20"/>
                </a:spcBef>
                <a:spcAft>
                  <a:spcPts val="20"/>
                </a:spcAft>
                <a:buClr>
                  <a:schemeClr val="accent2"/>
                </a:buClr>
                <a:buSzPct val="80000"/>
              </a:pPr>
              <a:r>
                <a:rPr kumimoji="1" lang="zh-CN" altLang="en-US" sz="2800" b="1">
                  <a:cs typeface="+mn-ea"/>
                  <a:sym typeface="+mn-lt"/>
                </a:rPr>
                <a:t>模型编码</a:t>
              </a:r>
              <a:endParaRPr kumimoji="1" lang="zh-CN" altLang="en-US" sz="2800" b="1">
                <a:effectLst>
                  <a:outerShdw blurRad="38100" dist="38100" dir="2700000" algn="tl">
                    <a:srgbClr val="C0C0C0"/>
                  </a:outerShdw>
                </a:effectLst>
                <a:cs typeface="+mn-ea"/>
                <a:sym typeface="+mn-lt"/>
              </a:endParaRPr>
            </a:p>
          </p:txBody>
        </p:sp>
        <p:cxnSp>
          <p:nvCxnSpPr>
            <p:cNvPr id="8" name="AutoShape 6">
              <a:extLst>
                <a:ext uri="{FF2B5EF4-FFF2-40B4-BE49-F238E27FC236}">
                  <a16:creationId xmlns:a16="http://schemas.microsoft.com/office/drawing/2014/main" id="{BCA54A6D-AE42-4B2F-A234-5773E0001B00}"/>
                </a:ext>
              </a:extLst>
            </p:cNvPr>
            <p:cNvCxnSpPr>
              <a:cxnSpLocks noChangeShapeType="1"/>
            </p:cNvCxnSpPr>
            <p:nvPr/>
          </p:nvCxnSpPr>
          <p:spPr bwMode="auto">
            <a:xfrm rot="10800000" flipH="1" flipV="1">
              <a:off x="2160" y="1392"/>
              <a:ext cx="36" cy="2019"/>
            </a:xfrm>
            <a:prstGeom prst="bentConnector3">
              <a:avLst>
                <a:gd name="adj1" fmla="val -1386116"/>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Line 7">
              <a:extLst>
                <a:ext uri="{FF2B5EF4-FFF2-40B4-BE49-F238E27FC236}">
                  <a16:creationId xmlns:a16="http://schemas.microsoft.com/office/drawing/2014/main" id="{28E8639B-3D97-4F50-842C-7B1E37FA831A}"/>
                </a:ext>
              </a:extLst>
            </p:cNvPr>
            <p:cNvSpPr>
              <a:spLocks noChangeShapeType="1"/>
            </p:cNvSpPr>
            <p:nvPr/>
          </p:nvSpPr>
          <p:spPr bwMode="auto">
            <a:xfrm>
              <a:off x="1248" y="2352"/>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ts val="20"/>
                </a:spcBef>
                <a:spcAft>
                  <a:spcPts val="20"/>
                </a:spcAft>
              </a:pPr>
              <a:endParaRPr lang="zh-CN" altLang="en-US" sz="2800">
                <a:cs typeface="+mn-ea"/>
                <a:sym typeface="+mn-lt"/>
              </a:endParaRPr>
            </a:p>
          </p:txBody>
        </p:sp>
        <p:sp>
          <p:nvSpPr>
            <p:cNvPr id="11" name="Text Box 8">
              <a:extLst>
                <a:ext uri="{FF2B5EF4-FFF2-40B4-BE49-F238E27FC236}">
                  <a16:creationId xmlns:a16="http://schemas.microsoft.com/office/drawing/2014/main" id="{02ADDFDF-DF3F-46D8-AE34-B763C4E95405}"/>
                </a:ext>
              </a:extLst>
            </p:cNvPr>
            <p:cNvSpPr txBox="1">
              <a:spLocks noChangeArrowheads="1"/>
            </p:cNvSpPr>
            <p:nvPr/>
          </p:nvSpPr>
          <p:spPr bwMode="auto">
            <a:xfrm>
              <a:off x="2208" y="1968"/>
              <a:ext cx="1152" cy="302"/>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107763" dir="13500000" algn="ctr" rotWithShape="0">
                      <a:schemeClr val="bg2"/>
                    </a:outerShdw>
                  </a:effectLst>
                </a14:hiddenEffects>
              </a:ext>
            </a:extLst>
          </p:spPr>
          <p:txBody>
            <a:bodyPr>
              <a:spAutoFit/>
            </a:bodyPr>
            <a:lstStyle/>
            <a:p>
              <a:pPr algn="ctr">
                <a:lnSpc>
                  <a:spcPct val="90000"/>
                </a:lnSpc>
                <a:spcBef>
                  <a:spcPct val="20000"/>
                </a:spcBef>
                <a:spcAft>
                  <a:spcPts val="20"/>
                </a:spcAft>
                <a:buClrTx/>
                <a:buFontTx/>
                <a:buNone/>
              </a:pPr>
              <a:r>
                <a:rPr kumimoji="1" lang="zh-CN" altLang="en-US" sz="2800" b="1">
                  <a:cs typeface="+mn-ea"/>
                  <a:sym typeface="+mn-lt"/>
                </a:rPr>
                <a:t>分层编码</a:t>
              </a:r>
            </a:p>
          </p:txBody>
        </p:sp>
        <p:sp>
          <p:nvSpPr>
            <p:cNvPr id="12" name="Text Box 9">
              <a:extLst>
                <a:ext uri="{FF2B5EF4-FFF2-40B4-BE49-F238E27FC236}">
                  <a16:creationId xmlns:a16="http://schemas.microsoft.com/office/drawing/2014/main" id="{9288413E-BB46-4B25-8EA0-13508833868F}"/>
                </a:ext>
              </a:extLst>
            </p:cNvPr>
            <p:cNvSpPr txBox="1">
              <a:spLocks noChangeArrowheads="1"/>
            </p:cNvSpPr>
            <p:nvPr/>
          </p:nvSpPr>
          <p:spPr bwMode="auto">
            <a:xfrm>
              <a:off x="2208" y="2640"/>
              <a:ext cx="1152" cy="302"/>
            </a:xfrm>
            <a:prstGeom prst="rect">
              <a:avLst/>
            </a:prstGeom>
            <a:noFill/>
            <a:ln w="9525">
              <a:solidFill>
                <a:schemeClr val="tx1"/>
              </a:solidFill>
              <a:miter lim="800000"/>
              <a:headEnd/>
              <a:tailEnd/>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107763" dir="13500000" algn="ctr" rotWithShape="0">
                      <a:schemeClr val="bg2"/>
                    </a:outerShdw>
                  </a:effectLst>
                </a14:hiddenEffects>
              </a:ext>
            </a:extLst>
          </p:spPr>
          <p:txBody>
            <a:bodyPr>
              <a:spAutoFit/>
            </a:bodyPr>
            <a:lstStyle/>
            <a:p>
              <a:pPr algn="ctr">
                <a:lnSpc>
                  <a:spcPct val="90000"/>
                </a:lnSpc>
                <a:spcBef>
                  <a:spcPct val="20000"/>
                </a:spcBef>
                <a:spcAft>
                  <a:spcPts val="20"/>
                </a:spcAft>
                <a:buClrTx/>
                <a:buFontTx/>
                <a:buNone/>
              </a:pPr>
              <a:r>
                <a:rPr kumimoji="1" lang="zh-CN" altLang="en-US" sz="2800" b="1">
                  <a:cs typeface="+mn-ea"/>
                  <a:sym typeface="+mn-lt"/>
                </a:rPr>
                <a:t>分型编码</a:t>
              </a:r>
            </a:p>
          </p:txBody>
        </p:sp>
        <p:sp>
          <p:nvSpPr>
            <p:cNvPr id="13" name="Line 10">
              <a:extLst>
                <a:ext uri="{FF2B5EF4-FFF2-40B4-BE49-F238E27FC236}">
                  <a16:creationId xmlns:a16="http://schemas.microsoft.com/office/drawing/2014/main" id="{212FFA72-A54F-467D-92A1-EB052CDCD711}"/>
                </a:ext>
              </a:extLst>
            </p:cNvPr>
            <p:cNvSpPr>
              <a:spLocks noChangeShapeType="1"/>
            </p:cNvSpPr>
            <p:nvPr/>
          </p:nvSpPr>
          <p:spPr bwMode="auto">
            <a:xfrm>
              <a:off x="1680" y="2160"/>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pPr algn="ctr">
                <a:lnSpc>
                  <a:spcPct val="90000"/>
                </a:lnSpc>
                <a:spcBef>
                  <a:spcPts val="20"/>
                </a:spcBef>
                <a:spcAft>
                  <a:spcPts val="20"/>
                </a:spcAft>
              </a:pPr>
              <a:endParaRPr lang="zh-CN" altLang="en-US" sz="2800">
                <a:cs typeface="+mn-ea"/>
                <a:sym typeface="+mn-lt"/>
              </a:endParaRPr>
            </a:p>
          </p:txBody>
        </p:sp>
        <p:sp>
          <p:nvSpPr>
            <p:cNvPr id="14" name="Line 11">
              <a:extLst>
                <a:ext uri="{FF2B5EF4-FFF2-40B4-BE49-F238E27FC236}">
                  <a16:creationId xmlns:a16="http://schemas.microsoft.com/office/drawing/2014/main" id="{A0CE570A-8B37-4FE5-B7BF-9538B4DE55F0}"/>
                </a:ext>
              </a:extLst>
            </p:cNvPr>
            <p:cNvSpPr>
              <a:spLocks noChangeShapeType="1"/>
            </p:cNvSpPr>
            <p:nvPr/>
          </p:nvSpPr>
          <p:spPr bwMode="auto">
            <a:xfrm>
              <a:off x="1680" y="2832"/>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anchor="ctr"/>
            <a:lstStyle/>
            <a:p>
              <a:pPr algn="ctr">
                <a:lnSpc>
                  <a:spcPct val="90000"/>
                </a:lnSpc>
                <a:spcBef>
                  <a:spcPts val="20"/>
                </a:spcBef>
                <a:spcAft>
                  <a:spcPts val="20"/>
                </a:spcAft>
              </a:pPr>
              <a:endParaRPr lang="zh-CN" altLang="en-US" sz="2800">
                <a:cs typeface="+mn-ea"/>
                <a:sym typeface="+mn-lt"/>
              </a:endParaRPr>
            </a:p>
          </p:txBody>
        </p:sp>
        <p:sp>
          <p:nvSpPr>
            <p:cNvPr id="15" name="Text Box 12">
              <a:extLst>
                <a:ext uri="{FF2B5EF4-FFF2-40B4-BE49-F238E27FC236}">
                  <a16:creationId xmlns:a16="http://schemas.microsoft.com/office/drawing/2014/main" id="{DC8DA1A6-46F6-4AB4-B339-F3E2BE541BBF}"/>
                </a:ext>
              </a:extLst>
            </p:cNvPr>
            <p:cNvSpPr txBox="1">
              <a:spLocks noChangeArrowheads="1"/>
            </p:cNvSpPr>
            <p:nvPr/>
          </p:nvSpPr>
          <p:spPr bwMode="auto">
            <a:xfrm>
              <a:off x="1013" y="1632"/>
              <a:ext cx="244" cy="1728"/>
            </a:xfrm>
            <a:prstGeom prst="rect">
              <a:avLst/>
            </a:prstGeom>
            <a:noFill/>
            <a:ln w="127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lnSpc>
                  <a:spcPct val="90000"/>
                </a:lnSpc>
                <a:spcBef>
                  <a:spcPct val="20000"/>
                </a:spcBef>
                <a:spcAft>
                  <a:spcPts val="20"/>
                </a:spcAft>
                <a:buClr>
                  <a:schemeClr val="tx2"/>
                </a:buClr>
                <a:buSzPct val="90000"/>
                <a:buFont typeface="Symbol" panose="05050102010706020507" pitchFamily="18" charset="2"/>
                <a:buNone/>
              </a:pPr>
              <a:r>
                <a:rPr kumimoji="1" lang="zh-CN" altLang="en-US" sz="2800" b="1" dirty="0">
                  <a:cs typeface="+mn-ea"/>
                  <a:sym typeface="+mn-lt"/>
                </a:rPr>
                <a:t>第二代压缩编码</a:t>
              </a:r>
            </a:p>
          </p:txBody>
        </p:sp>
      </p:grpSp>
    </p:spTree>
    <p:extLst>
      <p:ext uri="{BB962C8B-B14F-4D97-AF65-F5344CB8AC3E}">
        <p14:creationId xmlns:p14="http://schemas.microsoft.com/office/powerpoint/2010/main" val="1561260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en-US">
              <a:cs typeface="+mn-ea"/>
              <a:sym typeface="+mn-lt"/>
            </a:endParaRPr>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81AE5F0D-D294-4B51-988C-EAB0F11EE60B}"/>
              </a:ext>
            </a:extLst>
          </p:cNvPr>
          <p:cNvSpPr>
            <a:spLocks noGrp="1"/>
          </p:cNvSpPr>
          <p:nvPr>
            <p:ph type="title"/>
          </p:nvPr>
        </p:nvSpPr>
        <p:spPr>
          <a:xfrm>
            <a:off x="1179226" y="826680"/>
            <a:ext cx="9833548" cy="1325563"/>
          </a:xfrm>
        </p:spPr>
        <p:txBody>
          <a:bodyPr>
            <a:normAutofit/>
          </a:bodyPr>
          <a:lstStyle/>
          <a:p>
            <a:pPr algn="ctr">
              <a:spcBef>
                <a:spcPct val="20000"/>
              </a:spcBef>
              <a:spcAft>
                <a:spcPts val="20"/>
              </a:spcAft>
            </a:pPr>
            <a:r>
              <a:rPr lang="zh-CN" altLang="en-US" sz="4000" dirty="0">
                <a:solidFill>
                  <a:srgbClr val="FFFFFF"/>
                </a:solidFill>
                <a:latin typeface="+mn-lt"/>
                <a:ea typeface="+mn-ea"/>
                <a:cs typeface="+mn-ea"/>
                <a:sym typeface="+mn-lt"/>
              </a:rPr>
              <a:t>函数</a:t>
            </a:r>
            <a:r>
              <a:rPr lang="en-US" altLang="zh-CN" sz="4000" dirty="0" err="1">
                <a:solidFill>
                  <a:srgbClr val="FFFFFF"/>
                </a:solidFill>
                <a:latin typeface="+mn-lt"/>
                <a:ea typeface="+mn-ea"/>
                <a:cs typeface="+mn-ea"/>
                <a:sym typeface="+mn-lt"/>
              </a:rPr>
              <a:t>imratio</a:t>
            </a:r>
            <a:r>
              <a:rPr lang="zh-CN" altLang="en-US" sz="4000" dirty="0">
                <a:solidFill>
                  <a:srgbClr val="FFFFFF"/>
                </a:solidFill>
                <a:latin typeface="+mn-lt"/>
                <a:ea typeface="+mn-ea"/>
                <a:cs typeface="+mn-ea"/>
                <a:sym typeface="+mn-lt"/>
              </a:rPr>
              <a:t>和</a:t>
            </a:r>
            <a:r>
              <a:rPr lang="en-US" altLang="zh-CN" sz="4000" dirty="0">
                <a:solidFill>
                  <a:srgbClr val="FFFFFF"/>
                </a:solidFill>
                <a:latin typeface="+mn-lt"/>
                <a:ea typeface="+mn-ea"/>
                <a:cs typeface="+mn-ea"/>
                <a:sym typeface="+mn-lt"/>
              </a:rPr>
              <a:t>compare</a:t>
            </a:r>
            <a:endParaRPr lang="zh-CN" altLang="en-US" sz="4000" dirty="0">
              <a:solidFill>
                <a:srgbClr val="FFFFFF"/>
              </a:solidFill>
              <a:latin typeface="+mn-lt"/>
              <a:ea typeface="+mn-ea"/>
              <a:cs typeface="+mn-ea"/>
              <a:sym typeface="+mn-lt"/>
            </a:endParaRPr>
          </a:p>
        </p:txBody>
      </p:sp>
      <p:graphicFrame>
        <p:nvGraphicFramePr>
          <p:cNvPr id="5" name="内容占位符 2">
            <a:extLst>
              <a:ext uri="{FF2B5EF4-FFF2-40B4-BE49-F238E27FC236}">
                <a16:creationId xmlns:a16="http://schemas.microsoft.com/office/drawing/2014/main" id="{C9DAD6DF-5257-4B8F-BF31-9EE2F00C8E1E}"/>
              </a:ext>
            </a:extLst>
          </p:cNvPr>
          <p:cNvGraphicFramePr>
            <a:graphicFrameLocks noGrp="1"/>
          </p:cNvGraphicFramePr>
          <p:nvPr>
            <p:ph idx="1"/>
            <p:extLst>
              <p:ext uri="{D42A27DB-BD31-4B8C-83A1-F6EECF244321}">
                <p14:modId xmlns:p14="http://schemas.microsoft.com/office/powerpoint/2010/main" val="1013705918"/>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3274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en-US">
              <a:cs typeface="+mn-ea"/>
              <a:sym typeface="+mn-lt"/>
            </a:endParaRPr>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81AE5F0D-D294-4B51-988C-EAB0F11EE60B}"/>
              </a:ext>
            </a:extLst>
          </p:cNvPr>
          <p:cNvSpPr>
            <a:spLocks noGrp="1"/>
          </p:cNvSpPr>
          <p:nvPr>
            <p:ph type="title"/>
          </p:nvPr>
        </p:nvSpPr>
        <p:spPr>
          <a:xfrm>
            <a:off x="1179226" y="826680"/>
            <a:ext cx="9833548" cy="1325563"/>
          </a:xfrm>
        </p:spPr>
        <p:txBody>
          <a:bodyPr>
            <a:normAutofit/>
          </a:bodyPr>
          <a:lstStyle/>
          <a:p>
            <a:pPr algn="ctr">
              <a:spcBef>
                <a:spcPct val="20000"/>
              </a:spcBef>
              <a:spcAft>
                <a:spcPts val="20"/>
              </a:spcAft>
            </a:pPr>
            <a:r>
              <a:rPr lang="zh-CN" altLang="en-US" sz="4000" dirty="0">
                <a:solidFill>
                  <a:srgbClr val="FFFFFF"/>
                </a:solidFill>
                <a:latin typeface="+mn-lt"/>
                <a:ea typeface="+mn-ea"/>
                <a:cs typeface="+mn-ea"/>
                <a:sym typeface="+mn-lt"/>
              </a:rPr>
              <a:t>函数</a:t>
            </a:r>
            <a:r>
              <a:rPr lang="en-US" altLang="zh-CN" sz="4000" dirty="0" err="1">
                <a:solidFill>
                  <a:srgbClr val="FFFFFF"/>
                </a:solidFill>
                <a:latin typeface="+mn-lt"/>
                <a:ea typeface="+mn-ea"/>
                <a:cs typeface="+mn-ea"/>
                <a:sym typeface="+mn-lt"/>
              </a:rPr>
              <a:t>imratio</a:t>
            </a:r>
            <a:r>
              <a:rPr lang="zh-CN" altLang="en-US" sz="4000" dirty="0">
                <a:solidFill>
                  <a:srgbClr val="FFFFFF"/>
                </a:solidFill>
                <a:latin typeface="+mn-lt"/>
                <a:ea typeface="+mn-ea"/>
                <a:cs typeface="+mn-ea"/>
                <a:sym typeface="+mn-lt"/>
              </a:rPr>
              <a:t>和</a:t>
            </a:r>
            <a:r>
              <a:rPr lang="en-US" altLang="zh-CN" sz="4000" dirty="0">
                <a:solidFill>
                  <a:srgbClr val="FFFFFF"/>
                </a:solidFill>
                <a:latin typeface="+mn-lt"/>
                <a:ea typeface="+mn-ea"/>
                <a:cs typeface="+mn-ea"/>
                <a:sym typeface="+mn-lt"/>
              </a:rPr>
              <a:t>compare</a:t>
            </a:r>
            <a:endParaRPr lang="zh-CN" altLang="en-US" sz="4000" dirty="0">
              <a:solidFill>
                <a:srgbClr val="FFFFFF"/>
              </a:solidFill>
              <a:latin typeface="+mn-lt"/>
              <a:ea typeface="+mn-ea"/>
              <a:cs typeface="+mn-ea"/>
              <a:sym typeface="+mn-lt"/>
            </a:endParaRPr>
          </a:p>
        </p:txBody>
      </p:sp>
      <p:graphicFrame>
        <p:nvGraphicFramePr>
          <p:cNvPr id="5" name="内容占位符 2">
            <a:extLst>
              <a:ext uri="{FF2B5EF4-FFF2-40B4-BE49-F238E27FC236}">
                <a16:creationId xmlns:a16="http://schemas.microsoft.com/office/drawing/2014/main" id="{C9DAD6DF-5257-4B8F-BF31-9EE2F00C8E1E}"/>
              </a:ext>
            </a:extLst>
          </p:cNvPr>
          <p:cNvGraphicFramePr>
            <a:graphicFrameLocks noGrp="1"/>
          </p:cNvGraphicFramePr>
          <p:nvPr>
            <p:ph idx="1"/>
            <p:extLst>
              <p:ext uri="{D42A27DB-BD31-4B8C-83A1-F6EECF244321}">
                <p14:modId xmlns:p14="http://schemas.microsoft.com/office/powerpoint/2010/main" val="4017801835"/>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8264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en-US">
              <a:cs typeface="+mn-ea"/>
              <a:sym typeface="+mn-lt"/>
            </a:endParaRPr>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81AE5F0D-D294-4B51-988C-EAB0F11EE60B}"/>
              </a:ext>
            </a:extLst>
          </p:cNvPr>
          <p:cNvSpPr>
            <a:spLocks noGrp="1"/>
          </p:cNvSpPr>
          <p:nvPr>
            <p:ph type="title"/>
          </p:nvPr>
        </p:nvSpPr>
        <p:spPr>
          <a:xfrm>
            <a:off x="1179226" y="826680"/>
            <a:ext cx="9833548" cy="1325563"/>
          </a:xfrm>
        </p:spPr>
        <p:txBody>
          <a:bodyPr>
            <a:normAutofit/>
          </a:bodyPr>
          <a:lstStyle/>
          <a:p>
            <a:pPr algn="ctr">
              <a:spcBef>
                <a:spcPct val="20000"/>
              </a:spcBef>
              <a:spcAft>
                <a:spcPts val="20"/>
              </a:spcAft>
            </a:pPr>
            <a:r>
              <a:rPr lang="zh-CN" altLang="en-US" sz="4000" dirty="0">
                <a:solidFill>
                  <a:srgbClr val="FFFFFF"/>
                </a:solidFill>
                <a:latin typeface="+mn-lt"/>
                <a:ea typeface="+mn-ea"/>
                <a:cs typeface="+mn-ea"/>
                <a:sym typeface="+mn-lt"/>
              </a:rPr>
              <a:t>函数</a:t>
            </a:r>
            <a:r>
              <a:rPr lang="en-US" altLang="zh-CN" sz="4000" dirty="0" err="1">
                <a:solidFill>
                  <a:srgbClr val="FFFFFF"/>
                </a:solidFill>
                <a:latin typeface="+mn-lt"/>
                <a:ea typeface="+mn-ea"/>
                <a:cs typeface="+mn-ea"/>
                <a:sym typeface="+mn-lt"/>
              </a:rPr>
              <a:t>imratio</a:t>
            </a:r>
            <a:r>
              <a:rPr lang="zh-CN" altLang="en-US" sz="4000" dirty="0">
                <a:solidFill>
                  <a:srgbClr val="FFFFFF"/>
                </a:solidFill>
                <a:latin typeface="+mn-lt"/>
                <a:ea typeface="+mn-ea"/>
                <a:cs typeface="+mn-ea"/>
                <a:sym typeface="+mn-lt"/>
              </a:rPr>
              <a:t>和</a:t>
            </a:r>
            <a:r>
              <a:rPr lang="en-US" altLang="zh-CN" sz="4000" dirty="0">
                <a:solidFill>
                  <a:srgbClr val="FFFFFF"/>
                </a:solidFill>
                <a:latin typeface="+mn-lt"/>
                <a:ea typeface="+mn-ea"/>
                <a:cs typeface="+mn-ea"/>
                <a:sym typeface="+mn-lt"/>
              </a:rPr>
              <a:t>compare</a:t>
            </a:r>
            <a:endParaRPr lang="zh-CN" altLang="en-US" sz="4000" dirty="0">
              <a:solidFill>
                <a:srgbClr val="FFFFFF"/>
              </a:solidFill>
              <a:latin typeface="+mn-lt"/>
              <a:ea typeface="+mn-ea"/>
              <a:cs typeface="+mn-ea"/>
              <a:sym typeface="+mn-lt"/>
            </a:endParaRPr>
          </a:p>
        </p:txBody>
      </p:sp>
      <p:graphicFrame>
        <p:nvGraphicFramePr>
          <p:cNvPr id="5" name="内容占位符 2">
            <a:extLst>
              <a:ext uri="{FF2B5EF4-FFF2-40B4-BE49-F238E27FC236}">
                <a16:creationId xmlns:a16="http://schemas.microsoft.com/office/drawing/2014/main" id="{C9DAD6DF-5257-4B8F-BF31-9EE2F00C8E1E}"/>
              </a:ext>
            </a:extLst>
          </p:cNvPr>
          <p:cNvGraphicFramePr>
            <a:graphicFrameLocks noGrp="1"/>
          </p:cNvGraphicFramePr>
          <p:nvPr>
            <p:ph idx="1"/>
            <p:extLst>
              <p:ext uri="{D42A27DB-BD31-4B8C-83A1-F6EECF244321}">
                <p14:modId xmlns:p14="http://schemas.microsoft.com/office/powerpoint/2010/main" val="1183101422"/>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07620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en-US">
              <a:cs typeface="+mn-ea"/>
              <a:sym typeface="+mn-lt"/>
            </a:endParaRPr>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08676"/>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en-US">
                <a:cs typeface="+mn-ea"/>
                <a:sym typeface="+mn-lt"/>
              </a:endParaRPr>
            </a:p>
          </p:txBody>
        </p:sp>
      </p:grpSp>
      <p:sp>
        <p:nvSpPr>
          <p:cNvPr id="2" name="标题 1">
            <a:extLst>
              <a:ext uri="{FF2B5EF4-FFF2-40B4-BE49-F238E27FC236}">
                <a16:creationId xmlns:a16="http://schemas.microsoft.com/office/drawing/2014/main" id="{DDADDA23-62F1-4519-9C17-22EF559AE6E6}"/>
              </a:ext>
            </a:extLst>
          </p:cNvPr>
          <p:cNvSpPr>
            <a:spLocks noGrp="1"/>
          </p:cNvSpPr>
          <p:nvPr>
            <p:ph type="title"/>
          </p:nvPr>
        </p:nvSpPr>
        <p:spPr>
          <a:xfrm>
            <a:off x="1179226" y="5105400"/>
            <a:ext cx="9833548" cy="1066802"/>
          </a:xfrm>
        </p:spPr>
        <p:txBody>
          <a:bodyPr>
            <a:normAutofit/>
          </a:bodyPr>
          <a:lstStyle/>
          <a:p>
            <a:pPr>
              <a:spcBef>
                <a:spcPct val="20000"/>
              </a:spcBef>
              <a:spcAft>
                <a:spcPts val="20"/>
              </a:spcAft>
            </a:pPr>
            <a:r>
              <a:rPr lang="zh-CN" altLang="en-US" sz="4000" dirty="0">
                <a:solidFill>
                  <a:srgbClr val="3F3F3F"/>
                </a:solidFill>
                <a:latin typeface="+mn-lt"/>
                <a:ea typeface="+mn-ea"/>
                <a:cs typeface="+mn-ea"/>
                <a:sym typeface="+mn-lt"/>
              </a:rPr>
              <a:t>图像压缩编码</a:t>
            </a:r>
          </a:p>
        </p:txBody>
      </p:sp>
      <p:sp>
        <p:nvSpPr>
          <p:cNvPr id="3" name="内容占位符 2">
            <a:extLst>
              <a:ext uri="{FF2B5EF4-FFF2-40B4-BE49-F238E27FC236}">
                <a16:creationId xmlns:a16="http://schemas.microsoft.com/office/drawing/2014/main" id="{DAE7617F-93DB-41BE-93B1-BBBE4C3EE88B}"/>
              </a:ext>
            </a:extLst>
          </p:cNvPr>
          <p:cNvSpPr>
            <a:spLocks noGrp="1"/>
          </p:cNvSpPr>
          <p:nvPr>
            <p:ph idx="1"/>
          </p:nvPr>
        </p:nvSpPr>
        <p:spPr>
          <a:xfrm>
            <a:off x="1179226" y="872046"/>
            <a:ext cx="9833548" cy="2945574"/>
          </a:xfrm>
        </p:spPr>
        <p:txBody>
          <a:bodyPr anchor="ctr">
            <a:normAutofit/>
          </a:bodyPr>
          <a:lstStyle/>
          <a:p>
            <a:pPr>
              <a:spcBef>
                <a:spcPct val="20000"/>
              </a:spcBef>
              <a:spcAft>
                <a:spcPts val="20"/>
              </a:spcAft>
            </a:pPr>
            <a:r>
              <a:rPr lang="zh-CN" altLang="en-US" sz="2400" dirty="0">
                <a:solidFill>
                  <a:srgbClr val="FFFFFF"/>
                </a:solidFill>
                <a:cs typeface="+mn-ea"/>
                <a:sym typeface="+mn-lt"/>
              </a:rPr>
              <a:t>对图像采用不同的表达方法以减少表示图像所需的数据量，这个工作常用对图像进行编码的方法来解决，所以也常称</a:t>
            </a:r>
            <a:r>
              <a:rPr lang="zh-CN" altLang="en-US" sz="2400" b="1" dirty="0">
                <a:solidFill>
                  <a:srgbClr val="FFFFFF"/>
                </a:solidFill>
                <a:cs typeface="+mn-ea"/>
                <a:sym typeface="+mn-lt"/>
              </a:rPr>
              <a:t>图像编码</a:t>
            </a:r>
            <a:r>
              <a:rPr lang="zh-CN" altLang="en-US" sz="2400" dirty="0">
                <a:solidFill>
                  <a:srgbClr val="FFFFFF"/>
                </a:solidFill>
                <a:cs typeface="+mn-ea"/>
                <a:sym typeface="+mn-lt"/>
              </a:rPr>
              <a:t>为</a:t>
            </a:r>
            <a:r>
              <a:rPr lang="zh-CN" altLang="en-US" sz="2400" b="1" dirty="0">
                <a:solidFill>
                  <a:srgbClr val="FFFFFF"/>
                </a:solidFill>
                <a:cs typeface="+mn-ea"/>
                <a:sym typeface="+mn-lt"/>
              </a:rPr>
              <a:t>图像压缩</a:t>
            </a:r>
            <a:endParaRPr lang="zh-CN" altLang="en-US" sz="2400" dirty="0">
              <a:solidFill>
                <a:srgbClr val="FFFFFF"/>
              </a:solidFill>
              <a:cs typeface="+mn-ea"/>
              <a:sym typeface="+mn-lt"/>
            </a:endParaRPr>
          </a:p>
          <a:p>
            <a:pPr>
              <a:spcBef>
                <a:spcPct val="20000"/>
              </a:spcBef>
              <a:spcAft>
                <a:spcPts val="20"/>
              </a:spcAft>
            </a:pPr>
            <a:r>
              <a:rPr lang="zh-CN" altLang="en-US" sz="2400" dirty="0">
                <a:solidFill>
                  <a:srgbClr val="FFFFFF"/>
                </a:solidFill>
                <a:cs typeface="+mn-ea"/>
                <a:sym typeface="+mn-lt"/>
              </a:rPr>
              <a:t>压缩数据量的重要方法是消除冗余数据</a:t>
            </a:r>
            <a:endParaRPr lang="zh-CN" altLang="en-US" sz="2400" b="1" dirty="0">
              <a:solidFill>
                <a:srgbClr val="FFFFFF"/>
              </a:solidFill>
              <a:cs typeface="+mn-ea"/>
              <a:sym typeface="+mn-lt"/>
            </a:endParaRPr>
          </a:p>
          <a:p>
            <a:pPr>
              <a:spcBef>
                <a:spcPct val="20000"/>
              </a:spcBef>
              <a:spcAft>
                <a:spcPts val="20"/>
              </a:spcAft>
            </a:pPr>
            <a:r>
              <a:rPr lang="zh-CN" altLang="en-US" sz="2400" dirty="0">
                <a:solidFill>
                  <a:srgbClr val="FFFFFF"/>
                </a:solidFill>
                <a:cs typeface="+mn-ea"/>
                <a:sym typeface="+mn-lt"/>
              </a:rPr>
              <a:t>图像编码以信息论为基础，根据解码结果对原图像的保真程度，图像编码的方法可分成两大类：</a:t>
            </a:r>
            <a:r>
              <a:rPr lang="zh-CN" altLang="en-US" sz="2400" b="1" dirty="0">
                <a:solidFill>
                  <a:srgbClr val="FFFFFF"/>
                </a:solidFill>
                <a:cs typeface="+mn-ea"/>
                <a:sym typeface="+mn-lt"/>
              </a:rPr>
              <a:t>信息保持型编码</a:t>
            </a:r>
            <a:r>
              <a:rPr lang="zh-CN" altLang="en-US" sz="2400" dirty="0">
                <a:solidFill>
                  <a:srgbClr val="FFFFFF"/>
                </a:solidFill>
                <a:cs typeface="+mn-ea"/>
                <a:sym typeface="+mn-lt"/>
              </a:rPr>
              <a:t>和</a:t>
            </a:r>
            <a:r>
              <a:rPr lang="zh-CN" altLang="en-US" sz="2400" b="1" dirty="0">
                <a:solidFill>
                  <a:srgbClr val="FFFFFF"/>
                </a:solidFill>
                <a:cs typeface="+mn-ea"/>
                <a:sym typeface="+mn-lt"/>
              </a:rPr>
              <a:t>信息损失型编码</a:t>
            </a:r>
            <a:r>
              <a:rPr lang="zh-CN" altLang="en-US" sz="2400" dirty="0">
                <a:solidFill>
                  <a:srgbClr val="FFFFFF"/>
                </a:solidFill>
                <a:cs typeface="+mn-ea"/>
                <a:sym typeface="+mn-lt"/>
              </a:rPr>
              <a:t> </a:t>
            </a:r>
          </a:p>
          <a:p>
            <a:pPr>
              <a:spcBef>
                <a:spcPct val="20000"/>
              </a:spcBef>
              <a:spcAft>
                <a:spcPts val="20"/>
              </a:spcAft>
            </a:pPr>
            <a:endParaRPr lang="zh-CN" altLang="en-US" sz="2400" dirty="0">
              <a:solidFill>
                <a:srgbClr val="FFFFFF"/>
              </a:solidFill>
              <a:cs typeface="+mn-ea"/>
              <a:sym typeface="+mn-lt"/>
            </a:endParaRPr>
          </a:p>
        </p:txBody>
      </p:sp>
    </p:spTree>
    <p:extLst>
      <p:ext uri="{BB962C8B-B14F-4D97-AF65-F5344CB8AC3E}">
        <p14:creationId xmlns:p14="http://schemas.microsoft.com/office/powerpoint/2010/main" val="148441223"/>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C991AD47-9C99-472F-BDAA-21B183F33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en-US">
              <a:cs typeface="+mn-ea"/>
              <a:sym typeface="+mn-lt"/>
            </a:endParaRPr>
          </a:p>
        </p:txBody>
      </p:sp>
      <p:sp>
        <p:nvSpPr>
          <p:cNvPr id="20" name="Freeform 15">
            <a:extLst>
              <a:ext uri="{FF2B5EF4-FFF2-40B4-BE49-F238E27FC236}">
                <a16:creationId xmlns:a16="http://schemas.microsoft.com/office/drawing/2014/main" id="{9E706731-3860-4E73-9335-A870F6741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42603" cy="6858000"/>
          </a:xfrm>
          <a:custGeom>
            <a:avLst/>
            <a:gdLst>
              <a:gd name="connsiteX0" fmla="*/ 0 w 9742603"/>
              <a:gd name="connsiteY0" fmla="*/ 0 h 6858000"/>
              <a:gd name="connsiteX1" fmla="*/ 152400 w 9742603"/>
              <a:gd name="connsiteY1" fmla="*/ 0 h 6858000"/>
              <a:gd name="connsiteX2" fmla="*/ 6566449 w 9742603"/>
              <a:gd name="connsiteY2" fmla="*/ 0 h 6858000"/>
              <a:gd name="connsiteX3" fmla="*/ 9742603 w 9742603"/>
              <a:gd name="connsiteY3" fmla="*/ 6858000 h 6858000"/>
              <a:gd name="connsiteX4" fmla="*/ 152400 w 9742603"/>
              <a:gd name="connsiteY4" fmla="*/ 6858000 h 6858000"/>
              <a:gd name="connsiteX5" fmla="*/ 0 w 974260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42603" h="6858000">
                <a:moveTo>
                  <a:pt x="0" y="0"/>
                </a:moveTo>
                <a:lnTo>
                  <a:pt x="152400" y="0"/>
                </a:lnTo>
                <a:lnTo>
                  <a:pt x="6566449" y="0"/>
                </a:lnTo>
                <a:lnTo>
                  <a:pt x="9742603" y="6858000"/>
                </a:lnTo>
                <a:lnTo>
                  <a:pt x="152400" y="6858000"/>
                </a:lnTo>
                <a:lnTo>
                  <a:pt x="0" y="6858000"/>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spcBef>
                <a:spcPts val="20"/>
              </a:spcBef>
              <a:spcAft>
                <a:spcPts val="20"/>
              </a:spcAft>
            </a:pPr>
            <a:endParaRPr lang="en-US">
              <a:cs typeface="+mn-ea"/>
              <a:sym typeface="+mn-lt"/>
            </a:endParaRPr>
          </a:p>
        </p:txBody>
      </p:sp>
      <p:sp>
        <p:nvSpPr>
          <p:cNvPr id="21" name="Freeform 11">
            <a:extLst>
              <a:ext uri="{FF2B5EF4-FFF2-40B4-BE49-F238E27FC236}">
                <a16:creationId xmlns:a16="http://schemas.microsoft.com/office/drawing/2014/main" id="{CD2ED21F-DC95-4AD1-8327-D561F5FCA3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spcBef>
                <a:spcPts val="20"/>
              </a:spcBef>
              <a:spcAft>
                <a:spcPts val="20"/>
              </a:spcAft>
            </a:pPr>
            <a:endParaRPr lang="en-US">
              <a:cs typeface="+mn-ea"/>
              <a:sym typeface="+mn-lt"/>
            </a:endParaRPr>
          </a:p>
        </p:txBody>
      </p:sp>
      <p:sp>
        <p:nvSpPr>
          <p:cNvPr id="2" name="标题 1">
            <a:extLst>
              <a:ext uri="{FF2B5EF4-FFF2-40B4-BE49-F238E27FC236}">
                <a16:creationId xmlns:a16="http://schemas.microsoft.com/office/drawing/2014/main" id="{1E1836F4-98D0-4EBF-A94C-A8E56DFFE818}"/>
              </a:ext>
            </a:extLst>
          </p:cNvPr>
          <p:cNvSpPr>
            <a:spLocks noGrp="1"/>
          </p:cNvSpPr>
          <p:nvPr>
            <p:ph type="title"/>
          </p:nvPr>
        </p:nvSpPr>
        <p:spPr>
          <a:xfrm>
            <a:off x="838200" y="365125"/>
            <a:ext cx="5191125" cy="1325563"/>
          </a:xfrm>
        </p:spPr>
        <p:txBody>
          <a:bodyPr>
            <a:normAutofit/>
          </a:bodyPr>
          <a:lstStyle/>
          <a:p>
            <a:pPr>
              <a:spcBef>
                <a:spcPct val="20000"/>
              </a:spcBef>
              <a:spcAft>
                <a:spcPts val="20"/>
              </a:spcAft>
            </a:pPr>
            <a:r>
              <a:rPr lang="zh-CN" altLang="en-US" dirty="0">
                <a:latin typeface="+mn-lt"/>
                <a:ea typeface="+mn-ea"/>
                <a:cs typeface="+mn-ea"/>
                <a:sym typeface="+mn-lt"/>
              </a:rPr>
              <a:t>函数</a:t>
            </a:r>
            <a:r>
              <a:rPr lang="en-US" altLang="zh-CN" dirty="0" err="1">
                <a:latin typeface="+mn-lt"/>
                <a:ea typeface="+mn-ea"/>
                <a:cs typeface="+mn-ea"/>
                <a:sym typeface="+mn-lt"/>
              </a:rPr>
              <a:t>imratio</a:t>
            </a:r>
            <a:r>
              <a:rPr lang="zh-CN" altLang="en-US" dirty="0">
                <a:latin typeface="+mn-lt"/>
                <a:ea typeface="+mn-ea"/>
                <a:cs typeface="+mn-ea"/>
                <a:sym typeface="+mn-lt"/>
              </a:rPr>
              <a:t>和</a:t>
            </a:r>
            <a:r>
              <a:rPr lang="en-US" altLang="zh-CN" dirty="0">
                <a:latin typeface="+mn-lt"/>
                <a:ea typeface="+mn-ea"/>
                <a:cs typeface="+mn-ea"/>
                <a:sym typeface="+mn-lt"/>
              </a:rPr>
              <a:t>compare</a:t>
            </a:r>
            <a:endParaRPr lang="zh-CN" altLang="en-US" dirty="0">
              <a:latin typeface="+mn-lt"/>
              <a:ea typeface="+mn-ea"/>
              <a:cs typeface="+mn-ea"/>
              <a:sym typeface="+mn-lt"/>
            </a:endParaRPr>
          </a:p>
        </p:txBody>
      </p:sp>
      <p:sp>
        <p:nvSpPr>
          <p:cNvPr id="3" name="内容占位符 2">
            <a:extLst>
              <a:ext uri="{FF2B5EF4-FFF2-40B4-BE49-F238E27FC236}">
                <a16:creationId xmlns:a16="http://schemas.microsoft.com/office/drawing/2014/main" id="{1BF23AB8-B518-424E-B19C-E8885B2338BA}"/>
              </a:ext>
            </a:extLst>
          </p:cNvPr>
          <p:cNvSpPr>
            <a:spLocks noGrp="1"/>
          </p:cNvSpPr>
          <p:nvPr>
            <p:ph idx="1"/>
          </p:nvPr>
        </p:nvSpPr>
        <p:spPr>
          <a:xfrm>
            <a:off x="838200" y="2021249"/>
            <a:ext cx="7010564" cy="4471626"/>
          </a:xfrm>
        </p:spPr>
        <p:txBody>
          <a:bodyPr>
            <a:noAutofit/>
          </a:bodyPr>
          <a:lstStyle/>
          <a:p>
            <a:pPr marL="0" indent="0">
              <a:spcBef>
                <a:spcPts val="20"/>
              </a:spcBef>
              <a:spcAft>
                <a:spcPts val="20"/>
              </a:spcAft>
              <a:buNone/>
            </a:pPr>
            <a:r>
              <a:rPr lang="pt-BR" altLang="zh-CN" sz="2000" dirty="0">
                <a:cs typeface="+mn-ea"/>
                <a:sym typeface="+mn-lt"/>
              </a:rPr>
              <a:t>&gt;&gt; r=imratio(imread('greens.jpg'),'greens.jpg')</a:t>
            </a:r>
          </a:p>
          <a:p>
            <a:pPr marL="0" indent="0">
              <a:spcBef>
                <a:spcPts val="20"/>
              </a:spcBef>
              <a:spcAft>
                <a:spcPts val="20"/>
              </a:spcAft>
              <a:buNone/>
            </a:pPr>
            <a:r>
              <a:rPr lang="pt-BR" altLang="zh-CN" sz="2000" dirty="0">
                <a:cs typeface="+mn-ea"/>
                <a:sym typeface="+mn-lt"/>
              </a:rPr>
              <a:t>r =</a:t>
            </a:r>
          </a:p>
          <a:p>
            <a:pPr marL="0" indent="0">
              <a:spcBef>
                <a:spcPts val="20"/>
              </a:spcBef>
              <a:spcAft>
                <a:spcPts val="20"/>
              </a:spcAft>
              <a:buNone/>
            </a:pPr>
            <a:r>
              <a:rPr lang="pt-BR" altLang="zh-CN" sz="2000" dirty="0">
                <a:cs typeface="+mn-ea"/>
                <a:sym typeface="+mn-lt"/>
              </a:rPr>
              <a:t>   68.9292</a:t>
            </a:r>
          </a:p>
          <a:p>
            <a:pPr marL="0" indent="0">
              <a:spcBef>
                <a:spcPts val="20"/>
              </a:spcBef>
              <a:spcAft>
                <a:spcPts val="20"/>
              </a:spcAft>
              <a:buNone/>
            </a:pPr>
            <a:endParaRPr lang="pt-BR" altLang="zh-CN" sz="2000" dirty="0">
              <a:cs typeface="+mn-ea"/>
              <a:sym typeface="+mn-lt"/>
            </a:endParaRPr>
          </a:p>
          <a:p>
            <a:pPr marL="0" indent="0">
              <a:spcBef>
                <a:spcPts val="20"/>
              </a:spcBef>
              <a:spcAft>
                <a:spcPts val="20"/>
              </a:spcAft>
              <a:buNone/>
            </a:pPr>
            <a:endParaRPr lang="pt-BR" altLang="zh-CN" sz="2000" dirty="0">
              <a:cs typeface="+mn-ea"/>
              <a:sym typeface="+mn-lt"/>
            </a:endParaRPr>
          </a:p>
          <a:p>
            <a:pPr marL="0" indent="0">
              <a:spcBef>
                <a:spcPts val="20"/>
              </a:spcBef>
              <a:spcAft>
                <a:spcPts val="20"/>
              </a:spcAft>
              <a:buNone/>
            </a:pPr>
            <a:r>
              <a:rPr lang="pt-BR" altLang="zh-CN" sz="2000" dirty="0">
                <a:cs typeface="+mn-ea"/>
                <a:sym typeface="+mn-lt"/>
              </a:rPr>
              <a:t>&gt;&gt; f=imread('rice.png');</a:t>
            </a:r>
          </a:p>
          <a:p>
            <a:pPr marL="0" indent="0">
              <a:spcBef>
                <a:spcPts val="20"/>
              </a:spcBef>
              <a:spcAft>
                <a:spcPts val="20"/>
              </a:spcAft>
              <a:buNone/>
            </a:pPr>
            <a:r>
              <a:rPr lang="en-US" altLang="zh-CN" sz="2000" dirty="0">
                <a:cs typeface="+mn-ea"/>
                <a:sym typeface="+mn-lt"/>
              </a:rPr>
              <a:t>&gt;&gt; [</a:t>
            </a:r>
            <a:r>
              <a:rPr lang="en-US" altLang="zh-CN" sz="2000" dirty="0" err="1">
                <a:cs typeface="+mn-ea"/>
                <a:sym typeface="+mn-lt"/>
              </a:rPr>
              <a:t>X,map</a:t>
            </a:r>
            <a:r>
              <a:rPr lang="en-US" altLang="zh-CN" sz="2000" dirty="0">
                <a:cs typeface="+mn-ea"/>
                <a:sym typeface="+mn-lt"/>
              </a:rPr>
              <a:t>]=gray2ind(f,16);</a:t>
            </a:r>
          </a:p>
          <a:p>
            <a:pPr marL="0" indent="0">
              <a:spcBef>
                <a:spcPts val="20"/>
              </a:spcBef>
              <a:spcAft>
                <a:spcPts val="20"/>
              </a:spcAft>
              <a:buNone/>
            </a:pPr>
            <a:r>
              <a:rPr lang="en-US" altLang="zh-CN" sz="2000" dirty="0">
                <a:cs typeface="+mn-ea"/>
                <a:sym typeface="+mn-lt"/>
              </a:rPr>
              <a:t>&gt;&gt; </a:t>
            </a:r>
            <a:r>
              <a:rPr lang="en-US" altLang="zh-CN" sz="2000" dirty="0" err="1">
                <a:cs typeface="+mn-ea"/>
                <a:sym typeface="+mn-lt"/>
              </a:rPr>
              <a:t>Gray_image</a:t>
            </a:r>
            <a:r>
              <a:rPr lang="en-US" altLang="zh-CN" sz="2000" dirty="0">
                <a:cs typeface="+mn-ea"/>
                <a:sym typeface="+mn-lt"/>
              </a:rPr>
              <a:t>=ind2gray(</a:t>
            </a:r>
            <a:r>
              <a:rPr lang="en-US" altLang="zh-CN" sz="2000" dirty="0" err="1">
                <a:cs typeface="+mn-ea"/>
                <a:sym typeface="+mn-lt"/>
              </a:rPr>
              <a:t>X,map</a:t>
            </a:r>
            <a:r>
              <a:rPr lang="en-US" altLang="zh-CN" sz="2000" dirty="0">
                <a:cs typeface="+mn-ea"/>
                <a:sym typeface="+mn-lt"/>
              </a:rPr>
              <a:t>);</a:t>
            </a:r>
          </a:p>
          <a:p>
            <a:pPr marL="0" indent="0">
              <a:spcBef>
                <a:spcPts val="20"/>
              </a:spcBef>
              <a:spcAft>
                <a:spcPts val="20"/>
              </a:spcAft>
              <a:buNone/>
            </a:pPr>
            <a:r>
              <a:rPr lang="en-US" altLang="zh-CN" sz="2000" dirty="0">
                <a:cs typeface="+mn-ea"/>
                <a:sym typeface="+mn-lt"/>
              </a:rPr>
              <a:t>&gt;&gt; subplot(1,2,1),</a:t>
            </a:r>
            <a:r>
              <a:rPr lang="en-US" altLang="zh-CN" sz="2000" dirty="0" err="1">
                <a:cs typeface="+mn-ea"/>
                <a:sym typeface="+mn-lt"/>
              </a:rPr>
              <a:t>subimage</a:t>
            </a:r>
            <a:r>
              <a:rPr lang="en-US" altLang="zh-CN" sz="2000" dirty="0">
                <a:cs typeface="+mn-ea"/>
                <a:sym typeface="+mn-lt"/>
              </a:rPr>
              <a:t>(f);</a:t>
            </a:r>
          </a:p>
          <a:p>
            <a:pPr marL="0" indent="0">
              <a:spcBef>
                <a:spcPts val="20"/>
              </a:spcBef>
              <a:spcAft>
                <a:spcPts val="20"/>
              </a:spcAft>
              <a:buNone/>
            </a:pPr>
            <a:r>
              <a:rPr lang="en-US" altLang="zh-CN" sz="2000" dirty="0">
                <a:cs typeface="+mn-ea"/>
                <a:sym typeface="+mn-lt"/>
              </a:rPr>
              <a:t>&gt;&gt; subplot(1,2,2),</a:t>
            </a:r>
            <a:r>
              <a:rPr lang="en-US" altLang="zh-CN" sz="2000" dirty="0" err="1">
                <a:cs typeface="+mn-ea"/>
                <a:sym typeface="+mn-lt"/>
              </a:rPr>
              <a:t>subimage</a:t>
            </a:r>
            <a:r>
              <a:rPr lang="en-US" altLang="zh-CN" sz="2000" dirty="0">
                <a:cs typeface="+mn-ea"/>
                <a:sym typeface="+mn-lt"/>
              </a:rPr>
              <a:t>(</a:t>
            </a:r>
            <a:r>
              <a:rPr lang="en-US" altLang="zh-CN" sz="2000" dirty="0" err="1">
                <a:cs typeface="+mn-ea"/>
                <a:sym typeface="+mn-lt"/>
              </a:rPr>
              <a:t>Gray_image</a:t>
            </a:r>
            <a:r>
              <a:rPr lang="en-US" altLang="zh-CN" sz="2000" dirty="0">
                <a:cs typeface="+mn-ea"/>
                <a:sym typeface="+mn-lt"/>
              </a:rPr>
              <a:t>);</a:t>
            </a:r>
          </a:p>
          <a:p>
            <a:pPr marL="0" indent="0">
              <a:spcBef>
                <a:spcPts val="20"/>
              </a:spcBef>
              <a:spcAft>
                <a:spcPts val="20"/>
              </a:spcAft>
              <a:buNone/>
            </a:pPr>
            <a:r>
              <a:rPr lang="en-US" altLang="zh-CN" sz="2000" dirty="0">
                <a:cs typeface="+mn-ea"/>
                <a:sym typeface="+mn-lt"/>
              </a:rPr>
              <a:t>&gt;&gt; compare(</a:t>
            </a:r>
            <a:r>
              <a:rPr lang="en-US" altLang="zh-CN" sz="2000" dirty="0" err="1">
                <a:cs typeface="+mn-ea"/>
                <a:sym typeface="+mn-lt"/>
              </a:rPr>
              <a:t>f,Gray_image</a:t>
            </a:r>
            <a:r>
              <a:rPr lang="en-US" altLang="zh-CN" sz="2000" dirty="0">
                <a:cs typeface="+mn-ea"/>
                <a:sym typeface="+mn-lt"/>
              </a:rPr>
              <a:t>)</a:t>
            </a:r>
          </a:p>
          <a:p>
            <a:pPr marL="0" indent="0">
              <a:spcBef>
                <a:spcPts val="20"/>
              </a:spcBef>
              <a:spcAft>
                <a:spcPts val="20"/>
              </a:spcAft>
              <a:buNone/>
            </a:pPr>
            <a:r>
              <a:rPr lang="en-US" altLang="zh-CN" sz="2000" dirty="0" err="1">
                <a:cs typeface="+mn-ea"/>
                <a:sym typeface="+mn-lt"/>
              </a:rPr>
              <a:t>ans</a:t>
            </a:r>
            <a:r>
              <a:rPr lang="en-US" altLang="zh-CN" sz="2000" dirty="0">
                <a:cs typeface="+mn-ea"/>
                <a:sym typeface="+mn-lt"/>
              </a:rPr>
              <a:t> =</a:t>
            </a:r>
          </a:p>
          <a:p>
            <a:pPr marL="0" indent="0">
              <a:spcBef>
                <a:spcPts val="20"/>
              </a:spcBef>
              <a:spcAft>
                <a:spcPts val="20"/>
              </a:spcAft>
              <a:buNone/>
            </a:pPr>
            <a:r>
              <a:rPr lang="en-US" altLang="zh-CN" sz="2000" dirty="0">
                <a:cs typeface="+mn-ea"/>
                <a:sym typeface="+mn-lt"/>
              </a:rPr>
              <a:t>    4.8216</a:t>
            </a:r>
            <a:endParaRPr lang="zh-CN" altLang="en-US" sz="2000" dirty="0">
              <a:cs typeface="+mn-ea"/>
              <a:sym typeface="+mn-lt"/>
            </a:endParaRPr>
          </a:p>
        </p:txBody>
      </p:sp>
      <p:pic>
        <p:nvPicPr>
          <p:cNvPr id="4" name="图片 3">
            <a:extLst>
              <a:ext uri="{FF2B5EF4-FFF2-40B4-BE49-F238E27FC236}">
                <a16:creationId xmlns:a16="http://schemas.microsoft.com/office/drawing/2014/main" id="{E00E8D5F-0175-45E1-AF73-4AD6BFF56E54}"/>
              </a:ext>
            </a:extLst>
          </p:cNvPr>
          <p:cNvPicPr>
            <a:picLocks noChangeAspect="1"/>
          </p:cNvPicPr>
          <p:nvPr/>
        </p:nvPicPr>
        <p:blipFill>
          <a:blip r:embed="rId3"/>
          <a:stretch>
            <a:fillRect/>
          </a:stretch>
        </p:blipFill>
        <p:spPr>
          <a:xfrm>
            <a:off x="7848765" y="321732"/>
            <a:ext cx="3916633" cy="1811443"/>
          </a:xfrm>
          <a:prstGeom prst="rect">
            <a:avLst/>
          </a:prstGeom>
        </p:spPr>
      </p:pic>
      <p:pic>
        <p:nvPicPr>
          <p:cNvPr id="5" name="图片 4">
            <a:extLst>
              <a:ext uri="{FF2B5EF4-FFF2-40B4-BE49-F238E27FC236}">
                <a16:creationId xmlns:a16="http://schemas.microsoft.com/office/drawing/2014/main" id="{7D75EFAA-F2FA-4C29-81AD-A66FB18B5F4F}"/>
              </a:ext>
            </a:extLst>
          </p:cNvPr>
          <p:cNvPicPr>
            <a:picLocks noChangeAspect="1"/>
          </p:cNvPicPr>
          <p:nvPr/>
        </p:nvPicPr>
        <p:blipFill>
          <a:blip r:embed="rId4"/>
          <a:stretch>
            <a:fillRect/>
          </a:stretch>
        </p:blipFill>
        <p:spPr>
          <a:xfrm>
            <a:off x="9147227" y="2426124"/>
            <a:ext cx="2348338" cy="1811442"/>
          </a:xfrm>
          <a:prstGeom prst="rect">
            <a:avLst/>
          </a:prstGeom>
        </p:spPr>
      </p:pic>
      <p:pic>
        <p:nvPicPr>
          <p:cNvPr id="6" name="图片 5">
            <a:extLst>
              <a:ext uri="{FF2B5EF4-FFF2-40B4-BE49-F238E27FC236}">
                <a16:creationId xmlns:a16="http://schemas.microsoft.com/office/drawing/2014/main" id="{D2B12A82-7AB7-44BE-AF99-CBBA33340B2B}"/>
              </a:ext>
            </a:extLst>
          </p:cNvPr>
          <p:cNvPicPr>
            <a:picLocks noChangeAspect="1"/>
          </p:cNvPicPr>
          <p:nvPr/>
        </p:nvPicPr>
        <p:blipFill>
          <a:blip r:embed="rId5"/>
          <a:stretch>
            <a:fillRect/>
          </a:stretch>
        </p:blipFill>
        <p:spPr>
          <a:xfrm>
            <a:off x="9802021" y="4559299"/>
            <a:ext cx="1819797" cy="1797050"/>
          </a:xfrm>
          <a:prstGeom prst="rect">
            <a:avLst/>
          </a:prstGeom>
        </p:spPr>
      </p:pic>
    </p:spTree>
    <p:extLst>
      <p:ext uri="{BB962C8B-B14F-4D97-AF65-F5344CB8AC3E}">
        <p14:creationId xmlns:p14="http://schemas.microsoft.com/office/powerpoint/2010/main" val="264004569"/>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20"/>
              </a:spcBef>
              <a:spcAft>
                <a:spcPts val="2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2" name="标题 1">
            <a:extLst>
              <a:ext uri="{FF2B5EF4-FFF2-40B4-BE49-F238E27FC236}">
                <a16:creationId xmlns:a16="http://schemas.microsoft.com/office/drawing/2014/main" id="{ABD0B433-4D01-4BE4-ABBA-9B57DABCA454}"/>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spcBef>
                <a:spcPct val="20000"/>
              </a:spcBef>
              <a:spcAft>
                <a:spcPts val="20"/>
              </a:spcAft>
            </a:pPr>
            <a:r>
              <a:rPr lang="zh-CN" altLang="en-US" sz="5400" dirty="0">
                <a:solidFill>
                  <a:srgbClr val="FFFFFF"/>
                </a:solidFill>
                <a:latin typeface="+mn-lt"/>
                <a:ea typeface="+mn-ea"/>
                <a:cs typeface="+mn-ea"/>
                <a:sym typeface="+mn-lt"/>
              </a:rPr>
              <a:t>行程编码</a:t>
            </a:r>
            <a:r>
              <a:rPr lang="en-US" altLang="zh-CN" sz="5400" dirty="0">
                <a:solidFill>
                  <a:srgbClr val="FFFFFF"/>
                </a:solidFill>
                <a:latin typeface="+mn-lt"/>
                <a:ea typeface="+mn-ea"/>
                <a:cs typeface="+mn-ea"/>
                <a:sym typeface="+mn-lt"/>
              </a:rPr>
              <a:t>(RLE</a:t>
            </a:r>
            <a:r>
              <a:rPr lang="zh-CN" altLang="en-US" sz="5400" dirty="0">
                <a:solidFill>
                  <a:srgbClr val="FFFFFF"/>
                </a:solidFill>
                <a:latin typeface="+mn-lt"/>
                <a:ea typeface="+mn-ea"/>
                <a:cs typeface="+mn-ea"/>
                <a:sym typeface="+mn-lt"/>
              </a:rPr>
              <a:t>编码</a:t>
            </a:r>
            <a:r>
              <a:rPr lang="en-US" altLang="zh-CN" sz="5400" dirty="0">
                <a:solidFill>
                  <a:srgbClr val="FFFFFF"/>
                </a:solidFill>
                <a:latin typeface="+mn-lt"/>
                <a:ea typeface="+mn-ea"/>
                <a:cs typeface="+mn-ea"/>
                <a:sym typeface="+mn-lt"/>
              </a:rPr>
              <a:t>)</a:t>
            </a:r>
            <a:endParaRPr lang="en-US" altLang="zh-CN" sz="5400" kern="1200" dirty="0">
              <a:solidFill>
                <a:srgbClr val="FFFFFF"/>
              </a:solidFill>
              <a:latin typeface="+mn-lt"/>
              <a:ea typeface="+mn-ea"/>
              <a:cs typeface="+mn-ea"/>
              <a:sym typeface="+mn-lt"/>
            </a:endParaRPr>
          </a:p>
        </p:txBody>
      </p:sp>
      <p:cxnSp>
        <p:nvCxnSpPr>
          <p:cNvPr id="10" name="Straight Connector 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5B2775DE-E891-49DE-9C2B-6618B7161C17}"/>
              </a:ext>
            </a:extLst>
          </p:cNvPr>
          <p:cNvSpPr/>
          <p:nvPr/>
        </p:nvSpPr>
        <p:spPr>
          <a:xfrm>
            <a:off x="1365805" y="1469218"/>
            <a:ext cx="9658753" cy="590931"/>
          </a:xfrm>
          <a:prstGeom prst="rect">
            <a:avLst/>
          </a:prstGeom>
        </p:spPr>
        <p:txBody>
          <a:bodyPr wrap="square">
            <a:spAutoFit/>
          </a:bodyPr>
          <a:lstStyle/>
          <a:p>
            <a:pPr algn="ctr">
              <a:lnSpc>
                <a:spcPct val="90000"/>
              </a:lnSpc>
              <a:spcBef>
                <a:spcPts val="20"/>
              </a:spcBef>
              <a:spcAft>
                <a:spcPts val="20"/>
              </a:spcAft>
            </a:pPr>
            <a:r>
              <a:rPr lang="zh-CN" altLang="en-US" dirty="0">
                <a:solidFill>
                  <a:schemeClr val="bg1"/>
                </a:solidFill>
                <a:cs typeface="+mn-ea"/>
                <a:sym typeface="+mn-lt"/>
              </a:rPr>
              <a:t>编码思想：通过改变图像的描述方式，来实现图像的压缩。将一行中灰度值相同的相邻像素，用一个计数值和该灰度值来代替。</a:t>
            </a:r>
          </a:p>
        </p:txBody>
      </p:sp>
      <p:sp>
        <p:nvSpPr>
          <p:cNvPr id="7" name="矩形 6">
            <a:extLst>
              <a:ext uri="{FF2B5EF4-FFF2-40B4-BE49-F238E27FC236}">
                <a16:creationId xmlns:a16="http://schemas.microsoft.com/office/drawing/2014/main" id="{4C8FDEB9-6C94-4248-87F6-D6F1F4BE78D7}"/>
              </a:ext>
            </a:extLst>
          </p:cNvPr>
          <p:cNvSpPr/>
          <p:nvPr/>
        </p:nvSpPr>
        <p:spPr>
          <a:xfrm>
            <a:off x="2669628" y="2772470"/>
            <a:ext cx="6096000" cy="3194721"/>
          </a:xfrm>
          <a:prstGeom prst="rect">
            <a:avLst/>
          </a:prstGeom>
        </p:spPr>
        <p:txBody>
          <a:bodyPr>
            <a:spAutoFit/>
          </a:bodyPr>
          <a:lstStyle/>
          <a:p>
            <a:pPr>
              <a:lnSpc>
                <a:spcPct val="90000"/>
              </a:lnSpc>
              <a:spcBef>
                <a:spcPts val="20"/>
              </a:spcBef>
              <a:spcAft>
                <a:spcPts val="20"/>
              </a:spcAft>
            </a:pPr>
            <a:r>
              <a:rPr lang="zh-CN" altLang="en-US" sz="2800" b="1" dirty="0">
                <a:cs typeface="+mn-ea"/>
                <a:sym typeface="+mn-lt"/>
              </a:rPr>
              <a:t>举例说明：</a:t>
            </a:r>
            <a:r>
              <a:rPr lang="en-US" altLang="zh-CN" sz="2800" b="1" dirty="0">
                <a:cs typeface="+mn-ea"/>
                <a:sym typeface="+mn-lt"/>
              </a:rPr>
              <a:t>a=100,b=1,c=23,d=254</a:t>
            </a:r>
          </a:p>
          <a:p>
            <a:pPr>
              <a:lnSpc>
                <a:spcPct val="90000"/>
              </a:lnSpc>
              <a:spcBef>
                <a:spcPts val="20"/>
              </a:spcBef>
              <a:spcAft>
                <a:spcPts val="20"/>
              </a:spcAft>
              <a:buFontTx/>
              <a:buNone/>
            </a:pPr>
            <a:br>
              <a:rPr lang="en-US" altLang="zh-CN" sz="2800" b="1" dirty="0">
                <a:cs typeface="+mn-ea"/>
                <a:sym typeface="+mn-lt"/>
              </a:rPr>
            </a:br>
            <a:r>
              <a:rPr lang="en-US" altLang="zh-CN" sz="2800" b="1" dirty="0">
                <a:cs typeface="+mn-ea"/>
                <a:sym typeface="+mn-lt"/>
              </a:rPr>
              <a:t>    </a:t>
            </a:r>
            <a:r>
              <a:rPr lang="en-US" altLang="zh-CN" sz="2800" b="1" u="sng" dirty="0" err="1">
                <a:cs typeface="+mn-ea"/>
                <a:sym typeface="+mn-lt"/>
              </a:rPr>
              <a:t>aaaa</a:t>
            </a:r>
            <a:r>
              <a:rPr lang="en-US" altLang="zh-CN" sz="2800" b="1" dirty="0">
                <a:cs typeface="+mn-ea"/>
                <a:sym typeface="+mn-lt"/>
              </a:rPr>
              <a:t> </a:t>
            </a:r>
            <a:r>
              <a:rPr lang="en-US" altLang="zh-CN" sz="2800" b="1" u="sng" dirty="0" err="1">
                <a:cs typeface="+mn-ea"/>
                <a:sym typeface="+mn-lt"/>
              </a:rPr>
              <a:t>bbb</a:t>
            </a:r>
            <a:r>
              <a:rPr lang="en-US" altLang="zh-CN" sz="2800" b="1" dirty="0">
                <a:cs typeface="+mn-ea"/>
                <a:sym typeface="+mn-lt"/>
              </a:rPr>
              <a:t> </a:t>
            </a:r>
            <a:r>
              <a:rPr lang="en-US" altLang="zh-CN" sz="2800" b="1" u="sng" dirty="0">
                <a:cs typeface="+mn-ea"/>
                <a:sym typeface="+mn-lt"/>
              </a:rPr>
              <a:t>cc</a:t>
            </a:r>
            <a:r>
              <a:rPr lang="en-US" altLang="zh-CN" sz="2800" b="1" dirty="0">
                <a:cs typeface="+mn-ea"/>
                <a:sym typeface="+mn-lt"/>
              </a:rPr>
              <a:t> </a:t>
            </a:r>
            <a:r>
              <a:rPr lang="en-US" altLang="zh-CN" sz="2800" b="1" u="sng" dirty="0">
                <a:cs typeface="+mn-ea"/>
                <a:sym typeface="+mn-lt"/>
              </a:rPr>
              <a:t>d</a:t>
            </a:r>
            <a:r>
              <a:rPr lang="en-US" altLang="zh-CN" sz="2800" b="1" dirty="0">
                <a:cs typeface="+mn-ea"/>
                <a:sym typeface="+mn-lt"/>
              </a:rPr>
              <a:t> </a:t>
            </a:r>
            <a:r>
              <a:rPr lang="en-US" altLang="zh-CN" sz="2800" b="1" u="sng" dirty="0" err="1">
                <a:cs typeface="+mn-ea"/>
                <a:sym typeface="+mn-lt"/>
              </a:rPr>
              <a:t>eeeee</a:t>
            </a:r>
            <a:r>
              <a:rPr lang="en-US" altLang="zh-CN" sz="2800" b="1" dirty="0">
                <a:cs typeface="+mn-ea"/>
                <a:sym typeface="+mn-lt"/>
              </a:rPr>
              <a:t> </a:t>
            </a:r>
            <a:r>
              <a:rPr lang="en-US" altLang="zh-CN" sz="2800" b="1" u="sng" dirty="0" err="1">
                <a:cs typeface="+mn-ea"/>
                <a:sym typeface="+mn-lt"/>
              </a:rPr>
              <a:t>fffffff</a:t>
            </a:r>
            <a:r>
              <a:rPr lang="en-US" altLang="zh-CN" sz="2800" b="1" dirty="0">
                <a:cs typeface="+mn-ea"/>
                <a:sym typeface="+mn-lt"/>
              </a:rPr>
              <a:t>  </a:t>
            </a:r>
          </a:p>
          <a:p>
            <a:pPr>
              <a:lnSpc>
                <a:spcPct val="90000"/>
              </a:lnSpc>
              <a:spcBef>
                <a:spcPts val="20"/>
              </a:spcBef>
              <a:spcAft>
                <a:spcPts val="20"/>
              </a:spcAft>
              <a:buFontTx/>
              <a:buNone/>
            </a:pPr>
            <a:r>
              <a:rPr lang="en-US" altLang="zh-CN" sz="2800" b="1" dirty="0">
                <a:cs typeface="+mn-ea"/>
                <a:sym typeface="+mn-lt"/>
              </a:rPr>
              <a:t>         4      3    2   1     5         7</a:t>
            </a:r>
          </a:p>
          <a:p>
            <a:pPr>
              <a:lnSpc>
                <a:spcPct val="90000"/>
              </a:lnSpc>
              <a:spcBef>
                <a:spcPts val="20"/>
              </a:spcBef>
              <a:spcAft>
                <a:spcPts val="20"/>
              </a:spcAft>
              <a:buFontTx/>
              <a:buNone/>
            </a:pPr>
            <a:r>
              <a:rPr lang="en-US" altLang="zh-CN" sz="2800" b="1" dirty="0">
                <a:cs typeface="+mn-ea"/>
                <a:sym typeface="+mn-lt"/>
              </a:rPr>
              <a:t>                      (</a:t>
            </a:r>
            <a:r>
              <a:rPr lang="zh-CN" altLang="en-US" sz="2800" b="1" dirty="0">
                <a:cs typeface="+mn-ea"/>
                <a:sym typeface="+mn-lt"/>
              </a:rPr>
              <a:t>共</a:t>
            </a:r>
            <a:r>
              <a:rPr lang="en-US" altLang="zh-CN" sz="2800" b="1" dirty="0">
                <a:cs typeface="+mn-ea"/>
                <a:sym typeface="+mn-lt"/>
              </a:rPr>
              <a:t>22*8=176 bits)</a:t>
            </a:r>
            <a:r>
              <a:rPr lang="en-US" altLang="zh-CN" sz="2800" b="1" u="sng" dirty="0">
                <a:cs typeface="+mn-ea"/>
                <a:sym typeface="+mn-lt"/>
              </a:rPr>
              <a:t>   </a:t>
            </a:r>
          </a:p>
          <a:p>
            <a:pPr>
              <a:lnSpc>
                <a:spcPct val="90000"/>
              </a:lnSpc>
              <a:spcBef>
                <a:spcPts val="20"/>
              </a:spcBef>
              <a:spcAft>
                <a:spcPts val="20"/>
              </a:spcAft>
              <a:buFontTx/>
              <a:buNone/>
            </a:pPr>
            <a:r>
              <a:rPr lang="en-US" altLang="zh-CN" sz="2800" b="1" dirty="0">
                <a:solidFill>
                  <a:srgbClr val="FF00FF"/>
                </a:solidFill>
                <a:cs typeface="+mn-ea"/>
                <a:sym typeface="+mn-lt"/>
              </a:rPr>
              <a:t>		4</a:t>
            </a:r>
            <a:r>
              <a:rPr lang="en-US" altLang="zh-CN" sz="2800" b="1" dirty="0">
                <a:cs typeface="+mn-ea"/>
                <a:sym typeface="+mn-lt"/>
              </a:rPr>
              <a:t>a</a:t>
            </a:r>
            <a:r>
              <a:rPr lang="en-US" altLang="zh-CN" sz="2800" b="1" dirty="0">
                <a:solidFill>
                  <a:srgbClr val="FF00FF"/>
                </a:solidFill>
                <a:cs typeface="+mn-ea"/>
                <a:sym typeface="+mn-lt"/>
              </a:rPr>
              <a:t>3</a:t>
            </a:r>
            <a:r>
              <a:rPr lang="en-US" altLang="zh-CN" sz="2800" b="1" dirty="0">
                <a:cs typeface="+mn-ea"/>
                <a:sym typeface="+mn-lt"/>
              </a:rPr>
              <a:t>b</a:t>
            </a:r>
            <a:r>
              <a:rPr lang="en-US" altLang="zh-CN" sz="2800" b="1" dirty="0">
                <a:solidFill>
                  <a:srgbClr val="FF00FF"/>
                </a:solidFill>
                <a:cs typeface="+mn-ea"/>
                <a:sym typeface="+mn-lt"/>
              </a:rPr>
              <a:t>2</a:t>
            </a:r>
            <a:r>
              <a:rPr lang="en-US" altLang="zh-CN" sz="2800" b="1" dirty="0">
                <a:cs typeface="+mn-ea"/>
                <a:sym typeface="+mn-lt"/>
              </a:rPr>
              <a:t>c</a:t>
            </a:r>
            <a:r>
              <a:rPr lang="en-US" altLang="zh-CN" sz="2800" b="1" dirty="0">
                <a:solidFill>
                  <a:srgbClr val="FF00FF"/>
                </a:solidFill>
                <a:cs typeface="+mn-ea"/>
                <a:sym typeface="+mn-lt"/>
              </a:rPr>
              <a:t>1</a:t>
            </a:r>
            <a:r>
              <a:rPr lang="en-US" altLang="zh-CN" sz="2800" b="1" dirty="0">
                <a:cs typeface="+mn-ea"/>
                <a:sym typeface="+mn-lt"/>
              </a:rPr>
              <a:t>d</a:t>
            </a:r>
            <a:r>
              <a:rPr lang="en-US" altLang="zh-CN" sz="2800" b="1" dirty="0">
                <a:solidFill>
                  <a:srgbClr val="FF00FF"/>
                </a:solidFill>
                <a:cs typeface="+mn-ea"/>
                <a:sym typeface="+mn-lt"/>
              </a:rPr>
              <a:t>5</a:t>
            </a:r>
            <a:r>
              <a:rPr lang="en-US" altLang="zh-CN" sz="2800" b="1" dirty="0">
                <a:cs typeface="+mn-ea"/>
                <a:sym typeface="+mn-lt"/>
              </a:rPr>
              <a:t>e</a:t>
            </a:r>
            <a:r>
              <a:rPr lang="en-US" altLang="zh-CN" sz="2800" b="1" dirty="0">
                <a:solidFill>
                  <a:srgbClr val="FF00FF"/>
                </a:solidFill>
                <a:cs typeface="+mn-ea"/>
                <a:sym typeface="+mn-lt"/>
              </a:rPr>
              <a:t>7</a:t>
            </a:r>
            <a:r>
              <a:rPr lang="en-US" altLang="zh-CN" sz="2800" b="1" dirty="0">
                <a:cs typeface="+mn-ea"/>
                <a:sym typeface="+mn-lt"/>
              </a:rPr>
              <a:t>f                  </a:t>
            </a:r>
          </a:p>
          <a:p>
            <a:pPr>
              <a:lnSpc>
                <a:spcPct val="90000"/>
              </a:lnSpc>
              <a:spcBef>
                <a:spcPts val="20"/>
              </a:spcBef>
              <a:spcAft>
                <a:spcPts val="20"/>
              </a:spcAft>
              <a:buFontTx/>
              <a:buNone/>
            </a:pPr>
            <a:r>
              <a:rPr lang="en-US" altLang="zh-CN" sz="2800" b="1" dirty="0">
                <a:cs typeface="+mn-ea"/>
                <a:sym typeface="+mn-lt"/>
              </a:rPr>
              <a:t>                     (</a:t>
            </a:r>
            <a:r>
              <a:rPr lang="zh-CN" altLang="en-US" sz="2800" b="1" dirty="0">
                <a:cs typeface="+mn-ea"/>
                <a:sym typeface="+mn-lt"/>
              </a:rPr>
              <a:t>共</a:t>
            </a:r>
            <a:r>
              <a:rPr lang="en-US" altLang="zh-CN" sz="2800" b="1" dirty="0">
                <a:cs typeface="+mn-ea"/>
                <a:sym typeface="+mn-lt"/>
              </a:rPr>
              <a:t>12*8=96 bits)</a:t>
            </a:r>
          </a:p>
          <a:p>
            <a:pPr>
              <a:lnSpc>
                <a:spcPct val="90000"/>
              </a:lnSpc>
              <a:spcBef>
                <a:spcPts val="20"/>
              </a:spcBef>
              <a:spcAft>
                <a:spcPts val="20"/>
              </a:spcAft>
              <a:buFontTx/>
              <a:buNone/>
            </a:pPr>
            <a:r>
              <a:rPr lang="en-US" altLang="zh-CN" sz="2800" b="1" dirty="0">
                <a:cs typeface="+mn-ea"/>
                <a:sym typeface="+mn-lt"/>
              </a:rPr>
              <a:t>  </a:t>
            </a:r>
            <a:r>
              <a:rPr lang="zh-CN" altLang="en-US" sz="2800" b="1" dirty="0">
                <a:cs typeface="+mn-ea"/>
                <a:sym typeface="+mn-lt"/>
              </a:rPr>
              <a:t>压缩比为：</a:t>
            </a:r>
            <a:r>
              <a:rPr lang="en-US" altLang="zh-CN" sz="2800" b="1" dirty="0">
                <a:cs typeface="+mn-ea"/>
                <a:sym typeface="+mn-lt"/>
              </a:rPr>
              <a:t>176</a:t>
            </a:r>
            <a:r>
              <a:rPr lang="zh-CN" altLang="en-US" sz="2800" b="1" dirty="0">
                <a:cs typeface="+mn-ea"/>
                <a:sym typeface="+mn-lt"/>
              </a:rPr>
              <a:t>：</a:t>
            </a:r>
            <a:r>
              <a:rPr lang="en-US" altLang="zh-CN" sz="2800" b="1" dirty="0">
                <a:cs typeface="+mn-ea"/>
                <a:sym typeface="+mn-lt"/>
              </a:rPr>
              <a:t>96=1.83:1</a:t>
            </a:r>
          </a:p>
        </p:txBody>
      </p:sp>
    </p:spTree>
    <p:extLst>
      <p:ext uri="{BB962C8B-B14F-4D97-AF65-F5344CB8AC3E}">
        <p14:creationId xmlns:p14="http://schemas.microsoft.com/office/powerpoint/2010/main" val="4019071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en-US">
              <a:cs typeface="+mn-ea"/>
              <a:sym typeface="+mn-lt"/>
            </a:endParaRPr>
          </a:p>
        </p:txBody>
      </p:sp>
      <p:pic>
        <p:nvPicPr>
          <p:cNvPr id="16" name="Picture 12">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4F8FCB76-E62B-454E-826B-3D41AB9C61C8}"/>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spcBef>
                <a:spcPct val="20000"/>
              </a:spcBef>
              <a:spcAft>
                <a:spcPts val="20"/>
              </a:spcAft>
            </a:pPr>
            <a:r>
              <a:rPr lang="zh-CN" altLang="en-US" sz="4000" kern="1200" dirty="0">
                <a:solidFill>
                  <a:srgbClr val="FFFFFF"/>
                </a:solidFill>
                <a:latin typeface="+mn-lt"/>
                <a:ea typeface="+mn-ea"/>
                <a:cs typeface="+mn-ea"/>
                <a:sym typeface="+mn-lt"/>
              </a:rPr>
              <a:t>行程编码</a:t>
            </a:r>
            <a:r>
              <a:rPr lang="en-US" altLang="zh-CN" sz="4000" kern="1200" dirty="0">
                <a:solidFill>
                  <a:srgbClr val="FFFFFF"/>
                </a:solidFill>
                <a:latin typeface="+mn-lt"/>
                <a:ea typeface="+mn-ea"/>
                <a:cs typeface="+mn-ea"/>
                <a:sym typeface="+mn-lt"/>
              </a:rPr>
              <a:t>——</a:t>
            </a:r>
            <a:r>
              <a:rPr lang="zh-CN" altLang="en-US" sz="4000" kern="1200" dirty="0">
                <a:solidFill>
                  <a:srgbClr val="FFFFFF"/>
                </a:solidFill>
                <a:latin typeface="+mn-lt"/>
                <a:ea typeface="+mn-ea"/>
                <a:cs typeface="+mn-ea"/>
                <a:sym typeface="+mn-lt"/>
              </a:rPr>
              <a:t>传真中的应用方法</a:t>
            </a:r>
            <a:endParaRPr lang="en-US" altLang="zh-CN" sz="4000" kern="1200" dirty="0">
              <a:solidFill>
                <a:srgbClr val="FFFFFF"/>
              </a:solidFill>
              <a:latin typeface="+mn-lt"/>
              <a:ea typeface="+mn-ea"/>
              <a:cs typeface="+mn-ea"/>
              <a:sym typeface="+mn-lt"/>
            </a:endParaRPr>
          </a:p>
        </p:txBody>
      </p:sp>
      <p:sp>
        <p:nvSpPr>
          <p:cNvPr id="6" name="Rectangle 3">
            <a:extLst>
              <a:ext uri="{FF2B5EF4-FFF2-40B4-BE49-F238E27FC236}">
                <a16:creationId xmlns:a16="http://schemas.microsoft.com/office/drawing/2014/main" id="{D6397D82-1103-466C-8295-459F7A874B6C}"/>
              </a:ext>
            </a:extLst>
          </p:cNvPr>
          <p:cNvSpPr txBox="1">
            <a:spLocks noChangeArrowheads="1"/>
          </p:cNvSpPr>
          <p:nvPr/>
        </p:nvSpPr>
        <p:spPr>
          <a:xfrm>
            <a:off x="1179226" y="3092970"/>
            <a:ext cx="9833548" cy="26939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20"/>
              </a:spcBef>
              <a:spcAft>
                <a:spcPts val="20"/>
              </a:spcAft>
            </a:pPr>
            <a:r>
              <a:rPr lang="zh-CN" altLang="en-US" b="1" dirty="0">
                <a:solidFill>
                  <a:srgbClr val="000000"/>
                </a:solidFill>
                <a:cs typeface="+mn-ea"/>
                <a:sym typeface="+mn-lt"/>
              </a:rPr>
              <a:t>对于：   </a:t>
            </a:r>
            <a:r>
              <a:rPr lang="en-US" altLang="zh-CN" b="1" dirty="0">
                <a:solidFill>
                  <a:srgbClr val="000000"/>
                </a:solidFill>
                <a:cs typeface="+mn-ea"/>
                <a:sym typeface="+mn-lt"/>
              </a:rPr>
              <a:t>500w  3b  470w  12b  4w  3b  3000w</a:t>
            </a:r>
          </a:p>
          <a:p>
            <a:pPr>
              <a:spcBef>
                <a:spcPts val="20"/>
              </a:spcBef>
              <a:spcAft>
                <a:spcPts val="20"/>
              </a:spcAft>
            </a:pPr>
            <a:r>
              <a:rPr lang="zh-CN" altLang="en-US" b="1" dirty="0">
                <a:solidFill>
                  <a:srgbClr val="000000"/>
                </a:solidFill>
                <a:cs typeface="+mn-ea"/>
                <a:sym typeface="+mn-lt"/>
              </a:rPr>
              <a:t>编码为：    </a:t>
            </a:r>
            <a:r>
              <a:rPr lang="en-US" altLang="zh-CN" b="1" dirty="0">
                <a:solidFill>
                  <a:srgbClr val="000000"/>
                </a:solidFill>
                <a:cs typeface="+mn-ea"/>
                <a:sym typeface="+mn-lt"/>
              </a:rPr>
              <a:t>500, 3,  470, 12, 4,  3,   3000   </a:t>
            </a:r>
          </a:p>
          <a:p>
            <a:pPr>
              <a:spcBef>
                <a:spcPts val="20"/>
              </a:spcBef>
              <a:spcAft>
                <a:spcPts val="20"/>
              </a:spcAft>
            </a:pPr>
            <a:r>
              <a:rPr lang="zh-CN" altLang="en-US" b="1" dirty="0">
                <a:solidFill>
                  <a:srgbClr val="000000"/>
                </a:solidFill>
                <a:cs typeface="+mn-ea"/>
                <a:sym typeface="+mn-lt"/>
              </a:rPr>
              <a:t>编码位数为</a:t>
            </a:r>
            <a:r>
              <a:rPr lang="en-US" altLang="zh-CN" b="1" dirty="0">
                <a:solidFill>
                  <a:srgbClr val="000000"/>
                </a:solidFill>
                <a:cs typeface="+mn-ea"/>
                <a:sym typeface="+mn-lt"/>
              </a:rPr>
              <a:t>: 12,  12,  12, 12, 12, 12, 12</a:t>
            </a:r>
          </a:p>
          <a:p>
            <a:pPr>
              <a:spcBef>
                <a:spcPts val="20"/>
              </a:spcBef>
              <a:spcAft>
                <a:spcPts val="20"/>
              </a:spcAft>
            </a:pPr>
            <a:r>
              <a:rPr lang="zh-CN" altLang="en-US" b="1" dirty="0">
                <a:solidFill>
                  <a:srgbClr val="000000"/>
                </a:solidFill>
                <a:cs typeface="+mn-ea"/>
                <a:sym typeface="+mn-lt"/>
              </a:rPr>
              <a:t>需要的数据量为：  </a:t>
            </a:r>
            <a:r>
              <a:rPr lang="en-US" altLang="zh-CN" b="1" dirty="0">
                <a:solidFill>
                  <a:srgbClr val="000000"/>
                </a:solidFill>
                <a:cs typeface="+mn-ea"/>
                <a:sym typeface="+mn-lt"/>
              </a:rPr>
              <a:t>12*7=84 bit   </a:t>
            </a:r>
          </a:p>
          <a:p>
            <a:pPr>
              <a:spcBef>
                <a:spcPts val="20"/>
              </a:spcBef>
              <a:spcAft>
                <a:spcPts val="20"/>
              </a:spcAft>
            </a:pPr>
            <a:endParaRPr lang="en-US" altLang="zh-CN" b="1" dirty="0">
              <a:solidFill>
                <a:srgbClr val="000000"/>
              </a:solidFill>
              <a:cs typeface="+mn-ea"/>
              <a:sym typeface="+mn-lt"/>
            </a:endParaRPr>
          </a:p>
        </p:txBody>
      </p:sp>
    </p:spTree>
    <p:extLst>
      <p:ext uri="{BB962C8B-B14F-4D97-AF65-F5344CB8AC3E}">
        <p14:creationId xmlns:p14="http://schemas.microsoft.com/office/powerpoint/2010/main" val="944440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en-US">
              <a:cs typeface="+mn-ea"/>
              <a:sym typeface="+mn-lt"/>
            </a:endParaRPr>
          </a:p>
        </p:txBody>
      </p:sp>
      <p:pic>
        <p:nvPicPr>
          <p:cNvPr id="16" name="Picture 12">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4F8FCB76-E62B-454E-826B-3D41AB9C61C8}"/>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spcBef>
                <a:spcPct val="20000"/>
              </a:spcBef>
              <a:spcAft>
                <a:spcPts val="20"/>
              </a:spcAft>
            </a:pPr>
            <a:r>
              <a:rPr lang="zh-CN" altLang="en-US" sz="4000" kern="1200">
                <a:solidFill>
                  <a:srgbClr val="FFFFFF"/>
                </a:solidFill>
                <a:latin typeface="+mn-lt"/>
                <a:ea typeface="+mn-ea"/>
                <a:cs typeface="+mn-ea"/>
                <a:sym typeface="+mn-lt"/>
              </a:rPr>
              <a:t>行程编码</a:t>
            </a:r>
            <a:r>
              <a:rPr lang="en-US" altLang="zh-CN" sz="4000" kern="1200">
                <a:solidFill>
                  <a:srgbClr val="FFFFFF"/>
                </a:solidFill>
                <a:latin typeface="+mn-lt"/>
                <a:ea typeface="+mn-ea"/>
                <a:cs typeface="+mn-ea"/>
                <a:sym typeface="+mn-lt"/>
              </a:rPr>
              <a:t>——</a:t>
            </a:r>
            <a:r>
              <a:rPr lang="zh-CN" altLang="en-US" sz="4000" kern="1200">
                <a:solidFill>
                  <a:srgbClr val="FFFFFF"/>
                </a:solidFill>
                <a:latin typeface="+mn-lt"/>
                <a:ea typeface="+mn-ea"/>
                <a:cs typeface="+mn-ea"/>
                <a:sym typeface="+mn-lt"/>
              </a:rPr>
              <a:t>传真中的应用方法</a:t>
            </a:r>
            <a:endParaRPr lang="en-US" altLang="zh-CN" sz="4000" kern="1200">
              <a:solidFill>
                <a:srgbClr val="FFFFFF"/>
              </a:solidFill>
              <a:latin typeface="+mn-lt"/>
              <a:ea typeface="+mn-ea"/>
              <a:cs typeface="+mn-ea"/>
              <a:sym typeface="+mn-lt"/>
            </a:endParaRPr>
          </a:p>
        </p:txBody>
      </p:sp>
      <p:sp>
        <p:nvSpPr>
          <p:cNvPr id="6" name="Rectangle 3">
            <a:extLst>
              <a:ext uri="{FF2B5EF4-FFF2-40B4-BE49-F238E27FC236}">
                <a16:creationId xmlns:a16="http://schemas.microsoft.com/office/drawing/2014/main" id="{D6397D82-1103-466C-8295-459F7A874B6C}"/>
              </a:ext>
            </a:extLst>
          </p:cNvPr>
          <p:cNvSpPr txBox="1">
            <a:spLocks noChangeArrowheads="1"/>
          </p:cNvSpPr>
          <p:nvPr/>
        </p:nvSpPr>
        <p:spPr>
          <a:xfrm>
            <a:off x="1179226" y="3092970"/>
            <a:ext cx="9833548" cy="269397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20"/>
              </a:spcBef>
              <a:spcAft>
                <a:spcPts val="20"/>
              </a:spcAft>
              <a:buNone/>
            </a:pPr>
            <a:r>
              <a:rPr lang="zh-CN" altLang="en-US" b="1" dirty="0">
                <a:solidFill>
                  <a:srgbClr val="000000"/>
                </a:solidFill>
                <a:cs typeface="+mn-ea"/>
                <a:sym typeface="+mn-lt"/>
              </a:rPr>
              <a:t>根据传真件的特点，对其进行改进。</a:t>
            </a:r>
          </a:p>
          <a:p>
            <a:pPr marL="0" indent="0">
              <a:lnSpc>
                <a:spcPct val="120000"/>
              </a:lnSpc>
              <a:spcBef>
                <a:spcPts val="20"/>
              </a:spcBef>
              <a:spcAft>
                <a:spcPts val="20"/>
              </a:spcAft>
              <a:buNone/>
            </a:pPr>
            <a:r>
              <a:rPr lang="zh-CN" altLang="en-US" b="1" dirty="0">
                <a:solidFill>
                  <a:srgbClr val="000000"/>
                </a:solidFill>
                <a:cs typeface="+mn-ea"/>
                <a:sym typeface="+mn-lt"/>
              </a:rPr>
              <a:t>可以预知白色多黑色少，所以可对白色和黑色的计数值采用不同的位数。</a:t>
            </a:r>
          </a:p>
          <a:p>
            <a:pPr marL="0" indent="0">
              <a:lnSpc>
                <a:spcPct val="120000"/>
              </a:lnSpc>
              <a:spcBef>
                <a:spcPts val="20"/>
              </a:spcBef>
              <a:spcAft>
                <a:spcPts val="20"/>
              </a:spcAft>
              <a:buNone/>
            </a:pPr>
            <a:r>
              <a:rPr lang="zh-CN" altLang="en-US" b="1" dirty="0">
                <a:solidFill>
                  <a:srgbClr val="000000"/>
                </a:solidFill>
                <a:cs typeface="+mn-ea"/>
                <a:sym typeface="+mn-lt"/>
              </a:rPr>
              <a:t>以这个例子，可以定义：</a:t>
            </a:r>
          </a:p>
          <a:p>
            <a:pPr marL="0" indent="0">
              <a:lnSpc>
                <a:spcPct val="120000"/>
              </a:lnSpc>
              <a:spcBef>
                <a:spcPts val="20"/>
              </a:spcBef>
              <a:spcAft>
                <a:spcPts val="20"/>
              </a:spcAft>
              <a:buNone/>
            </a:pPr>
            <a:r>
              <a:rPr lang="zh-CN" altLang="en-US" b="1" dirty="0">
                <a:solidFill>
                  <a:srgbClr val="000000"/>
                </a:solidFill>
                <a:cs typeface="+mn-ea"/>
                <a:sym typeface="+mn-lt"/>
              </a:rPr>
              <a:t>          </a:t>
            </a:r>
            <a:r>
              <a:rPr lang="zh-CN" altLang="en-US" dirty="0">
                <a:ln w="0"/>
                <a:solidFill>
                  <a:schemeClr val="accent1"/>
                </a:solidFill>
                <a:effectLst>
                  <a:outerShdw blurRad="38100" dist="25400" dir="5400000" algn="ctr" rotWithShape="0">
                    <a:srgbClr val="6E747A">
                      <a:alpha val="43000"/>
                    </a:srgbClr>
                  </a:outerShdw>
                </a:effectLst>
                <a:cs typeface="+mn-ea"/>
                <a:sym typeface="+mn-lt"/>
              </a:rPr>
              <a:t>白色：</a:t>
            </a:r>
            <a:r>
              <a:rPr lang="en-US" altLang="zh-CN" dirty="0">
                <a:ln w="0"/>
                <a:solidFill>
                  <a:schemeClr val="accent1"/>
                </a:solidFill>
                <a:effectLst>
                  <a:outerShdw blurRad="38100" dist="25400" dir="5400000" algn="ctr" rotWithShape="0">
                    <a:srgbClr val="6E747A">
                      <a:alpha val="43000"/>
                    </a:srgbClr>
                  </a:outerShdw>
                </a:effectLst>
                <a:cs typeface="+mn-ea"/>
                <a:sym typeface="+mn-lt"/>
              </a:rPr>
              <a:t>12 bit</a:t>
            </a:r>
            <a:r>
              <a:rPr lang="zh-CN" altLang="en-US" dirty="0">
                <a:ln w="0"/>
                <a:solidFill>
                  <a:schemeClr val="accent1"/>
                </a:solidFill>
                <a:effectLst>
                  <a:outerShdw blurRad="38100" dist="25400" dir="5400000" algn="ctr" rotWithShape="0">
                    <a:srgbClr val="6E747A">
                      <a:alpha val="43000"/>
                    </a:srgbClr>
                  </a:outerShdw>
                </a:effectLst>
                <a:cs typeface="+mn-ea"/>
                <a:sym typeface="+mn-lt"/>
              </a:rPr>
              <a:t>，黑色：</a:t>
            </a:r>
            <a:r>
              <a:rPr lang="en-US" altLang="zh-CN" dirty="0">
                <a:ln w="0"/>
                <a:solidFill>
                  <a:schemeClr val="accent1"/>
                </a:solidFill>
                <a:effectLst>
                  <a:outerShdw blurRad="38100" dist="25400" dir="5400000" algn="ctr" rotWithShape="0">
                    <a:srgbClr val="6E747A">
                      <a:alpha val="43000"/>
                    </a:srgbClr>
                  </a:outerShdw>
                </a:effectLst>
                <a:cs typeface="+mn-ea"/>
                <a:sym typeface="+mn-lt"/>
              </a:rPr>
              <a:t>4 bit </a:t>
            </a:r>
            <a:endParaRPr lang="en-US" altLang="zh-CN" b="1" dirty="0">
              <a:solidFill>
                <a:srgbClr val="000000"/>
              </a:solidFill>
              <a:cs typeface="+mn-ea"/>
              <a:sym typeface="+mn-lt"/>
            </a:endParaRPr>
          </a:p>
          <a:p>
            <a:pPr marL="0" indent="0">
              <a:lnSpc>
                <a:spcPct val="120000"/>
              </a:lnSpc>
              <a:spcBef>
                <a:spcPts val="20"/>
              </a:spcBef>
              <a:spcAft>
                <a:spcPts val="20"/>
              </a:spcAft>
              <a:buNone/>
            </a:pPr>
            <a:r>
              <a:rPr lang="zh-CN" altLang="en-US" b="1" dirty="0">
                <a:solidFill>
                  <a:srgbClr val="000000"/>
                </a:solidFill>
                <a:cs typeface="+mn-ea"/>
                <a:sym typeface="+mn-lt"/>
              </a:rPr>
              <a:t>编码为：     </a:t>
            </a:r>
            <a:r>
              <a:rPr lang="en-US" altLang="zh-CN" b="1" dirty="0">
                <a:solidFill>
                  <a:srgbClr val="000000"/>
                </a:solidFill>
                <a:cs typeface="+mn-ea"/>
                <a:sym typeface="+mn-lt"/>
              </a:rPr>
              <a:t>500, </a:t>
            </a:r>
            <a:r>
              <a:rPr lang="en-US" altLang="zh-CN" b="1" dirty="0">
                <a:ln w="22225">
                  <a:solidFill>
                    <a:schemeClr val="accent2"/>
                  </a:solidFill>
                  <a:prstDash val="solid"/>
                </a:ln>
                <a:solidFill>
                  <a:schemeClr val="accent2">
                    <a:lumMod val="40000"/>
                    <a:lumOff val="60000"/>
                  </a:schemeClr>
                </a:solidFill>
                <a:cs typeface="+mn-ea"/>
                <a:sym typeface="+mn-lt"/>
              </a:rPr>
              <a:t>3</a:t>
            </a:r>
            <a:r>
              <a:rPr lang="en-US" altLang="zh-CN" b="1" dirty="0">
                <a:solidFill>
                  <a:srgbClr val="000000"/>
                </a:solidFill>
                <a:cs typeface="+mn-ea"/>
                <a:sym typeface="+mn-lt"/>
              </a:rPr>
              <a:t>, 570, </a:t>
            </a:r>
            <a:r>
              <a:rPr lang="en-US" altLang="zh-CN" b="1" dirty="0">
                <a:ln w="22225">
                  <a:solidFill>
                    <a:schemeClr val="accent2"/>
                  </a:solidFill>
                  <a:prstDash val="solid"/>
                </a:ln>
                <a:solidFill>
                  <a:schemeClr val="accent2">
                    <a:lumMod val="40000"/>
                    <a:lumOff val="60000"/>
                  </a:schemeClr>
                </a:solidFill>
                <a:cs typeface="+mn-ea"/>
                <a:sym typeface="+mn-lt"/>
              </a:rPr>
              <a:t>12</a:t>
            </a:r>
            <a:r>
              <a:rPr lang="en-US" altLang="zh-CN" b="1" dirty="0">
                <a:solidFill>
                  <a:srgbClr val="000000"/>
                </a:solidFill>
                <a:cs typeface="+mn-ea"/>
                <a:sym typeface="+mn-lt"/>
              </a:rPr>
              <a:t> ,4, </a:t>
            </a:r>
            <a:r>
              <a:rPr lang="en-US" altLang="zh-CN" b="1" dirty="0">
                <a:ln w="22225">
                  <a:solidFill>
                    <a:schemeClr val="accent2"/>
                  </a:solidFill>
                  <a:prstDash val="solid"/>
                </a:ln>
                <a:solidFill>
                  <a:schemeClr val="accent2">
                    <a:lumMod val="40000"/>
                    <a:lumOff val="60000"/>
                  </a:schemeClr>
                </a:solidFill>
                <a:cs typeface="+mn-ea"/>
                <a:sym typeface="+mn-lt"/>
              </a:rPr>
              <a:t>3</a:t>
            </a:r>
            <a:r>
              <a:rPr lang="en-US" altLang="zh-CN" b="1" dirty="0">
                <a:solidFill>
                  <a:srgbClr val="000000"/>
                </a:solidFill>
                <a:cs typeface="+mn-ea"/>
                <a:sym typeface="+mn-lt"/>
              </a:rPr>
              <a:t>, 3000   </a:t>
            </a:r>
          </a:p>
          <a:p>
            <a:pPr marL="0" indent="0">
              <a:lnSpc>
                <a:spcPct val="120000"/>
              </a:lnSpc>
              <a:spcBef>
                <a:spcPts val="20"/>
              </a:spcBef>
              <a:spcAft>
                <a:spcPts val="20"/>
              </a:spcAft>
              <a:buNone/>
            </a:pPr>
            <a:r>
              <a:rPr lang="zh-CN" altLang="en-US" b="1" dirty="0">
                <a:solidFill>
                  <a:srgbClr val="000000"/>
                </a:solidFill>
                <a:cs typeface="+mn-ea"/>
                <a:sym typeface="+mn-lt"/>
              </a:rPr>
              <a:t>编码位数为</a:t>
            </a:r>
            <a:r>
              <a:rPr lang="en-US" altLang="zh-CN" b="1" dirty="0">
                <a:solidFill>
                  <a:srgbClr val="000000"/>
                </a:solidFill>
                <a:cs typeface="+mn-ea"/>
                <a:sym typeface="+mn-lt"/>
              </a:rPr>
              <a:t>:  12,</a:t>
            </a:r>
            <a:r>
              <a:rPr lang="en-US" altLang="zh-CN"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cs typeface="+mn-ea"/>
                <a:sym typeface="+mn-lt"/>
              </a:rPr>
              <a:t>4</a:t>
            </a:r>
            <a:r>
              <a:rPr lang="en-US" altLang="zh-CN" b="1" dirty="0">
                <a:solidFill>
                  <a:srgbClr val="000000"/>
                </a:solidFill>
                <a:cs typeface="+mn-ea"/>
                <a:sym typeface="+mn-lt"/>
              </a:rPr>
              <a:t>,12, </a:t>
            </a:r>
            <a:r>
              <a:rPr lang="en-US" altLang="zh-CN"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cs typeface="+mn-ea"/>
                <a:sym typeface="+mn-lt"/>
              </a:rPr>
              <a:t>4</a:t>
            </a:r>
            <a:r>
              <a:rPr lang="en-US" altLang="zh-CN" b="1" dirty="0">
                <a:solidFill>
                  <a:srgbClr val="000000"/>
                </a:solidFill>
                <a:cs typeface="+mn-ea"/>
                <a:sym typeface="+mn-lt"/>
              </a:rPr>
              <a:t>,12,</a:t>
            </a:r>
            <a:r>
              <a:rPr lang="en-US" altLang="zh-CN"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cs typeface="+mn-ea"/>
                <a:sym typeface="+mn-lt"/>
              </a:rPr>
              <a:t>4</a:t>
            </a:r>
            <a:r>
              <a:rPr lang="en-US" altLang="zh-CN" b="1" dirty="0">
                <a:solidFill>
                  <a:srgbClr val="000000"/>
                </a:solidFill>
                <a:cs typeface="+mn-ea"/>
                <a:sym typeface="+mn-lt"/>
              </a:rPr>
              <a:t>,12</a:t>
            </a:r>
          </a:p>
          <a:p>
            <a:pPr marL="0" indent="0">
              <a:lnSpc>
                <a:spcPct val="120000"/>
              </a:lnSpc>
              <a:spcBef>
                <a:spcPts val="20"/>
              </a:spcBef>
              <a:spcAft>
                <a:spcPts val="20"/>
              </a:spcAft>
              <a:buNone/>
            </a:pPr>
            <a:r>
              <a:rPr lang="zh-CN" altLang="en-US" b="1" dirty="0">
                <a:solidFill>
                  <a:srgbClr val="000000"/>
                </a:solidFill>
                <a:cs typeface="+mn-ea"/>
                <a:sym typeface="+mn-lt"/>
              </a:rPr>
              <a:t>所需字节数为：</a:t>
            </a:r>
            <a:r>
              <a:rPr lang="en-US" altLang="zh-CN" b="1" dirty="0">
                <a:solidFill>
                  <a:srgbClr val="000000"/>
                </a:solidFill>
                <a:cs typeface="+mn-ea"/>
                <a:sym typeface="+mn-lt"/>
              </a:rPr>
              <a:t>4*12+3*4=60bit</a:t>
            </a:r>
          </a:p>
          <a:p>
            <a:pPr marL="0" indent="0">
              <a:lnSpc>
                <a:spcPct val="120000"/>
              </a:lnSpc>
              <a:spcBef>
                <a:spcPts val="20"/>
              </a:spcBef>
              <a:spcAft>
                <a:spcPts val="20"/>
              </a:spcAft>
              <a:buNone/>
            </a:pPr>
            <a:endParaRPr lang="en-US" altLang="zh-CN" b="1" dirty="0">
              <a:solidFill>
                <a:srgbClr val="000000"/>
              </a:solidFill>
              <a:cs typeface="+mn-ea"/>
              <a:sym typeface="+mn-lt"/>
            </a:endParaRPr>
          </a:p>
        </p:txBody>
      </p:sp>
      <p:sp>
        <p:nvSpPr>
          <p:cNvPr id="7" name="Rectangle 4">
            <a:extLst>
              <a:ext uri="{FF2B5EF4-FFF2-40B4-BE49-F238E27FC236}">
                <a16:creationId xmlns:a16="http://schemas.microsoft.com/office/drawing/2014/main" id="{58778F4C-DAD3-4C44-A9A2-F270929A237F}"/>
              </a:ext>
            </a:extLst>
          </p:cNvPr>
          <p:cNvSpPr>
            <a:spLocks noChangeArrowheads="1"/>
          </p:cNvSpPr>
          <p:nvPr/>
        </p:nvSpPr>
        <p:spPr bwMode="auto">
          <a:xfrm>
            <a:off x="7339785" y="4506591"/>
            <a:ext cx="4262602" cy="1729704"/>
          </a:xfrm>
          <a:prstGeom prst="rect">
            <a:avLst/>
          </a:prstGeom>
          <a:solidFill>
            <a:schemeClr val="bg1"/>
          </a:solidFill>
          <a:ln w="28575" cap="sq">
            <a:solidFill>
              <a:srgbClr val="6600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20000"/>
              </a:spcBef>
              <a:spcAft>
                <a:spcPts val="20"/>
              </a:spcAft>
              <a:buClrTx/>
              <a:buFontTx/>
              <a:buNone/>
            </a:pPr>
            <a:r>
              <a:rPr lang="zh-CN" altLang="en-US" sz="2800" b="1" dirty="0">
                <a:cs typeface="+mn-ea"/>
                <a:sym typeface="+mn-lt"/>
              </a:rPr>
              <a:t>比原来的</a:t>
            </a:r>
            <a:r>
              <a:rPr lang="en-US" altLang="zh-CN" sz="2800" b="1" dirty="0">
                <a:cs typeface="+mn-ea"/>
                <a:sym typeface="+mn-lt"/>
              </a:rPr>
              <a:t>RLE</a:t>
            </a:r>
            <a:r>
              <a:rPr lang="zh-CN" altLang="en-US" sz="2800" b="1" dirty="0">
                <a:cs typeface="+mn-ea"/>
                <a:sym typeface="+mn-lt"/>
              </a:rPr>
              <a:t>方式</a:t>
            </a:r>
            <a:r>
              <a:rPr lang="en-US" altLang="zh-CN" sz="2800" b="1" dirty="0">
                <a:solidFill>
                  <a:schemeClr val="tx2"/>
                </a:solidFill>
                <a:cs typeface="+mn-ea"/>
                <a:sym typeface="+mn-lt"/>
              </a:rPr>
              <a:t>84bit</a:t>
            </a:r>
            <a:r>
              <a:rPr lang="zh-CN" altLang="en-US" sz="2800" b="1" dirty="0">
                <a:cs typeface="+mn-ea"/>
                <a:sym typeface="+mn-lt"/>
              </a:rPr>
              <a:t>减少了</a:t>
            </a:r>
            <a:r>
              <a:rPr lang="en-US" altLang="zh-CN" sz="2800" b="1" dirty="0">
                <a:cs typeface="+mn-ea"/>
                <a:sym typeface="+mn-lt"/>
              </a:rPr>
              <a:t>24bit,</a:t>
            </a:r>
          </a:p>
          <a:p>
            <a:pPr>
              <a:lnSpc>
                <a:spcPct val="90000"/>
              </a:lnSpc>
              <a:spcBef>
                <a:spcPct val="20000"/>
              </a:spcBef>
              <a:spcAft>
                <a:spcPts val="20"/>
              </a:spcAft>
              <a:buClrTx/>
              <a:buFontTx/>
              <a:buNone/>
            </a:pPr>
            <a:r>
              <a:rPr lang="zh-CN" altLang="en-US" sz="2800" b="1" dirty="0">
                <a:cs typeface="+mn-ea"/>
                <a:sym typeface="+mn-lt"/>
              </a:rPr>
              <a:t>相当于又提高了压缩比为 </a:t>
            </a:r>
            <a:r>
              <a:rPr lang="en-US" altLang="zh-CN" sz="2800" b="1" dirty="0">
                <a:solidFill>
                  <a:srgbClr val="FF00FF"/>
                </a:solidFill>
                <a:cs typeface="+mn-ea"/>
                <a:sym typeface="+mn-lt"/>
              </a:rPr>
              <a:t>84/60=1.4:1</a:t>
            </a:r>
            <a:r>
              <a:rPr lang="en-US" altLang="zh-CN" sz="2800" b="1" dirty="0">
                <a:solidFill>
                  <a:srgbClr val="FF7C80"/>
                </a:solidFill>
                <a:cs typeface="+mn-ea"/>
                <a:sym typeface="+mn-lt"/>
              </a:rPr>
              <a:t> </a:t>
            </a:r>
            <a:r>
              <a:rPr lang="zh-CN" altLang="en-US" sz="2800" b="1" dirty="0">
                <a:cs typeface="+mn-ea"/>
                <a:sym typeface="+mn-lt"/>
              </a:rPr>
              <a:t>。</a:t>
            </a:r>
          </a:p>
        </p:txBody>
      </p:sp>
    </p:spTree>
    <p:extLst>
      <p:ext uri="{BB962C8B-B14F-4D97-AF65-F5344CB8AC3E}">
        <p14:creationId xmlns:p14="http://schemas.microsoft.com/office/powerpoint/2010/main" val="1074978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en-US">
              <a:cs typeface="+mn-ea"/>
              <a:sym typeface="+mn-lt"/>
            </a:endParaRPr>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A9710D05-CF12-4B53-8F71-2907F919BE53}"/>
              </a:ext>
            </a:extLst>
          </p:cNvPr>
          <p:cNvSpPr>
            <a:spLocks noGrp="1"/>
          </p:cNvSpPr>
          <p:nvPr>
            <p:ph type="title"/>
          </p:nvPr>
        </p:nvSpPr>
        <p:spPr>
          <a:xfrm>
            <a:off x="1179226" y="826680"/>
            <a:ext cx="9833548" cy="1325563"/>
          </a:xfrm>
        </p:spPr>
        <p:txBody>
          <a:bodyPr>
            <a:normAutofit/>
          </a:bodyPr>
          <a:lstStyle/>
          <a:p>
            <a:pPr algn="ctr">
              <a:spcBef>
                <a:spcPct val="20000"/>
              </a:spcBef>
              <a:spcAft>
                <a:spcPts val="20"/>
              </a:spcAft>
            </a:pPr>
            <a:r>
              <a:rPr lang="zh-CN" altLang="en-US" sz="4000" dirty="0">
                <a:solidFill>
                  <a:srgbClr val="FFFFFF"/>
                </a:solidFill>
                <a:latin typeface="+mn-lt"/>
                <a:ea typeface="+mn-ea"/>
                <a:cs typeface="+mn-ea"/>
                <a:sym typeface="+mn-lt"/>
              </a:rPr>
              <a:t>二维行程编码 </a:t>
            </a:r>
          </a:p>
        </p:txBody>
      </p:sp>
      <p:sp>
        <p:nvSpPr>
          <p:cNvPr id="3" name="内容占位符 2">
            <a:extLst>
              <a:ext uri="{FF2B5EF4-FFF2-40B4-BE49-F238E27FC236}">
                <a16:creationId xmlns:a16="http://schemas.microsoft.com/office/drawing/2014/main" id="{EA3008C3-EE60-41CB-A647-BB2236308B87}"/>
              </a:ext>
            </a:extLst>
          </p:cNvPr>
          <p:cNvSpPr>
            <a:spLocks noGrp="1"/>
          </p:cNvSpPr>
          <p:nvPr>
            <p:ph idx="1"/>
          </p:nvPr>
        </p:nvSpPr>
        <p:spPr>
          <a:xfrm>
            <a:off x="1179226" y="3092970"/>
            <a:ext cx="9833548" cy="2693976"/>
          </a:xfrm>
        </p:spPr>
        <p:txBody>
          <a:bodyPr>
            <a:normAutofit/>
          </a:bodyPr>
          <a:lstStyle/>
          <a:p>
            <a:pPr marL="0" indent="0">
              <a:spcBef>
                <a:spcPct val="20000"/>
              </a:spcBef>
              <a:spcAft>
                <a:spcPts val="20"/>
              </a:spcAft>
              <a:buClr>
                <a:schemeClr val="bg2"/>
              </a:buClr>
              <a:buSzPct val="80000"/>
              <a:buNone/>
            </a:pPr>
            <a:r>
              <a:rPr lang="zh-CN" altLang="en-US" b="1" dirty="0">
                <a:solidFill>
                  <a:srgbClr val="000000"/>
                </a:solidFill>
                <a:cs typeface="+mn-ea"/>
                <a:sym typeface="+mn-lt"/>
              </a:rPr>
              <a:t>二维行程编码要解决的核心问题是</a:t>
            </a:r>
            <a:r>
              <a:rPr lang="en-US" altLang="zh-CN" b="1" dirty="0">
                <a:solidFill>
                  <a:srgbClr val="000000"/>
                </a:solidFill>
                <a:cs typeface="+mn-ea"/>
                <a:sym typeface="+mn-lt"/>
              </a:rPr>
              <a:t>:</a:t>
            </a:r>
          </a:p>
          <a:p>
            <a:pPr marL="0" indent="0">
              <a:spcBef>
                <a:spcPct val="20000"/>
              </a:spcBef>
              <a:spcAft>
                <a:spcPts val="20"/>
              </a:spcAft>
              <a:buClr>
                <a:schemeClr val="bg2"/>
              </a:buClr>
              <a:buSzPct val="80000"/>
              <a:buNone/>
            </a:pPr>
            <a:r>
              <a:rPr lang="zh-CN" altLang="en-US" b="1" dirty="0">
                <a:solidFill>
                  <a:srgbClr val="000000"/>
                </a:solidFill>
                <a:cs typeface="+mn-ea"/>
                <a:sym typeface="+mn-lt"/>
              </a:rPr>
              <a:t>将二维排列的像素，采用某种方式转化成一维排列的方式。之后按照一维行程编码方式进行编码。</a:t>
            </a:r>
          </a:p>
          <a:p>
            <a:pPr>
              <a:spcBef>
                <a:spcPct val="20000"/>
              </a:spcBef>
              <a:spcAft>
                <a:spcPts val="20"/>
              </a:spcAft>
            </a:pPr>
            <a:endParaRPr lang="zh-CN" altLang="en-US" dirty="0">
              <a:solidFill>
                <a:srgbClr val="000000"/>
              </a:solidFill>
              <a:cs typeface="+mn-ea"/>
              <a:sym typeface="+mn-lt"/>
            </a:endParaRPr>
          </a:p>
        </p:txBody>
      </p:sp>
    </p:spTree>
    <p:extLst>
      <p:ext uri="{BB962C8B-B14F-4D97-AF65-F5344CB8AC3E}">
        <p14:creationId xmlns:p14="http://schemas.microsoft.com/office/powerpoint/2010/main" val="4017791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en-US">
              <a:cs typeface="+mn-ea"/>
              <a:sym typeface="+mn-lt"/>
            </a:endParaRPr>
          </a:p>
        </p:txBody>
      </p:sp>
      <p:sp>
        <p:nvSpPr>
          <p:cNvPr id="2" name="标题 1">
            <a:extLst>
              <a:ext uri="{FF2B5EF4-FFF2-40B4-BE49-F238E27FC236}">
                <a16:creationId xmlns:a16="http://schemas.microsoft.com/office/drawing/2014/main" id="{9EF31195-B1F0-4861-B245-C9673546379D}"/>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spcBef>
                <a:spcPct val="20000"/>
              </a:spcBef>
              <a:spcAft>
                <a:spcPts val="20"/>
              </a:spcAft>
            </a:pPr>
            <a:r>
              <a:rPr lang="zh-CN" altLang="en-US" sz="5000" b="1" dirty="0">
                <a:solidFill>
                  <a:srgbClr val="FFFFFF"/>
                </a:solidFill>
                <a:latin typeface="+mn-lt"/>
                <a:ea typeface="+mn-ea"/>
                <a:cs typeface="+mn-ea"/>
                <a:sym typeface="+mn-lt"/>
              </a:rPr>
              <a:t>两种典型的二维行程编码的排列方式：</a:t>
            </a:r>
            <a:endParaRPr lang="en-US" altLang="zh-CN" sz="5000" dirty="0">
              <a:solidFill>
                <a:srgbClr val="FFFFFF"/>
              </a:solidFill>
              <a:latin typeface="+mn-lt"/>
              <a:ea typeface="+mn-ea"/>
              <a:cs typeface="+mn-ea"/>
              <a:sym typeface="+mn-lt"/>
            </a:endParaRP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5" descr="1">
            <a:extLst>
              <a:ext uri="{FF2B5EF4-FFF2-40B4-BE49-F238E27FC236}">
                <a16:creationId xmlns:a16="http://schemas.microsoft.com/office/drawing/2014/main" id="{AB2E8042-F7BB-487E-93AC-C6542FDC85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50546" y="2426818"/>
            <a:ext cx="4617959" cy="3997637"/>
          </a:xfrm>
          <a:prstGeom prst="rect">
            <a:avLst/>
          </a:prstGeom>
          <a:noFill/>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8" descr="2">
            <a:extLst>
              <a:ext uri="{FF2B5EF4-FFF2-40B4-BE49-F238E27FC236}">
                <a16:creationId xmlns:a16="http://schemas.microsoft.com/office/drawing/2014/main" id="{DC75836E-929B-4CE0-9552-375654DD7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4052" y="2426818"/>
            <a:ext cx="4617959"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58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ACBDAB-EBD9-4C96-AB95-262DA9E07C29}"/>
              </a:ext>
            </a:extLst>
          </p:cNvPr>
          <p:cNvSpPr/>
          <p:nvPr/>
        </p:nvSpPr>
        <p:spPr>
          <a:xfrm>
            <a:off x="0" y="571500"/>
            <a:ext cx="12192000" cy="83981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lnSpc>
                <a:spcPct val="90000"/>
              </a:lnSpc>
              <a:spcBef>
                <a:spcPts val="20"/>
              </a:spcBef>
              <a:spcAft>
                <a:spcPts val="20"/>
              </a:spcAft>
            </a:pPr>
            <a:endParaRPr lang="zh-CN" altLang="en-US">
              <a:cs typeface="+mn-ea"/>
              <a:sym typeface="+mn-lt"/>
            </a:endParaRPr>
          </a:p>
        </p:txBody>
      </p:sp>
      <p:sp>
        <p:nvSpPr>
          <p:cNvPr id="2" name="标题 1">
            <a:extLst>
              <a:ext uri="{FF2B5EF4-FFF2-40B4-BE49-F238E27FC236}">
                <a16:creationId xmlns:a16="http://schemas.microsoft.com/office/drawing/2014/main" id="{05B04723-EB73-4294-A2DD-B139CB36197C}"/>
              </a:ext>
            </a:extLst>
          </p:cNvPr>
          <p:cNvSpPr>
            <a:spLocks noGrp="1"/>
          </p:cNvSpPr>
          <p:nvPr>
            <p:ph type="title"/>
          </p:nvPr>
        </p:nvSpPr>
        <p:spPr/>
        <p:txBody>
          <a:bodyPr/>
          <a:lstStyle/>
          <a:p>
            <a:pPr>
              <a:spcBef>
                <a:spcPct val="20000"/>
              </a:spcBef>
              <a:spcAft>
                <a:spcPts val="20"/>
              </a:spcAft>
            </a:pPr>
            <a:r>
              <a:rPr lang="zh-CN" altLang="en-US" dirty="0">
                <a:latin typeface="+mn-lt"/>
                <a:ea typeface="+mn-ea"/>
                <a:cs typeface="+mn-ea"/>
                <a:sym typeface="+mn-lt"/>
              </a:rPr>
              <a:t>二维行程编码</a:t>
            </a:r>
            <a:r>
              <a:rPr lang="en-US" altLang="zh-CN" dirty="0">
                <a:latin typeface="+mn-lt"/>
                <a:ea typeface="+mn-ea"/>
                <a:cs typeface="+mn-ea"/>
                <a:sym typeface="+mn-lt"/>
              </a:rPr>
              <a:t>——</a:t>
            </a:r>
            <a:r>
              <a:rPr lang="zh-CN" altLang="en-US" dirty="0">
                <a:latin typeface="+mn-lt"/>
                <a:ea typeface="+mn-ea"/>
                <a:cs typeface="+mn-ea"/>
                <a:sym typeface="+mn-lt"/>
              </a:rPr>
              <a:t>例</a:t>
            </a:r>
          </a:p>
        </p:txBody>
      </p:sp>
      <p:graphicFrame>
        <p:nvGraphicFramePr>
          <p:cNvPr id="4" name="Object 5">
            <a:extLst>
              <a:ext uri="{FF2B5EF4-FFF2-40B4-BE49-F238E27FC236}">
                <a16:creationId xmlns:a16="http://schemas.microsoft.com/office/drawing/2014/main" id="{7BFC4606-E473-4E97-826F-6FEC9BE85FEB}"/>
              </a:ext>
            </a:extLst>
          </p:cNvPr>
          <p:cNvGraphicFramePr>
            <a:graphicFrameLocks noChangeAspect="1"/>
          </p:cNvGraphicFramePr>
          <p:nvPr>
            <p:extLst>
              <p:ext uri="{D42A27DB-BD31-4B8C-83A1-F6EECF244321}">
                <p14:modId xmlns:p14="http://schemas.microsoft.com/office/powerpoint/2010/main" val="4261631087"/>
              </p:ext>
            </p:extLst>
          </p:nvPr>
        </p:nvGraphicFramePr>
        <p:xfrm>
          <a:off x="838200" y="2104997"/>
          <a:ext cx="5761038" cy="3341688"/>
        </p:xfrm>
        <a:graphic>
          <a:graphicData uri="http://schemas.openxmlformats.org/presentationml/2006/ole">
            <mc:AlternateContent xmlns:mc="http://schemas.openxmlformats.org/markup-compatibility/2006">
              <mc:Choice xmlns:v="urn:schemas-microsoft-com:vml" Requires="v">
                <p:oleObj spid="_x0000_s3166" name="Equation" r:id="rId4" imgW="3149280" imgH="1828800" progId="Equation.DSMT4">
                  <p:embed/>
                </p:oleObj>
              </mc:Choice>
              <mc:Fallback>
                <p:oleObj name="Equation" r:id="rId4" imgW="3149280" imgH="1828800" progId="Equation.DSMT4">
                  <p:embed/>
                  <p:pic>
                    <p:nvPicPr>
                      <p:cNvPr id="60421" name="Object 5">
                        <a:extLst>
                          <a:ext uri="{FF2B5EF4-FFF2-40B4-BE49-F238E27FC236}">
                            <a16:creationId xmlns:a16="http://schemas.microsoft.com/office/drawing/2014/main" id="{206EA822-FE52-4344-B845-226207093D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104997"/>
                        <a:ext cx="5761038" cy="3341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6">
            <a:extLst>
              <a:ext uri="{FF2B5EF4-FFF2-40B4-BE49-F238E27FC236}">
                <a16:creationId xmlns:a16="http://schemas.microsoft.com/office/drawing/2014/main" id="{7A70AB12-6BF2-4112-B470-04790406773B}"/>
              </a:ext>
            </a:extLst>
          </p:cNvPr>
          <p:cNvSpPr txBox="1">
            <a:spLocks noChangeArrowheads="1"/>
          </p:cNvSpPr>
          <p:nvPr/>
        </p:nvSpPr>
        <p:spPr bwMode="auto">
          <a:xfrm>
            <a:off x="7173310" y="3516284"/>
            <a:ext cx="4352378"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20000"/>
              </a:spcBef>
              <a:spcAft>
                <a:spcPts val="20"/>
              </a:spcAft>
              <a:buClrTx/>
              <a:buFontTx/>
              <a:buNone/>
            </a:pPr>
            <a:r>
              <a:rPr lang="zh-CN" altLang="en-US" sz="2800" b="1" dirty="0">
                <a:cs typeface="+mn-ea"/>
                <a:sym typeface="+mn-lt"/>
              </a:rPr>
              <a:t>数据量：</a:t>
            </a:r>
            <a:r>
              <a:rPr lang="en-US" altLang="zh-CN" sz="2800" b="1" dirty="0">
                <a:cs typeface="+mn-ea"/>
                <a:sym typeface="+mn-lt"/>
              </a:rPr>
              <a:t>64*8=512(bit)</a:t>
            </a:r>
          </a:p>
        </p:txBody>
      </p:sp>
    </p:spTree>
    <p:extLst>
      <p:ext uri="{BB962C8B-B14F-4D97-AF65-F5344CB8AC3E}">
        <p14:creationId xmlns:p14="http://schemas.microsoft.com/office/powerpoint/2010/main" val="1960950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D317D60-061F-4AE1-83C1-2545B47752E9}"/>
              </a:ext>
            </a:extLst>
          </p:cNvPr>
          <p:cNvSpPr/>
          <p:nvPr/>
        </p:nvSpPr>
        <p:spPr>
          <a:xfrm>
            <a:off x="0" y="571500"/>
            <a:ext cx="12192000" cy="83981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lnSpc>
                <a:spcPct val="90000"/>
              </a:lnSpc>
              <a:spcBef>
                <a:spcPts val="20"/>
              </a:spcBef>
              <a:spcAft>
                <a:spcPts val="20"/>
              </a:spcAft>
            </a:pPr>
            <a:endParaRPr lang="zh-CN" altLang="en-US">
              <a:cs typeface="+mn-ea"/>
              <a:sym typeface="+mn-lt"/>
            </a:endParaRPr>
          </a:p>
        </p:txBody>
      </p:sp>
      <p:sp>
        <p:nvSpPr>
          <p:cNvPr id="2" name="标题 1">
            <a:extLst>
              <a:ext uri="{FF2B5EF4-FFF2-40B4-BE49-F238E27FC236}">
                <a16:creationId xmlns:a16="http://schemas.microsoft.com/office/drawing/2014/main" id="{05B04723-EB73-4294-A2DD-B139CB36197C}"/>
              </a:ext>
            </a:extLst>
          </p:cNvPr>
          <p:cNvSpPr>
            <a:spLocks noGrp="1"/>
          </p:cNvSpPr>
          <p:nvPr>
            <p:ph type="title"/>
          </p:nvPr>
        </p:nvSpPr>
        <p:spPr/>
        <p:txBody>
          <a:bodyPr/>
          <a:lstStyle/>
          <a:p>
            <a:pPr>
              <a:spcBef>
                <a:spcPct val="20000"/>
              </a:spcBef>
              <a:spcAft>
                <a:spcPts val="20"/>
              </a:spcAft>
            </a:pPr>
            <a:r>
              <a:rPr lang="zh-CN" altLang="en-US" dirty="0">
                <a:latin typeface="+mn-lt"/>
                <a:ea typeface="+mn-ea"/>
                <a:cs typeface="+mn-ea"/>
                <a:sym typeface="+mn-lt"/>
              </a:rPr>
              <a:t>二维行程编码</a:t>
            </a:r>
            <a:r>
              <a:rPr lang="en-US" altLang="zh-CN" dirty="0">
                <a:latin typeface="+mn-lt"/>
                <a:ea typeface="+mn-ea"/>
                <a:cs typeface="+mn-ea"/>
                <a:sym typeface="+mn-lt"/>
              </a:rPr>
              <a:t>——</a:t>
            </a:r>
            <a:r>
              <a:rPr lang="zh-CN" altLang="en-US" dirty="0">
                <a:latin typeface="+mn-lt"/>
                <a:ea typeface="+mn-ea"/>
                <a:cs typeface="+mn-ea"/>
                <a:sym typeface="+mn-lt"/>
              </a:rPr>
              <a:t>例</a:t>
            </a:r>
          </a:p>
        </p:txBody>
      </p:sp>
      <p:sp>
        <p:nvSpPr>
          <p:cNvPr id="5" name="Text Box 6">
            <a:extLst>
              <a:ext uri="{FF2B5EF4-FFF2-40B4-BE49-F238E27FC236}">
                <a16:creationId xmlns:a16="http://schemas.microsoft.com/office/drawing/2014/main" id="{7A70AB12-6BF2-4112-B470-04790406773B}"/>
              </a:ext>
            </a:extLst>
          </p:cNvPr>
          <p:cNvSpPr txBox="1">
            <a:spLocks noChangeArrowheads="1"/>
          </p:cNvSpPr>
          <p:nvPr/>
        </p:nvSpPr>
        <p:spPr bwMode="auto">
          <a:xfrm>
            <a:off x="7173310" y="3516284"/>
            <a:ext cx="4352378"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20000"/>
              </a:spcBef>
              <a:spcAft>
                <a:spcPts val="20"/>
              </a:spcAft>
              <a:buClrTx/>
              <a:buFontTx/>
              <a:buNone/>
            </a:pPr>
            <a:r>
              <a:rPr lang="zh-CN" altLang="en-US" sz="2800" b="1" dirty="0">
                <a:cs typeface="+mn-ea"/>
                <a:sym typeface="+mn-lt"/>
              </a:rPr>
              <a:t>数据量：</a:t>
            </a:r>
            <a:r>
              <a:rPr lang="en-US" altLang="zh-CN" sz="2800" b="1" dirty="0">
                <a:cs typeface="+mn-ea"/>
                <a:sym typeface="+mn-lt"/>
              </a:rPr>
              <a:t>64*8=512(bit)</a:t>
            </a:r>
          </a:p>
        </p:txBody>
      </p:sp>
      <p:sp>
        <p:nvSpPr>
          <p:cNvPr id="6" name="Text Box 5">
            <a:extLst>
              <a:ext uri="{FF2B5EF4-FFF2-40B4-BE49-F238E27FC236}">
                <a16:creationId xmlns:a16="http://schemas.microsoft.com/office/drawing/2014/main" id="{15FBB651-16E1-44FC-BFE8-5D45628155CB}"/>
              </a:ext>
            </a:extLst>
          </p:cNvPr>
          <p:cNvSpPr txBox="1">
            <a:spLocks noChangeArrowheads="1"/>
          </p:cNvSpPr>
          <p:nvPr/>
        </p:nvSpPr>
        <p:spPr bwMode="auto">
          <a:xfrm>
            <a:off x="977681" y="1962915"/>
            <a:ext cx="5976938" cy="2739211"/>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spcAft>
                <a:spcPts val="20"/>
              </a:spcAft>
              <a:buClrTx/>
              <a:buFontTx/>
              <a:buNone/>
            </a:pP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134</a:t>
            </a:r>
            <a:r>
              <a:rPr lang="zh-CN" altLang="en-US" sz="2000" b="1" dirty="0">
                <a:cs typeface="+mn-ea"/>
                <a:sym typeface="+mn-lt"/>
              </a:rPr>
              <a:t>，</a:t>
            </a:r>
            <a:r>
              <a:rPr lang="en-US" altLang="zh-CN" sz="2000" b="1" dirty="0">
                <a:cs typeface="+mn-ea"/>
                <a:sym typeface="+mn-lt"/>
              </a:rPr>
              <a:t>133</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p>
          <a:p>
            <a:pPr>
              <a:lnSpc>
                <a:spcPct val="90000"/>
              </a:lnSpc>
              <a:spcBef>
                <a:spcPct val="20000"/>
              </a:spcBef>
              <a:spcAft>
                <a:spcPts val="20"/>
              </a:spcAft>
              <a:buClrTx/>
              <a:buFontTx/>
              <a:buNone/>
            </a:pPr>
            <a:r>
              <a:rPr lang="en-US" altLang="zh-CN" sz="2000" b="1" dirty="0">
                <a:solidFill>
                  <a:srgbClr val="CC00CC"/>
                </a:solidFill>
                <a:cs typeface="+mn-ea"/>
                <a:sym typeface="+mn-lt"/>
              </a:rPr>
              <a:t>130</a:t>
            </a:r>
            <a:r>
              <a:rPr lang="zh-CN" altLang="en-US" sz="2000" b="1" dirty="0">
                <a:solidFill>
                  <a:srgbClr val="CC00CC"/>
                </a:solidFill>
                <a:cs typeface="+mn-ea"/>
                <a:sym typeface="+mn-lt"/>
              </a:rPr>
              <a:t>，</a:t>
            </a:r>
            <a:r>
              <a:rPr lang="en-US" altLang="zh-CN" sz="2000" b="1" dirty="0">
                <a:solidFill>
                  <a:srgbClr val="CC00CC"/>
                </a:solidFill>
                <a:cs typeface="+mn-ea"/>
                <a:sym typeface="+mn-lt"/>
              </a:rPr>
              <a:t>130</a:t>
            </a:r>
            <a:r>
              <a:rPr lang="zh-CN" altLang="en-US" sz="2000" b="1" dirty="0">
                <a:solidFill>
                  <a:srgbClr val="CC00CC"/>
                </a:solidFill>
                <a:cs typeface="+mn-ea"/>
                <a:sym typeface="+mn-lt"/>
              </a:rPr>
              <a:t>，</a:t>
            </a:r>
            <a:r>
              <a:rPr lang="en-US" altLang="zh-CN" sz="2000" b="1" dirty="0">
                <a:solidFill>
                  <a:srgbClr val="CC00CC"/>
                </a:solidFill>
                <a:cs typeface="+mn-ea"/>
                <a:sym typeface="+mn-lt"/>
              </a:rPr>
              <a:t>130</a:t>
            </a:r>
            <a:r>
              <a:rPr lang="zh-CN" altLang="en-US" sz="2000" b="1" dirty="0">
                <a:solidFill>
                  <a:srgbClr val="CC00CC"/>
                </a:solidFill>
                <a:cs typeface="+mn-ea"/>
                <a:sym typeface="+mn-lt"/>
              </a:rPr>
              <a:t>，</a:t>
            </a:r>
            <a:r>
              <a:rPr lang="en-US" altLang="zh-CN" sz="2000" b="1" dirty="0">
                <a:solidFill>
                  <a:srgbClr val="CC00CC"/>
                </a:solidFill>
                <a:cs typeface="+mn-ea"/>
                <a:sym typeface="+mn-lt"/>
              </a:rPr>
              <a:t>129</a:t>
            </a:r>
            <a:r>
              <a:rPr lang="zh-CN" altLang="en-US" sz="2000" b="1" dirty="0">
                <a:solidFill>
                  <a:srgbClr val="CC00CC"/>
                </a:solidFill>
                <a:cs typeface="+mn-ea"/>
                <a:sym typeface="+mn-lt"/>
              </a:rPr>
              <a:t>，</a:t>
            </a:r>
            <a:r>
              <a:rPr lang="en-US" altLang="zh-CN" sz="2000" b="1" dirty="0">
                <a:solidFill>
                  <a:srgbClr val="CC00CC"/>
                </a:solidFill>
                <a:cs typeface="+mn-ea"/>
                <a:sym typeface="+mn-lt"/>
              </a:rPr>
              <a:t>134</a:t>
            </a:r>
            <a:r>
              <a:rPr lang="zh-CN" altLang="en-US" sz="2000" b="1" dirty="0">
                <a:solidFill>
                  <a:srgbClr val="CC00CC"/>
                </a:solidFill>
                <a:cs typeface="+mn-ea"/>
                <a:sym typeface="+mn-lt"/>
              </a:rPr>
              <a:t>，</a:t>
            </a:r>
            <a:r>
              <a:rPr lang="en-US" altLang="zh-CN" sz="2000" b="1" dirty="0">
                <a:solidFill>
                  <a:srgbClr val="CC00CC"/>
                </a:solidFill>
                <a:cs typeface="+mn-ea"/>
                <a:sym typeface="+mn-lt"/>
              </a:rPr>
              <a:t>133</a:t>
            </a:r>
            <a:r>
              <a:rPr lang="zh-CN" altLang="en-US" sz="2000" b="1" dirty="0">
                <a:solidFill>
                  <a:srgbClr val="CC00CC"/>
                </a:solidFill>
                <a:cs typeface="+mn-ea"/>
                <a:sym typeface="+mn-lt"/>
              </a:rPr>
              <a:t>，</a:t>
            </a:r>
            <a:r>
              <a:rPr lang="en-US" altLang="zh-CN" sz="2000" b="1" dirty="0">
                <a:solidFill>
                  <a:srgbClr val="CC00CC"/>
                </a:solidFill>
                <a:cs typeface="+mn-ea"/>
                <a:sym typeface="+mn-lt"/>
              </a:rPr>
              <a:t>130</a:t>
            </a:r>
            <a:r>
              <a:rPr lang="zh-CN" altLang="en-US" sz="2000" b="1" dirty="0">
                <a:solidFill>
                  <a:srgbClr val="CC00CC"/>
                </a:solidFill>
                <a:cs typeface="+mn-ea"/>
                <a:sym typeface="+mn-lt"/>
              </a:rPr>
              <a:t>，</a:t>
            </a:r>
            <a:r>
              <a:rPr lang="en-US" altLang="zh-CN" sz="2000" b="1" dirty="0">
                <a:solidFill>
                  <a:srgbClr val="CC00CC"/>
                </a:solidFill>
                <a:cs typeface="+mn-ea"/>
                <a:sym typeface="+mn-lt"/>
              </a:rPr>
              <a:t>130</a:t>
            </a:r>
            <a:r>
              <a:rPr lang="zh-CN" altLang="en-US" sz="2000" b="1" dirty="0">
                <a:solidFill>
                  <a:srgbClr val="CC00CC"/>
                </a:solidFill>
                <a:cs typeface="+mn-ea"/>
                <a:sym typeface="+mn-lt"/>
              </a:rPr>
              <a:t>；</a:t>
            </a:r>
            <a:r>
              <a:rPr lang="zh-CN" altLang="en-US" sz="2000" b="1" dirty="0">
                <a:solidFill>
                  <a:schemeClr val="bg2"/>
                </a:solidFill>
                <a:cs typeface="+mn-ea"/>
                <a:sym typeface="+mn-lt"/>
              </a:rPr>
              <a:t> </a:t>
            </a:r>
          </a:p>
          <a:p>
            <a:pPr>
              <a:lnSpc>
                <a:spcPct val="90000"/>
              </a:lnSpc>
              <a:spcBef>
                <a:spcPct val="20000"/>
              </a:spcBef>
              <a:spcAft>
                <a:spcPts val="20"/>
              </a:spcAft>
              <a:buClrTx/>
              <a:buFontTx/>
              <a:buNone/>
            </a:pPr>
            <a:r>
              <a:rPr lang="en-US" altLang="zh-CN" sz="2000" b="1" dirty="0">
                <a:solidFill>
                  <a:srgbClr val="3333FF"/>
                </a:solidFill>
                <a:cs typeface="+mn-ea"/>
                <a:sym typeface="+mn-lt"/>
              </a:rPr>
              <a:t>130</a:t>
            </a:r>
            <a:r>
              <a:rPr lang="zh-CN" altLang="en-US" sz="2000" b="1" dirty="0">
                <a:solidFill>
                  <a:srgbClr val="3333FF"/>
                </a:solidFill>
                <a:cs typeface="+mn-ea"/>
                <a:sym typeface="+mn-lt"/>
              </a:rPr>
              <a:t>，</a:t>
            </a:r>
            <a:r>
              <a:rPr lang="en-US" altLang="zh-CN" sz="2000" b="1" dirty="0">
                <a:solidFill>
                  <a:srgbClr val="3333FF"/>
                </a:solidFill>
                <a:cs typeface="+mn-ea"/>
                <a:sym typeface="+mn-lt"/>
              </a:rPr>
              <a:t>130</a:t>
            </a:r>
            <a:r>
              <a:rPr lang="zh-CN" altLang="en-US" sz="2000" b="1" dirty="0">
                <a:solidFill>
                  <a:srgbClr val="3333FF"/>
                </a:solidFill>
                <a:cs typeface="+mn-ea"/>
                <a:sym typeface="+mn-lt"/>
              </a:rPr>
              <a:t>，</a:t>
            </a:r>
            <a:r>
              <a:rPr lang="en-US" altLang="zh-CN" sz="2000" b="1" dirty="0">
                <a:solidFill>
                  <a:srgbClr val="3333FF"/>
                </a:solidFill>
                <a:cs typeface="+mn-ea"/>
                <a:sym typeface="+mn-lt"/>
              </a:rPr>
              <a:t>130</a:t>
            </a:r>
            <a:r>
              <a:rPr lang="zh-CN" altLang="en-US" sz="2000" b="1" dirty="0">
                <a:solidFill>
                  <a:srgbClr val="3333FF"/>
                </a:solidFill>
                <a:cs typeface="+mn-ea"/>
                <a:sym typeface="+mn-lt"/>
              </a:rPr>
              <a:t>，</a:t>
            </a:r>
            <a:r>
              <a:rPr lang="en-US" altLang="zh-CN" sz="2000" b="1" dirty="0">
                <a:solidFill>
                  <a:srgbClr val="3333FF"/>
                </a:solidFill>
                <a:cs typeface="+mn-ea"/>
                <a:sym typeface="+mn-lt"/>
              </a:rPr>
              <a:t>129</a:t>
            </a:r>
            <a:r>
              <a:rPr lang="zh-CN" altLang="en-US" sz="2000" b="1" dirty="0">
                <a:solidFill>
                  <a:srgbClr val="3333FF"/>
                </a:solidFill>
                <a:cs typeface="+mn-ea"/>
                <a:sym typeface="+mn-lt"/>
              </a:rPr>
              <a:t>，</a:t>
            </a:r>
            <a:r>
              <a:rPr lang="en-US" altLang="zh-CN" sz="2000" b="1" dirty="0">
                <a:solidFill>
                  <a:srgbClr val="3333FF"/>
                </a:solidFill>
                <a:cs typeface="+mn-ea"/>
                <a:sym typeface="+mn-lt"/>
              </a:rPr>
              <a:t>132</a:t>
            </a:r>
            <a:r>
              <a:rPr lang="zh-CN" altLang="en-US" sz="2000" b="1" dirty="0">
                <a:solidFill>
                  <a:srgbClr val="3333FF"/>
                </a:solidFill>
                <a:cs typeface="+mn-ea"/>
                <a:sym typeface="+mn-lt"/>
              </a:rPr>
              <a:t>，</a:t>
            </a:r>
            <a:r>
              <a:rPr lang="en-US" altLang="zh-CN" sz="2000" b="1" dirty="0">
                <a:solidFill>
                  <a:srgbClr val="3333FF"/>
                </a:solidFill>
                <a:cs typeface="+mn-ea"/>
                <a:sym typeface="+mn-lt"/>
              </a:rPr>
              <a:t>132</a:t>
            </a:r>
            <a:r>
              <a:rPr lang="zh-CN" altLang="en-US" sz="2000" b="1" dirty="0">
                <a:solidFill>
                  <a:srgbClr val="3333FF"/>
                </a:solidFill>
                <a:cs typeface="+mn-ea"/>
                <a:sym typeface="+mn-lt"/>
              </a:rPr>
              <a:t>，</a:t>
            </a:r>
            <a:r>
              <a:rPr lang="en-US" altLang="zh-CN" sz="2000" b="1" dirty="0">
                <a:solidFill>
                  <a:srgbClr val="3333FF"/>
                </a:solidFill>
                <a:cs typeface="+mn-ea"/>
                <a:sym typeface="+mn-lt"/>
              </a:rPr>
              <a:t>130</a:t>
            </a:r>
            <a:r>
              <a:rPr lang="zh-CN" altLang="en-US" sz="2000" b="1" dirty="0">
                <a:solidFill>
                  <a:srgbClr val="3333FF"/>
                </a:solidFill>
                <a:cs typeface="+mn-ea"/>
                <a:sym typeface="+mn-lt"/>
              </a:rPr>
              <a:t>，</a:t>
            </a:r>
            <a:r>
              <a:rPr lang="en-US" altLang="zh-CN" sz="2000" b="1" dirty="0">
                <a:solidFill>
                  <a:srgbClr val="3333FF"/>
                </a:solidFill>
                <a:cs typeface="+mn-ea"/>
                <a:sym typeface="+mn-lt"/>
              </a:rPr>
              <a:t>130</a:t>
            </a:r>
            <a:r>
              <a:rPr lang="zh-CN" altLang="en-US" sz="2000" b="1" dirty="0">
                <a:solidFill>
                  <a:srgbClr val="3333FF"/>
                </a:solidFill>
                <a:cs typeface="+mn-ea"/>
                <a:sym typeface="+mn-lt"/>
              </a:rPr>
              <a:t>；</a:t>
            </a:r>
          </a:p>
          <a:p>
            <a:pPr>
              <a:lnSpc>
                <a:spcPct val="90000"/>
              </a:lnSpc>
              <a:spcBef>
                <a:spcPct val="20000"/>
              </a:spcBef>
              <a:spcAft>
                <a:spcPts val="20"/>
              </a:spcAft>
              <a:buClrTx/>
              <a:buFontTx/>
              <a:buNone/>
            </a:pPr>
            <a:r>
              <a:rPr lang="en-US" altLang="zh-CN" sz="2000" b="1" dirty="0">
                <a:solidFill>
                  <a:srgbClr val="FF0000"/>
                </a:solidFill>
                <a:cs typeface="+mn-ea"/>
                <a:sym typeface="+mn-lt"/>
              </a:rPr>
              <a:t>129</a:t>
            </a:r>
            <a:r>
              <a:rPr lang="zh-CN" altLang="en-US" sz="2000" b="1" dirty="0">
                <a:solidFill>
                  <a:srgbClr val="FF0000"/>
                </a:solidFill>
                <a:cs typeface="+mn-ea"/>
                <a:sym typeface="+mn-lt"/>
              </a:rPr>
              <a:t>，</a:t>
            </a:r>
            <a:r>
              <a:rPr lang="en-US" altLang="zh-CN" sz="2000" b="1" dirty="0">
                <a:solidFill>
                  <a:srgbClr val="FF0000"/>
                </a:solidFill>
                <a:cs typeface="+mn-ea"/>
                <a:sym typeface="+mn-lt"/>
              </a:rPr>
              <a:t>130</a:t>
            </a:r>
            <a:r>
              <a:rPr lang="zh-CN" altLang="en-US" sz="2000" b="1" dirty="0">
                <a:solidFill>
                  <a:srgbClr val="FF0000"/>
                </a:solidFill>
                <a:cs typeface="+mn-ea"/>
                <a:sym typeface="+mn-lt"/>
              </a:rPr>
              <a:t>，</a:t>
            </a:r>
            <a:r>
              <a:rPr lang="en-US" altLang="zh-CN" sz="2000" b="1" dirty="0">
                <a:solidFill>
                  <a:srgbClr val="FF0000"/>
                </a:solidFill>
                <a:cs typeface="+mn-ea"/>
                <a:sym typeface="+mn-lt"/>
              </a:rPr>
              <a:t>130</a:t>
            </a:r>
            <a:r>
              <a:rPr lang="zh-CN" altLang="en-US" sz="2000" b="1" dirty="0">
                <a:solidFill>
                  <a:srgbClr val="FF0000"/>
                </a:solidFill>
                <a:cs typeface="+mn-ea"/>
                <a:sym typeface="+mn-lt"/>
              </a:rPr>
              <a:t>，</a:t>
            </a:r>
            <a:r>
              <a:rPr lang="en-US" altLang="zh-CN" sz="2000" b="1" dirty="0">
                <a:solidFill>
                  <a:srgbClr val="FF0000"/>
                </a:solidFill>
                <a:cs typeface="+mn-ea"/>
                <a:sym typeface="+mn-lt"/>
              </a:rPr>
              <a:t>129</a:t>
            </a:r>
            <a:r>
              <a:rPr lang="zh-CN" altLang="en-US" sz="2000" b="1" dirty="0">
                <a:solidFill>
                  <a:srgbClr val="FF0000"/>
                </a:solidFill>
                <a:cs typeface="+mn-ea"/>
                <a:sym typeface="+mn-lt"/>
              </a:rPr>
              <a:t>，</a:t>
            </a:r>
            <a:r>
              <a:rPr lang="en-US" altLang="zh-CN" sz="2000" b="1" dirty="0">
                <a:solidFill>
                  <a:srgbClr val="FF0000"/>
                </a:solidFill>
                <a:cs typeface="+mn-ea"/>
                <a:sym typeface="+mn-lt"/>
              </a:rPr>
              <a:t>130</a:t>
            </a:r>
            <a:r>
              <a:rPr lang="zh-CN" altLang="en-US" sz="2000" b="1" dirty="0">
                <a:solidFill>
                  <a:srgbClr val="FF0000"/>
                </a:solidFill>
                <a:cs typeface="+mn-ea"/>
                <a:sym typeface="+mn-lt"/>
              </a:rPr>
              <a:t>，</a:t>
            </a:r>
            <a:r>
              <a:rPr lang="en-US" altLang="zh-CN" sz="2000" b="1" dirty="0">
                <a:solidFill>
                  <a:srgbClr val="FF0000"/>
                </a:solidFill>
                <a:cs typeface="+mn-ea"/>
                <a:sym typeface="+mn-lt"/>
              </a:rPr>
              <a:t>130</a:t>
            </a:r>
            <a:r>
              <a:rPr lang="zh-CN" altLang="en-US" sz="2000" b="1" dirty="0">
                <a:solidFill>
                  <a:srgbClr val="FF0000"/>
                </a:solidFill>
                <a:cs typeface="+mn-ea"/>
                <a:sym typeface="+mn-lt"/>
              </a:rPr>
              <a:t>，</a:t>
            </a:r>
            <a:r>
              <a:rPr lang="en-US" altLang="zh-CN" sz="2000" b="1" dirty="0">
                <a:solidFill>
                  <a:srgbClr val="FF0000"/>
                </a:solidFill>
                <a:cs typeface="+mn-ea"/>
                <a:sym typeface="+mn-lt"/>
              </a:rPr>
              <a:t>129</a:t>
            </a:r>
            <a:r>
              <a:rPr lang="zh-CN" altLang="en-US" sz="2000" b="1" dirty="0">
                <a:solidFill>
                  <a:srgbClr val="FF0000"/>
                </a:solidFill>
                <a:cs typeface="+mn-ea"/>
                <a:sym typeface="+mn-lt"/>
              </a:rPr>
              <a:t>，</a:t>
            </a:r>
            <a:r>
              <a:rPr lang="en-US" altLang="zh-CN" sz="2000" b="1" dirty="0">
                <a:solidFill>
                  <a:srgbClr val="FF0000"/>
                </a:solidFill>
                <a:cs typeface="+mn-ea"/>
                <a:sym typeface="+mn-lt"/>
              </a:rPr>
              <a:t>129</a:t>
            </a:r>
            <a:r>
              <a:rPr lang="zh-CN" altLang="en-US" sz="2000" b="1" dirty="0">
                <a:solidFill>
                  <a:srgbClr val="FF0000"/>
                </a:solidFill>
                <a:cs typeface="+mn-ea"/>
                <a:sym typeface="+mn-lt"/>
              </a:rPr>
              <a:t>；</a:t>
            </a:r>
          </a:p>
          <a:p>
            <a:pPr>
              <a:lnSpc>
                <a:spcPct val="90000"/>
              </a:lnSpc>
              <a:spcBef>
                <a:spcPct val="20000"/>
              </a:spcBef>
              <a:spcAft>
                <a:spcPts val="20"/>
              </a:spcAft>
              <a:buClrTx/>
              <a:buFontTx/>
              <a:buNone/>
            </a:pPr>
            <a:r>
              <a:rPr lang="en-US" altLang="zh-CN" sz="2000" b="1" dirty="0">
                <a:solidFill>
                  <a:srgbClr val="008000"/>
                </a:solidFill>
                <a:cs typeface="+mn-ea"/>
                <a:sym typeface="+mn-lt"/>
              </a:rPr>
              <a:t>127</a:t>
            </a:r>
            <a:r>
              <a:rPr lang="zh-CN" altLang="en-US" sz="2000" b="1" dirty="0">
                <a:solidFill>
                  <a:srgbClr val="008000"/>
                </a:solidFill>
                <a:cs typeface="+mn-ea"/>
                <a:sym typeface="+mn-lt"/>
              </a:rPr>
              <a:t>，</a:t>
            </a:r>
            <a:r>
              <a:rPr lang="en-US" altLang="zh-CN" sz="2000" b="1" dirty="0">
                <a:solidFill>
                  <a:srgbClr val="008000"/>
                </a:solidFill>
                <a:cs typeface="+mn-ea"/>
                <a:sym typeface="+mn-lt"/>
              </a:rPr>
              <a:t>128</a:t>
            </a:r>
            <a:r>
              <a:rPr lang="zh-CN" altLang="en-US" sz="2000" b="1" dirty="0">
                <a:solidFill>
                  <a:srgbClr val="008000"/>
                </a:solidFill>
                <a:cs typeface="+mn-ea"/>
                <a:sym typeface="+mn-lt"/>
              </a:rPr>
              <a:t>，</a:t>
            </a:r>
            <a:r>
              <a:rPr lang="en-US" altLang="zh-CN" sz="2000" b="1" dirty="0">
                <a:solidFill>
                  <a:srgbClr val="008000"/>
                </a:solidFill>
                <a:cs typeface="+mn-ea"/>
                <a:sym typeface="+mn-lt"/>
              </a:rPr>
              <a:t>127</a:t>
            </a:r>
            <a:r>
              <a:rPr lang="zh-CN" altLang="en-US" sz="2000" b="1" dirty="0">
                <a:solidFill>
                  <a:srgbClr val="008000"/>
                </a:solidFill>
                <a:cs typeface="+mn-ea"/>
                <a:sym typeface="+mn-lt"/>
              </a:rPr>
              <a:t>，</a:t>
            </a:r>
            <a:r>
              <a:rPr lang="en-US" altLang="zh-CN" sz="2000" b="1" dirty="0">
                <a:solidFill>
                  <a:srgbClr val="008000"/>
                </a:solidFill>
                <a:cs typeface="+mn-ea"/>
                <a:sym typeface="+mn-lt"/>
              </a:rPr>
              <a:t>129</a:t>
            </a:r>
            <a:r>
              <a:rPr lang="zh-CN" altLang="en-US" sz="2000" b="1" dirty="0">
                <a:solidFill>
                  <a:srgbClr val="008000"/>
                </a:solidFill>
                <a:cs typeface="+mn-ea"/>
                <a:sym typeface="+mn-lt"/>
              </a:rPr>
              <a:t>，</a:t>
            </a:r>
            <a:r>
              <a:rPr lang="en-US" altLang="zh-CN" sz="2000" b="1" dirty="0">
                <a:solidFill>
                  <a:srgbClr val="008000"/>
                </a:solidFill>
                <a:cs typeface="+mn-ea"/>
                <a:sym typeface="+mn-lt"/>
              </a:rPr>
              <a:t>131</a:t>
            </a:r>
            <a:r>
              <a:rPr lang="zh-CN" altLang="en-US" sz="2000" b="1" dirty="0">
                <a:solidFill>
                  <a:srgbClr val="008000"/>
                </a:solidFill>
                <a:cs typeface="+mn-ea"/>
                <a:sym typeface="+mn-lt"/>
              </a:rPr>
              <a:t>，</a:t>
            </a:r>
            <a:r>
              <a:rPr lang="en-US" altLang="zh-CN" sz="2000" b="1" dirty="0">
                <a:solidFill>
                  <a:srgbClr val="008000"/>
                </a:solidFill>
                <a:cs typeface="+mn-ea"/>
                <a:sym typeface="+mn-lt"/>
              </a:rPr>
              <a:t>129</a:t>
            </a:r>
            <a:r>
              <a:rPr lang="zh-CN" altLang="en-US" sz="2000" b="1" dirty="0">
                <a:solidFill>
                  <a:srgbClr val="008000"/>
                </a:solidFill>
                <a:cs typeface="+mn-ea"/>
                <a:sym typeface="+mn-lt"/>
              </a:rPr>
              <a:t>，</a:t>
            </a:r>
            <a:r>
              <a:rPr lang="en-US" altLang="zh-CN" sz="2000" b="1" dirty="0">
                <a:solidFill>
                  <a:srgbClr val="008000"/>
                </a:solidFill>
                <a:cs typeface="+mn-ea"/>
                <a:sym typeface="+mn-lt"/>
              </a:rPr>
              <a:t>131</a:t>
            </a:r>
            <a:r>
              <a:rPr lang="zh-CN" altLang="en-US" sz="2000" b="1" dirty="0">
                <a:solidFill>
                  <a:srgbClr val="008000"/>
                </a:solidFill>
                <a:cs typeface="+mn-ea"/>
                <a:sym typeface="+mn-lt"/>
              </a:rPr>
              <a:t>，</a:t>
            </a:r>
            <a:r>
              <a:rPr lang="en-US" altLang="zh-CN" sz="2000" b="1" dirty="0">
                <a:solidFill>
                  <a:srgbClr val="008000"/>
                </a:solidFill>
                <a:cs typeface="+mn-ea"/>
                <a:sym typeface="+mn-lt"/>
              </a:rPr>
              <a:t>130</a:t>
            </a:r>
            <a:r>
              <a:rPr lang="zh-CN" altLang="en-US" sz="2000" b="1" dirty="0">
                <a:solidFill>
                  <a:srgbClr val="008000"/>
                </a:solidFill>
                <a:cs typeface="+mn-ea"/>
                <a:sym typeface="+mn-lt"/>
              </a:rPr>
              <a:t>；</a:t>
            </a:r>
          </a:p>
          <a:p>
            <a:pPr>
              <a:lnSpc>
                <a:spcPct val="90000"/>
              </a:lnSpc>
              <a:spcBef>
                <a:spcPct val="20000"/>
              </a:spcBef>
              <a:spcAft>
                <a:spcPts val="20"/>
              </a:spcAft>
              <a:buClrTx/>
              <a:buFontTx/>
              <a:buNone/>
            </a:pPr>
            <a:r>
              <a:rPr lang="en-US" altLang="zh-CN" sz="2000" b="1" dirty="0">
                <a:solidFill>
                  <a:srgbClr val="FF8989"/>
                </a:solidFill>
                <a:cs typeface="+mn-ea"/>
                <a:sym typeface="+mn-lt"/>
              </a:rPr>
              <a:t>127</a:t>
            </a:r>
            <a:r>
              <a:rPr lang="zh-CN" altLang="en-US" sz="2000" b="1" dirty="0">
                <a:solidFill>
                  <a:srgbClr val="FF8989"/>
                </a:solidFill>
                <a:cs typeface="+mn-ea"/>
                <a:sym typeface="+mn-lt"/>
              </a:rPr>
              <a:t>，</a:t>
            </a:r>
            <a:r>
              <a:rPr lang="en-US" altLang="zh-CN" sz="2000" b="1" dirty="0">
                <a:solidFill>
                  <a:srgbClr val="FF8989"/>
                </a:solidFill>
                <a:cs typeface="+mn-ea"/>
                <a:sym typeface="+mn-lt"/>
              </a:rPr>
              <a:t>128</a:t>
            </a:r>
            <a:r>
              <a:rPr lang="zh-CN" altLang="en-US" sz="2000" b="1" dirty="0">
                <a:solidFill>
                  <a:srgbClr val="FF8989"/>
                </a:solidFill>
                <a:cs typeface="+mn-ea"/>
                <a:sym typeface="+mn-lt"/>
              </a:rPr>
              <a:t>，</a:t>
            </a:r>
            <a:r>
              <a:rPr lang="en-US" altLang="zh-CN" sz="2000" b="1" dirty="0">
                <a:solidFill>
                  <a:srgbClr val="FF8989"/>
                </a:solidFill>
                <a:cs typeface="+mn-ea"/>
                <a:sym typeface="+mn-lt"/>
              </a:rPr>
              <a:t>127</a:t>
            </a:r>
            <a:r>
              <a:rPr lang="zh-CN" altLang="en-US" sz="2000" b="1" dirty="0">
                <a:solidFill>
                  <a:srgbClr val="FF8989"/>
                </a:solidFill>
                <a:cs typeface="+mn-ea"/>
                <a:sym typeface="+mn-lt"/>
              </a:rPr>
              <a:t>，</a:t>
            </a:r>
            <a:r>
              <a:rPr lang="en-US" altLang="zh-CN" sz="2000" b="1" dirty="0">
                <a:solidFill>
                  <a:srgbClr val="FF8989"/>
                </a:solidFill>
                <a:cs typeface="+mn-ea"/>
                <a:sym typeface="+mn-lt"/>
              </a:rPr>
              <a:t>128</a:t>
            </a:r>
            <a:r>
              <a:rPr lang="zh-CN" altLang="en-US" sz="2000" b="1" dirty="0">
                <a:solidFill>
                  <a:srgbClr val="FF8989"/>
                </a:solidFill>
                <a:cs typeface="+mn-ea"/>
                <a:sym typeface="+mn-lt"/>
              </a:rPr>
              <a:t>，</a:t>
            </a:r>
            <a:r>
              <a:rPr lang="en-US" altLang="zh-CN" sz="2000" b="1" dirty="0">
                <a:solidFill>
                  <a:srgbClr val="FF8989"/>
                </a:solidFill>
                <a:cs typeface="+mn-ea"/>
                <a:sym typeface="+mn-lt"/>
              </a:rPr>
              <a:t>127</a:t>
            </a:r>
            <a:r>
              <a:rPr lang="zh-CN" altLang="en-US" sz="2000" b="1" dirty="0">
                <a:solidFill>
                  <a:srgbClr val="FF8989"/>
                </a:solidFill>
                <a:cs typeface="+mn-ea"/>
                <a:sym typeface="+mn-lt"/>
              </a:rPr>
              <a:t>，</a:t>
            </a:r>
            <a:r>
              <a:rPr lang="en-US" altLang="zh-CN" sz="2000" b="1" dirty="0">
                <a:solidFill>
                  <a:srgbClr val="FF8989"/>
                </a:solidFill>
                <a:cs typeface="+mn-ea"/>
                <a:sym typeface="+mn-lt"/>
              </a:rPr>
              <a:t>128</a:t>
            </a:r>
            <a:r>
              <a:rPr lang="zh-CN" altLang="en-US" sz="2000" b="1" dirty="0">
                <a:solidFill>
                  <a:srgbClr val="FF8989"/>
                </a:solidFill>
                <a:cs typeface="+mn-ea"/>
                <a:sym typeface="+mn-lt"/>
              </a:rPr>
              <a:t>，</a:t>
            </a:r>
            <a:r>
              <a:rPr lang="en-US" altLang="zh-CN" sz="2000" b="1" dirty="0">
                <a:solidFill>
                  <a:srgbClr val="FF8989"/>
                </a:solidFill>
                <a:cs typeface="+mn-ea"/>
                <a:sym typeface="+mn-lt"/>
              </a:rPr>
              <a:t>132</a:t>
            </a:r>
            <a:r>
              <a:rPr lang="zh-CN" altLang="en-US" sz="2000" b="1" dirty="0">
                <a:solidFill>
                  <a:srgbClr val="FF8989"/>
                </a:solidFill>
                <a:cs typeface="+mn-ea"/>
                <a:sym typeface="+mn-lt"/>
              </a:rPr>
              <a:t>，</a:t>
            </a:r>
            <a:r>
              <a:rPr lang="en-US" altLang="zh-CN" sz="2000" b="1" dirty="0">
                <a:solidFill>
                  <a:srgbClr val="FF8989"/>
                </a:solidFill>
                <a:cs typeface="+mn-ea"/>
                <a:sym typeface="+mn-lt"/>
              </a:rPr>
              <a:t>132</a:t>
            </a:r>
            <a:r>
              <a:rPr lang="zh-CN" altLang="en-US" sz="2000" b="1" dirty="0">
                <a:solidFill>
                  <a:srgbClr val="FF8989"/>
                </a:solidFill>
                <a:cs typeface="+mn-ea"/>
                <a:sym typeface="+mn-lt"/>
              </a:rPr>
              <a:t>；</a:t>
            </a:r>
          </a:p>
          <a:p>
            <a:pPr>
              <a:lnSpc>
                <a:spcPct val="90000"/>
              </a:lnSpc>
              <a:spcBef>
                <a:spcPct val="20000"/>
              </a:spcBef>
              <a:spcAft>
                <a:spcPts val="20"/>
              </a:spcAft>
              <a:buClrTx/>
              <a:buFontTx/>
              <a:buNone/>
            </a:pPr>
            <a:r>
              <a:rPr lang="en-US" altLang="zh-CN" sz="2000" b="1" dirty="0">
                <a:solidFill>
                  <a:schemeClr val="accent2"/>
                </a:solidFill>
                <a:cs typeface="+mn-ea"/>
                <a:sym typeface="+mn-lt"/>
              </a:rPr>
              <a:t>125</a:t>
            </a:r>
            <a:r>
              <a:rPr lang="zh-CN" altLang="en-US" sz="2000" b="1" dirty="0">
                <a:solidFill>
                  <a:schemeClr val="accent2"/>
                </a:solidFill>
                <a:cs typeface="+mn-ea"/>
                <a:sym typeface="+mn-lt"/>
              </a:rPr>
              <a:t>，</a:t>
            </a:r>
            <a:r>
              <a:rPr lang="en-US" altLang="zh-CN" sz="2000" b="1" dirty="0">
                <a:solidFill>
                  <a:schemeClr val="accent2"/>
                </a:solidFill>
                <a:cs typeface="+mn-ea"/>
                <a:sym typeface="+mn-lt"/>
              </a:rPr>
              <a:t>126</a:t>
            </a:r>
            <a:r>
              <a:rPr lang="zh-CN" altLang="en-US" sz="2000" b="1" dirty="0">
                <a:solidFill>
                  <a:schemeClr val="accent2"/>
                </a:solidFill>
                <a:cs typeface="+mn-ea"/>
                <a:sym typeface="+mn-lt"/>
              </a:rPr>
              <a:t>，</a:t>
            </a:r>
            <a:r>
              <a:rPr lang="en-US" altLang="zh-CN" sz="2000" b="1" dirty="0">
                <a:solidFill>
                  <a:schemeClr val="accent2"/>
                </a:solidFill>
                <a:cs typeface="+mn-ea"/>
                <a:sym typeface="+mn-lt"/>
              </a:rPr>
              <a:t>129</a:t>
            </a:r>
            <a:r>
              <a:rPr lang="zh-CN" altLang="en-US" sz="2000" b="1" dirty="0">
                <a:solidFill>
                  <a:schemeClr val="accent2"/>
                </a:solidFill>
                <a:cs typeface="+mn-ea"/>
                <a:sym typeface="+mn-lt"/>
              </a:rPr>
              <a:t>，</a:t>
            </a:r>
            <a:r>
              <a:rPr lang="en-US" altLang="zh-CN" sz="2000" b="1" dirty="0">
                <a:solidFill>
                  <a:schemeClr val="accent2"/>
                </a:solidFill>
                <a:cs typeface="+mn-ea"/>
                <a:sym typeface="+mn-lt"/>
              </a:rPr>
              <a:t>129</a:t>
            </a:r>
            <a:r>
              <a:rPr lang="zh-CN" altLang="en-US" sz="2000" b="1" dirty="0">
                <a:solidFill>
                  <a:schemeClr val="accent2"/>
                </a:solidFill>
                <a:cs typeface="+mn-ea"/>
                <a:sym typeface="+mn-lt"/>
              </a:rPr>
              <a:t>，</a:t>
            </a:r>
            <a:r>
              <a:rPr lang="en-US" altLang="zh-CN" sz="2000" b="1" dirty="0">
                <a:solidFill>
                  <a:schemeClr val="accent2"/>
                </a:solidFill>
                <a:cs typeface="+mn-ea"/>
                <a:sym typeface="+mn-lt"/>
              </a:rPr>
              <a:t>127</a:t>
            </a:r>
            <a:r>
              <a:rPr lang="zh-CN" altLang="en-US" sz="2000" b="1" dirty="0">
                <a:solidFill>
                  <a:schemeClr val="accent2"/>
                </a:solidFill>
                <a:cs typeface="+mn-ea"/>
                <a:sym typeface="+mn-lt"/>
              </a:rPr>
              <a:t>，</a:t>
            </a:r>
            <a:r>
              <a:rPr lang="en-US" altLang="zh-CN" sz="2000" b="1" dirty="0">
                <a:solidFill>
                  <a:schemeClr val="accent2"/>
                </a:solidFill>
                <a:cs typeface="+mn-ea"/>
                <a:sym typeface="+mn-lt"/>
              </a:rPr>
              <a:t>129</a:t>
            </a:r>
            <a:r>
              <a:rPr lang="zh-CN" altLang="en-US" sz="2000" b="1" dirty="0">
                <a:solidFill>
                  <a:schemeClr val="accent2"/>
                </a:solidFill>
                <a:cs typeface="+mn-ea"/>
                <a:sym typeface="+mn-lt"/>
              </a:rPr>
              <a:t>，</a:t>
            </a:r>
            <a:r>
              <a:rPr lang="en-US" altLang="zh-CN" sz="2000" b="1" dirty="0">
                <a:solidFill>
                  <a:schemeClr val="accent2"/>
                </a:solidFill>
                <a:cs typeface="+mn-ea"/>
                <a:sym typeface="+mn-lt"/>
              </a:rPr>
              <a:t>133</a:t>
            </a:r>
            <a:r>
              <a:rPr lang="zh-CN" altLang="en-US" sz="2000" b="1" dirty="0">
                <a:solidFill>
                  <a:schemeClr val="accent2"/>
                </a:solidFill>
                <a:cs typeface="+mn-ea"/>
                <a:sym typeface="+mn-lt"/>
              </a:rPr>
              <a:t>，</a:t>
            </a:r>
            <a:r>
              <a:rPr lang="en-US" altLang="zh-CN" sz="2000" b="1" dirty="0">
                <a:solidFill>
                  <a:schemeClr val="accent2"/>
                </a:solidFill>
                <a:cs typeface="+mn-ea"/>
                <a:sym typeface="+mn-lt"/>
              </a:rPr>
              <a:t>132</a:t>
            </a:r>
            <a:r>
              <a:rPr lang="zh-CN" altLang="en-US" sz="2000" b="1" dirty="0">
                <a:solidFill>
                  <a:schemeClr val="accent2"/>
                </a:solidFill>
                <a:cs typeface="+mn-ea"/>
                <a:sym typeface="+mn-lt"/>
              </a:rPr>
              <a:t>；</a:t>
            </a:r>
          </a:p>
          <a:p>
            <a:pPr>
              <a:lnSpc>
                <a:spcPct val="90000"/>
              </a:lnSpc>
              <a:spcBef>
                <a:spcPct val="20000"/>
              </a:spcBef>
              <a:spcAft>
                <a:spcPts val="20"/>
              </a:spcAft>
              <a:buClrTx/>
              <a:buFontTx/>
              <a:buNone/>
            </a:pPr>
            <a:r>
              <a:rPr lang="en-US" altLang="zh-CN" sz="2000" b="1" dirty="0">
                <a:solidFill>
                  <a:srgbClr val="FF9900"/>
                </a:solidFill>
                <a:cs typeface="+mn-ea"/>
                <a:sym typeface="+mn-lt"/>
              </a:rPr>
              <a:t>127</a:t>
            </a:r>
            <a:r>
              <a:rPr lang="zh-CN" altLang="en-US" sz="2000" b="1" dirty="0">
                <a:solidFill>
                  <a:srgbClr val="FF9900"/>
                </a:solidFill>
                <a:cs typeface="+mn-ea"/>
                <a:sym typeface="+mn-lt"/>
              </a:rPr>
              <a:t>，</a:t>
            </a:r>
            <a:r>
              <a:rPr lang="en-US" altLang="zh-CN" sz="2000" b="1" dirty="0">
                <a:solidFill>
                  <a:srgbClr val="FF9900"/>
                </a:solidFill>
                <a:cs typeface="+mn-ea"/>
                <a:sym typeface="+mn-lt"/>
              </a:rPr>
              <a:t>125</a:t>
            </a:r>
            <a:r>
              <a:rPr lang="zh-CN" altLang="en-US" sz="2000" b="1" dirty="0">
                <a:solidFill>
                  <a:srgbClr val="FF9900"/>
                </a:solidFill>
                <a:cs typeface="+mn-ea"/>
                <a:sym typeface="+mn-lt"/>
              </a:rPr>
              <a:t>，</a:t>
            </a:r>
            <a:r>
              <a:rPr lang="en-US" altLang="zh-CN" sz="2000" b="1" dirty="0">
                <a:solidFill>
                  <a:srgbClr val="FF9900"/>
                </a:solidFill>
                <a:cs typeface="+mn-ea"/>
                <a:sym typeface="+mn-lt"/>
              </a:rPr>
              <a:t>128</a:t>
            </a:r>
            <a:r>
              <a:rPr lang="zh-CN" altLang="en-US" sz="2000" b="1" dirty="0">
                <a:solidFill>
                  <a:srgbClr val="FF9900"/>
                </a:solidFill>
                <a:cs typeface="+mn-ea"/>
                <a:sym typeface="+mn-lt"/>
              </a:rPr>
              <a:t>，</a:t>
            </a:r>
            <a:r>
              <a:rPr lang="en-US" altLang="zh-CN" sz="2000" b="1" dirty="0">
                <a:solidFill>
                  <a:srgbClr val="FF9900"/>
                </a:solidFill>
                <a:cs typeface="+mn-ea"/>
                <a:sym typeface="+mn-lt"/>
              </a:rPr>
              <a:t>128</a:t>
            </a:r>
            <a:r>
              <a:rPr lang="zh-CN" altLang="en-US" sz="2000" b="1" dirty="0">
                <a:solidFill>
                  <a:srgbClr val="FF9900"/>
                </a:solidFill>
                <a:cs typeface="+mn-ea"/>
                <a:sym typeface="+mn-lt"/>
              </a:rPr>
              <a:t>，</a:t>
            </a:r>
            <a:r>
              <a:rPr lang="en-US" altLang="zh-CN" sz="2000" b="1" dirty="0">
                <a:solidFill>
                  <a:srgbClr val="FF9900"/>
                </a:solidFill>
                <a:cs typeface="+mn-ea"/>
                <a:sym typeface="+mn-lt"/>
              </a:rPr>
              <a:t>126</a:t>
            </a:r>
            <a:r>
              <a:rPr lang="zh-CN" altLang="en-US" sz="2000" b="1" dirty="0">
                <a:solidFill>
                  <a:srgbClr val="FF9900"/>
                </a:solidFill>
                <a:cs typeface="+mn-ea"/>
                <a:sym typeface="+mn-lt"/>
              </a:rPr>
              <a:t>，</a:t>
            </a:r>
            <a:r>
              <a:rPr lang="en-US" altLang="zh-CN" sz="2000" b="1" dirty="0">
                <a:solidFill>
                  <a:srgbClr val="FF9900"/>
                </a:solidFill>
                <a:cs typeface="+mn-ea"/>
                <a:sym typeface="+mn-lt"/>
              </a:rPr>
              <a:t>130</a:t>
            </a:r>
            <a:r>
              <a:rPr lang="zh-CN" altLang="en-US" sz="2000" b="1" dirty="0">
                <a:solidFill>
                  <a:srgbClr val="FF9900"/>
                </a:solidFill>
                <a:cs typeface="+mn-ea"/>
                <a:sym typeface="+mn-lt"/>
              </a:rPr>
              <a:t>，</a:t>
            </a:r>
            <a:r>
              <a:rPr lang="en-US" altLang="zh-CN" sz="2000" b="1" dirty="0">
                <a:solidFill>
                  <a:srgbClr val="FF9900"/>
                </a:solidFill>
                <a:cs typeface="+mn-ea"/>
                <a:sym typeface="+mn-lt"/>
              </a:rPr>
              <a:t>131</a:t>
            </a:r>
            <a:r>
              <a:rPr lang="zh-CN" altLang="en-US" sz="2000" b="1" dirty="0">
                <a:solidFill>
                  <a:srgbClr val="FF9900"/>
                </a:solidFill>
                <a:cs typeface="+mn-ea"/>
                <a:sym typeface="+mn-lt"/>
              </a:rPr>
              <a:t>，</a:t>
            </a:r>
            <a:r>
              <a:rPr lang="en-US" altLang="zh-CN" sz="2000" b="1" dirty="0">
                <a:solidFill>
                  <a:srgbClr val="FF9900"/>
                </a:solidFill>
                <a:cs typeface="+mn-ea"/>
                <a:sym typeface="+mn-lt"/>
              </a:rPr>
              <a:t>131</a:t>
            </a:r>
            <a:endParaRPr lang="ja-JP" altLang="en-US" sz="2000" dirty="0">
              <a:solidFill>
                <a:srgbClr val="FF9900"/>
              </a:solidFill>
              <a:cs typeface="+mn-ea"/>
              <a:sym typeface="+mn-lt"/>
            </a:endParaRPr>
          </a:p>
        </p:txBody>
      </p:sp>
    </p:spTree>
    <p:extLst>
      <p:ext uri="{BB962C8B-B14F-4D97-AF65-F5344CB8AC3E}">
        <p14:creationId xmlns:p14="http://schemas.microsoft.com/office/powerpoint/2010/main" val="16818122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FA04EAF-70FB-4912-9778-D3A096CCF34E}"/>
              </a:ext>
            </a:extLst>
          </p:cNvPr>
          <p:cNvSpPr/>
          <p:nvPr/>
        </p:nvSpPr>
        <p:spPr>
          <a:xfrm>
            <a:off x="0" y="571500"/>
            <a:ext cx="12192000" cy="83981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lnSpc>
                <a:spcPct val="90000"/>
              </a:lnSpc>
              <a:spcBef>
                <a:spcPts val="20"/>
              </a:spcBef>
              <a:spcAft>
                <a:spcPts val="20"/>
              </a:spcAft>
            </a:pPr>
            <a:endParaRPr lang="zh-CN" altLang="en-US">
              <a:cs typeface="+mn-ea"/>
              <a:sym typeface="+mn-lt"/>
            </a:endParaRPr>
          </a:p>
        </p:txBody>
      </p:sp>
      <p:sp>
        <p:nvSpPr>
          <p:cNvPr id="2" name="标题 1">
            <a:extLst>
              <a:ext uri="{FF2B5EF4-FFF2-40B4-BE49-F238E27FC236}">
                <a16:creationId xmlns:a16="http://schemas.microsoft.com/office/drawing/2014/main" id="{05B04723-EB73-4294-A2DD-B139CB36197C}"/>
              </a:ext>
            </a:extLst>
          </p:cNvPr>
          <p:cNvSpPr>
            <a:spLocks noGrp="1"/>
          </p:cNvSpPr>
          <p:nvPr>
            <p:ph type="title"/>
          </p:nvPr>
        </p:nvSpPr>
        <p:spPr/>
        <p:txBody>
          <a:bodyPr/>
          <a:lstStyle/>
          <a:p>
            <a:pPr>
              <a:spcBef>
                <a:spcPct val="20000"/>
              </a:spcBef>
              <a:spcAft>
                <a:spcPts val="20"/>
              </a:spcAft>
            </a:pPr>
            <a:r>
              <a:rPr lang="zh-CN" altLang="en-US" dirty="0">
                <a:latin typeface="+mn-lt"/>
                <a:ea typeface="+mn-ea"/>
                <a:cs typeface="+mn-ea"/>
                <a:sym typeface="+mn-lt"/>
              </a:rPr>
              <a:t>二维行程编码</a:t>
            </a:r>
            <a:r>
              <a:rPr lang="en-US" altLang="zh-CN" dirty="0">
                <a:latin typeface="+mn-lt"/>
                <a:ea typeface="+mn-ea"/>
                <a:cs typeface="+mn-ea"/>
                <a:sym typeface="+mn-lt"/>
              </a:rPr>
              <a:t>——</a:t>
            </a:r>
            <a:r>
              <a:rPr lang="zh-CN" altLang="en-US" dirty="0">
                <a:latin typeface="+mn-lt"/>
                <a:ea typeface="+mn-ea"/>
                <a:cs typeface="+mn-ea"/>
                <a:sym typeface="+mn-lt"/>
              </a:rPr>
              <a:t>例（行）</a:t>
            </a:r>
          </a:p>
        </p:txBody>
      </p:sp>
      <p:sp>
        <p:nvSpPr>
          <p:cNvPr id="6" name="Text Box 5">
            <a:extLst>
              <a:ext uri="{FF2B5EF4-FFF2-40B4-BE49-F238E27FC236}">
                <a16:creationId xmlns:a16="http://schemas.microsoft.com/office/drawing/2014/main" id="{60263DC8-1C19-48E9-BECC-B77EB41A63C3}"/>
              </a:ext>
            </a:extLst>
          </p:cNvPr>
          <p:cNvSpPr txBox="1">
            <a:spLocks noChangeArrowheads="1"/>
          </p:cNvSpPr>
          <p:nvPr/>
        </p:nvSpPr>
        <p:spPr bwMode="auto">
          <a:xfrm>
            <a:off x="838200" y="1849437"/>
            <a:ext cx="8478328" cy="2862322"/>
          </a:xfrm>
          <a:prstGeom prst="rect">
            <a:avLst/>
          </a:prstGeom>
          <a:noFill/>
          <a:ln w="19050">
            <a:solidFill>
              <a:srgbClr val="FF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20000"/>
              </a:spcBef>
              <a:spcAft>
                <a:spcPts val="20"/>
              </a:spcAft>
              <a:buClrTx/>
              <a:buFontTx/>
              <a:buNone/>
            </a:pPr>
            <a:r>
              <a:rPr lang="zh-CN" altLang="en-US" sz="2000" b="1" dirty="0">
                <a:cs typeface="+mn-ea"/>
                <a:sym typeface="+mn-lt"/>
              </a:rPr>
              <a:t>（</a:t>
            </a:r>
            <a:r>
              <a:rPr lang="en-US" altLang="zh-CN" sz="2000" b="1" dirty="0">
                <a:cs typeface="+mn-ea"/>
                <a:sym typeface="+mn-lt"/>
              </a:rPr>
              <a:t>3</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134</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133</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4</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134</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133</a:t>
            </a:r>
            <a:r>
              <a:rPr lang="zh-CN" altLang="en-US" sz="2000" b="1" dirty="0">
                <a:cs typeface="+mn-ea"/>
                <a:sym typeface="+mn-lt"/>
              </a:rPr>
              <a:t>），（</a:t>
            </a:r>
            <a:r>
              <a:rPr lang="en-US" altLang="zh-CN" sz="2000" b="1" dirty="0">
                <a:cs typeface="+mn-ea"/>
                <a:sym typeface="+mn-lt"/>
              </a:rPr>
              <a:t>5</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132</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131</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131</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132</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125</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126</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133</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132</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125</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126</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131</a:t>
            </a:r>
            <a:r>
              <a:rPr lang="zh-CN" altLang="en-US" sz="2000" b="1" dirty="0">
                <a:cs typeface="+mn-ea"/>
                <a:sym typeface="+mn-lt"/>
              </a:rPr>
              <a:t>）</a:t>
            </a:r>
            <a:endParaRPr lang="ja-JP" altLang="en-US" sz="2000" dirty="0">
              <a:cs typeface="+mn-ea"/>
              <a:sym typeface="+mn-lt"/>
            </a:endParaRPr>
          </a:p>
        </p:txBody>
      </p:sp>
      <p:sp>
        <p:nvSpPr>
          <p:cNvPr id="7" name="Text Box 6">
            <a:extLst>
              <a:ext uri="{FF2B5EF4-FFF2-40B4-BE49-F238E27FC236}">
                <a16:creationId xmlns:a16="http://schemas.microsoft.com/office/drawing/2014/main" id="{A640E484-5CF9-428A-99EC-1C2D973E526C}"/>
              </a:ext>
            </a:extLst>
          </p:cNvPr>
          <p:cNvSpPr txBox="1">
            <a:spLocks noChangeArrowheads="1"/>
          </p:cNvSpPr>
          <p:nvPr/>
        </p:nvSpPr>
        <p:spPr bwMode="auto">
          <a:xfrm>
            <a:off x="6538823" y="5219700"/>
            <a:ext cx="5257889" cy="954107"/>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20000"/>
              </a:spcBef>
              <a:spcAft>
                <a:spcPts val="20"/>
              </a:spcAft>
              <a:buClrTx/>
              <a:buFontTx/>
              <a:buNone/>
            </a:pPr>
            <a:r>
              <a:rPr lang="zh-CN" altLang="en-US" sz="2800" b="1" dirty="0">
                <a:cs typeface="+mn-ea"/>
                <a:sym typeface="+mn-lt"/>
              </a:rPr>
              <a:t>数据量为</a:t>
            </a:r>
            <a:r>
              <a:rPr lang="en-US" altLang="zh-CN" sz="2800" b="1" dirty="0">
                <a:cs typeface="+mn-ea"/>
                <a:sym typeface="+mn-lt"/>
              </a:rPr>
              <a:t>:46*(3+8)=506(bit)</a:t>
            </a:r>
          </a:p>
          <a:p>
            <a:pPr>
              <a:lnSpc>
                <a:spcPct val="90000"/>
              </a:lnSpc>
              <a:spcBef>
                <a:spcPct val="20000"/>
              </a:spcBef>
              <a:spcAft>
                <a:spcPts val="20"/>
              </a:spcAft>
              <a:buClrTx/>
              <a:buFontTx/>
              <a:buNone/>
            </a:pPr>
            <a:r>
              <a:rPr lang="zh-CN" altLang="en-US" sz="2800" b="1" dirty="0">
                <a:cs typeface="+mn-ea"/>
                <a:sym typeface="+mn-lt"/>
              </a:rPr>
              <a:t>压缩比为：</a:t>
            </a:r>
            <a:r>
              <a:rPr lang="en-US" altLang="zh-CN" sz="2800" b="1" dirty="0">
                <a:cs typeface="+mn-ea"/>
                <a:sym typeface="+mn-lt"/>
              </a:rPr>
              <a:t>512</a:t>
            </a:r>
            <a:r>
              <a:rPr lang="zh-CN" altLang="en-US" sz="2800" b="1" dirty="0">
                <a:cs typeface="+mn-ea"/>
                <a:sym typeface="+mn-lt"/>
              </a:rPr>
              <a:t>：</a:t>
            </a:r>
            <a:r>
              <a:rPr lang="en-US" altLang="zh-CN" sz="2800" b="1" dirty="0">
                <a:cs typeface="+mn-ea"/>
                <a:sym typeface="+mn-lt"/>
              </a:rPr>
              <a:t>506=1.02:1</a:t>
            </a:r>
          </a:p>
        </p:txBody>
      </p:sp>
    </p:spTree>
    <p:extLst>
      <p:ext uri="{BB962C8B-B14F-4D97-AF65-F5344CB8AC3E}">
        <p14:creationId xmlns:p14="http://schemas.microsoft.com/office/powerpoint/2010/main" val="753956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836CFE0-C87E-4E50-B34E-91C3AE7600F5}"/>
              </a:ext>
            </a:extLst>
          </p:cNvPr>
          <p:cNvSpPr/>
          <p:nvPr/>
        </p:nvSpPr>
        <p:spPr>
          <a:xfrm>
            <a:off x="0" y="571500"/>
            <a:ext cx="12192000" cy="83981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lnSpc>
                <a:spcPct val="90000"/>
              </a:lnSpc>
              <a:spcBef>
                <a:spcPts val="20"/>
              </a:spcBef>
              <a:spcAft>
                <a:spcPts val="20"/>
              </a:spcAft>
            </a:pPr>
            <a:endParaRPr lang="zh-CN" altLang="en-US">
              <a:cs typeface="+mn-ea"/>
              <a:sym typeface="+mn-lt"/>
            </a:endParaRPr>
          </a:p>
        </p:txBody>
      </p:sp>
      <p:sp>
        <p:nvSpPr>
          <p:cNvPr id="2" name="标题 1">
            <a:extLst>
              <a:ext uri="{FF2B5EF4-FFF2-40B4-BE49-F238E27FC236}">
                <a16:creationId xmlns:a16="http://schemas.microsoft.com/office/drawing/2014/main" id="{05B04723-EB73-4294-A2DD-B139CB36197C}"/>
              </a:ext>
            </a:extLst>
          </p:cNvPr>
          <p:cNvSpPr>
            <a:spLocks noGrp="1"/>
          </p:cNvSpPr>
          <p:nvPr>
            <p:ph type="title"/>
          </p:nvPr>
        </p:nvSpPr>
        <p:spPr/>
        <p:txBody>
          <a:bodyPr/>
          <a:lstStyle/>
          <a:p>
            <a:pPr>
              <a:spcBef>
                <a:spcPct val="20000"/>
              </a:spcBef>
              <a:spcAft>
                <a:spcPts val="20"/>
              </a:spcAft>
            </a:pPr>
            <a:r>
              <a:rPr lang="zh-CN" altLang="en-US" dirty="0">
                <a:latin typeface="+mn-lt"/>
                <a:ea typeface="+mn-ea"/>
                <a:cs typeface="+mn-ea"/>
                <a:sym typeface="+mn-lt"/>
              </a:rPr>
              <a:t>二维行程编码</a:t>
            </a:r>
            <a:r>
              <a:rPr lang="en-US" altLang="zh-CN" dirty="0">
                <a:latin typeface="+mn-lt"/>
                <a:ea typeface="+mn-ea"/>
                <a:cs typeface="+mn-ea"/>
                <a:sym typeface="+mn-lt"/>
              </a:rPr>
              <a:t>——</a:t>
            </a:r>
            <a:r>
              <a:rPr lang="zh-CN" altLang="en-US" dirty="0">
                <a:latin typeface="+mn-lt"/>
                <a:ea typeface="+mn-ea"/>
                <a:cs typeface="+mn-ea"/>
                <a:sym typeface="+mn-lt"/>
              </a:rPr>
              <a:t>例（列）</a:t>
            </a:r>
          </a:p>
        </p:txBody>
      </p:sp>
      <p:sp>
        <p:nvSpPr>
          <p:cNvPr id="6" name="Text Box 5">
            <a:extLst>
              <a:ext uri="{FF2B5EF4-FFF2-40B4-BE49-F238E27FC236}">
                <a16:creationId xmlns:a16="http://schemas.microsoft.com/office/drawing/2014/main" id="{70E57B0A-C9E6-472C-AD58-62514F8D2313}"/>
              </a:ext>
            </a:extLst>
          </p:cNvPr>
          <p:cNvSpPr txBox="1">
            <a:spLocks noChangeArrowheads="1"/>
          </p:cNvSpPr>
          <p:nvPr/>
        </p:nvSpPr>
        <p:spPr bwMode="auto">
          <a:xfrm>
            <a:off x="977681" y="1962915"/>
            <a:ext cx="5976938" cy="2739211"/>
          </a:xfrm>
          <a:prstGeom prst="rect">
            <a:avLst/>
          </a:prstGeom>
          <a:noFill/>
          <a:ln w="28575">
            <a:solidFill>
              <a:srgbClr val="FF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spcAft>
                <a:spcPts val="20"/>
              </a:spcAft>
              <a:buClrTx/>
              <a:buFontTx/>
              <a:buNone/>
            </a:pPr>
            <a:r>
              <a:rPr lang="en-US" altLang="zh-CN" sz="2000" b="1" dirty="0">
                <a:cs typeface="+mn-ea"/>
                <a:sym typeface="+mn-lt"/>
              </a:rPr>
              <a:t>130</a:t>
            </a:r>
            <a:r>
              <a:rPr lang="zh-CN" altLang="en-US" sz="2000" b="1" dirty="0">
                <a:cs typeface="+mn-ea"/>
                <a:sym typeface="+mn-lt"/>
              </a:rPr>
              <a:t>，</a:t>
            </a:r>
            <a:r>
              <a:rPr lang="en-US" altLang="zh-CN" sz="2000" b="1" dirty="0">
                <a:solidFill>
                  <a:srgbClr val="FF0000"/>
                </a:solidFill>
                <a:cs typeface="+mn-ea"/>
                <a:sym typeface="+mn-lt"/>
              </a:rPr>
              <a:t>130</a:t>
            </a:r>
            <a:r>
              <a:rPr lang="zh-CN" altLang="en-US" sz="2000" b="1" dirty="0">
                <a:solidFill>
                  <a:srgbClr val="FF0000"/>
                </a:solidFill>
                <a:cs typeface="+mn-ea"/>
                <a:sym typeface="+mn-lt"/>
              </a:rPr>
              <a:t>，</a:t>
            </a:r>
            <a:r>
              <a:rPr lang="en-US" altLang="zh-CN" sz="2000" b="1" dirty="0">
                <a:solidFill>
                  <a:srgbClr val="FFC000"/>
                </a:solidFill>
                <a:cs typeface="+mn-ea"/>
                <a:sym typeface="+mn-lt"/>
              </a:rPr>
              <a:t>130</a:t>
            </a:r>
            <a:r>
              <a:rPr lang="zh-CN" altLang="en-US" sz="2000" b="1" dirty="0">
                <a:solidFill>
                  <a:srgbClr val="FFC000"/>
                </a:solidFill>
                <a:cs typeface="+mn-ea"/>
                <a:sym typeface="+mn-lt"/>
              </a:rPr>
              <a:t>，</a:t>
            </a:r>
            <a:r>
              <a:rPr lang="en-US" altLang="zh-CN" sz="2000" b="1" dirty="0">
                <a:solidFill>
                  <a:srgbClr val="FFFF00"/>
                </a:solidFill>
                <a:cs typeface="+mn-ea"/>
                <a:sym typeface="+mn-lt"/>
              </a:rPr>
              <a:t>129</a:t>
            </a:r>
            <a:r>
              <a:rPr lang="zh-CN" altLang="en-US" sz="2000" b="1" dirty="0">
                <a:solidFill>
                  <a:srgbClr val="FFFF00"/>
                </a:solidFill>
                <a:cs typeface="+mn-ea"/>
                <a:sym typeface="+mn-lt"/>
              </a:rPr>
              <a:t>，</a:t>
            </a:r>
            <a:r>
              <a:rPr lang="en-US" altLang="zh-CN" sz="2000" b="1" dirty="0">
                <a:solidFill>
                  <a:srgbClr val="92D050"/>
                </a:solidFill>
                <a:cs typeface="+mn-ea"/>
                <a:sym typeface="+mn-lt"/>
              </a:rPr>
              <a:t>134</a:t>
            </a:r>
            <a:r>
              <a:rPr lang="zh-CN" altLang="en-US" sz="2000" b="1" dirty="0">
                <a:solidFill>
                  <a:srgbClr val="92D050"/>
                </a:solidFill>
                <a:cs typeface="+mn-ea"/>
                <a:sym typeface="+mn-lt"/>
              </a:rPr>
              <a:t>，</a:t>
            </a:r>
            <a:r>
              <a:rPr lang="en-US" altLang="zh-CN" sz="2000" b="1" dirty="0">
                <a:solidFill>
                  <a:srgbClr val="00B050"/>
                </a:solidFill>
                <a:cs typeface="+mn-ea"/>
                <a:sym typeface="+mn-lt"/>
              </a:rPr>
              <a:t>133</a:t>
            </a:r>
            <a:r>
              <a:rPr lang="zh-CN" altLang="en-US" sz="2000" b="1" dirty="0">
                <a:solidFill>
                  <a:srgbClr val="00B050"/>
                </a:solidFill>
                <a:cs typeface="+mn-ea"/>
                <a:sym typeface="+mn-lt"/>
              </a:rPr>
              <a:t>，</a:t>
            </a:r>
            <a:r>
              <a:rPr lang="en-US" altLang="zh-CN" sz="2000" b="1" dirty="0">
                <a:solidFill>
                  <a:srgbClr val="0070C0"/>
                </a:solidFill>
                <a:cs typeface="+mn-ea"/>
                <a:sym typeface="+mn-lt"/>
              </a:rPr>
              <a:t>129</a:t>
            </a:r>
            <a:r>
              <a:rPr lang="zh-CN" altLang="en-US" sz="2000" b="1" dirty="0">
                <a:solidFill>
                  <a:srgbClr val="0070C0"/>
                </a:solidFill>
                <a:cs typeface="+mn-ea"/>
                <a:sym typeface="+mn-lt"/>
              </a:rPr>
              <a:t>，</a:t>
            </a:r>
            <a:r>
              <a:rPr lang="en-US" altLang="zh-CN" sz="2000" b="1" dirty="0">
                <a:solidFill>
                  <a:srgbClr val="002060"/>
                </a:solidFill>
                <a:cs typeface="+mn-ea"/>
                <a:sym typeface="+mn-lt"/>
              </a:rPr>
              <a:t>130</a:t>
            </a:r>
            <a:r>
              <a:rPr lang="zh-CN" altLang="en-US" sz="2000" b="1" dirty="0">
                <a:solidFill>
                  <a:srgbClr val="0070C0"/>
                </a:solidFill>
                <a:cs typeface="+mn-ea"/>
                <a:sym typeface="+mn-lt"/>
              </a:rPr>
              <a:t>；</a:t>
            </a:r>
          </a:p>
          <a:p>
            <a:pPr>
              <a:lnSpc>
                <a:spcPct val="90000"/>
              </a:lnSpc>
              <a:spcBef>
                <a:spcPct val="20000"/>
              </a:spcBef>
              <a:spcAft>
                <a:spcPts val="20"/>
              </a:spcAft>
              <a:buClrTx/>
              <a:buFontTx/>
              <a:buNone/>
            </a:pPr>
            <a:r>
              <a:rPr lang="en-US" altLang="zh-CN" sz="2000" b="1" dirty="0">
                <a:cs typeface="+mn-ea"/>
                <a:sym typeface="+mn-lt"/>
              </a:rPr>
              <a:t>130</a:t>
            </a:r>
            <a:r>
              <a:rPr lang="zh-CN" altLang="en-US" sz="2000" b="1" dirty="0">
                <a:cs typeface="+mn-ea"/>
                <a:sym typeface="+mn-lt"/>
              </a:rPr>
              <a:t>，</a:t>
            </a:r>
            <a:r>
              <a:rPr lang="en-US" altLang="zh-CN" sz="2000" b="1" dirty="0">
                <a:solidFill>
                  <a:srgbClr val="FF0000"/>
                </a:solidFill>
                <a:cs typeface="+mn-ea"/>
                <a:sym typeface="+mn-lt"/>
              </a:rPr>
              <a:t>130</a:t>
            </a:r>
            <a:r>
              <a:rPr lang="zh-CN" altLang="en-US" sz="2000" b="1" dirty="0">
                <a:solidFill>
                  <a:srgbClr val="FF0000"/>
                </a:solidFill>
                <a:cs typeface="+mn-ea"/>
                <a:sym typeface="+mn-lt"/>
              </a:rPr>
              <a:t>，</a:t>
            </a:r>
            <a:r>
              <a:rPr lang="en-US" altLang="zh-CN" sz="2000" b="1" dirty="0">
                <a:solidFill>
                  <a:srgbClr val="FFC000"/>
                </a:solidFill>
                <a:cs typeface="+mn-ea"/>
                <a:sym typeface="+mn-lt"/>
              </a:rPr>
              <a:t>130</a:t>
            </a:r>
            <a:r>
              <a:rPr lang="zh-CN" altLang="en-US" sz="2000" b="1" dirty="0">
                <a:solidFill>
                  <a:srgbClr val="FFC000"/>
                </a:solidFill>
                <a:cs typeface="+mn-ea"/>
                <a:sym typeface="+mn-lt"/>
              </a:rPr>
              <a:t>，</a:t>
            </a:r>
            <a:r>
              <a:rPr lang="en-US" altLang="zh-CN" sz="2000" b="1" dirty="0">
                <a:solidFill>
                  <a:srgbClr val="FFFF00"/>
                </a:solidFill>
                <a:cs typeface="+mn-ea"/>
                <a:sym typeface="+mn-lt"/>
              </a:rPr>
              <a:t>129</a:t>
            </a:r>
            <a:r>
              <a:rPr lang="zh-CN" altLang="en-US" sz="2000" b="1" dirty="0">
                <a:solidFill>
                  <a:srgbClr val="FF0000"/>
                </a:solidFill>
                <a:cs typeface="+mn-ea"/>
                <a:sym typeface="+mn-lt"/>
              </a:rPr>
              <a:t>，</a:t>
            </a:r>
            <a:r>
              <a:rPr lang="en-US" altLang="zh-CN" sz="2000" b="1" dirty="0">
                <a:solidFill>
                  <a:srgbClr val="92D050"/>
                </a:solidFill>
                <a:cs typeface="+mn-ea"/>
                <a:sym typeface="+mn-lt"/>
              </a:rPr>
              <a:t>134</a:t>
            </a:r>
            <a:r>
              <a:rPr lang="zh-CN" altLang="en-US" sz="2000" b="1" dirty="0">
                <a:solidFill>
                  <a:srgbClr val="FF0000"/>
                </a:solidFill>
                <a:cs typeface="+mn-ea"/>
                <a:sym typeface="+mn-lt"/>
              </a:rPr>
              <a:t>，</a:t>
            </a:r>
            <a:r>
              <a:rPr lang="en-US" altLang="zh-CN" sz="2000" b="1" dirty="0">
                <a:solidFill>
                  <a:srgbClr val="00B050"/>
                </a:solidFill>
                <a:cs typeface="+mn-ea"/>
                <a:sym typeface="+mn-lt"/>
              </a:rPr>
              <a:t>133</a:t>
            </a:r>
            <a:r>
              <a:rPr lang="zh-CN" altLang="en-US" sz="2000" b="1" dirty="0">
                <a:solidFill>
                  <a:srgbClr val="FF0000"/>
                </a:solidFill>
                <a:cs typeface="+mn-ea"/>
                <a:sym typeface="+mn-lt"/>
              </a:rPr>
              <a:t>，</a:t>
            </a:r>
            <a:r>
              <a:rPr lang="en-US" altLang="zh-CN" sz="2000" b="1" dirty="0">
                <a:solidFill>
                  <a:srgbClr val="0070C0"/>
                </a:solidFill>
                <a:cs typeface="+mn-ea"/>
                <a:sym typeface="+mn-lt"/>
              </a:rPr>
              <a:t>130</a:t>
            </a:r>
            <a:r>
              <a:rPr lang="zh-CN" altLang="en-US" sz="2000" b="1" dirty="0">
                <a:solidFill>
                  <a:srgbClr val="FF0000"/>
                </a:solidFill>
                <a:cs typeface="+mn-ea"/>
                <a:sym typeface="+mn-lt"/>
              </a:rPr>
              <a:t>，</a:t>
            </a:r>
            <a:r>
              <a:rPr lang="en-US" altLang="zh-CN" sz="2000" b="1" dirty="0">
                <a:solidFill>
                  <a:srgbClr val="002060"/>
                </a:solidFill>
                <a:cs typeface="+mn-ea"/>
                <a:sym typeface="+mn-lt"/>
              </a:rPr>
              <a:t>130</a:t>
            </a:r>
            <a:r>
              <a:rPr lang="zh-CN" altLang="en-US" sz="2000" b="1" dirty="0">
                <a:solidFill>
                  <a:srgbClr val="FF0000"/>
                </a:solidFill>
                <a:cs typeface="+mn-ea"/>
                <a:sym typeface="+mn-lt"/>
              </a:rPr>
              <a:t>； </a:t>
            </a:r>
          </a:p>
          <a:p>
            <a:pPr>
              <a:lnSpc>
                <a:spcPct val="90000"/>
              </a:lnSpc>
              <a:spcBef>
                <a:spcPct val="20000"/>
              </a:spcBef>
              <a:spcAft>
                <a:spcPts val="20"/>
              </a:spcAft>
              <a:buClrTx/>
              <a:buFontTx/>
              <a:buNone/>
            </a:pPr>
            <a:r>
              <a:rPr lang="en-US" altLang="zh-CN" sz="2000" b="1" dirty="0">
                <a:cs typeface="+mn-ea"/>
                <a:sym typeface="+mn-lt"/>
              </a:rPr>
              <a:t>130</a:t>
            </a:r>
            <a:r>
              <a:rPr lang="zh-CN" altLang="en-US" sz="2000" b="1" dirty="0">
                <a:cs typeface="+mn-ea"/>
                <a:sym typeface="+mn-lt"/>
              </a:rPr>
              <a:t>，</a:t>
            </a:r>
            <a:r>
              <a:rPr lang="en-US" altLang="zh-CN" sz="2000" b="1" dirty="0">
                <a:solidFill>
                  <a:srgbClr val="FF0000"/>
                </a:solidFill>
                <a:cs typeface="+mn-ea"/>
                <a:sym typeface="+mn-lt"/>
              </a:rPr>
              <a:t>130</a:t>
            </a:r>
            <a:r>
              <a:rPr lang="zh-CN" altLang="en-US" sz="2000" b="1" dirty="0">
                <a:solidFill>
                  <a:srgbClr val="FF0000"/>
                </a:solidFill>
                <a:cs typeface="+mn-ea"/>
                <a:sym typeface="+mn-lt"/>
              </a:rPr>
              <a:t>，</a:t>
            </a:r>
            <a:r>
              <a:rPr lang="en-US" altLang="zh-CN" sz="2000" b="1" dirty="0">
                <a:solidFill>
                  <a:srgbClr val="FFC000"/>
                </a:solidFill>
                <a:cs typeface="+mn-ea"/>
                <a:sym typeface="+mn-lt"/>
              </a:rPr>
              <a:t>130</a:t>
            </a:r>
            <a:r>
              <a:rPr lang="zh-CN" altLang="en-US" sz="2000" b="1" dirty="0">
                <a:solidFill>
                  <a:srgbClr val="FF0000"/>
                </a:solidFill>
                <a:cs typeface="+mn-ea"/>
                <a:sym typeface="+mn-lt"/>
              </a:rPr>
              <a:t>，</a:t>
            </a:r>
            <a:r>
              <a:rPr lang="en-US" altLang="zh-CN" sz="2000" b="1" dirty="0">
                <a:solidFill>
                  <a:srgbClr val="FFFF00"/>
                </a:solidFill>
                <a:cs typeface="+mn-ea"/>
                <a:sym typeface="+mn-lt"/>
              </a:rPr>
              <a:t>129</a:t>
            </a:r>
            <a:r>
              <a:rPr lang="zh-CN" altLang="en-US" sz="2000" b="1" dirty="0">
                <a:solidFill>
                  <a:srgbClr val="FF0000"/>
                </a:solidFill>
                <a:cs typeface="+mn-ea"/>
                <a:sym typeface="+mn-lt"/>
              </a:rPr>
              <a:t>，</a:t>
            </a:r>
            <a:r>
              <a:rPr lang="en-US" altLang="zh-CN" sz="2000" b="1" dirty="0">
                <a:solidFill>
                  <a:srgbClr val="92D050"/>
                </a:solidFill>
                <a:cs typeface="+mn-ea"/>
                <a:sym typeface="+mn-lt"/>
              </a:rPr>
              <a:t>132</a:t>
            </a:r>
            <a:r>
              <a:rPr lang="zh-CN" altLang="en-US" sz="2000" b="1" dirty="0">
                <a:solidFill>
                  <a:srgbClr val="FF0000"/>
                </a:solidFill>
                <a:cs typeface="+mn-ea"/>
                <a:sym typeface="+mn-lt"/>
              </a:rPr>
              <a:t>，</a:t>
            </a:r>
            <a:r>
              <a:rPr lang="en-US" altLang="zh-CN" sz="2000" b="1" dirty="0">
                <a:solidFill>
                  <a:srgbClr val="00B050"/>
                </a:solidFill>
                <a:cs typeface="+mn-ea"/>
                <a:sym typeface="+mn-lt"/>
              </a:rPr>
              <a:t>132</a:t>
            </a:r>
            <a:r>
              <a:rPr lang="zh-CN" altLang="en-US" sz="2000" b="1" dirty="0">
                <a:solidFill>
                  <a:srgbClr val="FF0000"/>
                </a:solidFill>
                <a:cs typeface="+mn-ea"/>
                <a:sym typeface="+mn-lt"/>
              </a:rPr>
              <a:t>，</a:t>
            </a:r>
            <a:r>
              <a:rPr lang="en-US" altLang="zh-CN" sz="2000" b="1" dirty="0">
                <a:solidFill>
                  <a:srgbClr val="0070C0"/>
                </a:solidFill>
                <a:cs typeface="+mn-ea"/>
                <a:sym typeface="+mn-lt"/>
              </a:rPr>
              <a:t>130</a:t>
            </a:r>
            <a:r>
              <a:rPr lang="zh-CN" altLang="en-US" sz="2000" b="1" dirty="0">
                <a:solidFill>
                  <a:srgbClr val="FF0000"/>
                </a:solidFill>
                <a:cs typeface="+mn-ea"/>
                <a:sym typeface="+mn-lt"/>
              </a:rPr>
              <a:t>，</a:t>
            </a:r>
            <a:r>
              <a:rPr lang="en-US" altLang="zh-CN" sz="2000" b="1" dirty="0">
                <a:solidFill>
                  <a:srgbClr val="002060"/>
                </a:solidFill>
                <a:cs typeface="+mn-ea"/>
                <a:sym typeface="+mn-lt"/>
              </a:rPr>
              <a:t>130</a:t>
            </a:r>
            <a:r>
              <a:rPr lang="zh-CN" altLang="en-US" sz="2000" b="1" dirty="0">
                <a:cs typeface="+mn-ea"/>
                <a:sym typeface="+mn-lt"/>
              </a:rPr>
              <a:t>；</a:t>
            </a:r>
          </a:p>
          <a:p>
            <a:pPr>
              <a:lnSpc>
                <a:spcPct val="90000"/>
              </a:lnSpc>
              <a:spcBef>
                <a:spcPct val="20000"/>
              </a:spcBef>
              <a:spcAft>
                <a:spcPts val="20"/>
              </a:spcAft>
              <a:buClrTx/>
              <a:buFontTx/>
              <a:buNone/>
            </a:pPr>
            <a:r>
              <a:rPr lang="en-US" altLang="zh-CN" sz="2000" b="1" dirty="0">
                <a:cs typeface="+mn-ea"/>
                <a:sym typeface="+mn-lt"/>
              </a:rPr>
              <a:t>129</a:t>
            </a:r>
            <a:r>
              <a:rPr lang="zh-CN" altLang="en-US" sz="2000" b="1" dirty="0">
                <a:cs typeface="+mn-ea"/>
                <a:sym typeface="+mn-lt"/>
              </a:rPr>
              <a:t>，</a:t>
            </a:r>
            <a:r>
              <a:rPr lang="en-US" altLang="zh-CN" sz="2000" b="1" dirty="0">
                <a:solidFill>
                  <a:srgbClr val="FF0000"/>
                </a:solidFill>
                <a:cs typeface="+mn-ea"/>
                <a:sym typeface="+mn-lt"/>
              </a:rPr>
              <a:t>130</a:t>
            </a:r>
            <a:r>
              <a:rPr lang="zh-CN" altLang="en-US" sz="2000" b="1" dirty="0">
                <a:solidFill>
                  <a:srgbClr val="FF0000"/>
                </a:solidFill>
                <a:cs typeface="+mn-ea"/>
                <a:sym typeface="+mn-lt"/>
              </a:rPr>
              <a:t>，</a:t>
            </a:r>
            <a:r>
              <a:rPr lang="en-US" altLang="zh-CN" sz="2000" b="1" dirty="0">
                <a:solidFill>
                  <a:srgbClr val="FFC000"/>
                </a:solidFill>
                <a:cs typeface="+mn-ea"/>
                <a:sym typeface="+mn-lt"/>
              </a:rPr>
              <a:t>130</a:t>
            </a:r>
            <a:r>
              <a:rPr lang="zh-CN" altLang="en-US" sz="2000" b="1" dirty="0">
                <a:solidFill>
                  <a:srgbClr val="FF0000"/>
                </a:solidFill>
                <a:cs typeface="+mn-ea"/>
                <a:sym typeface="+mn-lt"/>
              </a:rPr>
              <a:t>，</a:t>
            </a:r>
            <a:r>
              <a:rPr lang="en-US" altLang="zh-CN" sz="2000" b="1" dirty="0">
                <a:solidFill>
                  <a:srgbClr val="FFFF00"/>
                </a:solidFill>
                <a:cs typeface="+mn-ea"/>
                <a:sym typeface="+mn-lt"/>
              </a:rPr>
              <a:t>129</a:t>
            </a:r>
            <a:r>
              <a:rPr lang="zh-CN" altLang="en-US" sz="2000" b="1" dirty="0">
                <a:solidFill>
                  <a:srgbClr val="FF0000"/>
                </a:solidFill>
                <a:cs typeface="+mn-ea"/>
                <a:sym typeface="+mn-lt"/>
              </a:rPr>
              <a:t>，</a:t>
            </a:r>
            <a:r>
              <a:rPr lang="en-US" altLang="zh-CN" sz="2000" b="1" dirty="0">
                <a:solidFill>
                  <a:srgbClr val="92D050"/>
                </a:solidFill>
                <a:cs typeface="+mn-ea"/>
                <a:sym typeface="+mn-lt"/>
              </a:rPr>
              <a:t>130</a:t>
            </a:r>
            <a:r>
              <a:rPr lang="zh-CN" altLang="en-US" sz="2000" b="1" dirty="0">
                <a:solidFill>
                  <a:srgbClr val="FF0000"/>
                </a:solidFill>
                <a:cs typeface="+mn-ea"/>
                <a:sym typeface="+mn-lt"/>
              </a:rPr>
              <a:t>，</a:t>
            </a:r>
            <a:r>
              <a:rPr lang="en-US" altLang="zh-CN" sz="2000" b="1" dirty="0">
                <a:solidFill>
                  <a:srgbClr val="00B050"/>
                </a:solidFill>
                <a:cs typeface="+mn-ea"/>
                <a:sym typeface="+mn-lt"/>
              </a:rPr>
              <a:t>130</a:t>
            </a:r>
            <a:r>
              <a:rPr lang="zh-CN" altLang="en-US" sz="2000" b="1" dirty="0">
                <a:solidFill>
                  <a:srgbClr val="FF0000"/>
                </a:solidFill>
                <a:cs typeface="+mn-ea"/>
                <a:sym typeface="+mn-lt"/>
              </a:rPr>
              <a:t>，</a:t>
            </a:r>
            <a:r>
              <a:rPr lang="en-US" altLang="zh-CN" sz="2000" b="1" dirty="0">
                <a:solidFill>
                  <a:srgbClr val="0070C0"/>
                </a:solidFill>
                <a:cs typeface="+mn-ea"/>
                <a:sym typeface="+mn-lt"/>
              </a:rPr>
              <a:t>129</a:t>
            </a:r>
            <a:r>
              <a:rPr lang="zh-CN" altLang="en-US" sz="2000" b="1" dirty="0">
                <a:solidFill>
                  <a:srgbClr val="FF0000"/>
                </a:solidFill>
                <a:cs typeface="+mn-ea"/>
                <a:sym typeface="+mn-lt"/>
              </a:rPr>
              <a:t>，</a:t>
            </a:r>
            <a:r>
              <a:rPr lang="en-US" altLang="zh-CN" sz="2000" b="1" dirty="0">
                <a:solidFill>
                  <a:srgbClr val="002060"/>
                </a:solidFill>
                <a:cs typeface="+mn-ea"/>
                <a:sym typeface="+mn-lt"/>
              </a:rPr>
              <a:t>129</a:t>
            </a:r>
            <a:r>
              <a:rPr lang="zh-CN" altLang="en-US" sz="2000" b="1" dirty="0">
                <a:cs typeface="+mn-ea"/>
                <a:sym typeface="+mn-lt"/>
              </a:rPr>
              <a:t>；</a:t>
            </a:r>
          </a:p>
          <a:p>
            <a:pPr>
              <a:lnSpc>
                <a:spcPct val="90000"/>
              </a:lnSpc>
              <a:spcBef>
                <a:spcPct val="20000"/>
              </a:spcBef>
              <a:spcAft>
                <a:spcPts val="20"/>
              </a:spcAft>
              <a:buClrTx/>
              <a:buFontTx/>
              <a:buNone/>
            </a:pPr>
            <a:r>
              <a:rPr lang="en-US" altLang="zh-CN" sz="2000" b="1" dirty="0">
                <a:cs typeface="+mn-ea"/>
                <a:sym typeface="+mn-lt"/>
              </a:rPr>
              <a:t>127</a:t>
            </a:r>
            <a:r>
              <a:rPr lang="zh-CN" altLang="en-US" sz="2000" b="1" dirty="0">
                <a:cs typeface="+mn-ea"/>
                <a:sym typeface="+mn-lt"/>
              </a:rPr>
              <a:t>，</a:t>
            </a:r>
            <a:r>
              <a:rPr lang="en-US" altLang="zh-CN" sz="2000" b="1" dirty="0">
                <a:solidFill>
                  <a:srgbClr val="FF0000"/>
                </a:solidFill>
                <a:cs typeface="+mn-ea"/>
                <a:sym typeface="+mn-lt"/>
              </a:rPr>
              <a:t>128</a:t>
            </a:r>
            <a:r>
              <a:rPr lang="zh-CN" altLang="en-US" sz="2000" b="1" dirty="0">
                <a:solidFill>
                  <a:srgbClr val="FF0000"/>
                </a:solidFill>
                <a:cs typeface="+mn-ea"/>
                <a:sym typeface="+mn-lt"/>
              </a:rPr>
              <a:t>，</a:t>
            </a:r>
            <a:r>
              <a:rPr lang="en-US" altLang="zh-CN" sz="2000" b="1" dirty="0">
                <a:solidFill>
                  <a:srgbClr val="FFC000"/>
                </a:solidFill>
                <a:cs typeface="+mn-ea"/>
                <a:sym typeface="+mn-lt"/>
              </a:rPr>
              <a:t>127</a:t>
            </a:r>
            <a:r>
              <a:rPr lang="zh-CN" altLang="en-US" sz="2000" b="1" dirty="0">
                <a:solidFill>
                  <a:srgbClr val="FF0000"/>
                </a:solidFill>
                <a:cs typeface="+mn-ea"/>
                <a:sym typeface="+mn-lt"/>
              </a:rPr>
              <a:t>，</a:t>
            </a:r>
            <a:r>
              <a:rPr lang="en-US" altLang="zh-CN" sz="2000" b="1" dirty="0">
                <a:solidFill>
                  <a:srgbClr val="FFFF00"/>
                </a:solidFill>
                <a:cs typeface="+mn-ea"/>
                <a:sym typeface="+mn-lt"/>
              </a:rPr>
              <a:t>129</a:t>
            </a:r>
            <a:r>
              <a:rPr lang="zh-CN" altLang="en-US" sz="2000" b="1" dirty="0">
                <a:solidFill>
                  <a:srgbClr val="FF0000"/>
                </a:solidFill>
                <a:cs typeface="+mn-ea"/>
                <a:sym typeface="+mn-lt"/>
              </a:rPr>
              <a:t>，</a:t>
            </a:r>
            <a:r>
              <a:rPr lang="en-US" altLang="zh-CN" sz="2000" b="1" dirty="0">
                <a:solidFill>
                  <a:srgbClr val="92D050"/>
                </a:solidFill>
                <a:cs typeface="+mn-ea"/>
                <a:sym typeface="+mn-lt"/>
              </a:rPr>
              <a:t>131</a:t>
            </a:r>
            <a:r>
              <a:rPr lang="zh-CN" altLang="en-US" sz="2000" b="1" dirty="0">
                <a:solidFill>
                  <a:srgbClr val="FF0000"/>
                </a:solidFill>
                <a:cs typeface="+mn-ea"/>
                <a:sym typeface="+mn-lt"/>
              </a:rPr>
              <a:t>，</a:t>
            </a:r>
            <a:r>
              <a:rPr lang="en-US" altLang="zh-CN" sz="2000" b="1" dirty="0">
                <a:solidFill>
                  <a:srgbClr val="00B050"/>
                </a:solidFill>
                <a:cs typeface="+mn-ea"/>
                <a:sym typeface="+mn-lt"/>
              </a:rPr>
              <a:t>129</a:t>
            </a:r>
            <a:r>
              <a:rPr lang="zh-CN" altLang="en-US" sz="2000" b="1" dirty="0">
                <a:solidFill>
                  <a:srgbClr val="FF0000"/>
                </a:solidFill>
                <a:cs typeface="+mn-ea"/>
                <a:sym typeface="+mn-lt"/>
              </a:rPr>
              <a:t>，</a:t>
            </a:r>
            <a:r>
              <a:rPr lang="en-US" altLang="zh-CN" sz="2000" b="1" dirty="0">
                <a:solidFill>
                  <a:srgbClr val="0070C0"/>
                </a:solidFill>
                <a:cs typeface="+mn-ea"/>
                <a:sym typeface="+mn-lt"/>
              </a:rPr>
              <a:t>131</a:t>
            </a:r>
            <a:r>
              <a:rPr lang="zh-CN" altLang="en-US" sz="2000" b="1" dirty="0">
                <a:solidFill>
                  <a:srgbClr val="FF0000"/>
                </a:solidFill>
                <a:cs typeface="+mn-ea"/>
                <a:sym typeface="+mn-lt"/>
              </a:rPr>
              <a:t>，</a:t>
            </a:r>
            <a:r>
              <a:rPr lang="en-US" altLang="zh-CN" sz="2000" b="1" dirty="0">
                <a:solidFill>
                  <a:srgbClr val="002060"/>
                </a:solidFill>
                <a:cs typeface="+mn-ea"/>
                <a:sym typeface="+mn-lt"/>
              </a:rPr>
              <a:t>130</a:t>
            </a:r>
            <a:r>
              <a:rPr lang="zh-CN" altLang="en-US" sz="2000" b="1" dirty="0">
                <a:cs typeface="+mn-ea"/>
                <a:sym typeface="+mn-lt"/>
              </a:rPr>
              <a:t>；</a:t>
            </a:r>
          </a:p>
          <a:p>
            <a:pPr>
              <a:lnSpc>
                <a:spcPct val="90000"/>
              </a:lnSpc>
              <a:spcBef>
                <a:spcPct val="20000"/>
              </a:spcBef>
              <a:spcAft>
                <a:spcPts val="20"/>
              </a:spcAft>
              <a:buClrTx/>
              <a:buFontTx/>
              <a:buNone/>
            </a:pPr>
            <a:r>
              <a:rPr lang="en-US" altLang="zh-CN" sz="2000" b="1" dirty="0">
                <a:cs typeface="+mn-ea"/>
                <a:sym typeface="+mn-lt"/>
              </a:rPr>
              <a:t>127</a:t>
            </a:r>
            <a:r>
              <a:rPr lang="zh-CN" altLang="en-US" sz="2000" b="1" dirty="0">
                <a:cs typeface="+mn-ea"/>
                <a:sym typeface="+mn-lt"/>
              </a:rPr>
              <a:t>，</a:t>
            </a:r>
            <a:r>
              <a:rPr lang="en-US" altLang="zh-CN" sz="2000" b="1" dirty="0">
                <a:solidFill>
                  <a:srgbClr val="FF0000"/>
                </a:solidFill>
                <a:cs typeface="+mn-ea"/>
                <a:sym typeface="+mn-lt"/>
              </a:rPr>
              <a:t>128</a:t>
            </a:r>
            <a:r>
              <a:rPr lang="zh-CN" altLang="en-US" sz="2000" b="1" dirty="0">
                <a:solidFill>
                  <a:srgbClr val="FF0000"/>
                </a:solidFill>
                <a:cs typeface="+mn-ea"/>
                <a:sym typeface="+mn-lt"/>
              </a:rPr>
              <a:t>，</a:t>
            </a:r>
            <a:r>
              <a:rPr lang="en-US" altLang="zh-CN" sz="2000" b="1" dirty="0">
                <a:solidFill>
                  <a:srgbClr val="FFC000"/>
                </a:solidFill>
                <a:cs typeface="+mn-ea"/>
                <a:sym typeface="+mn-lt"/>
              </a:rPr>
              <a:t>127</a:t>
            </a:r>
            <a:r>
              <a:rPr lang="zh-CN" altLang="en-US" sz="2000" b="1" dirty="0">
                <a:solidFill>
                  <a:srgbClr val="FF0000"/>
                </a:solidFill>
                <a:cs typeface="+mn-ea"/>
                <a:sym typeface="+mn-lt"/>
              </a:rPr>
              <a:t>，</a:t>
            </a:r>
            <a:r>
              <a:rPr lang="en-US" altLang="zh-CN" sz="2000" b="1" dirty="0">
                <a:solidFill>
                  <a:srgbClr val="FFFF00"/>
                </a:solidFill>
                <a:cs typeface="+mn-ea"/>
                <a:sym typeface="+mn-lt"/>
              </a:rPr>
              <a:t>128</a:t>
            </a:r>
            <a:r>
              <a:rPr lang="zh-CN" altLang="en-US" sz="2000" b="1" dirty="0">
                <a:solidFill>
                  <a:srgbClr val="FF0000"/>
                </a:solidFill>
                <a:cs typeface="+mn-ea"/>
                <a:sym typeface="+mn-lt"/>
              </a:rPr>
              <a:t>，</a:t>
            </a:r>
            <a:r>
              <a:rPr lang="en-US" altLang="zh-CN" sz="2000" b="1" dirty="0">
                <a:solidFill>
                  <a:srgbClr val="92D050"/>
                </a:solidFill>
                <a:cs typeface="+mn-ea"/>
                <a:sym typeface="+mn-lt"/>
              </a:rPr>
              <a:t>127</a:t>
            </a:r>
            <a:r>
              <a:rPr lang="zh-CN" altLang="en-US" sz="2000" b="1" dirty="0">
                <a:solidFill>
                  <a:srgbClr val="FF0000"/>
                </a:solidFill>
                <a:cs typeface="+mn-ea"/>
                <a:sym typeface="+mn-lt"/>
              </a:rPr>
              <a:t>，</a:t>
            </a:r>
            <a:r>
              <a:rPr lang="en-US" altLang="zh-CN" sz="2000" b="1" dirty="0">
                <a:solidFill>
                  <a:srgbClr val="00B050"/>
                </a:solidFill>
                <a:cs typeface="+mn-ea"/>
                <a:sym typeface="+mn-lt"/>
              </a:rPr>
              <a:t>128</a:t>
            </a:r>
            <a:r>
              <a:rPr lang="zh-CN" altLang="en-US" sz="2000" b="1" dirty="0">
                <a:solidFill>
                  <a:srgbClr val="FF0000"/>
                </a:solidFill>
                <a:cs typeface="+mn-ea"/>
                <a:sym typeface="+mn-lt"/>
              </a:rPr>
              <a:t>，</a:t>
            </a:r>
            <a:r>
              <a:rPr lang="en-US" altLang="zh-CN" sz="2000" b="1" dirty="0">
                <a:solidFill>
                  <a:srgbClr val="0070C0"/>
                </a:solidFill>
                <a:cs typeface="+mn-ea"/>
                <a:sym typeface="+mn-lt"/>
              </a:rPr>
              <a:t>132</a:t>
            </a:r>
            <a:r>
              <a:rPr lang="zh-CN" altLang="en-US" sz="2000" b="1" dirty="0">
                <a:solidFill>
                  <a:srgbClr val="FF0000"/>
                </a:solidFill>
                <a:cs typeface="+mn-ea"/>
                <a:sym typeface="+mn-lt"/>
              </a:rPr>
              <a:t>，</a:t>
            </a:r>
            <a:r>
              <a:rPr lang="en-US" altLang="zh-CN" sz="2000" b="1" dirty="0">
                <a:solidFill>
                  <a:srgbClr val="002060"/>
                </a:solidFill>
                <a:cs typeface="+mn-ea"/>
                <a:sym typeface="+mn-lt"/>
              </a:rPr>
              <a:t>132</a:t>
            </a:r>
            <a:r>
              <a:rPr lang="zh-CN" altLang="en-US" sz="2000" b="1" dirty="0">
                <a:cs typeface="+mn-ea"/>
                <a:sym typeface="+mn-lt"/>
              </a:rPr>
              <a:t>；</a:t>
            </a:r>
          </a:p>
          <a:p>
            <a:pPr>
              <a:lnSpc>
                <a:spcPct val="90000"/>
              </a:lnSpc>
              <a:spcBef>
                <a:spcPct val="20000"/>
              </a:spcBef>
              <a:spcAft>
                <a:spcPts val="20"/>
              </a:spcAft>
              <a:buClrTx/>
              <a:buFontTx/>
              <a:buNone/>
            </a:pPr>
            <a:r>
              <a:rPr lang="en-US" altLang="zh-CN" sz="2000" b="1" dirty="0">
                <a:cs typeface="+mn-ea"/>
                <a:sym typeface="+mn-lt"/>
              </a:rPr>
              <a:t>125</a:t>
            </a:r>
            <a:r>
              <a:rPr lang="zh-CN" altLang="en-US" sz="2000" b="1" dirty="0">
                <a:cs typeface="+mn-ea"/>
                <a:sym typeface="+mn-lt"/>
              </a:rPr>
              <a:t>，</a:t>
            </a:r>
            <a:r>
              <a:rPr lang="en-US" altLang="zh-CN" sz="2000" b="1" dirty="0">
                <a:solidFill>
                  <a:srgbClr val="FF0000"/>
                </a:solidFill>
                <a:cs typeface="+mn-ea"/>
                <a:sym typeface="+mn-lt"/>
              </a:rPr>
              <a:t>126</a:t>
            </a:r>
            <a:r>
              <a:rPr lang="zh-CN" altLang="en-US" sz="2000" b="1" dirty="0">
                <a:solidFill>
                  <a:srgbClr val="FF0000"/>
                </a:solidFill>
                <a:cs typeface="+mn-ea"/>
                <a:sym typeface="+mn-lt"/>
              </a:rPr>
              <a:t>，</a:t>
            </a:r>
            <a:r>
              <a:rPr lang="en-US" altLang="zh-CN" sz="2000" b="1" dirty="0">
                <a:solidFill>
                  <a:srgbClr val="FFC000"/>
                </a:solidFill>
                <a:cs typeface="+mn-ea"/>
                <a:sym typeface="+mn-lt"/>
              </a:rPr>
              <a:t>129</a:t>
            </a:r>
            <a:r>
              <a:rPr lang="zh-CN" altLang="en-US" sz="2000" b="1" dirty="0">
                <a:solidFill>
                  <a:srgbClr val="FF0000"/>
                </a:solidFill>
                <a:cs typeface="+mn-ea"/>
                <a:sym typeface="+mn-lt"/>
              </a:rPr>
              <a:t>，</a:t>
            </a:r>
            <a:r>
              <a:rPr lang="en-US" altLang="zh-CN" sz="2000" b="1" dirty="0">
                <a:solidFill>
                  <a:srgbClr val="FFFF00"/>
                </a:solidFill>
                <a:cs typeface="+mn-ea"/>
                <a:sym typeface="+mn-lt"/>
              </a:rPr>
              <a:t>129</a:t>
            </a:r>
            <a:r>
              <a:rPr lang="zh-CN" altLang="en-US" sz="2000" b="1" dirty="0">
                <a:solidFill>
                  <a:srgbClr val="FF0000"/>
                </a:solidFill>
                <a:cs typeface="+mn-ea"/>
                <a:sym typeface="+mn-lt"/>
              </a:rPr>
              <a:t>，</a:t>
            </a:r>
            <a:r>
              <a:rPr lang="en-US" altLang="zh-CN" sz="2000" b="1" dirty="0">
                <a:solidFill>
                  <a:srgbClr val="92D050"/>
                </a:solidFill>
                <a:cs typeface="+mn-ea"/>
                <a:sym typeface="+mn-lt"/>
              </a:rPr>
              <a:t>127</a:t>
            </a:r>
            <a:r>
              <a:rPr lang="zh-CN" altLang="en-US" sz="2000" b="1" dirty="0">
                <a:solidFill>
                  <a:srgbClr val="FF0000"/>
                </a:solidFill>
                <a:cs typeface="+mn-ea"/>
                <a:sym typeface="+mn-lt"/>
              </a:rPr>
              <a:t>，</a:t>
            </a:r>
            <a:r>
              <a:rPr lang="en-US" altLang="zh-CN" sz="2000" b="1" dirty="0">
                <a:solidFill>
                  <a:srgbClr val="00B050"/>
                </a:solidFill>
                <a:cs typeface="+mn-ea"/>
                <a:sym typeface="+mn-lt"/>
              </a:rPr>
              <a:t>129</a:t>
            </a:r>
            <a:r>
              <a:rPr lang="zh-CN" altLang="en-US" sz="2000" b="1" dirty="0">
                <a:solidFill>
                  <a:srgbClr val="FF0000"/>
                </a:solidFill>
                <a:cs typeface="+mn-ea"/>
                <a:sym typeface="+mn-lt"/>
              </a:rPr>
              <a:t>，</a:t>
            </a:r>
            <a:r>
              <a:rPr lang="en-US" altLang="zh-CN" sz="2000" b="1" dirty="0">
                <a:solidFill>
                  <a:srgbClr val="0070C0"/>
                </a:solidFill>
                <a:cs typeface="+mn-ea"/>
                <a:sym typeface="+mn-lt"/>
              </a:rPr>
              <a:t>133</a:t>
            </a:r>
            <a:r>
              <a:rPr lang="zh-CN" altLang="en-US" sz="2000" b="1" dirty="0">
                <a:solidFill>
                  <a:srgbClr val="FF0000"/>
                </a:solidFill>
                <a:cs typeface="+mn-ea"/>
                <a:sym typeface="+mn-lt"/>
              </a:rPr>
              <a:t>，</a:t>
            </a:r>
            <a:r>
              <a:rPr lang="en-US" altLang="zh-CN" sz="2000" b="1" dirty="0">
                <a:solidFill>
                  <a:srgbClr val="002060"/>
                </a:solidFill>
                <a:cs typeface="+mn-ea"/>
                <a:sym typeface="+mn-lt"/>
              </a:rPr>
              <a:t>132</a:t>
            </a:r>
            <a:r>
              <a:rPr lang="zh-CN" altLang="en-US" sz="2000" b="1" dirty="0">
                <a:cs typeface="+mn-ea"/>
                <a:sym typeface="+mn-lt"/>
              </a:rPr>
              <a:t>；</a:t>
            </a:r>
          </a:p>
          <a:p>
            <a:pPr>
              <a:lnSpc>
                <a:spcPct val="90000"/>
              </a:lnSpc>
              <a:spcBef>
                <a:spcPct val="20000"/>
              </a:spcBef>
              <a:spcAft>
                <a:spcPts val="20"/>
              </a:spcAft>
              <a:buClrTx/>
              <a:buFontTx/>
              <a:buNone/>
            </a:pPr>
            <a:r>
              <a:rPr lang="en-US" altLang="zh-CN" sz="2000" b="1" dirty="0">
                <a:cs typeface="+mn-ea"/>
                <a:sym typeface="+mn-lt"/>
              </a:rPr>
              <a:t>127</a:t>
            </a:r>
            <a:r>
              <a:rPr lang="zh-CN" altLang="en-US" sz="2000" b="1" dirty="0">
                <a:cs typeface="+mn-ea"/>
                <a:sym typeface="+mn-lt"/>
              </a:rPr>
              <a:t>，</a:t>
            </a:r>
            <a:r>
              <a:rPr lang="en-US" altLang="zh-CN" sz="2000" b="1" dirty="0">
                <a:solidFill>
                  <a:srgbClr val="FF0000"/>
                </a:solidFill>
                <a:cs typeface="+mn-ea"/>
                <a:sym typeface="+mn-lt"/>
              </a:rPr>
              <a:t>125</a:t>
            </a:r>
            <a:r>
              <a:rPr lang="zh-CN" altLang="en-US" sz="2000" b="1" dirty="0">
                <a:solidFill>
                  <a:srgbClr val="FF0000"/>
                </a:solidFill>
                <a:cs typeface="+mn-ea"/>
                <a:sym typeface="+mn-lt"/>
              </a:rPr>
              <a:t>，</a:t>
            </a:r>
            <a:r>
              <a:rPr lang="en-US" altLang="zh-CN" sz="2000" b="1" dirty="0">
                <a:solidFill>
                  <a:srgbClr val="FFC000"/>
                </a:solidFill>
                <a:cs typeface="+mn-ea"/>
                <a:sym typeface="+mn-lt"/>
              </a:rPr>
              <a:t>128</a:t>
            </a:r>
            <a:r>
              <a:rPr lang="zh-CN" altLang="en-US" sz="2000" b="1" dirty="0">
                <a:solidFill>
                  <a:srgbClr val="FF0000"/>
                </a:solidFill>
                <a:cs typeface="+mn-ea"/>
                <a:sym typeface="+mn-lt"/>
              </a:rPr>
              <a:t>，</a:t>
            </a:r>
            <a:r>
              <a:rPr lang="en-US" altLang="zh-CN" sz="2000" b="1" dirty="0">
                <a:solidFill>
                  <a:srgbClr val="FFFF00"/>
                </a:solidFill>
                <a:cs typeface="+mn-ea"/>
                <a:sym typeface="+mn-lt"/>
              </a:rPr>
              <a:t>128</a:t>
            </a:r>
            <a:r>
              <a:rPr lang="zh-CN" altLang="en-US" sz="2000" b="1" dirty="0">
                <a:solidFill>
                  <a:srgbClr val="FF0000"/>
                </a:solidFill>
                <a:cs typeface="+mn-ea"/>
                <a:sym typeface="+mn-lt"/>
              </a:rPr>
              <a:t>，</a:t>
            </a:r>
            <a:r>
              <a:rPr lang="en-US" altLang="zh-CN" sz="2000" b="1" dirty="0">
                <a:solidFill>
                  <a:srgbClr val="92D050"/>
                </a:solidFill>
                <a:cs typeface="+mn-ea"/>
                <a:sym typeface="+mn-lt"/>
              </a:rPr>
              <a:t>126</a:t>
            </a:r>
            <a:r>
              <a:rPr lang="zh-CN" altLang="en-US" sz="2000" b="1" dirty="0">
                <a:solidFill>
                  <a:srgbClr val="FF0000"/>
                </a:solidFill>
                <a:cs typeface="+mn-ea"/>
                <a:sym typeface="+mn-lt"/>
              </a:rPr>
              <a:t>，</a:t>
            </a:r>
            <a:r>
              <a:rPr lang="en-US" altLang="zh-CN" sz="2000" b="1" dirty="0">
                <a:solidFill>
                  <a:srgbClr val="00B050"/>
                </a:solidFill>
                <a:cs typeface="+mn-ea"/>
                <a:sym typeface="+mn-lt"/>
              </a:rPr>
              <a:t>130</a:t>
            </a:r>
            <a:r>
              <a:rPr lang="zh-CN" altLang="en-US" sz="2000" b="1" dirty="0">
                <a:solidFill>
                  <a:srgbClr val="FF0000"/>
                </a:solidFill>
                <a:cs typeface="+mn-ea"/>
                <a:sym typeface="+mn-lt"/>
              </a:rPr>
              <a:t>，</a:t>
            </a:r>
            <a:r>
              <a:rPr lang="en-US" altLang="zh-CN" sz="2000" b="1" dirty="0">
                <a:solidFill>
                  <a:srgbClr val="0070C0"/>
                </a:solidFill>
                <a:cs typeface="+mn-ea"/>
                <a:sym typeface="+mn-lt"/>
              </a:rPr>
              <a:t>131</a:t>
            </a:r>
            <a:r>
              <a:rPr lang="zh-CN" altLang="en-US" sz="2000" b="1" dirty="0">
                <a:solidFill>
                  <a:srgbClr val="FF0000"/>
                </a:solidFill>
                <a:cs typeface="+mn-ea"/>
                <a:sym typeface="+mn-lt"/>
              </a:rPr>
              <a:t>，</a:t>
            </a:r>
            <a:r>
              <a:rPr lang="en-US" altLang="zh-CN" sz="2000" b="1" dirty="0">
                <a:solidFill>
                  <a:srgbClr val="002060"/>
                </a:solidFill>
                <a:cs typeface="+mn-ea"/>
                <a:sym typeface="+mn-lt"/>
              </a:rPr>
              <a:t>131</a:t>
            </a:r>
            <a:endParaRPr lang="ja-JP" altLang="en-US" sz="2000" dirty="0">
              <a:solidFill>
                <a:srgbClr val="002060"/>
              </a:solidFill>
              <a:cs typeface="+mn-ea"/>
              <a:sym typeface="+mn-lt"/>
            </a:endParaRPr>
          </a:p>
        </p:txBody>
      </p:sp>
    </p:spTree>
    <p:extLst>
      <p:ext uri="{BB962C8B-B14F-4D97-AF65-F5344CB8AC3E}">
        <p14:creationId xmlns:p14="http://schemas.microsoft.com/office/powerpoint/2010/main" val="382646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en-US">
              <a:cs typeface="+mn-ea"/>
              <a:sym typeface="+mn-lt"/>
            </a:endParaRPr>
          </a:p>
        </p:txBody>
      </p:sp>
      <p:sp>
        <p:nvSpPr>
          <p:cNvPr id="2" name="标题 1">
            <a:extLst>
              <a:ext uri="{FF2B5EF4-FFF2-40B4-BE49-F238E27FC236}">
                <a16:creationId xmlns:a16="http://schemas.microsoft.com/office/drawing/2014/main" id="{FBBF53C4-BD20-4411-8008-228A71007939}"/>
              </a:ext>
            </a:extLst>
          </p:cNvPr>
          <p:cNvSpPr>
            <a:spLocks noGrp="1"/>
          </p:cNvSpPr>
          <p:nvPr>
            <p:ph type="title"/>
          </p:nvPr>
        </p:nvSpPr>
        <p:spPr>
          <a:xfrm>
            <a:off x="838200" y="963877"/>
            <a:ext cx="3494362" cy="4930246"/>
          </a:xfrm>
        </p:spPr>
        <p:txBody>
          <a:bodyPr>
            <a:normAutofit/>
          </a:bodyPr>
          <a:lstStyle/>
          <a:p>
            <a:pPr algn="r">
              <a:spcBef>
                <a:spcPct val="20000"/>
              </a:spcBef>
              <a:spcAft>
                <a:spcPts val="20"/>
              </a:spcAft>
            </a:pPr>
            <a:r>
              <a:rPr lang="zh-CN" altLang="en-US" dirty="0">
                <a:solidFill>
                  <a:schemeClr val="accent1"/>
                </a:solidFill>
                <a:latin typeface="+mn-lt"/>
                <a:ea typeface="+mn-ea"/>
                <a:cs typeface="+mn-ea"/>
                <a:sym typeface="+mn-lt"/>
              </a:rPr>
              <a:t>为什么需要图像压缩</a:t>
            </a:r>
          </a:p>
        </p:txBody>
      </p:sp>
      <p:cxnSp>
        <p:nvCxnSpPr>
          <p:cNvPr id="13"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706569CB-5D14-4CC3-9090-ED9735898DB8}"/>
              </a:ext>
            </a:extLst>
          </p:cNvPr>
          <p:cNvSpPr>
            <a:spLocks noGrp="1"/>
          </p:cNvSpPr>
          <p:nvPr>
            <p:ph idx="1"/>
          </p:nvPr>
        </p:nvSpPr>
        <p:spPr>
          <a:xfrm>
            <a:off x="4976031" y="963877"/>
            <a:ext cx="6377769" cy="4930246"/>
          </a:xfrm>
        </p:spPr>
        <p:txBody>
          <a:bodyPr anchor="ctr">
            <a:normAutofit/>
          </a:bodyPr>
          <a:lstStyle/>
          <a:p>
            <a:pPr>
              <a:spcBef>
                <a:spcPct val="20000"/>
              </a:spcBef>
              <a:spcAft>
                <a:spcPts val="20"/>
              </a:spcAft>
            </a:pPr>
            <a:r>
              <a:rPr lang="zh-CN" altLang="en-US" sz="2200" dirty="0">
                <a:cs typeface="+mn-ea"/>
                <a:sym typeface="+mn-lt"/>
              </a:rPr>
              <a:t>图像的数据量通常很大，对存储、处理和传输带来许多问题（对比视频）</a:t>
            </a:r>
            <a:endParaRPr lang="en-US" altLang="zh-CN" sz="2200" dirty="0">
              <a:cs typeface="+mn-ea"/>
              <a:sym typeface="+mn-lt"/>
            </a:endParaRPr>
          </a:p>
          <a:p>
            <a:pPr marL="0" indent="0">
              <a:spcBef>
                <a:spcPct val="20000"/>
              </a:spcBef>
              <a:spcAft>
                <a:spcPts val="20"/>
              </a:spcAft>
              <a:buClr>
                <a:schemeClr val="folHlink"/>
              </a:buClr>
              <a:buSzPct val="60000"/>
              <a:buNone/>
              <a:defRPr/>
            </a:pPr>
            <a:r>
              <a:rPr lang="ja-JP" altLang="en-US" sz="2200" dirty="0">
                <a:cs typeface="+mn-ea"/>
                <a:sym typeface="+mn-lt"/>
              </a:rPr>
              <a:t>一幅</a:t>
            </a:r>
            <a:r>
              <a:rPr lang="zh-CN" altLang="en-US" sz="2200" dirty="0">
                <a:cs typeface="+mn-ea"/>
                <a:sym typeface="+mn-lt"/>
              </a:rPr>
              <a:t>512</a:t>
            </a:r>
            <a:r>
              <a:rPr lang="en-US" altLang="ja-JP" sz="2200" dirty="0">
                <a:cs typeface="+mn-ea"/>
                <a:sym typeface="+mn-lt"/>
              </a:rPr>
              <a:t>×</a:t>
            </a:r>
            <a:r>
              <a:rPr lang="en-US" altLang="zh-CN" sz="2200" dirty="0">
                <a:cs typeface="+mn-ea"/>
                <a:sym typeface="+mn-lt"/>
              </a:rPr>
              <a:t>512</a:t>
            </a:r>
            <a:r>
              <a:rPr lang="ja-JP" altLang="en-US" sz="2200" dirty="0">
                <a:cs typeface="+mn-ea"/>
                <a:sym typeface="+mn-lt"/>
              </a:rPr>
              <a:t>的</a:t>
            </a:r>
            <a:r>
              <a:rPr lang="en-US" altLang="ja-JP" sz="2200" dirty="0">
                <a:cs typeface="+mn-ea"/>
                <a:sym typeface="+mn-lt"/>
              </a:rPr>
              <a:t>8</a:t>
            </a:r>
            <a:r>
              <a:rPr lang="zh-CN" altLang="en-US" sz="2200" dirty="0">
                <a:cs typeface="+mn-ea"/>
                <a:sym typeface="+mn-lt"/>
              </a:rPr>
              <a:t>比特灰度</a:t>
            </a:r>
            <a:r>
              <a:rPr lang="ja-JP" altLang="en-US" sz="2200" dirty="0">
                <a:cs typeface="+mn-ea"/>
                <a:sym typeface="+mn-lt"/>
              </a:rPr>
              <a:t>图像</a:t>
            </a:r>
            <a:r>
              <a:rPr lang="zh-CN" altLang="en-US" sz="2200" dirty="0">
                <a:cs typeface="+mn-ea"/>
                <a:sym typeface="+mn-lt"/>
              </a:rPr>
              <a:t>所占空间</a:t>
            </a:r>
            <a:r>
              <a:rPr lang="ja-JP" altLang="en-US" sz="2200" dirty="0">
                <a:cs typeface="+mn-ea"/>
                <a:sym typeface="+mn-lt"/>
              </a:rPr>
              <a:t>为</a:t>
            </a:r>
            <a:endParaRPr lang="en-US" altLang="ja-JP" sz="2200" dirty="0">
              <a:cs typeface="+mn-ea"/>
              <a:sym typeface="+mn-lt"/>
            </a:endParaRPr>
          </a:p>
          <a:p>
            <a:pPr marL="0" indent="0">
              <a:spcBef>
                <a:spcPct val="20000"/>
              </a:spcBef>
              <a:spcAft>
                <a:spcPts val="20"/>
              </a:spcAft>
              <a:buClr>
                <a:schemeClr val="folHlink"/>
              </a:buClr>
              <a:buSzPct val="60000"/>
              <a:buNone/>
              <a:defRPr/>
            </a:pPr>
            <a:r>
              <a:rPr lang="en-US" altLang="ja-JP" sz="2200" dirty="0">
                <a:cs typeface="+mn-ea"/>
                <a:sym typeface="+mn-lt"/>
              </a:rPr>
              <a:t>            </a:t>
            </a:r>
            <a:r>
              <a:rPr lang="ja-JP" altLang="en-US" sz="2200" dirty="0">
                <a:cs typeface="+mn-ea"/>
                <a:sym typeface="+mn-lt"/>
              </a:rPr>
              <a:t>512</a:t>
            </a:r>
            <a:r>
              <a:rPr lang="en-US" altLang="ja-JP" sz="2200" dirty="0">
                <a:cs typeface="+mn-ea"/>
                <a:sym typeface="+mn-lt"/>
              </a:rPr>
              <a:t>×512×8 = </a:t>
            </a:r>
            <a:r>
              <a:rPr lang="en-US" altLang="zh-CN" sz="2200" dirty="0">
                <a:cs typeface="+mn-ea"/>
                <a:sym typeface="+mn-lt"/>
              </a:rPr>
              <a:t>256 kB</a:t>
            </a:r>
            <a:r>
              <a:rPr lang="en-US" altLang="ja-JP" sz="2200" dirty="0">
                <a:cs typeface="+mn-ea"/>
                <a:sym typeface="+mn-lt"/>
              </a:rPr>
              <a:t>  </a:t>
            </a:r>
          </a:p>
          <a:p>
            <a:pPr marL="0" indent="0">
              <a:spcBef>
                <a:spcPct val="20000"/>
              </a:spcBef>
              <a:spcAft>
                <a:spcPts val="20"/>
              </a:spcAft>
              <a:buClr>
                <a:schemeClr val="folHlink"/>
              </a:buClr>
              <a:buSzPct val="60000"/>
              <a:buNone/>
              <a:defRPr/>
            </a:pPr>
            <a:r>
              <a:rPr lang="ja-JP" altLang="en-US" sz="2200" dirty="0">
                <a:cs typeface="+mn-ea"/>
                <a:sym typeface="+mn-lt"/>
              </a:rPr>
              <a:t>一部</a:t>
            </a:r>
            <a:r>
              <a:rPr lang="zh-CN" altLang="en-US" sz="2200" dirty="0">
                <a:cs typeface="+mn-ea"/>
                <a:sym typeface="+mn-lt"/>
              </a:rPr>
              <a:t>90</a:t>
            </a:r>
            <a:r>
              <a:rPr lang="ja-JP" altLang="en-US" sz="2200" dirty="0">
                <a:cs typeface="+mn-ea"/>
                <a:sym typeface="+mn-lt"/>
              </a:rPr>
              <a:t>分钟的彩色电影，每秒放映</a:t>
            </a:r>
            <a:r>
              <a:rPr lang="zh-CN" altLang="en-US" sz="2200" dirty="0">
                <a:cs typeface="+mn-ea"/>
                <a:sym typeface="+mn-lt"/>
              </a:rPr>
              <a:t>24</a:t>
            </a:r>
            <a:r>
              <a:rPr lang="ja-JP" altLang="en-US" sz="2200" dirty="0">
                <a:cs typeface="+mn-ea"/>
                <a:sym typeface="+mn-lt"/>
              </a:rPr>
              <a:t>帧。把它数字化，每帧</a:t>
            </a:r>
            <a:r>
              <a:rPr lang="zh-CN" altLang="en-US" sz="2200" dirty="0">
                <a:cs typeface="+mn-ea"/>
                <a:sym typeface="+mn-lt"/>
              </a:rPr>
              <a:t>512</a:t>
            </a:r>
            <a:r>
              <a:rPr lang="en-US" altLang="ja-JP" sz="2200" dirty="0">
                <a:cs typeface="+mn-ea"/>
                <a:sym typeface="+mn-lt"/>
              </a:rPr>
              <a:t>×</a:t>
            </a:r>
            <a:r>
              <a:rPr lang="en-US" altLang="zh-CN" sz="2200" dirty="0">
                <a:cs typeface="+mn-ea"/>
                <a:sym typeface="+mn-lt"/>
              </a:rPr>
              <a:t>512</a:t>
            </a:r>
            <a:r>
              <a:rPr lang="ja-JP" altLang="en-US" sz="2200" dirty="0">
                <a:cs typeface="+mn-ea"/>
                <a:sym typeface="+mn-lt"/>
              </a:rPr>
              <a:t>像素，每像素的</a:t>
            </a:r>
            <a:r>
              <a:rPr lang="en-US" altLang="zh-CN" sz="2200" dirty="0">
                <a:cs typeface="+mn-ea"/>
                <a:sym typeface="+mn-lt"/>
              </a:rPr>
              <a:t>R</a:t>
            </a:r>
            <a:r>
              <a:rPr lang="en-US" altLang="ja-JP" sz="2200" dirty="0">
                <a:cs typeface="+mn-ea"/>
                <a:sym typeface="+mn-lt"/>
              </a:rPr>
              <a:t>、</a:t>
            </a:r>
            <a:r>
              <a:rPr lang="en-US" altLang="zh-CN" sz="2200" dirty="0">
                <a:cs typeface="+mn-ea"/>
                <a:sym typeface="+mn-lt"/>
              </a:rPr>
              <a:t>G</a:t>
            </a:r>
            <a:r>
              <a:rPr lang="en-US" altLang="ja-JP" sz="2200" dirty="0">
                <a:cs typeface="+mn-ea"/>
                <a:sym typeface="+mn-lt"/>
              </a:rPr>
              <a:t>、</a:t>
            </a:r>
            <a:r>
              <a:rPr lang="en-US" altLang="zh-CN" sz="2200" dirty="0">
                <a:cs typeface="+mn-ea"/>
                <a:sym typeface="+mn-lt"/>
              </a:rPr>
              <a:t>B</a:t>
            </a:r>
            <a:r>
              <a:rPr lang="ja-JP" altLang="en-US" sz="2200" dirty="0">
                <a:cs typeface="+mn-ea"/>
                <a:sym typeface="+mn-lt"/>
              </a:rPr>
              <a:t>三分量分别占</a:t>
            </a:r>
            <a:r>
              <a:rPr lang="zh-CN" altLang="en-US" sz="2200" dirty="0">
                <a:cs typeface="+mn-ea"/>
                <a:sym typeface="+mn-lt"/>
              </a:rPr>
              <a:t>8 </a:t>
            </a:r>
            <a:r>
              <a:rPr lang="en-US" altLang="zh-CN" sz="2200" dirty="0">
                <a:cs typeface="+mn-ea"/>
                <a:sym typeface="+mn-lt"/>
              </a:rPr>
              <a:t>bit</a:t>
            </a:r>
            <a:r>
              <a:rPr lang="en-US" altLang="ja-JP" sz="2200" dirty="0">
                <a:cs typeface="+mn-ea"/>
                <a:sym typeface="+mn-lt"/>
              </a:rPr>
              <a:t>，</a:t>
            </a:r>
            <a:r>
              <a:rPr lang="ja-JP" altLang="en-US" sz="2200" dirty="0">
                <a:cs typeface="+mn-ea"/>
                <a:sym typeface="+mn-lt"/>
              </a:rPr>
              <a:t>总比特数为 </a:t>
            </a:r>
            <a:r>
              <a:rPr lang="zh-CN" altLang="en-US" sz="2200" dirty="0">
                <a:cs typeface="+mn-ea"/>
                <a:sym typeface="+mn-lt"/>
              </a:rPr>
              <a:t>：</a:t>
            </a:r>
            <a:r>
              <a:rPr lang="ja-JP" altLang="en-US" sz="2200" dirty="0">
                <a:cs typeface="+mn-ea"/>
                <a:sym typeface="+mn-lt"/>
              </a:rPr>
              <a:t>         </a:t>
            </a:r>
            <a:endParaRPr lang="en-US" altLang="ja-JP" sz="2200" dirty="0">
              <a:cs typeface="+mn-ea"/>
              <a:sym typeface="+mn-lt"/>
            </a:endParaRPr>
          </a:p>
          <a:p>
            <a:pPr marL="0" indent="0">
              <a:spcBef>
                <a:spcPct val="20000"/>
              </a:spcBef>
              <a:spcAft>
                <a:spcPts val="20"/>
              </a:spcAft>
              <a:buClr>
                <a:schemeClr val="folHlink"/>
              </a:buClr>
              <a:buSzPct val="60000"/>
              <a:buNone/>
              <a:defRPr/>
            </a:pPr>
            <a:r>
              <a:rPr lang="en-US" altLang="ja-JP" sz="2200" dirty="0">
                <a:cs typeface="+mn-ea"/>
                <a:sym typeface="+mn-lt"/>
              </a:rPr>
              <a:t>    </a:t>
            </a:r>
            <a:r>
              <a:rPr lang="zh-CN" altLang="en-US" sz="2200" dirty="0">
                <a:cs typeface="+mn-ea"/>
                <a:sym typeface="+mn-lt"/>
              </a:rPr>
              <a:t>（</a:t>
            </a:r>
            <a:r>
              <a:rPr lang="en-US" altLang="ja-JP" sz="2200" dirty="0">
                <a:cs typeface="+mn-ea"/>
                <a:sym typeface="+mn-lt"/>
              </a:rPr>
              <a:t>512×512 × 8 × 3 × 24 × 60 ×</a:t>
            </a:r>
            <a:r>
              <a:rPr lang="ja-JP" altLang="en-US" sz="2200" dirty="0">
                <a:cs typeface="+mn-ea"/>
                <a:sym typeface="+mn-lt"/>
              </a:rPr>
              <a:t>90 </a:t>
            </a:r>
            <a:r>
              <a:rPr lang="zh-CN" altLang="en-US" sz="2200" dirty="0">
                <a:cs typeface="+mn-ea"/>
                <a:sym typeface="+mn-lt"/>
              </a:rPr>
              <a:t>）</a:t>
            </a:r>
            <a:r>
              <a:rPr lang="en-US" altLang="zh-CN" sz="2200" dirty="0">
                <a:cs typeface="+mn-ea"/>
                <a:sym typeface="+mn-lt"/>
              </a:rPr>
              <a:t>bit</a:t>
            </a:r>
          </a:p>
          <a:p>
            <a:pPr marL="0" indent="0">
              <a:spcBef>
                <a:spcPct val="20000"/>
              </a:spcBef>
              <a:spcAft>
                <a:spcPts val="20"/>
              </a:spcAft>
              <a:buClr>
                <a:schemeClr val="folHlink"/>
              </a:buClr>
              <a:buSzPct val="60000"/>
              <a:buNone/>
              <a:defRPr/>
            </a:pPr>
            <a:r>
              <a:rPr lang="en-US" altLang="ja-JP" sz="2200" dirty="0">
                <a:cs typeface="+mn-ea"/>
                <a:sym typeface="+mn-lt"/>
              </a:rPr>
              <a:t>    = </a:t>
            </a:r>
            <a:r>
              <a:rPr lang="en-US" altLang="zh-CN" sz="2200" dirty="0">
                <a:cs typeface="+mn-ea"/>
                <a:sym typeface="+mn-lt"/>
              </a:rPr>
              <a:t>97 200Mbyte  = 94.9GB     </a:t>
            </a:r>
          </a:p>
          <a:p>
            <a:pPr>
              <a:spcBef>
                <a:spcPct val="20000"/>
              </a:spcBef>
              <a:spcAft>
                <a:spcPts val="20"/>
              </a:spcAft>
              <a:buClr>
                <a:schemeClr val="folHlink"/>
              </a:buClr>
              <a:buSzPct val="60000"/>
              <a:defRPr/>
            </a:pPr>
            <a:r>
              <a:rPr lang="en-US" altLang="ja-JP" sz="2200" dirty="0">
                <a:cs typeface="+mn-ea"/>
                <a:sym typeface="+mn-lt"/>
              </a:rPr>
              <a:t> </a:t>
            </a:r>
            <a:r>
              <a:rPr lang="ja-JP" altLang="en-US" sz="2200" dirty="0">
                <a:cs typeface="+mn-ea"/>
                <a:sym typeface="+mn-lt"/>
              </a:rPr>
              <a:t>如一张</a:t>
            </a:r>
            <a:r>
              <a:rPr lang="en-US" altLang="zh-CN" sz="2200" dirty="0">
                <a:cs typeface="+mn-ea"/>
                <a:sym typeface="+mn-lt"/>
              </a:rPr>
              <a:t>CD</a:t>
            </a:r>
            <a:r>
              <a:rPr lang="ja-JP" altLang="en-US" sz="2200" dirty="0">
                <a:cs typeface="+mn-ea"/>
                <a:sym typeface="+mn-lt"/>
              </a:rPr>
              <a:t>光盘可存</a:t>
            </a:r>
            <a:r>
              <a:rPr lang="en-US" altLang="zh-CN" sz="2200" dirty="0">
                <a:cs typeface="+mn-ea"/>
                <a:sym typeface="+mn-lt"/>
              </a:rPr>
              <a:t>600</a:t>
            </a:r>
            <a:r>
              <a:rPr lang="ja-JP" altLang="en-US" sz="2200" dirty="0">
                <a:cs typeface="+mn-ea"/>
                <a:sym typeface="+mn-lt"/>
              </a:rPr>
              <a:t>兆字节数据，这部电影</a:t>
            </a:r>
            <a:r>
              <a:rPr lang="zh-CN" altLang="en-US" sz="2200" dirty="0">
                <a:cs typeface="+mn-ea"/>
                <a:sym typeface="+mn-lt"/>
              </a:rPr>
              <a:t>仅</a:t>
            </a:r>
            <a:r>
              <a:rPr lang="ja-JP" altLang="en-US" sz="2200" dirty="0">
                <a:cs typeface="+mn-ea"/>
                <a:sym typeface="+mn-lt"/>
              </a:rPr>
              <a:t>图</a:t>
            </a:r>
            <a:r>
              <a:rPr lang="zh-CN" altLang="en-US" sz="2200" dirty="0">
                <a:cs typeface="+mn-ea"/>
                <a:sym typeface="+mn-lt"/>
              </a:rPr>
              <a:t>像</a:t>
            </a:r>
            <a:r>
              <a:rPr lang="ja-JP" altLang="en-US" sz="2200" dirty="0">
                <a:cs typeface="+mn-ea"/>
                <a:sym typeface="+mn-lt"/>
              </a:rPr>
              <a:t>就需要用</a:t>
            </a:r>
            <a:r>
              <a:rPr lang="en-US" altLang="zh-CN" sz="2200" dirty="0">
                <a:cs typeface="+mn-ea"/>
                <a:sym typeface="+mn-lt"/>
              </a:rPr>
              <a:t>162</a:t>
            </a:r>
            <a:r>
              <a:rPr lang="ja-JP" altLang="en-US" sz="2200" dirty="0">
                <a:cs typeface="+mn-ea"/>
                <a:sym typeface="+mn-lt"/>
              </a:rPr>
              <a:t>张</a:t>
            </a:r>
            <a:r>
              <a:rPr lang="en-US" altLang="zh-CN" sz="2200" dirty="0">
                <a:cs typeface="+mn-ea"/>
                <a:sym typeface="+mn-lt"/>
              </a:rPr>
              <a:t>CD</a:t>
            </a:r>
            <a:r>
              <a:rPr lang="ja-JP" altLang="en-US" sz="2200" dirty="0">
                <a:cs typeface="+mn-ea"/>
                <a:sym typeface="+mn-lt"/>
              </a:rPr>
              <a:t>光盘来存储。</a:t>
            </a:r>
            <a:endParaRPr lang="zh-CN" altLang="en-US" sz="2200" dirty="0">
              <a:cs typeface="+mn-ea"/>
              <a:sym typeface="+mn-lt"/>
            </a:endParaRPr>
          </a:p>
        </p:txBody>
      </p:sp>
    </p:spTree>
    <p:extLst>
      <p:ext uri="{BB962C8B-B14F-4D97-AF65-F5344CB8AC3E}">
        <p14:creationId xmlns:p14="http://schemas.microsoft.com/office/powerpoint/2010/main" val="1053858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1FFC9BF-9FEC-411A-A992-F4C6D7AA498B}"/>
              </a:ext>
            </a:extLst>
          </p:cNvPr>
          <p:cNvSpPr/>
          <p:nvPr/>
        </p:nvSpPr>
        <p:spPr>
          <a:xfrm>
            <a:off x="0" y="571500"/>
            <a:ext cx="12192000" cy="83981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lnSpc>
                <a:spcPct val="90000"/>
              </a:lnSpc>
              <a:spcBef>
                <a:spcPts val="20"/>
              </a:spcBef>
              <a:spcAft>
                <a:spcPts val="20"/>
              </a:spcAft>
            </a:pPr>
            <a:endParaRPr lang="zh-CN" altLang="en-US">
              <a:cs typeface="+mn-ea"/>
              <a:sym typeface="+mn-lt"/>
            </a:endParaRPr>
          </a:p>
        </p:txBody>
      </p:sp>
      <p:sp>
        <p:nvSpPr>
          <p:cNvPr id="2" name="标题 1">
            <a:extLst>
              <a:ext uri="{FF2B5EF4-FFF2-40B4-BE49-F238E27FC236}">
                <a16:creationId xmlns:a16="http://schemas.microsoft.com/office/drawing/2014/main" id="{05B04723-EB73-4294-A2DD-B139CB36197C}"/>
              </a:ext>
            </a:extLst>
          </p:cNvPr>
          <p:cNvSpPr>
            <a:spLocks noGrp="1"/>
          </p:cNvSpPr>
          <p:nvPr>
            <p:ph type="title"/>
          </p:nvPr>
        </p:nvSpPr>
        <p:spPr/>
        <p:txBody>
          <a:bodyPr/>
          <a:lstStyle/>
          <a:p>
            <a:pPr>
              <a:spcBef>
                <a:spcPct val="20000"/>
              </a:spcBef>
              <a:spcAft>
                <a:spcPts val="20"/>
              </a:spcAft>
            </a:pPr>
            <a:r>
              <a:rPr lang="zh-CN" altLang="en-US" dirty="0">
                <a:latin typeface="+mn-lt"/>
                <a:ea typeface="+mn-ea"/>
                <a:cs typeface="+mn-ea"/>
                <a:sym typeface="+mn-lt"/>
              </a:rPr>
              <a:t>二维行程编码</a:t>
            </a:r>
            <a:r>
              <a:rPr lang="en-US" altLang="zh-CN" dirty="0">
                <a:latin typeface="+mn-lt"/>
                <a:ea typeface="+mn-ea"/>
                <a:cs typeface="+mn-ea"/>
                <a:sym typeface="+mn-lt"/>
              </a:rPr>
              <a:t>——</a:t>
            </a:r>
            <a:r>
              <a:rPr lang="zh-CN" altLang="en-US" dirty="0">
                <a:latin typeface="+mn-lt"/>
                <a:ea typeface="+mn-ea"/>
                <a:cs typeface="+mn-ea"/>
                <a:sym typeface="+mn-lt"/>
              </a:rPr>
              <a:t>例</a:t>
            </a:r>
            <a:r>
              <a:rPr lang="en-US" altLang="zh-CN" dirty="0">
                <a:latin typeface="+mn-lt"/>
                <a:ea typeface="+mn-ea"/>
                <a:cs typeface="+mn-ea"/>
                <a:sym typeface="+mn-lt"/>
              </a:rPr>
              <a:t>(</a:t>
            </a:r>
            <a:r>
              <a:rPr lang="zh-CN" altLang="en-US" dirty="0">
                <a:latin typeface="+mn-lt"/>
                <a:ea typeface="+mn-ea"/>
                <a:cs typeface="+mn-ea"/>
                <a:sym typeface="+mn-lt"/>
              </a:rPr>
              <a:t>列</a:t>
            </a:r>
            <a:r>
              <a:rPr lang="en-US" altLang="zh-CN" dirty="0">
                <a:latin typeface="+mn-lt"/>
                <a:ea typeface="+mn-ea"/>
                <a:cs typeface="+mn-ea"/>
                <a:sym typeface="+mn-lt"/>
              </a:rPr>
              <a:t>)</a:t>
            </a:r>
            <a:endParaRPr lang="zh-CN" altLang="en-US" dirty="0">
              <a:latin typeface="+mn-lt"/>
              <a:ea typeface="+mn-ea"/>
              <a:cs typeface="+mn-ea"/>
              <a:sym typeface="+mn-lt"/>
            </a:endParaRPr>
          </a:p>
        </p:txBody>
      </p:sp>
      <p:sp>
        <p:nvSpPr>
          <p:cNvPr id="7" name="Text Box 6">
            <a:extLst>
              <a:ext uri="{FF2B5EF4-FFF2-40B4-BE49-F238E27FC236}">
                <a16:creationId xmlns:a16="http://schemas.microsoft.com/office/drawing/2014/main" id="{A640E484-5CF9-428A-99EC-1C2D973E526C}"/>
              </a:ext>
            </a:extLst>
          </p:cNvPr>
          <p:cNvSpPr txBox="1">
            <a:spLocks noChangeArrowheads="1"/>
          </p:cNvSpPr>
          <p:nvPr/>
        </p:nvSpPr>
        <p:spPr bwMode="auto">
          <a:xfrm>
            <a:off x="6306207" y="5219700"/>
            <a:ext cx="5490505" cy="954107"/>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20000"/>
              </a:spcBef>
              <a:spcAft>
                <a:spcPts val="20"/>
              </a:spcAft>
              <a:buClrTx/>
              <a:buFontTx/>
              <a:buNone/>
            </a:pPr>
            <a:r>
              <a:rPr lang="zh-CN" altLang="en-US" sz="2800" b="1" dirty="0">
                <a:cs typeface="+mn-ea"/>
                <a:sym typeface="+mn-lt"/>
              </a:rPr>
              <a:t>数据量为</a:t>
            </a:r>
            <a:r>
              <a:rPr lang="en-US" altLang="zh-CN" sz="2800" b="1" dirty="0">
                <a:cs typeface="+mn-ea"/>
                <a:sym typeface="+mn-lt"/>
              </a:rPr>
              <a:t>:42*</a:t>
            </a:r>
            <a:r>
              <a:rPr lang="zh-CN" altLang="en-US" sz="2800" b="1" dirty="0">
                <a:cs typeface="+mn-ea"/>
                <a:sym typeface="+mn-lt"/>
              </a:rPr>
              <a:t>（</a:t>
            </a:r>
            <a:r>
              <a:rPr lang="en-US" altLang="zh-CN" sz="2800" b="1" dirty="0">
                <a:cs typeface="+mn-ea"/>
                <a:sym typeface="+mn-lt"/>
              </a:rPr>
              <a:t>3+8</a:t>
            </a:r>
            <a:r>
              <a:rPr lang="zh-CN" altLang="en-US" sz="2800" b="1" dirty="0">
                <a:cs typeface="+mn-ea"/>
                <a:sym typeface="+mn-lt"/>
              </a:rPr>
              <a:t>）</a:t>
            </a:r>
            <a:r>
              <a:rPr lang="en-US" altLang="zh-CN" sz="2800" b="1" dirty="0">
                <a:cs typeface="+mn-ea"/>
                <a:sym typeface="+mn-lt"/>
              </a:rPr>
              <a:t>=462(bit)     </a:t>
            </a:r>
          </a:p>
          <a:p>
            <a:pPr>
              <a:lnSpc>
                <a:spcPct val="90000"/>
              </a:lnSpc>
              <a:spcBef>
                <a:spcPct val="20000"/>
              </a:spcBef>
              <a:spcAft>
                <a:spcPts val="20"/>
              </a:spcAft>
              <a:buClrTx/>
              <a:buFontTx/>
              <a:buNone/>
            </a:pPr>
            <a:r>
              <a:rPr lang="zh-CN" altLang="en-US" sz="2800" b="1" dirty="0">
                <a:cs typeface="+mn-ea"/>
                <a:sym typeface="+mn-lt"/>
              </a:rPr>
              <a:t>压缩比为：</a:t>
            </a:r>
            <a:r>
              <a:rPr lang="en-US" altLang="zh-CN" sz="2800" b="1" dirty="0">
                <a:cs typeface="+mn-ea"/>
                <a:sym typeface="+mn-lt"/>
              </a:rPr>
              <a:t>512</a:t>
            </a:r>
            <a:r>
              <a:rPr lang="zh-CN" altLang="en-US" sz="2800" b="1" dirty="0">
                <a:cs typeface="+mn-ea"/>
                <a:sym typeface="+mn-lt"/>
              </a:rPr>
              <a:t>：</a:t>
            </a:r>
            <a:r>
              <a:rPr lang="en-US" altLang="zh-CN" sz="2800" b="1" dirty="0">
                <a:cs typeface="+mn-ea"/>
                <a:sym typeface="+mn-lt"/>
              </a:rPr>
              <a:t>462=1.11:1</a:t>
            </a:r>
          </a:p>
        </p:txBody>
      </p:sp>
      <p:sp>
        <p:nvSpPr>
          <p:cNvPr id="8" name="Text Box 6">
            <a:extLst>
              <a:ext uri="{FF2B5EF4-FFF2-40B4-BE49-F238E27FC236}">
                <a16:creationId xmlns:a16="http://schemas.microsoft.com/office/drawing/2014/main" id="{DE181B39-FB02-4E40-846A-78367ABEE621}"/>
              </a:ext>
            </a:extLst>
          </p:cNvPr>
          <p:cNvSpPr txBox="1">
            <a:spLocks noChangeArrowheads="1"/>
          </p:cNvSpPr>
          <p:nvPr/>
        </p:nvSpPr>
        <p:spPr bwMode="auto">
          <a:xfrm>
            <a:off x="838200" y="2023269"/>
            <a:ext cx="8280400" cy="2585323"/>
          </a:xfrm>
          <a:prstGeom prst="rect">
            <a:avLst/>
          </a:prstGeom>
          <a:noFill/>
          <a:ln w="28575">
            <a:solidFill>
              <a:srgbClr val="66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spcAft>
                <a:spcPts val="20"/>
              </a:spcAft>
              <a:buClrTx/>
              <a:buFontTx/>
              <a:buNone/>
            </a:pPr>
            <a:r>
              <a:rPr lang="zh-CN" altLang="en-US" sz="2000" b="1" dirty="0">
                <a:cs typeface="+mn-ea"/>
                <a:sym typeface="+mn-lt"/>
              </a:rPr>
              <a:t>（</a:t>
            </a:r>
            <a:r>
              <a:rPr lang="en-US" altLang="zh-CN" sz="2000" b="1" dirty="0">
                <a:cs typeface="+mn-ea"/>
                <a:sym typeface="+mn-lt"/>
              </a:rPr>
              <a:t>3</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125</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4</a:t>
            </a:r>
            <a:r>
              <a:rPr lang="zh-CN" altLang="en-US" sz="2000" b="1" dirty="0">
                <a:cs typeface="+mn-ea"/>
                <a:sym typeface="+mn-lt"/>
              </a:rPr>
              <a:t>， </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126</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125</a:t>
            </a:r>
            <a:r>
              <a:rPr lang="zh-CN" altLang="en-US" sz="2000" b="1" dirty="0">
                <a:cs typeface="+mn-ea"/>
                <a:sym typeface="+mn-lt"/>
              </a:rPr>
              <a:t>），（</a:t>
            </a:r>
            <a:r>
              <a:rPr lang="en-US" altLang="zh-CN" sz="2000" b="1" dirty="0">
                <a:cs typeface="+mn-ea"/>
                <a:sym typeface="+mn-lt"/>
              </a:rPr>
              <a:t>4</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5</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 </a:t>
            </a:r>
            <a:r>
              <a:rPr lang="en-US" altLang="zh-CN" sz="2000" b="1" dirty="0">
                <a:cs typeface="+mn-ea"/>
                <a:sym typeface="+mn-lt"/>
              </a:rPr>
              <a:t>134</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132</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131</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126</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133</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132</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 （</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131</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132</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133</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131</a:t>
            </a:r>
            <a:r>
              <a:rPr lang="zh-CN" altLang="en-US" sz="2000" b="1" dirty="0">
                <a:cs typeface="+mn-ea"/>
                <a:sym typeface="+mn-lt"/>
              </a:rPr>
              <a:t>），（</a:t>
            </a:r>
            <a:r>
              <a:rPr lang="en-US" altLang="zh-CN" sz="2000" b="1" dirty="0">
                <a:cs typeface="+mn-ea"/>
                <a:sym typeface="+mn-lt"/>
              </a:rPr>
              <a:t>3</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132</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131</a:t>
            </a:r>
            <a:r>
              <a:rPr lang="zh-CN" altLang="en-US" sz="2000" b="1" dirty="0">
                <a:cs typeface="+mn-ea"/>
                <a:sym typeface="+mn-lt"/>
              </a:rPr>
              <a:t>）</a:t>
            </a:r>
            <a:endParaRPr lang="ja-JP" altLang="en-US" sz="2000" b="1" dirty="0">
              <a:cs typeface="+mn-ea"/>
              <a:sym typeface="+mn-lt"/>
            </a:endParaRPr>
          </a:p>
        </p:txBody>
      </p:sp>
    </p:spTree>
    <p:extLst>
      <p:ext uri="{BB962C8B-B14F-4D97-AF65-F5344CB8AC3E}">
        <p14:creationId xmlns:p14="http://schemas.microsoft.com/office/powerpoint/2010/main" val="144560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DA3AD08-1CAB-4800-995B-9770100102DE}"/>
              </a:ext>
            </a:extLst>
          </p:cNvPr>
          <p:cNvSpPr/>
          <p:nvPr/>
        </p:nvSpPr>
        <p:spPr>
          <a:xfrm>
            <a:off x="0" y="571500"/>
            <a:ext cx="12192000" cy="83981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lnSpc>
                <a:spcPct val="90000"/>
              </a:lnSpc>
              <a:spcBef>
                <a:spcPts val="20"/>
              </a:spcBef>
              <a:spcAft>
                <a:spcPts val="20"/>
              </a:spcAft>
            </a:pPr>
            <a:endParaRPr lang="zh-CN" altLang="en-US">
              <a:cs typeface="+mn-ea"/>
              <a:sym typeface="+mn-lt"/>
            </a:endParaRPr>
          </a:p>
        </p:txBody>
      </p:sp>
      <p:sp>
        <p:nvSpPr>
          <p:cNvPr id="2" name="标题 1">
            <a:extLst>
              <a:ext uri="{FF2B5EF4-FFF2-40B4-BE49-F238E27FC236}">
                <a16:creationId xmlns:a16="http://schemas.microsoft.com/office/drawing/2014/main" id="{05B04723-EB73-4294-A2DD-B139CB36197C}"/>
              </a:ext>
            </a:extLst>
          </p:cNvPr>
          <p:cNvSpPr>
            <a:spLocks noGrp="1"/>
          </p:cNvSpPr>
          <p:nvPr>
            <p:ph type="title"/>
          </p:nvPr>
        </p:nvSpPr>
        <p:spPr/>
        <p:txBody>
          <a:bodyPr/>
          <a:lstStyle/>
          <a:p>
            <a:pPr>
              <a:spcBef>
                <a:spcPct val="20000"/>
              </a:spcBef>
              <a:spcAft>
                <a:spcPts val="20"/>
              </a:spcAft>
            </a:pPr>
            <a:r>
              <a:rPr lang="zh-CN" altLang="en-US" dirty="0">
                <a:latin typeface="+mn-lt"/>
                <a:ea typeface="+mn-ea"/>
                <a:cs typeface="+mn-ea"/>
                <a:sym typeface="+mn-lt"/>
              </a:rPr>
              <a:t>二维行程编码</a:t>
            </a:r>
            <a:r>
              <a:rPr lang="en-US" altLang="zh-CN" dirty="0">
                <a:latin typeface="+mn-lt"/>
                <a:ea typeface="+mn-ea"/>
                <a:cs typeface="+mn-ea"/>
                <a:sym typeface="+mn-lt"/>
              </a:rPr>
              <a:t>——</a:t>
            </a:r>
            <a:r>
              <a:rPr lang="zh-CN" altLang="en-US" dirty="0">
                <a:latin typeface="+mn-lt"/>
                <a:ea typeface="+mn-ea"/>
                <a:cs typeface="+mn-ea"/>
                <a:sym typeface="+mn-lt"/>
              </a:rPr>
              <a:t>例</a:t>
            </a:r>
          </a:p>
        </p:txBody>
      </p:sp>
      <p:graphicFrame>
        <p:nvGraphicFramePr>
          <p:cNvPr id="4" name="Object 5">
            <a:extLst>
              <a:ext uri="{FF2B5EF4-FFF2-40B4-BE49-F238E27FC236}">
                <a16:creationId xmlns:a16="http://schemas.microsoft.com/office/drawing/2014/main" id="{7BFC4606-E473-4E97-826F-6FEC9BE85FEB}"/>
              </a:ext>
            </a:extLst>
          </p:cNvPr>
          <p:cNvGraphicFramePr>
            <a:graphicFrameLocks noChangeAspect="1"/>
          </p:cNvGraphicFramePr>
          <p:nvPr>
            <p:extLst>
              <p:ext uri="{D42A27DB-BD31-4B8C-83A1-F6EECF244321}">
                <p14:modId xmlns:p14="http://schemas.microsoft.com/office/powerpoint/2010/main" val="4070349361"/>
              </p:ext>
            </p:extLst>
          </p:nvPr>
        </p:nvGraphicFramePr>
        <p:xfrm>
          <a:off x="334962" y="2104997"/>
          <a:ext cx="5761038" cy="3341688"/>
        </p:xfrm>
        <a:graphic>
          <a:graphicData uri="http://schemas.openxmlformats.org/presentationml/2006/ole">
            <mc:AlternateContent xmlns:mc="http://schemas.openxmlformats.org/markup-compatibility/2006">
              <mc:Choice xmlns:v="urn:schemas-microsoft-com:vml" Requires="v">
                <p:oleObj spid="_x0000_s6224" name="Equation" r:id="rId3" imgW="3149280" imgH="1828800" progId="Equation.DSMT4">
                  <p:embed/>
                </p:oleObj>
              </mc:Choice>
              <mc:Fallback>
                <p:oleObj name="Equation" r:id="rId3" imgW="3149280" imgH="1828800" progId="Equation.DSMT4">
                  <p:embed/>
                  <p:pic>
                    <p:nvPicPr>
                      <p:cNvPr id="4" name="Object 5">
                        <a:extLst>
                          <a:ext uri="{FF2B5EF4-FFF2-40B4-BE49-F238E27FC236}">
                            <a16:creationId xmlns:a16="http://schemas.microsoft.com/office/drawing/2014/main" id="{7BFC4606-E473-4E97-826F-6FEC9BE85F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962" y="2104997"/>
                        <a:ext cx="5761038" cy="3341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1">
            <a:extLst>
              <a:ext uri="{FF2B5EF4-FFF2-40B4-BE49-F238E27FC236}">
                <a16:creationId xmlns:a16="http://schemas.microsoft.com/office/drawing/2014/main" id="{285AEF25-F1C1-4607-B1A5-1CEDDAD6DA30}"/>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a:xfrm>
            <a:off x="6735841" y="2104997"/>
            <a:ext cx="4617959" cy="3341688"/>
          </a:xfrm>
          <a:prstGeom prst="rect">
            <a:avLst/>
          </a:prstGeom>
          <a:noFill/>
        </p:spPr>
      </p:pic>
    </p:spTree>
    <p:extLst>
      <p:ext uri="{BB962C8B-B14F-4D97-AF65-F5344CB8AC3E}">
        <p14:creationId xmlns:p14="http://schemas.microsoft.com/office/powerpoint/2010/main" val="24978129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E823466-1EA4-4E79-981A-635B52BFC764}"/>
              </a:ext>
            </a:extLst>
          </p:cNvPr>
          <p:cNvSpPr/>
          <p:nvPr/>
        </p:nvSpPr>
        <p:spPr>
          <a:xfrm>
            <a:off x="0" y="571500"/>
            <a:ext cx="12192000" cy="83981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lnSpc>
                <a:spcPct val="90000"/>
              </a:lnSpc>
              <a:spcBef>
                <a:spcPts val="20"/>
              </a:spcBef>
              <a:spcAft>
                <a:spcPts val="20"/>
              </a:spcAft>
            </a:pPr>
            <a:endParaRPr lang="zh-CN" altLang="en-US">
              <a:cs typeface="+mn-ea"/>
              <a:sym typeface="+mn-lt"/>
            </a:endParaRPr>
          </a:p>
        </p:txBody>
      </p:sp>
      <p:sp>
        <p:nvSpPr>
          <p:cNvPr id="2" name="标题 1">
            <a:extLst>
              <a:ext uri="{FF2B5EF4-FFF2-40B4-BE49-F238E27FC236}">
                <a16:creationId xmlns:a16="http://schemas.microsoft.com/office/drawing/2014/main" id="{05B04723-EB73-4294-A2DD-B139CB36197C}"/>
              </a:ext>
            </a:extLst>
          </p:cNvPr>
          <p:cNvSpPr>
            <a:spLocks noGrp="1"/>
          </p:cNvSpPr>
          <p:nvPr>
            <p:ph type="title"/>
          </p:nvPr>
        </p:nvSpPr>
        <p:spPr/>
        <p:txBody>
          <a:bodyPr/>
          <a:lstStyle/>
          <a:p>
            <a:pPr>
              <a:spcBef>
                <a:spcPct val="20000"/>
              </a:spcBef>
              <a:spcAft>
                <a:spcPts val="20"/>
              </a:spcAft>
            </a:pPr>
            <a:r>
              <a:rPr lang="zh-CN" altLang="en-US" dirty="0">
                <a:latin typeface="+mn-lt"/>
                <a:ea typeface="+mn-ea"/>
                <a:cs typeface="+mn-ea"/>
                <a:sym typeface="+mn-lt"/>
              </a:rPr>
              <a:t>二维行程编码</a:t>
            </a:r>
            <a:r>
              <a:rPr lang="en-US" altLang="zh-CN" dirty="0">
                <a:latin typeface="+mn-lt"/>
                <a:ea typeface="+mn-ea"/>
                <a:cs typeface="+mn-ea"/>
                <a:sym typeface="+mn-lt"/>
              </a:rPr>
              <a:t>——</a:t>
            </a:r>
            <a:r>
              <a:rPr lang="zh-CN" altLang="en-US" dirty="0">
                <a:latin typeface="+mn-lt"/>
                <a:ea typeface="+mn-ea"/>
                <a:cs typeface="+mn-ea"/>
                <a:sym typeface="+mn-lt"/>
              </a:rPr>
              <a:t>例（典型排列）</a:t>
            </a:r>
          </a:p>
        </p:txBody>
      </p:sp>
      <p:sp>
        <p:nvSpPr>
          <p:cNvPr id="5" name="Text Box 5">
            <a:extLst>
              <a:ext uri="{FF2B5EF4-FFF2-40B4-BE49-F238E27FC236}">
                <a16:creationId xmlns:a16="http://schemas.microsoft.com/office/drawing/2014/main" id="{4D180032-E7FE-4EEC-AF09-05E79C5C3030}"/>
              </a:ext>
            </a:extLst>
          </p:cNvPr>
          <p:cNvSpPr txBox="1">
            <a:spLocks noChangeArrowheads="1"/>
          </p:cNvSpPr>
          <p:nvPr/>
        </p:nvSpPr>
        <p:spPr bwMode="auto">
          <a:xfrm>
            <a:off x="1011620" y="1706838"/>
            <a:ext cx="5975350" cy="2739211"/>
          </a:xfrm>
          <a:prstGeom prst="rect">
            <a:avLst/>
          </a:prstGeom>
          <a:solidFill>
            <a:schemeClr val="bg1"/>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20000"/>
              </a:spcBef>
              <a:spcAft>
                <a:spcPts val="20"/>
              </a:spcAft>
              <a:buClrTx/>
              <a:buFontTx/>
              <a:buNone/>
            </a:pP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p>
          <a:p>
            <a:pPr>
              <a:lnSpc>
                <a:spcPct val="90000"/>
              </a:lnSpc>
              <a:spcBef>
                <a:spcPct val="20000"/>
              </a:spcBef>
              <a:spcAft>
                <a:spcPts val="20"/>
              </a:spcAft>
              <a:buClrTx/>
              <a:buFontTx/>
              <a:buNone/>
            </a:pP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p>
          <a:p>
            <a:pPr>
              <a:lnSpc>
                <a:spcPct val="90000"/>
              </a:lnSpc>
              <a:spcBef>
                <a:spcPct val="20000"/>
              </a:spcBef>
              <a:spcAft>
                <a:spcPts val="20"/>
              </a:spcAft>
              <a:buClrTx/>
              <a:buFontTx/>
              <a:buNone/>
            </a:pP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131</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132</a:t>
            </a:r>
            <a:r>
              <a:rPr lang="zh-CN" altLang="en-US" sz="2000" b="1" dirty="0">
                <a:cs typeface="+mn-ea"/>
                <a:sym typeface="+mn-lt"/>
              </a:rPr>
              <a:t>，</a:t>
            </a:r>
            <a:r>
              <a:rPr lang="en-US" altLang="zh-CN" sz="2000" b="1" dirty="0">
                <a:cs typeface="+mn-ea"/>
                <a:sym typeface="+mn-lt"/>
              </a:rPr>
              <a:t>134</a:t>
            </a:r>
            <a:r>
              <a:rPr lang="zh-CN" altLang="en-US" sz="2000" b="1" dirty="0">
                <a:cs typeface="+mn-ea"/>
                <a:sym typeface="+mn-lt"/>
              </a:rPr>
              <a:t>，</a:t>
            </a:r>
          </a:p>
          <a:p>
            <a:pPr>
              <a:lnSpc>
                <a:spcPct val="90000"/>
              </a:lnSpc>
              <a:spcBef>
                <a:spcPct val="20000"/>
              </a:spcBef>
              <a:spcAft>
                <a:spcPts val="20"/>
              </a:spcAft>
              <a:buClrTx/>
              <a:buFontTx/>
              <a:buNone/>
            </a:pPr>
            <a:r>
              <a:rPr lang="en-US" altLang="zh-CN" sz="2000" b="1" dirty="0">
                <a:cs typeface="+mn-ea"/>
                <a:sym typeface="+mn-lt"/>
              </a:rPr>
              <a:t>134</a:t>
            </a:r>
            <a:r>
              <a:rPr lang="zh-CN" altLang="en-US" sz="2000" b="1" dirty="0">
                <a:cs typeface="+mn-ea"/>
                <a:sym typeface="+mn-lt"/>
              </a:rPr>
              <a:t>；</a:t>
            </a:r>
            <a:r>
              <a:rPr lang="en-US" altLang="zh-CN" sz="2000" b="1" dirty="0">
                <a:cs typeface="+mn-ea"/>
                <a:sym typeface="+mn-lt"/>
              </a:rPr>
              <a:t>133</a:t>
            </a:r>
            <a:r>
              <a:rPr lang="zh-CN" altLang="en-US" sz="2000" b="1" dirty="0">
                <a:cs typeface="+mn-ea"/>
                <a:sym typeface="+mn-lt"/>
              </a:rPr>
              <a:t>，</a:t>
            </a:r>
            <a:r>
              <a:rPr lang="en-US" altLang="zh-CN" sz="2000" b="1" dirty="0">
                <a:cs typeface="+mn-ea"/>
                <a:sym typeface="+mn-lt"/>
              </a:rPr>
              <a:t>133</a:t>
            </a:r>
            <a:r>
              <a:rPr lang="zh-CN" altLang="en-US" sz="2000" b="1" dirty="0">
                <a:cs typeface="+mn-ea"/>
                <a:sym typeface="+mn-lt"/>
              </a:rPr>
              <a:t>，</a:t>
            </a:r>
            <a:r>
              <a:rPr lang="en-US" altLang="zh-CN" sz="2000" b="1" dirty="0">
                <a:cs typeface="+mn-ea"/>
                <a:sym typeface="+mn-lt"/>
              </a:rPr>
              <a:t>132</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p>
          <a:p>
            <a:pPr>
              <a:lnSpc>
                <a:spcPct val="90000"/>
              </a:lnSpc>
              <a:spcBef>
                <a:spcPct val="20000"/>
              </a:spcBef>
              <a:spcAft>
                <a:spcPts val="20"/>
              </a:spcAft>
              <a:buClrTx/>
              <a:buFontTx/>
              <a:buNone/>
            </a:pP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125</a:t>
            </a:r>
            <a:r>
              <a:rPr lang="zh-CN" altLang="en-US" sz="2000" b="1" dirty="0">
                <a:cs typeface="+mn-ea"/>
                <a:sym typeface="+mn-lt"/>
              </a:rPr>
              <a:t>，</a:t>
            </a:r>
            <a:r>
              <a:rPr lang="en-US" altLang="zh-CN" sz="2000" b="1" dirty="0">
                <a:cs typeface="+mn-ea"/>
                <a:sym typeface="+mn-lt"/>
              </a:rPr>
              <a:t>126</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p>
          <a:p>
            <a:pPr>
              <a:lnSpc>
                <a:spcPct val="90000"/>
              </a:lnSpc>
              <a:spcBef>
                <a:spcPct val="20000"/>
              </a:spcBef>
              <a:spcAft>
                <a:spcPts val="20"/>
              </a:spcAft>
              <a:buClrTx/>
              <a:buFontTx/>
              <a:buNone/>
            </a:pP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133</a:t>
            </a:r>
            <a:r>
              <a:rPr lang="zh-CN" altLang="en-US" sz="2000" b="1" dirty="0">
                <a:cs typeface="+mn-ea"/>
                <a:sym typeface="+mn-lt"/>
              </a:rPr>
              <a:t>，</a:t>
            </a:r>
            <a:r>
              <a:rPr lang="en-US" altLang="zh-CN" sz="2000" b="1" dirty="0">
                <a:cs typeface="+mn-ea"/>
                <a:sym typeface="+mn-lt"/>
              </a:rPr>
              <a:t>132</a:t>
            </a:r>
            <a:r>
              <a:rPr lang="zh-CN" altLang="en-US" sz="2000" b="1" dirty="0">
                <a:cs typeface="+mn-ea"/>
                <a:sym typeface="+mn-lt"/>
              </a:rPr>
              <a:t>，</a:t>
            </a:r>
            <a:r>
              <a:rPr lang="en-US" altLang="zh-CN" sz="2000" b="1" dirty="0">
                <a:cs typeface="+mn-ea"/>
                <a:sym typeface="+mn-lt"/>
              </a:rPr>
              <a:t>131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p>
          <a:p>
            <a:pPr>
              <a:lnSpc>
                <a:spcPct val="90000"/>
              </a:lnSpc>
              <a:spcBef>
                <a:spcPct val="20000"/>
              </a:spcBef>
              <a:spcAft>
                <a:spcPts val="20"/>
              </a:spcAft>
              <a:buClrTx/>
              <a:buFontTx/>
              <a:buNone/>
            </a:pP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132</a:t>
            </a:r>
            <a:r>
              <a:rPr lang="zh-CN" altLang="en-US" sz="2000" b="1" dirty="0">
                <a:cs typeface="+mn-ea"/>
                <a:sym typeface="+mn-lt"/>
              </a:rPr>
              <a:t>，</a:t>
            </a:r>
            <a:r>
              <a:rPr lang="en-US" altLang="zh-CN" sz="2000" b="1" dirty="0">
                <a:cs typeface="+mn-ea"/>
                <a:sym typeface="+mn-lt"/>
              </a:rPr>
              <a:t>132</a:t>
            </a:r>
            <a:r>
              <a:rPr lang="zh-CN" altLang="en-US" sz="2000" b="1" dirty="0">
                <a:cs typeface="+mn-ea"/>
                <a:sym typeface="+mn-lt"/>
              </a:rPr>
              <a:t>；</a:t>
            </a:r>
          </a:p>
          <a:p>
            <a:pPr>
              <a:lnSpc>
                <a:spcPct val="90000"/>
              </a:lnSpc>
              <a:spcBef>
                <a:spcPct val="20000"/>
              </a:spcBef>
              <a:spcAft>
                <a:spcPts val="20"/>
              </a:spcAft>
              <a:buClrTx/>
              <a:buFontTx/>
              <a:buNone/>
            </a:pPr>
            <a:r>
              <a:rPr lang="en-US" altLang="zh-CN" sz="2000" b="1" dirty="0">
                <a:cs typeface="+mn-ea"/>
                <a:sym typeface="+mn-lt"/>
              </a:rPr>
              <a:t>131</a:t>
            </a:r>
            <a:r>
              <a:rPr lang="zh-CN" altLang="en-US" sz="2000" b="1" dirty="0">
                <a:cs typeface="+mn-ea"/>
                <a:sym typeface="+mn-lt"/>
              </a:rPr>
              <a:t>，</a:t>
            </a:r>
            <a:r>
              <a:rPr lang="en-US" altLang="zh-CN" sz="2000" b="1" dirty="0">
                <a:cs typeface="+mn-ea"/>
                <a:sym typeface="+mn-lt"/>
              </a:rPr>
              <a:t>131</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126</a:t>
            </a:r>
            <a:r>
              <a:rPr lang="zh-CN" altLang="en-US" sz="2000" b="1" dirty="0">
                <a:cs typeface="+mn-ea"/>
                <a:sym typeface="+mn-lt"/>
              </a:rPr>
              <a:t>，</a:t>
            </a: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125</a:t>
            </a:r>
            <a:r>
              <a:rPr lang="zh-CN" altLang="en-US" sz="2000" b="1" dirty="0">
                <a:cs typeface="+mn-ea"/>
                <a:sym typeface="+mn-lt"/>
              </a:rPr>
              <a:t>，</a:t>
            </a:r>
            <a:r>
              <a:rPr lang="en-US" altLang="zh-CN" sz="2000" b="1" dirty="0">
                <a:cs typeface="+mn-ea"/>
                <a:sym typeface="+mn-lt"/>
              </a:rPr>
              <a:t>127</a:t>
            </a:r>
            <a:endParaRPr lang="ja-JP" altLang="en-US" sz="2000" b="1" dirty="0">
              <a:cs typeface="+mn-ea"/>
              <a:sym typeface="+mn-lt"/>
            </a:endParaRPr>
          </a:p>
        </p:txBody>
      </p:sp>
    </p:spTree>
    <p:extLst>
      <p:ext uri="{BB962C8B-B14F-4D97-AF65-F5344CB8AC3E}">
        <p14:creationId xmlns:p14="http://schemas.microsoft.com/office/powerpoint/2010/main" val="1615765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9A2BA91-688D-45F9-8928-F6BFBBD1601A}"/>
              </a:ext>
            </a:extLst>
          </p:cNvPr>
          <p:cNvSpPr/>
          <p:nvPr/>
        </p:nvSpPr>
        <p:spPr>
          <a:xfrm>
            <a:off x="0" y="571500"/>
            <a:ext cx="12192000" cy="83981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lnSpc>
                <a:spcPct val="90000"/>
              </a:lnSpc>
              <a:spcBef>
                <a:spcPts val="20"/>
              </a:spcBef>
              <a:spcAft>
                <a:spcPts val="20"/>
              </a:spcAft>
            </a:pPr>
            <a:endParaRPr lang="zh-CN" altLang="en-US">
              <a:cs typeface="+mn-ea"/>
              <a:sym typeface="+mn-lt"/>
            </a:endParaRPr>
          </a:p>
        </p:txBody>
      </p:sp>
      <p:sp>
        <p:nvSpPr>
          <p:cNvPr id="2" name="标题 1">
            <a:extLst>
              <a:ext uri="{FF2B5EF4-FFF2-40B4-BE49-F238E27FC236}">
                <a16:creationId xmlns:a16="http://schemas.microsoft.com/office/drawing/2014/main" id="{05B04723-EB73-4294-A2DD-B139CB36197C}"/>
              </a:ext>
            </a:extLst>
          </p:cNvPr>
          <p:cNvSpPr>
            <a:spLocks noGrp="1"/>
          </p:cNvSpPr>
          <p:nvPr>
            <p:ph type="title"/>
          </p:nvPr>
        </p:nvSpPr>
        <p:spPr/>
        <p:txBody>
          <a:bodyPr/>
          <a:lstStyle/>
          <a:p>
            <a:pPr>
              <a:spcBef>
                <a:spcPct val="20000"/>
              </a:spcBef>
              <a:spcAft>
                <a:spcPts val="20"/>
              </a:spcAft>
            </a:pPr>
            <a:r>
              <a:rPr lang="zh-CN" altLang="en-US" dirty="0">
                <a:latin typeface="+mn-lt"/>
                <a:ea typeface="+mn-ea"/>
                <a:cs typeface="+mn-ea"/>
                <a:sym typeface="+mn-lt"/>
              </a:rPr>
              <a:t>二维行程编码</a:t>
            </a:r>
            <a:r>
              <a:rPr lang="en-US" altLang="zh-CN" dirty="0">
                <a:latin typeface="+mn-lt"/>
                <a:ea typeface="+mn-ea"/>
                <a:cs typeface="+mn-ea"/>
                <a:sym typeface="+mn-lt"/>
              </a:rPr>
              <a:t>——</a:t>
            </a:r>
            <a:r>
              <a:rPr lang="zh-CN" altLang="en-US" dirty="0">
                <a:latin typeface="+mn-lt"/>
                <a:ea typeface="+mn-ea"/>
                <a:cs typeface="+mn-ea"/>
                <a:sym typeface="+mn-lt"/>
              </a:rPr>
              <a:t>例（典型排列）</a:t>
            </a:r>
          </a:p>
        </p:txBody>
      </p:sp>
      <p:sp>
        <p:nvSpPr>
          <p:cNvPr id="7" name="Text Box 6">
            <a:extLst>
              <a:ext uri="{FF2B5EF4-FFF2-40B4-BE49-F238E27FC236}">
                <a16:creationId xmlns:a16="http://schemas.microsoft.com/office/drawing/2014/main" id="{A640E484-5CF9-428A-99EC-1C2D973E526C}"/>
              </a:ext>
            </a:extLst>
          </p:cNvPr>
          <p:cNvSpPr txBox="1">
            <a:spLocks noChangeArrowheads="1"/>
          </p:cNvSpPr>
          <p:nvPr/>
        </p:nvSpPr>
        <p:spPr bwMode="auto">
          <a:xfrm>
            <a:off x="6306207" y="5219700"/>
            <a:ext cx="5490505" cy="954107"/>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20000"/>
              </a:spcBef>
              <a:spcAft>
                <a:spcPts val="20"/>
              </a:spcAft>
              <a:buClrTx/>
              <a:buFontTx/>
              <a:buNone/>
            </a:pPr>
            <a:r>
              <a:rPr lang="zh-CN" altLang="en-US" sz="2800" b="1" dirty="0">
                <a:cs typeface="+mn-ea"/>
                <a:sym typeface="+mn-lt"/>
              </a:rPr>
              <a:t>数据量为</a:t>
            </a:r>
            <a:r>
              <a:rPr lang="en-US" altLang="zh-CN" sz="2800" b="1" dirty="0">
                <a:cs typeface="+mn-ea"/>
                <a:sym typeface="+mn-lt"/>
              </a:rPr>
              <a:t>:44*</a:t>
            </a:r>
            <a:r>
              <a:rPr lang="zh-CN" altLang="en-US" sz="2800" b="1" dirty="0">
                <a:cs typeface="+mn-ea"/>
                <a:sym typeface="+mn-lt"/>
              </a:rPr>
              <a:t>（</a:t>
            </a:r>
            <a:r>
              <a:rPr lang="en-US" altLang="zh-CN" sz="2800" b="1" dirty="0">
                <a:cs typeface="+mn-ea"/>
                <a:sym typeface="+mn-lt"/>
              </a:rPr>
              <a:t>3+8</a:t>
            </a:r>
            <a:r>
              <a:rPr lang="zh-CN" altLang="en-US" sz="2800" b="1" dirty="0">
                <a:cs typeface="+mn-ea"/>
                <a:sym typeface="+mn-lt"/>
              </a:rPr>
              <a:t>）</a:t>
            </a:r>
            <a:r>
              <a:rPr lang="en-US" altLang="zh-CN" sz="2800" b="1" dirty="0">
                <a:cs typeface="+mn-ea"/>
                <a:sym typeface="+mn-lt"/>
              </a:rPr>
              <a:t>=484(bit)     </a:t>
            </a:r>
          </a:p>
          <a:p>
            <a:pPr>
              <a:lnSpc>
                <a:spcPct val="90000"/>
              </a:lnSpc>
              <a:spcBef>
                <a:spcPct val="20000"/>
              </a:spcBef>
              <a:spcAft>
                <a:spcPts val="20"/>
              </a:spcAft>
              <a:buClrTx/>
              <a:buFontTx/>
              <a:buNone/>
            </a:pPr>
            <a:r>
              <a:rPr lang="zh-CN" altLang="en-US" sz="2800" b="1" dirty="0">
                <a:cs typeface="+mn-ea"/>
                <a:sym typeface="+mn-lt"/>
              </a:rPr>
              <a:t>压缩比为：</a:t>
            </a:r>
            <a:r>
              <a:rPr lang="en-US" altLang="zh-CN" sz="2800" b="1" dirty="0">
                <a:cs typeface="+mn-ea"/>
                <a:sym typeface="+mn-lt"/>
              </a:rPr>
              <a:t>512</a:t>
            </a:r>
            <a:r>
              <a:rPr lang="zh-CN" altLang="en-US" sz="2800" b="1" dirty="0">
                <a:cs typeface="+mn-ea"/>
                <a:sym typeface="+mn-lt"/>
              </a:rPr>
              <a:t>：</a:t>
            </a:r>
            <a:r>
              <a:rPr lang="en-US" altLang="zh-CN" sz="2800" b="1" dirty="0">
                <a:cs typeface="+mn-ea"/>
                <a:sym typeface="+mn-lt"/>
              </a:rPr>
              <a:t>484=1.06:1</a:t>
            </a:r>
          </a:p>
        </p:txBody>
      </p:sp>
      <p:sp>
        <p:nvSpPr>
          <p:cNvPr id="5" name="Text Box 6">
            <a:extLst>
              <a:ext uri="{FF2B5EF4-FFF2-40B4-BE49-F238E27FC236}">
                <a16:creationId xmlns:a16="http://schemas.microsoft.com/office/drawing/2014/main" id="{2DD916B7-2A3A-458E-9A19-5066F47147AD}"/>
              </a:ext>
            </a:extLst>
          </p:cNvPr>
          <p:cNvSpPr txBox="1">
            <a:spLocks noChangeArrowheads="1"/>
          </p:cNvSpPr>
          <p:nvPr/>
        </p:nvSpPr>
        <p:spPr bwMode="auto">
          <a:xfrm>
            <a:off x="838200" y="2023269"/>
            <a:ext cx="8424863" cy="2585323"/>
          </a:xfrm>
          <a:prstGeom prst="rect">
            <a:avLst/>
          </a:prstGeom>
          <a:noFill/>
          <a:ln w="2857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spcAft>
                <a:spcPts val="20"/>
              </a:spcAft>
              <a:buClrTx/>
              <a:buFontTx/>
              <a:buNone/>
            </a:pPr>
            <a:r>
              <a:rPr lang="zh-CN" altLang="en-US" sz="2000" b="1" dirty="0">
                <a:cs typeface="+mn-ea"/>
                <a:sym typeface="+mn-lt"/>
              </a:rPr>
              <a:t>（</a:t>
            </a:r>
            <a:r>
              <a:rPr lang="en-US" altLang="zh-CN" sz="2000" b="1" dirty="0">
                <a:cs typeface="+mn-ea"/>
                <a:sym typeface="+mn-lt"/>
              </a:rPr>
              <a:t>7</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4</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131</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132</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134</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133</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132</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125</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126</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133</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132</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131</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3</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132</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131</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126</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125</a:t>
            </a:r>
            <a:r>
              <a:rPr lang="zh-CN" altLang="en-US" sz="2000" b="1" dirty="0">
                <a:cs typeface="+mn-ea"/>
                <a:sym typeface="+mn-lt"/>
              </a:rPr>
              <a:t>） ，（</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endParaRPr lang="ja-JP" altLang="en-US" sz="2000" b="1" dirty="0">
              <a:cs typeface="+mn-ea"/>
              <a:sym typeface="+mn-lt"/>
            </a:endParaRPr>
          </a:p>
        </p:txBody>
      </p:sp>
    </p:spTree>
    <p:extLst>
      <p:ext uri="{BB962C8B-B14F-4D97-AF65-F5344CB8AC3E}">
        <p14:creationId xmlns:p14="http://schemas.microsoft.com/office/powerpoint/2010/main" val="405082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F5BF0E5-2602-426F-A13E-55EB2941E448}"/>
              </a:ext>
            </a:extLst>
          </p:cNvPr>
          <p:cNvSpPr/>
          <p:nvPr/>
        </p:nvSpPr>
        <p:spPr>
          <a:xfrm>
            <a:off x="0" y="571500"/>
            <a:ext cx="12192000" cy="83981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lnSpc>
                <a:spcPct val="90000"/>
              </a:lnSpc>
              <a:spcBef>
                <a:spcPts val="20"/>
              </a:spcBef>
              <a:spcAft>
                <a:spcPts val="20"/>
              </a:spcAft>
            </a:pPr>
            <a:endParaRPr lang="zh-CN" altLang="en-US">
              <a:cs typeface="+mn-ea"/>
              <a:sym typeface="+mn-lt"/>
            </a:endParaRPr>
          </a:p>
        </p:txBody>
      </p:sp>
      <p:sp>
        <p:nvSpPr>
          <p:cNvPr id="2" name="标题 1">
            <a:extLst>
              <a:ext uri="{FF2B5EF4-FFF2-40B4-BE49-F238E27FC236}">
                <a16:creationId xmlns:a16="http://schemas.microsoft.com/office/drawing/2014/main" id="{05B04723-EB73-4294-A2DD-B139CB36197C}"/>
              </a:ext>
            </a:extLst>
          </p:cNvPr>
          <p:cNvSpPr>
            <a:spLocks noGrp="1"/>
          </p:cNvSpPr>
          <p:nvPr>
            <p:ph type="title"/>
          </p:nvPr>
        </p:nvSpPr>
        <p:spPr/>
        <p:txBody>
          <a:bodyPr/>
          <a:lstStyle/>
          <a:p>
            <a:pPr>
              <a:spcBef>
                <a:spcPct val="20000"/>
              </a:spcBef>
              <a:spcAft>
                <a:spcPts val="20"/>
              </a:spcAft>
            </a:pPr>
            <a:r>
              <a:rPr lang="zh-CN" altLang="en-US" dirty="0">
                <a:latin typeface="+mn-lt"/>
                <a:ea typeface="+mn-ea"/>
                <a:cs typeface="+mn-ea"/>
                <a:sym typeface="+mn-lt"/>
              </a:rPr>
              <a:t>二维行程编码</a:t>
            </a:r>
            <a:r>
              <a:rPr lang="en-US" altLang="zh-CN" dirty="0">
                <a:latin typeface="+mn-lt"/>
                <a:ea typeface="+mn-ea"/>
                <a:cs typeface="+mn-ea"/>
                <a:sym typeface="+mn-lt"/>
              </a:rPr>
              <a:t>——</a:t>
            </a:r>
            <a:r>
              <a:rPr lang="zh-CN" altLang="en-US" dirty="0">
                <a:latin typeface="+mn-lt"/>
                <a:ea typeface="+mn-ea"/>
                <a:cs typeface="+mn-ea"/>
                <a:sym typeface="+mn-lt"/>
              </a:rPr>
              <a:t>例</a:t>
            </a:r>
          </a:p>
        </p:txBody>
      </p:sp>
      <p:graphicFrame>
        <p:nvGraphicFramePr>
          <p:cNvPr id="4" name="Object 5">
            <a:extLst>
              <a:ext uri="{FF2B5EF4-FFF2-40B4-BE49-F238E27FC236}">
                <a16:creationId xmlns:a16="http://schemas.microsoft.com/office/drawing/2014/main" id="{7BFC4606-E473-4E97-826F-6FEC9BE85FEB}"/>
              </a:ext>
            </a:extLst>
          </p:cNvPr>
          <p:cNvGraphicFramePr>
            <a:graphicFrameLocks noChangeAspect="1"/>
          </p:cNvGraphicFramePr>
          <p:nvPr/>
        </p:nvGraphicFramePr>
        <p:xfrm>
          <a:off x="334962" y="2104997"/>
          <a:ext cx="5761038" cy="3341688"/>
        </p:xfrm>
        <a:graphic>
          <a:graphicData uri="http://schemas.openxmlformats.org/presentationml/2006/ole">
            <mc:AlternateContent xmlns:mc="http://schemas.openxmlformats.org/markup-compatibility/2006">
              <mc:Choice xmlns:v="urn:schemas-microsoft-com:vml" Requires="v">
                <p:oleObj spid="_x0000_s7247" name="Equation" r:id="rId3" imgW="3149280" imgH="1828800" progId="Equation.DSMT4">
                  <p:embed/>
                </p:oleObj>
              </mc:Choice>
              <mc:Fallback>
                <p:oleObj name="Equation" r:id="rId3" imgW="3149280" imgH="1828800" progId="Equation.DSMT4">
                  <p:embed/>
                  <p:pic>
                    <p:nvPicPr>
                      <p:cNvPr id="4" name="Object 5">
                        <a:extLst>
                          <a:ext uri="{FF2B5EF4-FFF2-40B4-BE49-F238E27FC236}">
                            <a16:creationId xmlns:a16="http://schemas.microsoft.com/office/drawing/2014/main" id="{7BFC4606-E473-4E97-826F-6FEC9BE85F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962" y="2104997"/>
                        <a:ext cx="5761038" cy="3341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8" descr="2">
            <a:extLst>
              <a:ext uri="{FF2B5EF4-FFF2-40B4-BE49-F238E27FC236}">
                <a16:creationId xmlns:a16="http://schemas.microsoft.com/office/drawing/2014/main" id="{A6848999-64C2-4CC8-BF88-01F8B9BCEF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4107" y="2104997"/>
            <a:ext cx="5008983" cy="3341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1822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a:extLst>
              <a:ext uri="{FF2B5EF4-FFF2-40B4-BE49-F238E27FC236}">
                <a16:creationId xmlns:a16="http://schemas.microsoft.com/office/drawing/2014/main" id="{DAF50DBF-71BF-44B1-A141-6E5A82E3F364}"/>
              </a:ext>
            </a:extLst>
          </p:cNvPr>
          <p:cNvGraphicFramePr>
            <a:graphicFrameLocks noChangeAspect="1"/>
          </p:cNvGraphicFramePr>
          <p:nvPr>
            <p:extLst>
              <p:ext uri="{D42A27DB-BD31-4B8C-83A1-F6EECF244321}">
                <p14:modId xmlns:p14="http://schemas.microsoft.com/office/powerpoint/2010/main" val="1302239572"/>
              </p:ext>
            </p:extLst>
          </p:nvPr>
        </p:nvGraphicFramePr>
        <p:xfrm>
          <a:off x="2024614" y="1271620"/>
          <a:ext cx="7129463" cy="4086225"/>
        </p:xfrm>
        <a:graphic>
          <a:graphicData uri="http://schemas.openxmlformats.org/presentationml/2006/ole">
            <mc:AlternateContent xmlns:mc="http://schemas.openxmlformats.org/markup-compatibility/2006">
              <mc:Choice xmlns:v="urn:schemas-microsoft-com:vml" Requires="v">
                <p:oleObj spid="_x0000_s8270" name="公式" r:id="rId3" imgW="3213000" imgH="1841400" progId="Equation.3">
                  <p:embed/>
                </p:oleObj>
              </mc:Choice>
              <mc:Fallback>
                <p:oleObj name="公式" r:id="rId3" imgW="3213000" imgH="1841400" progId="Equation.3">
                  <p:embed/>
                  <p:pic>
                    <p:nvPicPr>
                      <p:cNvPr id="119812" name="Object 4">
                        <a:extLst>
                          <a:ext uri="{FF2B5EF4-FFF2-40B4-BE49-F238E27FC236}">
                            <a16:creationId xmlns:a16="http://schemas.microsoft.com/office/drawing/2014/main" id="{E17D5486-B565-41D6-AFC0-C32DB6FFAD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4614" y="1271620"/>
                        <a:ext cx="7129463" cy="408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Line 5">
            <a:extLst>
              <a:ext uri="{FF2B5EF4-FFF2-40B4-BE49-F238E27FC236}">
                <a16:creationId xmlns:a16="http://schemas.microsoft.com/office/drawing/2014/main" id="{09B0067F-2D5B-419E-80AD-043B32C1762B}"/>
              </a:ext>
            </a:extLst>
          </p:cNvPr>
          <p:cNvSpPr>
            <a:spLocks noChangeShapeType="1"/>
          </p:cNvSpPr>
          <p:nvPr/>
        </p:nvSpPr>
        <p:spPr bwMode="auto">
          <a:xfrm>
            <a:off x="3104114" y="1558958"/>
            <a:ext cx="649288"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ts val="20"/>
              </a:spcBef>
              <a:spcAft>
                <a:spcPts val="20"/>
              </a:spcAft>
            </a:pPr>
            <a:endParaRPr lang="zh-CN" altLang="en-US">
              <a:cs typeface="+mn-ea"/>
              <a:sym typeface="+mn-lt"/>
            </a:endParaRPr>
          </a:p>
        </p:txBody>
      </p:sp>
      <p:sp>
        <p:nvSpPr>
          <p:cNvPr id="4" name="Line 6">
            <a:extLst>
              <a:ext uri="{FF2B5EF4-FFF2-40B4-BE49-F238E27FC236}">
                <a16:creationId xmlns:a16="http://schemas.microsoft.com/office/drawing/2014/main" id="{F0475CDE-6F96-4108-A40E-527CA9DBE9E7}"/>
              </a:ext>
            </a:extLst>
          </p:cNvPr>
          <p:cNvSpPr>
            <a:spLocks noChangeShapeType="1"/>
          </p:cNvSpPr>
          <p:nvPr/>
        </p:nvSpPr>
        <p:spPr bwMode="auto">
          <a:xfrm flipH="1">
            <a:off x="3032677" y="1558958"/>
            <a:ext cx="720725" cy="504825"/>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ts val="20"/>
              </a:spcBef>
              <a:spcAft>
                <a:spcPts val="20"/>
              </a:spcAft>
            </a:pPr>
            <a:endParaRPr lang="zh-CN" altLang="en-US">
              <a:cs typeface="+mn-ea"/>
              <a:sym typeface="+mn-lt"/>
            </a:endParaRPr>
          </a:p>
        </p:txBody>
      </p:sp>
      <p:sp>
        <p:nvSpPr>
          <p:cNvPr id="5" name="Line 7">
            <a:extLst>
              <a:ext uri="{FF2B5EF4-FFF2-40B4-BE49-F238E27FC236}">
                <a16:creationId xmlns:a16="http://schemas.microsoft.com/office/drawing/2014/main" id="{68E479D4-6D2C-4DB4-BF9C-D2575D726377}"/>
              </a:ext>
            </a:extLst>
          </p:cNvPr>
          <p:cNvSpPr>
            <a:spLocks noChangeShapeType="1"/>
          </p:cNvSpPr>
          <p:nvPr/>
        </p:nvSpPr>
        <p:spPr bwMode="auto">
          <a:xfrm>
            <a:off x="3104114" y="2135220"/>
            <a:ext cx="0" cy="504825"/>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ts val="20"/>
              </a:spcBef>
              <a:spcAft>
                <a:spcPts val="20"/>
              </a:spcAft>
            </a:pPr>
            <a:endParaRPr lang="zh-CN" altLang="en-US">
              <a:cs typeface="+mn-ea"/>
              <a:sym typeface="+mn-lt"/>
            </a:endParaRPr>
          </a:p>
        </p:txBody>
      </p:sp>
      <p:sp>
        <p:nvSpPr>
          <p:cNvPr id="6" name="Line 8">
            <a:extLst>
              <a:ext uri="{FF2B5EF4-FFF2-40B4-BE49-F238E27FC236}">
                <a16:creationId xmlns:a16="http://schemas.microsoft.com/office/drawing/2014/main" id="{7FD61C87-1E15-48CD-82DD-5B11B7A79A44}"/>
              </a:ext>
            </a:extLst>
          </p:cNvPr>
          <p:cNvSpPr>
            <a:spLocks noChangeShapeType="1"/>
          </p:cNvSpPr>
          <p:nvPr/>
        </p:nvSpPr>
        <p:spPr bwMode="auto">
          <a:xfrm flipV="1">
            <a:off x="3177139" y="1558958"/>
            <a:ext cx="1368425" cy="1008062"/>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ts val="20"/>
              </a:spcBef>
              <a:spcAft>
                <a:spcPts val="20"/>
              </a:spcAft>
            </a:pPr>
            <a:endParaRPr lang="zh-CN" altLang="en-US">
              <a:cs typeface="+mn-ea"/>
              <a:sym typeface="+mn-lt"/>
            </a:endParaRPr>
          </a:p>
        </p:txBody>
      </p:sp>
      <p:sp>
        <p:nvSpPr>
          <p:cNvPr id="7" name="Line 9">
            <a:extLst>
              <a:ext uri="{FF2B5EF4-FFF2-40B4-BE49-F238E27FC236}">
                <a16:creationId xmlns:a16="http://schemas.microsoft.com/office/drawing/2014/main" id="{7CAFEAB3-324B-49F5-BF37-757A770D2ABB}"/>
              </a:ext>
            </a:extLst>
          </p:cNvPr>
          <p:cNvSpPr>
            <a:spLocks noChangeShapeType="1"/>
          </p:cNvSpPr>
          <p:nvPr/>
        </p:nvSpPr>
        <p:spPr bwMode="auto">
          <a:xfrm>
            <a:off x="4761464" y="1558958"/>
            <a:ext cx="649288"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ts val="20"/>
              </a:spcBef>
              <a:spcAft>
                <a:spcPts val="20"/>
              </a:spcAft>
            </a:pPr>
            <a:endParaRPr lang="zh-CN" altLang="en-US">
              <a:cs typeface="+mn-ea"/>
              <a:sym typeface="+mn-lt"/>
            </a:endParaRPr>
          </a:p>
        </p:txBody>
      </p:sp>
      <p:sp>
        <p:nvSpPr>
          <p:cNvPr id="8" name="Line 10">
            <a:extLst>
              <a:ext uri="{FF2B5EF4-FFF2-40B4-BE49-F238E27FC236}">
                <a16:creationId xmlns:a16="http://schemas.microsoft.com/office/drawing/2014/main" id="{A7DFEAA6-2378-4234-8D03-F62BA08829E4}"/>
              </a:ext>
            </a:extLst>
          </p:cNvPr>
          <p:cNvSpPr>
            <a:spLocks noChangeShapeType="1"/>
          </p:cNvSpPr>
          <p:nvPr/>
        </p:nvSpPr>
        <p:spPr bwMode="auto">
          <a:xfrm flipH="1">
            <a:off x="3177139" y="1631983"/>
            <a:ext cx="2159000" cy="1439862"/>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ts val="20"/>
              </a:spcBef>
              <a:spcAft>
                <a:spcPts val="20"/>
              </a:spcAft>
            </a:pPr>
            <a:endParaRPr lang="zh-CN" altLang="en-US">
              <a:cs typeface="+mn-ea"/>
              <a:sym typeface="+mn-lt"/>
            </a:endParaRPr>
          </a:p>
        </p:txBody>
      </p:sp>
      <p:sp>
        <p:nvSpPr>
          <p:cNvPr id="9" name="Line 11">
            <a:extLst>
              <a:ext uri="{FF2B5EF4-FFF2-40B4-BE49-F238E27FC236}">
                <a16:creationId xmlns:a16="http://schemas.microsoft.com/office/drawing/2014/main" id="{EDD2F600-AC49-42D9-B912-3382A711F0B3}"/>
              </a:ext>
            </a:extLst>
          </p:cNvPr>
          <p:cNvSpPr>
            <a:spLocks noChangeShapeType="1"/>
          </p:cNvSpPr>
          <p:nvPr/>
        </p:nvSpPr>
        <p:spPr bwMode="auto">
          <a:xfrm>
            <a:off x="3177139" y="3143283"/>
            <a:ext cx="0" cy="504825"/>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ts val="20"/>
              </a:spcBef>
              <a:spcAft>
                <a:spcPts val="20"/>
              </a:spcAft>
            </a:pPr>
            <a:endParaRPr lang="zh-CN" altLang="en-US">
              <a:cs typeface="+mn-ea"/>
              <a:sym typeface="+mn-lt"/>
            </a:endParaRPr>
          </a:p>
        </p:txBody>
      </p:sp>
      <p:sp>
        <p:nvSpPr>
          <p:cNvPr id="10" name="Line 12">
            <a:extLst>
              <a:ext uri="{FF2B5EF4-FFF2-40B4-BE49-F238E27FC236}">
                <a16:creationId xmlns:a16="http://schemas.microsoft.com/office/drawing/2014/main" id="{71699D4D-7A09-40CF-898E-C68B7D487C67}"/>
              </a:ext>
            </a:extLst>
          </p:cNvPr>
          <p:cNvSpPr>
            <a:spLocks noChangeShapeType="1"/>
          </p:cNvSpPr>
          <p:nvPr/>
        </p:nvSpPr>
        <p:spPr bwMode="auto">
          <a:xfrm flipV="1">
            <a:off x="3177139" y="1487520"/>
            <a:ext cx="3095625" cy="2087563"/>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ts val="20"/>
              </a:spcBef>
              <a:spcAft>
                <a:spcPts val="20"/>
              </a:spcAft>
            </a:pPr>
            <a:endParaRPr lang="zh-CN" altLang="en-US">
              <a:cs typeface="+mn-ea"/>
              <a:sym typeface="+mn-lt"/>
            </a:endParaRPr>
          </a:p>
        </p:txBody>
      </p:sp>
      <p:sp>
        <p:nvSpPr>
          <p:cNvPr id="11" name="Line 13">
            <a:extLst>
              <a:ext uri="{FF2B5EF4-FFF2-40B4-BE49-F238E27FC236}">
                <a16:creationId xmlns:a16="http://schemas.microsoft.com/office/drawing/2014/main" id="{10BDB3C4-83E1-4FB3-ACC4-3F38E8F92CE5}"/>
              </a:ext>
            </a:extLst>
          </p:cNvPr>
          <p:cNvSpPr>
            <a:spLocks noChangeShapeType="1"/>
          </p:cNvSpPr>
          <p:nvPr/>
        </p:nvSpPr>
        <p:spPr bwMode="auto">
          <a:xfrm flipV="1">
            <a:off x="3177139" y="1487520"/>
            <a:ext cx="4679950" cy="3024188"/>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ts val="20"/>
              </a:spcBef>
              <a:spcAft>
                <a:spcPts val="20"/>
              </a:spcAft>
            </a:pPr>
            <a:endParaRPr lang="zh-CN" altLang="en-US">
              <a:cs typeface="+mn-ea"/>
              <a:sym typeface="+mn-lt"/>
            </a:endParaRPr>
          </a:p>
        </p:txBody>
      </p:sp>
      <p:sp>
        <p:nvSpPr>
          <p:cNvPr id="12" name="Line 14">
            <a:extLst>
              <a:ext uri="{FF2B5EF4-FFF2-40B4-BE49-F238E27FC236}">
                <a16:creationId xmlns:a16="http://schemas.microsoft.com/office/drawing/2014/main" id="{2902123A-BC06-4EFD-99B1-BDCF492F4821}"/>
              </a:ext>
            </a:extLst>
          </p:cNvPr>
          <p:cNvSpPr>
            <a:spLocks noChangeShapeType="1"/>
          </p:cNvSpPr>
          <p:nvPr/>
        </p:nvSpPr>
        <p:spPr bwMode="auto">
          <a:xfrm>
            <a:off x="6272764" y="1487520"/>
            <a:ext cx="649288"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ts val="20"/>
              </a:spcBef>
              <a:spcAft>
                <a:spcPts val="20"/>
              </a:spcAft>
            </a:pPr>
            <a:endParaRPr lang="zh-CN" altLang="en-US">
              <a:cs typeface="+mn-ea"/>
              <a:sym typeface="+mn-lt"/>
            </a:endParaRPr>
          </a:p>
        </p:txBody>
      </p:sp>
      <p:sp>
        <p:nvSpPr>
          <p:cNvPr id="13" name="Line 15">
            <a:extLst>
              <a:ext uri="{FF2B5EF4-FFF2-40B4-BE49-F238E27FC236}">
                <a16:creationId xmlns:a16="http://schemas.microsoft.com/office/drawing/2014/main" id="{7E83719E-99BD-479B-B0B8-C0FFC308BC04}"/>
              </a:ext>
            </a:extLst>
          </p:cNvPr>
          <p:cNvSpPr>
            <a:spLocks noChangeShapeType="1"/>
          </p:cNvSpPr>
          <p:nvPr/>
        </p:nvSpPr>
        <p:spPr bwMode="auto">
          <a:xfrm flipH="1">
            <a:off x="3104114" y="1558958"/>
            <a:ext cx="3816350" cy="252095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ts val="20"/>
              </a:spcBef>
              <a:spcAft>
                <a:spcPts val="20"/>
              </a:spcAft>
            </a:pPr>
            <a:endParaRPr lang="zh-CN" altLang="en-US">
              <a:cs typeface="+mn-ea"/>
              <a:sym typeface="+mn-lt"/>
            </a:endParaRPr>
          </a:p>
        </p:txBody>
      </p:sp>
      <p:sp>
        <p:nvSpPr>
          <p:cNvPr id="14" name="Line 16">
            <a:extLst>
              <a:ext uri="{FF2B5EF4-FFF2-40B4-BE49-F238E27FC236}">
                <a16:creationId xmlns:a16="http://schemas.microsoft.com/office/drawing/2014/main" id="{317A6E75-042E-4533-874F-257115618C25}"/>
              </a:ext>
            </a:extLst>
          </p:cNvPr>
          <p:cNvSpPr>
            <a:spLocks noChangeShapeType="1"/>
          </p:cNvSpPr>
          <p:nvPr/>
        </p:nvSpPr>
        <p:spPr bwMode="auto">
          <a:xfrm flipH="1">
            <a:off x="3104114" y="1558958"/>
            <a:ext cx="5400675" cy="3457575"/>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ts val="20"/>
              </a:spcBef>
              <a:spcAft>
                <a:spcPts val="20"/>
              </a:spcAft>
            </a:pPr>
            <a:endParaRPr lang="zh-CN" altLang="en-US">
              <a:cs typeface="+mn-ea"/>
              <a:sym typeface="+mn-lt"/>
            </a:endParaRPr>
          </a:p>
        </p:txBody>
      </p:sp>
      <p:sp>
        <p:nvSpPr>
          <p:cNvPr id="15" name="Line 17">
            <a:extLst>
              <a:ext uri="{FF2B5EF4-FFF2-40B4-BE49-F238E27FC236}">
                <a16:creationId xmlns:a16="http://schemas.microsoft.com/office/drawing/2014/main" id="{A0369CCB-90AC-4CC3-88A3-C72906D50808}"/>
              </a:ext>
            </a:extLst>
          </p:cNvPr>
          <p:cNvSpPr>
            <a:spLocks noChangeShapeType="1"/>
          </p:cNvSpPr>
          <p:nvPr/>
        </p:nvSpPr>
        <p:spPr bwMode="auto">
          <a:xfrm flipH="1">
            <a:off x="4472539" y="2567020"/>
            <a:ext cx="4176713" cy="252095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ts val="20"/>
              </a:spcBef>
              <a:spcAft>
                <a:spcPts val="20"/>
              </a:spcAft>
            </a:pPr>
            <a:endParaRPr lang="zh-CN" altLang="en-US">
              <a:cs typeface="+mn-ea"/>
              <a:sym typeface="+mn-lt"/>
            </a:endParaRPr>
          </a:p>
        </p:txBody>
      </p:sp>
      <p:sp>
        <p:nvSpPr>
          <p:cNvPr id="16" name="Line 18">
            <a:extLst>
              <a:ext uri="{FF2B5EF4-FFF2-40B4-BE49-F238E27FC236}">
                <a16:creationId xmlns:a16="http://schemas.microsoft.com/office/drawing/2014/main" id="{74283746-3BEC-43E4-BDD1-C8BA52EE26D0}"/>
              </a:ext>
            </a:extLst>
          </p:cNvPr>
          <p:cNvSpPr>
            <a:spLocks noChangeShapeType="1"/>
          </p:cNvSpPr>
          <p:nvPr/>
        </p:nvSpPr>
        <p:spPr bwMode="auto">
          <a:xfrm>
            <a:off x="3104114" y="4151345"/>
            <a:ext cx="0" cy="504825"/>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ts val="20"/>
              </a:spcBef>
              <a:spcAft>
                <a:spcPts val="20"/>
              </a:spcAft>
            </a:pPr>
            <a:endParaRPr lang="zh-CN" altLang="en-US">
              <a:cs typeface="+mn-ea"/>
              <a:sym typeface="+mn-lt"/>
            </a:endParaRPr>
          </a:p>
        </p:txBody>
      </p:sp>
      <p:sp>
        <p:nvSpPr>
          <p:cNvPr id="17" name="Line 19">
            <a:extLst>
              <a:ext uri="{FF2B5EF4-FFF2-40B4-BE49-F238E27FC236}">
                <a16:creationId xmlns:a16="http://schemas.microsoft.com/office/drawing/2014/main" id="{9B1C210B-5542-4455-B5FC-8753EAC55FA9}"/>
              </a:ext>
            </a:extLst>
          </p:cNvPr>
          <p:cNvSpPr>
            <a:spLocks noChangeShapeType="1"/>
          </p:cNvSpPr>
          <p:nvPr/>
        </p:nvSpPr>
        <p:spPr bwMode="auto">
          <a:xfrm flipV="1">
            <a:off x="3753402" y="1990758"/>
            <a:ext cx="4895850" cy="3097212"/>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ts val="20"/>
              </a:spcBef>
              <a:spcAft>
                <a:spcPts val="20"/>
              </a:spcAft>
            </a:pPr>
            <a:endParaRPr lang="zh-CN" altLang="en-US">
              <a:cs typeface="+mn-ea"/>
              <a:sym typeface="+mn-lt"/>
            </a:endParaRPr>
          </a:p>
        </p:txBody>
      </p:sp>
      <p:sp>
        <p:nvSpPr>
          <p:cNvPr id="18" name="Line 20">
            <a:extLst>
              <a:ext uri="{FF2B5EF4-FFF2-40B4-BE49-F238E27FC236}">
                <a16:creationId xmlns:a16="http://schemas.microsoft.com/office/drawing/2014/main" id="{C924CA0E-1C88-4082-8548-8ED6048EC3DD}"/>
              </a:ext>
            </a:extLst>
          </p:cNvPr>
          <p:cNvSpPr>
            <a:spLocks noChangeShapeType="1"/>
          </p:cNvSpPr>
          <p:nvPr/>
        </p:nvSpPr>
        <p:spPr bwMode="auto">
          <a:xfrm>
            <a:off x="4832902" y="5016533"/>
            <a:ext cx="649287"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ts val="20"/>
              </a:spcBef>
              <a:spcAft>
                <a:spcPts val="20"/>
              </a:spcAft>
            </a:pPr>
            <a:endParaRPr lang="zh-CN" altLang="en-US">
              <a:cs typeface="+mn-ea"/>
              <a:sym typeface="+mn-lt"/>
            </a:endParaRPr>
          </a:p>
        </p:txBody>
      </p:sp>
      <p:sp>
        <p:nvSpPr>
          <p:cNvPr id="19" name="Line 21">
            <a:extLst>
              <a:ext uri="{FF2B5EF4-FFF2-40B4-BE49-F238E27FC236}">
                <a16:creationId xmlns:a16="http://schemas.microsoft.com/office/drawing/2014/main" id="{515ACA10-F448-4074-B652-20C6F79CC3B2}"/>
              </a:ext>
            </a:extLst>
          </p:cNvPr>
          <p:cNvSpPr>
            <a:spLocks noChangeShapeType="1"/>
          </p:cNvSpPr>
          <p:nvPr/>
        </p:nvSpPr>
        <p:spPr bwMode="auto">
          <a:xfrm flipV="1">
            <a:off x="5409164" y="3071845"/>
            <a:ext cx="3168650" cy="1944688"/>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ts val="20"/>
              </a:spcBef>
              <a:spcAft>
                <a:spcPts val="20"/>
              </a:spcAft>
            </a:pPr>
            <a:endParaRPr lang="zh-CN" altLang="en-US">
              <a:cs typeface="+mn-ea"/>
              <a:sym typeface="+mn-lt"/>
            </a:endParaRPr>
          </a:p>
        </p:txBody>
      </p:sp>
      <p:sp>
        <p:nvSpPr>
          <p:cNvPr id="20" name="Line 22">
            <a:extLst>
              <a:ext uri="{FF2B5EF4-FFF2-40B4-BE49-F238E27FC236}">
                <a16:creationId xmlns:a16="http://schemas.microsoft.com/office/drawing/2014/main" id="{C041AAD2-F35D-46F6-A360-C43818DE20C7}"/>
              </a:ext>
            </a:extLst>
          </p:cNvPr>
          <p:cNvSpPr>
            <a:spLocks noChangeShapeType="1"/>
          </p:cNvSpPr>
          <p:nvPr/>
        </p:nvSpPr>
        <p:spPr bwMode="auto">
          <a:xfrm>
            <a:off x="7928527" y="1487520"/>
            <a:ext cx="649287"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ts val="20"/>
              </a:spcBef>
              <a:spcAft>
                <a:spcPts val="20"/>
              </a:spcAft>
            </a:pPr>
            <a:endParaRPr lang="zh-CN" altLang="en-US">
              <a:cs typeface="+mn-ea"/>
              <a:sym typeface="+mn-lt"/>
            </a:endParaRPr>
          </a:p>
        </p:txBody>
      </p:sp>
      <p:sp>
        <p:nvSpPr>
          <p:cNvPr id="21" name="Line 23">
            <a:extLst>
              <a:ext uri="{FF2B5EF4-FFF2-40B4-BE49-F238E27FC236}">
                <a16:creationId xmlns:a16="http://schemas.microsoft.com/office/drawing/2014/main" id="{564D70F1-CD7B-43F5-B6C9-11AB781D3735}"/>
              </a:ext>
            </a:extLst>
          </p:cNvPr>
          <p:cNvSpPr>
            <a:spLocks noChangeShapeType="1"/>
          </p:cNvSpPr>
          <p:nvPr/>
        </p:nvSpPr>
        <p:spPr bwMode="auto">
          <a:xfrm>
            <a:off x="8649252" y="2135220"/>
            <a:ext cx="0" cy="4318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ts val="20"/>
              </a:spcBef>
              <a:spcAft>
                <a:spcPts val="20"/>
              </a:spcAft>
            </a:pPr>
            <a:endParaRPr lang="zh-CN" altLang="en-US">
              <a:cs typeface="+mn-ea"/>
              <a:sym typeface="+mn-lt"/>
            </a:endParaRPr>
          </a:p>
        </p:txBody>
      </p:sp>
      <p:sp>
        <p:nvSpPr>
          <p:cNvPr id="22" name="Line 24">
            <a:extLst>
              <a:ext uri="{FF2B5EF4-FFF2-40B4-BE49-F238E27FC236}">
                <a16:creationId xmlns:a16="http://schemas.microsoft.com/office/drawing/2014/main" id="{6BFA790D-A357-41A5-A1BD-0186DD4C2E72}"/>
              </a:ext>
            </a:extLst>
          </p:cNvPr>
          <p:cNvSpPr>
            <a:spLocks noChangeShapeType="1"/>
          </p:cNvSpPr>
          <p:nvPr/>
        </p:nvSpPr>
        <p:spPr bwMode="auto">
          <a:xfrm>
            <a:off x="8649252" y="3143283"/>
            <a:ext cx="0" cy="4318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ts val="20"/>
              </a:spcBef>
              <a:spcAft>
                <a:spcPts val="20"/>
              </a:spcAft>
            </a:pPr>
            <a:endParaRPr lang="zh-CN" altLang="en-US">
              <a:cs typeface="+mn-ea"/>
              <a:sym typeface="+mn-lt"/>
            </a:endParaRPr>
          </a:p>
        </p:txBody>
      </p:sp>
      <p:sp>
        <p:nvSpPr>
          <p:cNvPr id="23" name="Line 25">
            <a:extLst>
              <a:ext uri="{FF2B5EF4-FFF2-40B4-BE49-F238E27FC236}">
                <a16:creationId xmlns:a16="http://schemas.microsoft.com/office/drawing/2014/main" id="{81AE3687-76E8-4CB2-B68B-CADA3E85AB03}"/>
              </a:ext>
            </a:extLst>
          </p:cNvPr>
          <p:cNvSpPr>
            <a:spLocks noChangeShapeType="1"/>
          </p:cNvSpPr>
          <p:nvPr/>
        </p:nvSpPr>
        <p:spPr bwMode="auto">
          <a:xfrm flipH="1">
            <a:off x="6272764" y="3503645"/>
            <a:ext cx="2376488" cy="1512888"/>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ts val="20"/>
              </a:spcBef>
              <a:spcAft>
                <a:spcPts val="20"/>
              </a:spcAft>
            </a:pPr>
            <a:endParaRPr lang="zh-CN" altLang="en-US">
              <a:cs typeface="+mn-ea"/>
              <a:sym typeface="+mn-lt"/>
            </a:endParaRPr>
          </a:p>
        </p:txBody>
      </p:sp>
      <p:sp>
        <p:nvSpPr>
          <p:cNvPr id="24" name="Line 26">
            <a:extLst>
              <a:ext uri="{FF2B5EF4-FFF2-40B4-BE49-F238E27FC236}">
                <a16:creationId xmlns:a16="http://schemas.microsoft.com/office/drawing/2014/main" id="{463B48C5-A5E3-4AF1-A591-28BF26DA8A4B}"/>
              </a:ext>
            </a:extLst>
          </p:cNvPr>
          <p:cNvSpPr>
            <a:spLocks noChangeShapeType="1"/>
          </p:cNvSpPr>
          <p:nvPr/>
        </p:nvSpPr>
        <p:spPr bwMode="auto">
          <a:xfrm>
            <a:off x="8647662" y="3932270"/>
            <a:ext cx="1590" cy="650875"/>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ts val="20"/>
              </a:spcBef>
              <a:spcAft>
                <a:spcPts val="20"/>
              </a:spcAft>
            </a:pPr>
            <a:endParaRPr lang="zh-CN" altLang="en-US">
              <a:cs typeface="+mn-ea"/>
              <a:sym typeface="+mn-lt"/>
            </a:endParaRPr>
          </a:p>
        </p:txBody>
      </p:sp>
      <p:sp>
        <p:nvSpPr>
          <p:cNvPr id="25" name="Line 27">
            <a:extLst>
              <a:ext uri="{FF2B5EF4-FFF2-40B4-BE49-F238E27FC236}">
                <a16:creationId xmlns:a16="http://schemas.microsoft.com/office/drawing/2014/main" id="{667FEA26-CEF3-45C3-AB57-7A2A76D8C8AC}"/>
              </a:ext>
            </a:extLst>
          </p:cNvPr>
          <p:cNvSpPr>
            <a:spLocks noChangeShapeType="1"/>
          </p:cNvSpPr>
          <p:nvPr/>
        </p:nvSpPr>
        <p:spPr bwMode="auto">
          <a:xfrm flipH="1">
            <a:off x="7928524" y="4511708"/>
            <a:ext cx="649289" cy="503237"/>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ts val="20"/>
              </a:spcBef>
              <a:spcAft>
                <a:spcPts val="20"/>
              </a:spcAft>
            </a:pPr>
            <a:endParaRPr lang="zh-CN" altLang="en-US">
              <a:cs typeface="+mn-ea"/>
              <a:sym typeface="+mn-lt"/>
            </a:endParaRPr>
          </a:p>
        </p:txBody>
      </p:sp>
      <p:sp>
        <p:nvSpPr>
          <p:cNvPr id="26" name="Line 28">
            <a:extLst>
              <a:ext uri="{FF2B5EF4-FFF2-40B4-BE49-F238E27FC236}">
                <a16:creationId xmlns:a16="http://schemas.microsoft.com/office/drawing/2014/main" id="{89C3A105-C927-47B6-A851-A26EA343CCDA}"/>
              </a:ext>
            </a:extLst>
          </p:cNvPr>
          <p:cNvSpPr>
            <a:spLocks noChangeShapeType="1"/>
          </p:cNvSpPr>
          <p:nvPr/>
        </p:nvSpPr>
        <p:spPr bwMode="auto">
          <a:xfrm flipH="1">
            <a:off x="8001550" y="5109570"/>
            <a:ext cx="576263" cy="0"/>
          </a:xfrm>
          <a:prstGeom prst="line">
            <a:avLst/>
          </a:prstGeom>
          <a:noFill/>
          <a:ln w="762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ts val="20"/>
              </a:spcBef>
              <a:spcAft>
                <a:spcPts val="20"/>
              </a:spcAft>
            </a:pPr>
            <a:endParaRPr lang="zh-CN" altLang="en-US">
              <a:cs typeface="+mn-ea"/>
              <a:sym typeface="+mn-lt"/>
            </a:endParaRPr>
          </a:p>
        </p:txBody>
      </p:sp>
      <p:sp>
        <p:nvSpPr>
          <p:cNvPr id="27" name="Line 29">
            <a:extLst>
              <a:ext uri="{FF2B5EF4-FFF2-40B4-BE49-F238E27FC236}">
                <a16:creationId xmlns:a16="http://schemas.microsoft.com/office/drawing/2014/main" id="{7B3C059B-4CE8-4636-977B-2ECD0B5773B1}"/>
              </a:ext>
            </a:extLst>
          </p:cNvPr>
          <p:cNvSpPr>
            <a:spLocks noChangeShapeType="1"/>
          </p:cNvSpPr>
          <p:nvPr/>
        </p:nvSpPr>
        <p:spPr bwMode="auto">
          <a:xfrm flipH="1">
            <a:off x="6991900" y="3933858"/>
            <a:ext cx="1655762" cy="1081087"/>
          </a:xfrm>
          <a:prstGeom prst="line">
            <a:avLst/>
          </a:prstGeom>
          <a:noFill/>
          <a:ln w="762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ts val="20"/>
              </a:spcBef>
              <a:spcAft>
                <a:spcPts val="20"/>
              </a:spcAft>
            </a:pPr>
            <a:endParaRPr lang="zh-CN" altLang="en-US">
              <a:cs typeface="+mn-ea"/>
              <a:sym typeface="+mn-lt"/>
            </a:endParaRPr>
          </a:p>
        </p:txBody>
      </p:sp>
      <p:sp>
        <p:nvSpPr>
          <p:cNvPr id="28" name="Line 30">
            <a:extLst>
              <a:ext uri="{FF2B5EF4-FFF2-40B4-BE49-F238E27FC236}">
                <a16:creationId xmlns:a16="http://schemas.microsoft.com/office/drawing/2014/main" id="{42568D90-5EF1-4FC8-A613-DFAB3FF37F9E}"/>
              </a:ext>
            </a:extLst>
          </p:cNvPr>
          <p:cNvSpPr>
            <a:spLocks noChangeShapeType="1"/>
          </p:cNvSpPr>
          <p:nvPr/>
        </p:nvSpPr>
        <p:spPr bwMode="auto">
          <a:xfrm flipH="1">
            <a:off x="6342613" y="5079590"/>
            <a:ext cx="649287" cy="0"/>
          </a:xfrm>
          <a:prstGeom prst="line">
            <a:avLst/>
          </a:prstGeom>
          <a:noFill/>
          <a:ln w="762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ts val="20"/>
              </a:spcBef>
              <a:spcAft>
                <a:spcPts val="20"/>
              </a:spcAft>
            </a:pPr>
            <a:endParaRPr lang="zh-CN" altLang="en-US">
              <a:cs typeface="+mn-ea"/>
              <a:sym typeface="+mn-lt"/>
            </a:endParaRPr>
          </a:p>
        </p:txBody>
      </p:sp>
      <p:sp>
        <p:nvSpPr>
          <p:cNvPr id="29" name="Line 31">
            <a:extLst>
              <a:ext uri="{FF2B5EF4-FFF2-40B4-BE49-F238E27FC236}">
                <a16:creationId xmlns:a16="http://schemas.microsoft.com/office/drawing/2014/main" id="{67698DC9-BCF5-42A4-937B-E90759B786EC}"/>
              </a:ext>
            </a:extLst>
          </p:cNvPr>
          <p:cNvSpPr>
            <a:spLocks noChangeShapeType="1"/>
          </p:cNvSpPr>
          <p:nvPr/>
        </p:nvSpPr>
        <p:spPr bwMode="auto">
          <a:xfrm flipV="1">
            <a:off x="3104114" y="5057990"/>
            <a:ext cx="720726" cy="21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ts val="20"/>
              </a:spcBef>
              <a:spcAft>
                <a:spcPts val="20"/>
              </a:spcAft>
            </a:pPr>
            <a:endParaRPr lang="zh-CN" altLang="en-US">
              <a:cs typeface="+mn-ea"/>
              <a:sym typeface="+mn-lt"/>
            </a:endParaRPr>
          </a:p>
        </p:txBody>
      </p:sp>
    </p:spTree>
    <p:extLst>
      <p:ext uri="{BB962C8B-B14F-4D97-AF65-F5344CB8AC3E}">
        <p14:creationId xmlns:p14="http://schemas.microsoft.com/office/powerpoint/2010/main" val="156346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up)">
                                      <p:cBhvr>
                                        <p:cTn id="31" dur="500"/>
                                        <p:tgtEl>
                                          <p:spTgt spid="9"/>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up)">
                                      <p:cBhvr>
                                        <p:cTn id="43" dur="500"/>
                                        <p:tgtEl>
                                          <p:spTgt spid="13"/>
                                        </p:tgtEl>
                                      </p:cBhvr>
                                    </p:animEffect>
                                  </p:childTnLst>
                                </p:cTn>
                              </p:par>
                            </p:childTnLst>
                          </p:cTn>
                        </p:par>
                        <p:par>
                          <p:cTn id="44" fill="hold">
                            <p:stCondLst>
                              <p:cond delay="5000"/>
                            </p:stCondLst>
                            <p:childTnLst>
                              <p:par>
                                <p:cTn id="45" presetID="22" presetClass="entr" presetSubtype="1" fill="hold"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up)">
                                      <p:cBhvr>
                                        <p:cTn id="47" dur="500"/>
                                        <p:tgtEl>
                                          <p:spTgt spid="16"/>
                                        </p:tgtEl>
                                      </p:cBhvr>
                                    </p:animEffect>
                                  </p:childTnLst>
                                </p:cTn>
                              </p:par>
                            </p:childTnLst>
                          </p:cTn>
                        </p:par>
                        <p:par>
                          <p:cTn id="48" fill="hold">
                            <p:stCondLst>
                              <p:cond delay="5500"/>
                            </p:stCondLst>
                            <p:childTnLst>
                              <p:par>
                                <p:cTn id="49" presetID="22" presetClass="entr" presetSubtype="8" fill="hold"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left)">
                                      <p:cBhvr>
                                        <p:cTn id="51" dur="500"/>
                                        <p:tgtEl>
                                          <p:spTgt spid="11"/>
                                        </p:tgtEl>
                                      </p:cBhvr>
                                    </p:animEffect>
                                  </p:childTnLst>
                                </p:cTn>
                              </p:par>
                            </p:childTnLst>
                          </p:cTn>
                        </p:par>
                        <p:par>
                          <p:cTn id="52" fill="hold">
                            <p:stCondLst>
                              <p:cond delay="6000"/>
                            </p:stCondLst>
                            <p:childTnLst>
                              <p:par>
                                <p:cTn id="53" presetID="22" presetClass="entr" presetSubtype="8"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childTnLst>
                          </p:cTn>
                        </p:par>
                        <p:par>
                          <p:cTn id="56" fill="hold">
                            <p:stCondLst>
                              <p:cond delay="6500"/>
                            </p:stCondLst>
                            <p:childTnLst>
                              <p:par>
                                <p:cTn id="57" presetID="22" presetClass="entr" presetSubtype="1" fill="hold"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up)">
                                      <p:cBhvr>
                                        <p:cTn id="59" dur="500"/>
                                        <p:tgtEl>
                                          <p:spTgt spid="14"/>
                                        </p:tgtEl>
                                      </p:cBhvr>
                                    </p:animEffect>
                                  </p:childTnLst>
                                </p:cTn>
                              </p:par>
                            </p:childTnLst>
                          </p:cTn>
                        </p:par>
                        <p:par>
                          <p:cTn id="60" fill="hold">
                            <p:stCondLst>
                              <p:cond delay="7000"/>
                            </p:stCondLst>
                            <p:childTnLst>
                              <p:par>
                                <p:cTn id="61" presetID="22" presetClass="entr" presetSubtype="8" fill="hold"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childTnLst>
                          </p:cTn>
                        </p:par>
                        <p:par>
                          <p:cTn id="64" fill="hold">
                            <p:stCondLst>
                              <p:cond delay="7500"/>
                            </p:stCondLst>
                            <p:childTnLst>
                              <p:par>
                                <p:cTn id="65" presetID="22" presetClass="entr" presetSubtype="8" fill="hold" nodeType="after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left)">
                                      <p:cBhvr>
                                        <p:cTn id="67" dur="500"/>
                                        <p:tgtEl>
                                          <p:spTgt spid="17"/>
                                        </p:tgtEl>
                                      </p:cBhvr>
                                    </p:animEffect>
                                  </p:childTnLst>
                                </p:cTn>
                              </p:par>
                            </p:childTnLst>
                          </p:cTn>
                        </p:par>
                        <p:par>
                          <p:cTn id="68" fill="hold">
                            <p:stCondLst>
                              <p:cond delay="8000"/>
                            </p:stCondLst>
                            <p:childTnLst>
                              <p:par>
                                <p:cTn id="69" presetID="22" presetClass="entr" presetSubtype="1" fill="hold"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up)">
                                      <p:cBhvr>
                                        <p:cTn id="71" dur="500"/>
                                        <p:tgtEl>
                                          <p:spTgt spid="21"/>
                                        </p:tgtEl>
                                      </p:cBhvr>
                                    </p:animEffect>
                                  </p:childTnLst>
                                </p:cTn>
                              </p:par>
                            </p:childTnLst>
                          </p:cTn>
                        </p:par>
                        <p:par>
                          <p:cTn id="72" fill="hold">
                            <p:stCondLst>
                              <p:cond delay="8500"/>
                            </p:stCondLst>
                            <p:childTnLst>
                              <p:par>
                                <p:cTn id="73" presetID="22" presetClass="entr" presetSubtype="2" fill="hold" nodeType="after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wipe(right)">
                                      <p:cBhvr>
                                        <p:cTn id="75" dur="500"/>
                                        <p:tgtEl>
                                          <p:spTgt spid="15"/>
                                        </p:tgtEl>
                                      </p:cBhvr>
                                    </p:animEffect>
                                  </p:childTnLst>
                                </p:cTn>
                              </p:par>
                            </p:childTnLst>
                          </p:cTn>
                        </p:par>
                        <p:par>
                          <p:cTn id="76" fill="hold">
                            <p:stCondLst>
                              <p:cond delay="9000"/>
                            </p:stCondLst>
                            <p:childTnLst>
                              <p:par>
                                <p:cTn id="77" presetID="22" presetClass="entr" presetSubtype="8" fill="hold"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wipe(left)">
                                      <p:cBhvr>
                                        <p:cTn id="79" dur="500"/>
                                        <p:tgtEl>
                                          <p:spTgt spid="18"/>
                                        </p:tgtEl>
                                      </p:cBhvr>
                                    </p:animEffect>
                                  </p:childTnLst>
                                </p:cTn>
                              </p:par>
                            </p:childTnLst>
                          </p:cTn>
                        </p:par>
                        <p:par>
                          <p:cTn id="80" fill="hold">
                            <p:stCondLst>
                              <p:cond delay="9500"/>
                            </p:stCondLst>
                            <p:childTnLst>
                              <p:par>
                                <p:cTn id="81" presetID="22" presetClass="entr" presetSubtype="8" fill="hold" nodeType="after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wipe(left)">
                                      <p:cBhvr>
                                        <p:cTn id="83" dur="500"/>
                                        <p:tgtEl>
                                          <p:spTgt spid="19"/>
                                        </p:tgtEl>
                                      </p:cBhvr>
                                    </p:animEffect>
                                  </p:childTnLst>
                                </p:cTn>
                              </p:par>
                            </p:childTnLst>
                          </p:cTn>
                        </p:par>
                        <p:par>
                          <p:cTn id="84" fill="hold">
                            <p:stCondLst>
                              <p:cond delay="10000"/>
                            </p:stCondLst>
                            <p:childTnLst>
                              <p:par>
                                <p:cTn id="85" presetID="22" presetClass="entr" presetSubtype="1" fill="hold" nodeType="after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wipe(up)">
                                      <p:cBhvr>
                                        <p:cTn id="87" dur="500"/>
                                        <p:tgtEl>
                                          <p:spTgt spid="22"/>
                                        </p:tgtEl>
                                      </p:cBhvr>
                                    </p:animEffect>
                                  </p:childTnLst>
                                </p:cTn>
                              </p:par>
                            </p:childTnLst>
                          </p:cTn>
                        </p:par>
                        <p:par>
                          <p:cTn id="88" fill="hold">
                            <p:stCondLst>
                              <p:cond delay="10500"/>
                            </p:stCondLst>
                            <p:childTnLst>
                              <p:par>
                                <p:cTn id="89" presetID="22" presetClass="entr" presetSubtype="1" fill="hold" nodeType="after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wipe(up)">
                                      <p:cBhvr>
                                        <p:cTn id="91" dur="500"/>
                                        <p:tgtEl>
                                          <p:spTgt spid="23"/>
                                        </p:tgtEl>
                                      </p:cBhvr>
                                    </p:animEffect>
                                  </p:childTnLst>
                                </p:cTn>
                              </p:par>
                            </p:childTnLst>
                          </p:cTn>
                        </p:par>
                        <p:par>
                          <p:cTn id="92" fill="hold">
                            <p:stCondLst>
                              <p:cond delay="11000"/>
                            </p:stCondLst>
                            <p:childTnLst>
                              <p:par>
                                <p:cTn id="93" presetID="22" presetClass="entr" presetSubtype="8" fill="hold" nodeType="after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wipe(left)">
                                      <p:cBhvr>
                                        <p:cTn id="95" dur="500"/>
                                        <p:tgtEl>
                                          <p:spTgt spid="28"/>
                                        </p:tgtEl>
                                      </p:cBhvr>
                                    </p:animEffect>
                                  </p:childTnLst>
                                </p:cTn>
                              </p:par>
                            </p:childTnLst>
                          </p:cTn>
                        </p:par>
                        <p:par>
                          <p:cTn id="96" fill="hold">
                            <p:stCondLst>
                              <p:cond delay="11500"/>
                            </p:stCondLst>
                            <p:childTnLst>
                              <p:par>
                                <p:cTn id="97" presetID="22" presetClass="entr" presetSubtype="8" fill="hold" nodeType="after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wipe(left)">
                                      <p:cBhvr>
                                        <p:cTn id="99" dur="500"/>
                                        <p:tgtEl>
                                          <p:spTgt spid="27"/>
                                        </p:tgtEl>
                                      </p:cBhvr>
                                    </p:animEffect>
                                  </p:childTnLst>
                                </p:cTn>
                              </p:par>
                            </p:childTnLst>
                          </p:cTn>
                        </p:par>
                        <p:par>
                          <p:cTn id="100" fill="hold">
                            <p:stCondLst>
                              <p:cond delay="12000"/>
                            </p:stCondLst>
                            <p:childTnLst>
                              <p:par>
                                <p:cTn id="101" presetID="22" presetClass="entr" presetSubtype="1" fill="hold" nodeType="after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wipe(up)">
                                      <p:cBhvr>
                                        <p:cTn id="103" dur="500"/>
                                        <p:tgtEl>
                                          <p:spTgt spid="24"/>
                                        </p:tgtEl>
                                      </p:cBhvr>
                                    </p:animEffect>
                                  </p:childTnLst>
                                </p:cTn>
                              </p:par>
                            </p:childTnLst>
                          </p:cTn>
                        </p:par>
                        <p:par>
                          <p:cTn id="104" fill="hold">
                            <p:stCondLst>
                              <p:cond delay="12500"/>
                            </p:stCondLst>
                            <p:childTnLst>
                              <p:par>
                                <p:cTn id="105" presetID="22" presetClass="entr" presetSubtype="1" fill="hold" nodeType="after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wipe(up)">
                                      <p:cBhvr>
                                        <p:cTn id="107" dur="500"/>
                                        <p:tgtEl>
                                          <p:spTgt spid="25"/>
                                        </p:tgtEl>
                                      </p:cBhvr>
                                    </p:animEffect>
                                  </p:childTnLst>
                                </p:cTn>
                              </p:par>
                            </p:childTnLst>
                          </p:cTn>
                        </p:par>
                        <p:par>
                          <p:cTn id="108" fill="hold">
                            <p:stCondLst>
                              <p:cond delay="13000"/>
                            </p:stCondLst>
                            <p:childTnLst>
                              <p:par>
                                <p:cTn id="109" presetID="22" presetClass="entr" presetSubtype="8" fill="hold" nodeType="after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wipe(left)">
                                      <p:cBhvr>
                                        <p:cTn id="1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BD680DC-6AEE-4385-AD76-00AE1DAB7E75}"/>
              </a:ext>
            </a:extLst>
          </p:cNvPr>
          <p:cNvSpPr/>
          <p:nvPr/>
        </p:nvSpPr>
        <p:spPr>
          <a:xfrm>
            <a:off x="0" y="571500"/>
            <a:ext cx="12192000" cy="83981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lnSpc>
                <a:spcPct val="90000"/>
              </a:lnSpc>
              <a:spcBef>
                <a:spcPts val="20"/>
              </a:spcBef>
              <a:spcAft>
                <a:spcPts val="20"/>
              </a:spcAft>
            </a:pPr>
            <a:endParaRPr lang="zh-CN" altLang="en-US">
              <a:cs typeface="+mn-ea"/>
              <a:sym typeface="+mn-lt"/>
            </a:endParaRPr>
          </a:p>
        </p:txBody>
      </p:sp>
      <p:sp>
        <p:nvSpPr>
          <p:cNvPr id="2" name="标题 1">
            <a:extLst>
              <a:ext uri="{FF2B5EF4-FFF2-40B4-BE49-F238E27FC236}">
                <a16:creationId xmlns:a16="http://schemas.microsoft.com/office/drawing/2014/main" id="{05B04723-EB73-4294-A2DD-B139CB36197C}"/>
              </a:ext>
            </a:extLst>
          </p:cNvPr>
          <p:cNvSpPr>
            <a:spLocks noGrp="1"/>
          </p:cNvSpPr>
          <p:nvPr>
            <p:ph type="title"/>
          </p:nvPr>
        </p:nvSpPr>
        <p:spPr/>
        <p:txBody>
          <a:bodyPr/>
          <a:lstStyle/>
          <a:p>
            <a:pPr>
              <a:spcBef>
                <a:spcPct val="20000"/>
              </a:spcBef>
              <a:spcAft>
                <a:spcPts val="20"/>
              </a:spcAft>
            </a:pPr>
            <a:r>
              <a:rPr lang="zh-CN" altLang="en-US" dirty="0">
                <a:latin typeface="+mn-lt"/>
                <a:ea typeface="+mn-ea"/>
                <a:cs typeface="+mn-ea"/>
                <a:sym typeface="+mn-lt"/>
              </a:rPr>
              <a:t>二维行程编码</a:t>
            </a:r>
            <a:r>
              <a:rPr lang="en-US" altLang="zh-CN" dirty="0">
                <a:latin typeface="+mn-lt"/>
                <a:ea typeface="+mn-ea"/>
                <a:cs typeface="+mn-ea"/>
                <a:sym typeface="+mn-lt"/>
              </a:rPr>
              <a:t>——</a:t>
            </a:r>
            <a:r>
              <a:rPr lang="zh-CN" altLang="en-US" dirty="0">
                <a:latin typeface="+mn-lt"/>
                <a:ea typeface="+mn-ea"/>
                <a:cs typeface="+mn-ea"/>
                <a:sym typeface="+mn-lt"/>
              </a:rPr>
              <a:t>例（典型排列）</a:t>
            </a:r>
          </a:p>
        </p:txBody>
      </p:sp>
      <p:sp>
        <p:nvSpPr>
          <p:cNvPr id="5" name="Text Box 5">
            <a:extLst>
              <a:ext uri="{FF2B5EF4-FFF2-40B4-BE49-F238E27FC236}">
                <a16:creationId xmlns:a16="http://schemas.microsoft.com/office/drawing/2014/main" id="{4D180032-E7FE-4EEC-AF09-05E79C5C3030}"/>
              </a:ext>
            </a:extLst>
          </p:cNvPr>
          <p:cNvSpPr txBox="1">
            <a:spLocks noChangeArrowheads="1"/>
          </p:cNvSpPr>
          <p:nvPr/>
        </p:nvSpPr>
        <p:spPr bwMode="auto">
          <a:xfrm>
            <a:off x="1011620" y="1706838"/>
            <a:ext cx="5975350" cy="2739211"/>
          </a:xfrm>
          <a:prstGeom prst="rect">
            <a:avLst/>
          </a:prstGeom>
          <a:solidFill>
            <a:schemeClr val="bg1"/>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20000"/>
              </a:spcBef>
              <a:spcAft>
                <a:spcPts val="20"/>
              </a:spcAft>
              <a:buClrTx/>
              <a:buFontTx/>
              <a:buNone/>
            </a:pP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p>
          <a:p>
            <a:pPr>
              <a:lnSpc>
                <a:spcPct val="90000"/>
              </a:lnSpc>
              <a:spcBef>
                <a:spcPct val="20000"/>
              </a:spcBef>
              <a:spcAft>
                <a:spcPts val="20"/>
              </a:spcAft>
              <a:buClrTx/>
              <a:buFontTx/>
              <a:buNone/>
            </a:pP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134</a:t>
            </a:r>
            <a:r>
              <a:rPr lang="zh-CN" altLang="en-US" sz="2000" b="1" dirty="0">
                <a:cs typeface="+mn-ea"/>
                <a:sym typeface="+mn-lt"/>
              </a:rPr>
              <a:t>，</a:t>
            </a:r>
            <a:r>
              <a:rPr lang="en-US" altLang="zh-CN" sz="2000" b="1" dirty="0">
                <a:cs typeface="+mn-ea"/>
                <a:sym typeface="+mn-lt"/>
              </a:rPr>
              <a:t>133</a:t>
            </a:r>
            <a:r>
              <a:rPr lang="zh-CN" altLang="en-US" sz="2000" b="1" dirty="0">
                <a:cs typeface="+mn-ea"/>
                <a:sym typeface="+mn-lt"/>
              </a:rPr>
              <a:t>；</a:t>
            </a:r>
          </a:p>
          <a:p>
            <a:pPr>
              <a:lnSpc>
                <a:spcPct val="90000"/>
              </a:lnSpc>
              <a:spcBef>
                <a:spcPct val="20000"/>
              </a:spcBef>
              <a:spcAft>
                <a:spcPts val="20"/>
              </a:spcAft>
              <a:buClrTx/>
              <a:buFontTx/>
              <a:buNone/>
            </a:pPr>
            <a:r>
              <a:rPr lang="en-US" altLang="zh-CN" sz="2000" b="1" dirty="0">
                <a:cs typeface="+mn-ea"/>
                <a:sym typeface="+mn-lt"/>
              </a:rPr>
              <a:t>134</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125</a:t>
            </a:r>
            <a:r>
              <a:rPr lang="zh-CN" altLang="en-US" sz="2000" b="1" dirty="0">
                <a:cs typeface="+mn-ea"/>
                <a:sym typeface="+mn-lt"/>
              </a:rPr>
              <a:t>，</a:t>
            </a: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p>
          <a:p>
            <a:pPr>
              <a:lnSpc>
                <a:spcPct val="90000"/>
              </a:lnSpc>
              <a:spcBef>
                <a:spcPct val="20000"/>
              </a:spcBef>
              <a:spcAft>
                <a:spcPts val="20"/>
              </a:spcAft>
              <a:buClrTx/>
              <a:buFontTx/>
              <a:buNone/>
            </a:pP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132</a:t>
            </a:r>
            <a:r>
              <a:rPr lang="zh-CN" altLang="en-US" sz="2000" b="1" dirty="0">
                <a:cs typeface="+mn-ea"/>
                <a:sym typeface="+mn-lt"/>
              </a:rPr>
              <a:t>，</a:t>
            </a:r>
            <a:r>
              <a:rPr lang="en-US" altLang="zh-CN" sz="2000" b="1" dirty="0">
                <a:cs typeface="+mn-ea"/>
                <a:sym typeface="+mn-lt"/>
              </a:rPr>
              <a:t>133</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132</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p>
          <a:p>
            <a:pPr>
              <a:lnSpc>
                <a:spcPct val="90000"/>
              </a:lnSpc>
              <a:spcBef>
                <a:spcPct val="20000"/>
              </a:spcBef>
              <a:spcAft>
                <a:spcPts val="20"/>
              </a:spcAft>
              <a:buClrTx/>
              <a:buFontTx/>
              <a:buNone/>
            </a:pP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126</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125</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131</a:t>
            </a:r>
            <a:r>
              <a:rPr lang="zh-CN" altLang="en-US" sz="2000" b="1" dirty="0">
                <a:cs typeface="+mn-ea"/>
                <a:sym typeface="+mn-lt"/>
              </a:rPr>
              <a:t>；</a:t>
            </a:r>
          </a:p>
          <a:p>
            <a:pPr>
              <a:lnSpc>
                <a:spcPct val="90000"/>
              </a:lnSpc>
              <a:spcBef>
                <a:spcPct val="20000"/>
              </a:spcBef>
              <a:spcAft>
                <a:spcPts val="20"/>
              </a:spcAft>
              <a:buClrTx/>
              <a:buFontTx/>
              <a:buNone/>
            </a:pP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p>
          <a:p>
            <a:pPr>
              <a:lnSpc>
                <a:spcPct val="90000"/>
              </a:lnSpc>
              <a:spcBef>
                <a:spcPct val="20000"/>
              </a:spcBef>
              <a:spcAft>
                <a:spcPts val="20"/>
              </a:spcAft>
              <a:buClrTx/>
              <a:buFontTx/>
              <a:buNone/>
            </a:pP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131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132</a:t>
            </a:r>
            <a:r>
              <a:rPr lang="zh-CN" altLang="en-US" sz="2000" b="1" dirty="0">
                <a:cs typeface="+mn-ea"/>
                <a:sym typeface="+mn-lt"/>
              </a:rPr>
              <a:t>；</a:t>
            </a:r>
          </a:p>
          <a:p>
            <a:pPr>
              <a:lnSpc>
                <a:spcPct val="90000"/>
              </a:lnSpc>
              <a:spcBef>
                <a:spcPct val="20000"/>
              </a:spcBef>
              <a:spcAft>
                <a:spcPts val="20"/>
              </a:spcAft>
              <a:buClrTx/>
              <a:buFontTx/>
              <a:buNone/>
            </a:pP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126</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133</a:t>
            </a:r>
            <a:r>
              <a:rPr lang="zh-CN" altLang="en-US" sz="2000" b="1" dirty="0">
                <a:cs typeface="+mn-ea"/>
                <a:sym typeface="+mn-lt"/>
              </a:rPr>
              <a:t>，</a:t>
            </a:r>
            <a:r>
              <a:rPr lang="en-US" altLang="zh-CN" sz="2000" b="1" dirty="0">
                <a:cs typeface="+mn-ea"/>
                <a:sym typeface="+mn-lt"/>
              </a:rPr>
              <a:t>132</a:t>
            </a:r>
            <a:r>
              <a:rPr lang="zh-CN" altLang="en-US" sz="2000" b="1" dirty="0">
                <a:cs typeface="+mn-ea"/>
                <a:sym typeface="+mn-lt"/>
              </a:rPr>
              <a:t>，</a:t>
            </a:r>
            <a:r>
              <a:rPr lang="en-US" altLang="zh-CN" sz="2000" b="1" dirty="0">
                <a:cs typeface="+mn-ea"/>
                <a:sym typeface="+mn-lt"/>
              </a:rPr>
              <a:t>132</a:t>
            </a:r>
            <a:r>
              <a:rPr lang="zh-CN" altLang="en-US" sz="2000" b="1" dirty="0">
                <a:cs typeface="+mn-ea"/>
                <a:sym typeface="+mn-lt"/>
              </a:rPr>
              <a:t>，</a:t>
            </a:r>
            <a:r>
              <a:rPr lang="en-US" altLang="zh-CN" sz="2000" b="1" dirty="0">
                <a:cs typeface="+mn-ea"/>
                <a:sym typeface="+mn-lt"/>
              </a:rPr>
              <a:t>131</a:t>
            </a:r>
            <a:r>
              <a:rPr lang="zh-CN" altLang="en-US" sz="2000" b="1" dirty="0">
                <a:cs typeface="+mn-ea"/>
                <a:sym typeface="+mn-lt"/>
              </a:rPr>
              <a:t>，</a:t>
            </a:r>
            <a:r>
              <a:rPr lang="en-US" altLang="zh-CN" sz="2000" b="1" dirty="0">
                <a:cs typeface="+mn-ea"/>
                <a:sym typeface="+mn-lt"/>
              </a:rPr>
              <a:t>131;</a:t>
            </a:r>
            <a:endParaRPr lang="ja-JP" altLang="en-US" sz="2000" b="1" dirty="0">
              <a:cs typeface="+mn-ea"/>
              <a:sym typeface="+mn-lt"/>
            </a:endParaRPr>
          </a:p>
        </p:txBody>
      </p:sp>
    </p:spTree>
    <p:extLst>
      <p:ext uri="{BB962C8B-B14F-4D97-AF65-F5344CB8AC3E}">
        <p14:creationId xmlns:p14="http://schemas.microsoft.com/office/powerpoint/2010/main" val="18392535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DC89C5E-D12E-4190-AB8F-231FF888FA42}"/>
              </a:ext>
            </a:extLst>
          </p:cNvPr>
          <p:cNvSpPr/>
          <p:nvPr/>
        </p:nvSpPr>
        <p:spPr>
          <a:xfrm>
            <a:off x="0" y="571500"/>
            <a:ext cx="12192000" cy="83981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lnSpc>
                <a:spcPct val="90000"/>
              </a:lnSpc>
              <a:spcBef>
                <a:spcPts val="20"/>
              </a:spcBef>
              <a:spcAft>
                <a:spcPts val="20"/>
              </a:spcAft>
            </a:pPr>
            <a:endParaRPr lang="zh-CN" altLang="en-US">
              <a:cs typeface="+mn-ea"/>
              <a:sym typeface="+mn-lt"/>
            </a:endParaRPr>
          </a:p>
        </p:txBody>
      </p:sp>
      <p:sp>
        <p:nvSpPr>
          <p:cNvPr id="2" name="标题 1">
            <a:extLst>
              <a:ext uri="{FF2B5EF4-FFF2-40B4-BE49-F238E27FC236}">
                <a16:creationId xmlns:a16="http://schemas.microsoft.com/office/drawing/2014/main" id="{05B04723-EB73-4294-A2DD-B139CB36197C}"/>
              </a:ext>
            </a:extLst>
          </p:cNvPr>
          <p:cNvSpPr>
            <a:spLocks noGrp="1"/>
          </p:cNvSpPr>
          <p:nvPr>
            <p:ph type="title"/>
          </p:nvPr>
        </p:nvSpPr>
        <p:spPr/>
        <p:txBody>
          <a:bodyPr/>
          <a:lstStyle/>
          <a:p>
            <a:pPr>
              <a:spcBef>
                <a:spcPct val="20000"/>
              </a:spcBef>
              <a:spcAft>
                <a:spcPts val="20"/>
              </a:spcAft>
            </a:pPr>
            <a:r>
              <a:rPr lang="zh-CN" altLang="en-US" dirty="0">
                <a:latin typeface="+mn-lt"/>
                <a:ea typeface="+mn-ea"/>
                <a:cs typeface="+mn-ea"/>
                <a:sym typeface="+mn-lt"/>
              </a:rPr>
              <a:t>二维行程编码</a:t>
            </a:r>
            <a:r>
              <a:rPr lang="en-US" altLang="zh-CN" dirty="0">
                <a:latin typeface="+mn-lt"/>
                <a:ea typeface="+mn-ea"/>
                <a:cs typeface="+mn-ea"/>
                <a:sym typeface="+mn-lt"/>
              </a:rPr>
              <a:t>——</a:t>
            </a:r>
            <a:r>
              <a:rPr lang="zh-CN" altLang="en-US" dirty="0">
                <a:latin typeface="+mn-lt"/>
                <a:ea typeface="+mn-ea"/>
                <a:cs typeface="+mn-ea"/>
                <a:sym typeface="+mn-lt"/>
              </a:rPr>
              <a:t>例（典型排列）</a:t>
            </a:r>
          </a:p>
        </p:txBody>
      </p:sp>
      <p:sp>
        <p:nvSpPr>
          <p:cNvPr id="7" name="Text Box 6">
            <a:extLst>
              <a:ext uri="{FF2B5EF4-FFF2-40B4-BE49-F238E27FC236}">
                <a16:creationId xmlns:a16="http://schemas.microsoft.com/office/drawing/2014/main" id="{A640E484-5CF9-428A-99EC-1C2D973E526C}"/>
              </a:ext>
            </a:extLst>
          </p:cNvPr>
          <p:cNvSpPr txBox="1">
            <a:spLocks noChangeArrowheads="1"/>
          </p:cNvSpPr>
          <p:nvPr/>
        </p:nvSpPr>
        <p:spPr bwMode="auto">
          <a:xfrm>
            <a:off x="6306207" y="5219700"/>
            <a:ext cx="5490505" cy="954107"/>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20000"/>
              </a:spcBef>
              <a:spcAft>
                <a:spcPts val="20"/>
              </a:spcAft>
              <a:buClrTx/>
              <a:buFontTx/>
              <a:buNone/>
            </a:pPr>
            <a:r>
              <a:rPr lang="zh-CN" altLang="en-US" sz="2800" b="1" dirty="0">
                <a:cs typeface="+mn-ea"/>
                <a:sym typeface="+mn-lt"/>
              </a:rPr>
              <a:t>数据量为</a:t>
            </a:r>
            <a:r>
              <a:rPr lang="en-US" altLang="zh-CN" sz="2800" b="1" dirty="0">
                <a:cs typeface="+mn-ea"/>
                <a:sym typeface="+mn-lt"/>
              </a:rPr>
              <a:t>:49*</a:t>
            </a:r>
            <a:r>
              <a:rPr lang="zh-CN" altLang="en-US" sz="2800" b="1" dirty="0">
                <a:cs typeface="+mn-ea"/>
                <a:sym typeface="+mn-lt"/>
              </a:rPr>
              <a:t>（</a:t>
            </a:r>
            <a:r>
              <a:rPr lang="en-US" altLang="zh-CN" sz="2800" b="1" dirty="0">
                <a:cs typeface="+mn-ea"/>
                <a:sym typeface="+mn-lt"/>
              </a:rPr>
              <a:t>3+8</a:t>
            </a:r>
            <a:r>
              <a:rPr lang="zh-CN" altLang="en-US" sz="2800" b="1" dirty="0">
                <a:cs typeface="+mn-ea"/>
                <a:sym typeface="+mn-lt"/>
              </a:rPr>
              <a:t>）</a:t>
            </a:r>
            <a:r>
              <a:rPr lang="en-US" altLang="zh-CN" sz="2800" b="1" dirty="0">
                <a:cs typeface="+mn-ea"/>
                <a:sym typeface="+mn-lt"/>
              </a:rPr>
              <a:t>=539(bit)     </a:t>
            </a:r>
          </a:p>
          <a:p>
            <a:pPr>
              <a:lnSpc>
                <a:spcPct val="90000"/>
              </a:lnSpc>
              <a:spcBef>
                <a:spcPct val="20000"/>
              </a:spcBef>
              <a:spcAft>
                <a:spcPts val="20"/>
              </a:spcAft>
              <a:buClrTx/>
              <a:buFontTx/>
              <a:buNone/>
            </a:pPr>
            <a:r>
              <a:rPr lang="zh-CN" altLang="en-US" sz="2800" b="1" dirty="0">
                <a:cs typeface="+mn-ea"/>
                <a:sym typeface="+mn-lt"/>
              </a:rPr>
              <a:t>压缩比为：</a:t>
            </a:r>
            <a:r>
              <a:rPr lang="en-US" altLang="zh-CN" sz="2800" b="1" dirty="0">
                <a:cs typeface="+mn-ea"/>
                <a:sym typeface="+mn-lt"/>
              </a:rPr>
              <a:t>512</a:t>
            </a:r>
            <a:r>
              <a:rPr lang="zh-CN" altLang="en-US" sz="2800" b="1" dirty="0">
                <a:cs typeface="+mn-ea"/>
                <a:sym typeface="+mn-lt"/>
              </a:rPr>
              <a:t>：</a:t>
            </a:r>
            <a:r>
              <a:rPr lang="en-US" altLang="zh-CN" sz="2800" b="1" dirty="0">
                <a:cs typeface="+mn-ea"/>
                <a:sym typeface="+mn-lt"/>
              </a:rPr>
              <a:t>539=0.94:1</a:t>
            </a:r>
          </a:p>
        </p:txBody>
      </p:sp>
      <p:sp>
        <p:nvSpPr>
          <p:cNvPr id="5" name="Text Box 6">
            <a:extLst>
              <a:ext uri="{FF2B5EF4-FFF2-40B4-BE49-F238E27FC236}">
                <a16:creationId xmlns:a16="http://schemas.microsoft.com/office/drawing/2014/main" id="{2DD916B7-2A3A-458E-9A19-5066F47147AD}"/>
              </a:ext>
            </a:extLst>
          </p:cNvPr>
          <p:cNvSpPr txBox="1">
            <a:spLocks noChangeArrowheads="1"/>
          </p:cNvSpPr>
          <p:nvPr/>
        </p:nvSpPr>
        <p:spPr bwMode="auto">
          <a:xfrm>
            <a:off x="838200" y="1741825"/>
            <a:ext cx="8424863" cy="3139321"/>
          </a:xfrm>
          <a:prstGeom prst="rect">
            <a:avLst/>
          </a:prstGeom>
          <a:noFill/>
          <a:ln w="2857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spcAft>
                <a:spcPts val="20"/>
              </a:spcAft>
              <a:buClrTx/>
              <a:buFontTx/>
              <a:buNone/>
            </a:pPr>
            <a:r>
              <a:rPr lang="zh-CN" altLang="en-US" sz="2000" b="1" dirty="0">
                <a:cs typeface="+mn-ea"/>
                <a:sym typeface="+mn-lt"/>
              </a:rPr>
              <a:t>（</a:t>
            </a:r>
            <a:r>
              <a:rPr lang="en-US" altLang="zh-CN" sz="2000" b="1" dirty="0">
                <a:cs typeface="+mn-ea"/>
                <a:sym typeface="+mn-lt"/>
              </a:rPr>
              <a:t>6</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134</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133</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134</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125</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132</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133</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132</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126</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125</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131</a:t>
            </a:r>
            <a:r>
              <a:rPr lang="zh-CN" altLang="en-US" sz="2000" b="1" dirty="0">
                <a:cs typeface="+mn-ea"/>
                <a:sym typeface="+mn-lt"/>
              </a:rPr>
              <a:t>），（</a:t>
            </a:r>
            <a:r>
              <a:rPr lang="en-US" altLang="zh-CN" sz="2000" b="1" dirty="0">
                <a:cs typeface="+mn-ea"/>
                <a:sym typeface="+mn-lt"/>
              </a:rPr>
              <a:t>4</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132</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131</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127</a:t>
            </a:r>
            <a:r>
              <a:rPr lang="zh-CN" altLang="en-US" sz="2000" b="1" dirty="0">
                <a:cs typeface="+mn-ea"/>
                <a:sym typeface="+mn-lt"/>
              </a:rPr>
              <a:t>） ，（</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128</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131</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 ，（</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132</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129</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126</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130</a:t>
            </a:r>
            <a:r>
              <a:rPr lang="zh-CN" altLang="en-US" sz="2000" b="1" dirty="0">
                <a:cs typeface="+mn-ea"/>
                <a:sym typeface="+mn-lt"/>
              </a:rPr>
              <a:t>） ，（</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133</a:t>
            </a:r>
            <a:r>
              <a:rPr lang="zh-CN" altLang="en-US" sz="2000" b="1" dirty="0">
                <a:cs typeface="+mn-ea"/>
                <a:sym typeface="+mn-lt"/>
              </a:rPr>
              <a:t>），（</a:t>
            </a:r>
            <a:r>
              <a:rPr lang="en-US" altLang="zh-CN" sz="2000" b="1" dirty="0">
                <a:cs typeface="+mn-ea"/>
                <a:sym typeface="+mn-lt"/>
              </a:rPr>
              <a:t>1</a:t>
            </a:r>
            <a:r>
              <a:rPr lang="zh-CN" altLang="en-US" sz="2000" b="1" dirty="0">
                <a:cs typeface="+mn-ea"/>
                <a:sym typeface="+mn-lt"/>
              </a:rPr>
              <a:t>，</a:t>
            </a:r>
            <a:r>
              <a:rPr lang="en-US" altLang="zh-CN" sz="2000" b="1" dirty="0">
                <a:cs typeface="+mn-ea"/>
                <a:sym typeface="+mn-lt"/>
              </a:rPr>
              <a:t>132</a:t>
            </a:r>
            <a:r>
              <a:rPr lang="zh-CN" altLang="en-US" sz="2000" b="1" dirty="0">
                <a:cs typeface="+mn-ea"/>
                <a:sym typeface="+mn-lt"/>
              </a:rPr>
              <a:t>），（</a:t>
            </a:r>
            <a:r>
              <a:rPr lang="en-US" altLang="zh-CN" sz="2000" b="1" dirty="0">
                <a:cs typeface="+mn-ea"/>
                <a:sym typeface="+mn-lt"/>
              </a:rPr>
              <a:t>2</a:t>
            </a:r>
            <a:r>
              <a:rPr lang="zh-CN" altLang="en-US" sz="2000" b="1" dirty="0">
                <a:cs typeface="+mn-ea"/>
                <a:sym typeface="+mn-lt"/>
              </a:rPr>
              <a:t>，</a:t>
            </a:r>
            <a:r>
              <a:rPr lang="en-US" altLang="zh-CN" sz="2000" b="1" dirty="0">
                <a:cs typeface="+mn-ea"/>
                <a:sym typeface="+mn-lt"/>
              </a:rPr>
              <a:t>131</a:t>
            </a:r>
            <a:r>
              <a:rPr lang="zh-CN" altLang="en-US" sz="2000" b="1" dirty="0">
                <a:cs typeface="+mn-ea"/>
                <a:sym typeface="+mn-lt"/>
              </a:rPr>
              <a:t>）</a:t>
            </a:r>
            <a:endParaRPr lang="ja-JP" altLang="en-US" sz="2000" b="1" dirty="0">
              <a:cs typeface="+mn-ea"/>
              <a:sym typeface="+mn-lt"/>
            </a:endParaRPr>
          </a:p>
        </p:txBody>
      </p:sp>
    </p:spTree>
    <p:extLst>
      <p:ext uri="{BB962C8B-B14F-4D97-AF65-F5344CB8AC3E}">
        <p14:creationId xmlns:p14="http://schemas.microsoft.com/office/powerpoint/2010/main" val="10316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en-US">
              <a:cs typeface="+mn-ea"/>
              <a:sym typeface="+mn-lt"/>
            </a:endParaRPr>
          </a:p>
        </p:txBody>
      </p:sp>
      <p:sp>
        <p:nvSpPr>
          <p:cNvPr id="2" name="标题 1">
            <a:extLst>
              <a:ext uri="{FF2B5EF4-FFF2-40B4-BE49-F238E27FC236}">
                <a16:creationId xmlns:a16="http://schemas.microsoft.com/office/drawing/2014/main" id="{2BFDA72E-3AFF-43DF-8A58-FE0122E48350}"/>
              </a:ext>
            </a:extLst>
          </p:cNvPr>
          <p:cNvSpPr>
            <a:spLocks noGrp="1"/>
          </p:cNvSpPr>
          <p:nvPr>
            <p:ph type="title"/>
          </p:nvPr>
        </p:nvSpPr>
        <p:spPr>
          <a:xfrm>
            <a:off x="838200" y="631825"/>
            <a:ext cx="10515600" cy="1325563"/>
          </a:xfrm>
        </p:spPr>
        <p:txBody>
          <a:bodyPr>
            <a:normAutofit/>
          </a:bodyPr>
          <a:lstStyle/>
          <a:p>
            <a:pPr>
              <a:spcBef>
                <a:spcPct val="20000"/>
              </a:spcBef>
              <a:spcAft>
                <a:spcPts val="20"/>
              </a:spcAft>
            </a:pPr>
            <a:r>
              <a:rPr lang="zh-CN" altLang="en-US" dirty="0">
                <a:latin typeface="+mn-lt"/>
                <a:ea typeface="+mn-ea"/>
                <a:cs typeface="+mn-ea"/>
                <a:sym typeface="+mn-lt"/>
              </a:rPr>
              <a:t>熵编码</a:t>
            </a:r>
          </a:p>
        </p:txBody>
      </p:sp>
      <p:sp>
        <p:nvSpPr>
          <p:cNvPr id="3" name="内容占位符 2">
            <a:extLst>
              <a:ext uri="{FF2B5EF4-FFF2-40B4-BE49-F238E27FC236}">
                <a16:creationId xmlns:a16="http://schemas.microsoft.com/office/drawing/2014/main" id="{1299B28B-D846-4627-B454-D66B4A80C279}"/>
              </a:ext>
            </a:extLst>
          </p:cNvPr>
          <p:cNvSpPr>
            <a:spLocks noGrp="1"/>
          </p:cNvSpPr>
          <p:nvPr>
            <p:ph idx="1"/>
          </p:nvPr>
        </p:nvSpPr>
        <p:spPr>
          <a:xfrm>
            <a:off x="838200" y="2057399"/>
            <a:ext cx="10515600" cy="4168775"/>
          </a:xfrm>
        </p:spPr>
        <p:txBody>
          <a:bodyPr>
            <a:normAutofit/>
          </a:bodyPr>
          <a:lstStyle/>
          <a:p>
            <a:pPr>
              <a:spcBef>
                <a:spcPts val="20"/>
              </a:spcBef>
              <a:spcAft>
                <a:spcPts val="20"/>
              </a:spcAft>
            </a:pPr>
            <a:r>
              <a:rPr lang="zh-CN" altLang="en-US" sz="2400" dirty="0">
                <a:cs typeface="+mn-ea"/>
                <a:sym typeface="+mn-lt"/>
              </a:rPr>
              <a:t>对一个随机事件</a:t>
            </a:r>
            <a:r>
              <a:rPr lang="en-US" altLang="zh-CN" sz="2400" dirty="0">
                <a:cs typeface="+mn-ea"/>
                <a:sym typeface="+mn-lt"/>
              </a:rPr>
              <a:t>E</a:t>
            </a:r>
            <a:r>
              <a:rPr lang="zh-CN" altLang="en-US" sz="2400" dirty="0">
                <a:cs typeface="+mn-ea"/>
                <a:sym typeface="+mn-lt"/>
              </a:rPr>
              <a:t>，如果它的出现概率是 </a:t>
            </a:r>
            <a:r>
              <a:rPr lang="en-US" altLang="zh-CN" sz="2400" dirty="0">
                <a:cs typeface="+mn-ea"/>
                <a:sym typeface="+mn-lt"/>
              </a:rPr>
              <a:t>P(E),</a:t>
            </a:r>
            <a:r>
              <a:rPr lang="zh-CN" altLang="en-US" sz="2400" dirty="0">
                <a:cs typeface="+mn-ea"/>
                <a:sym typeface="+mn-lt"/>
              </a:rPr>
              <a:t>那么它包含的信息：</a:t>
            </a:r>
            <a:endParaRPr lang="en-US" altLang="zh-CN" sz="2400" dirty="0">
              <a:cs typeface="+mn-ea"/>
              <a:sym typeface="+mn-lt"/>
            </a:endParaRPr>
          </a:p>
          <a:p>
            <a:pPr>
              <a:spcBef>
                <a:spcPts val="20"/>
              </a:spcBef>
              <a:spcAft>
                <a:spcPts val="20"/>
              </a:spcAft>
            </a:pPr>
            <a:endParaRPr lang="en-US" altLang="zh-CN" sz="2400" dirty="0">
              <a:cs typeface="+mn-ea"/>
              <a:sym typeface="+mn-lt"/>
            </a:endParaRPr>
          </a:p>
          <a:p>
            <a:pPr>
              <a:spcBef>
                <a:spcPts val="20"/>
              </a:spcBef>
              <a:spcAft>
                <a:spcPts val="20"/>
              </a:spcAft>
            </a:pPr>
            <a:endParaRPr lang="en-US" altLang="zh-CN" sz="2400" dirty="0">
              <a:cs typeface="+mn-ea"/>
              <a:sym typeface="+mn-lt"/>
            </a:endParaRPr>
          </a:p>
          <a:p>
            <a:pPr>
              <a:spcBef>
                <a:spcPts val="20"/>
              </a:spcBef>
              <a:spcAft>
                <a:spcPts val="20"/>
              </a:spcAft>
            </a:pPr>
            <a:endParaRPr lang="en-US" altLang="zh-CN" sz="2400" dirty="0">
              <a:cs typeface="+mn-ea"/>
              <a:sym typeface="+mn-lt"/>
            </a:endParaRPr>
          </a:p>
          <a:p>
            <a:pPr>
              <a:spcBef>
                <a:spcPts val="20"/>
              </a:spcBef>
              <a:spcAft>
                <a:spcPts val="20"/>
              </a:spcAft>
            </a:pPr>
            <a:r>
              <a:rPr lang="zh-CN" altLang="en-US" sz="2400" dirty="0">
                <a:cs typeface="+mn-ea"/>
                <a:sym typeface="+mn-lt"/>
              </a:rPr>
              <a:t>每个信源输出的平均信息，也称为信源的熵为</a:t>
            </a:r>
            <a:endParaRPr lang="en-US" altLang="zh-CN" sz="2400" dirty="0">
              <a:cs typeface="+mn-ea"/>
              <a:sym typeface="+mn-lt"/>
            </a:endParaRPr>
          </a:p>
          <a:p>
            <a:pPr>
              <a:spcBef>
                <a:spcPts val="20"/>
              </a:spcBef>
              <a:spcAft>
                <a:spcPts val="20"/>
              </a:spcAft>
            </a:pPr>
            <a:endParaRPr lang="en-US" altLang="zh-CN" sz="2400" dirty="0">
              <a:cs typeface="+mn-ea"/>
              <a:sym typeface="+mn-lt"/>
            </a:endParaRPr>
          </a:p>
          <a:p>
            <a:pPr>
              <a:spcBef>
                <a:spcPts val="20"/>
              </a:spcBef>
              <a:spcAft>
                <a:spcPts val="20"/>
              </a:spcAft>
            </a:pPr>
            <a:endParaRPr lang="en-US" altLang="zh-CN" sz="2400" dirty="0">
              <a:cs typeface="+mn-ea"/>
              <a:sym typeface="+mn-lt"/>
            </a:endParaRPr>
          </a:p>
          <a:p>
            <a:pPr>
              <a:spcBef>
                <a:spcPts val="20"/>
              </a:spcBef>
              <a:spcAft>
                <a:spcPts val="20"/>
              </a:spcAft>
            </a:pPr>
            <a:endParaRPr lang="en-US" altLang="zh-CN" sz="2400" dirty="0">
              <a:cs typeface="+mn-ea"/>
              <a:sym typeface="+mn-lt"/>
            </a:endParaRPr>
          </a:p>
          <a:p>
            <a:pPr>
              <a:spcBef>
                <a:spcPts val="20"/>
              </a:spcBef>
              <a:spcAft>
                <a:spcPts val="20"/>
              </a:spcAft>
            </a:pPr>
            <a:r>
              <a:rPr lang="zh-CN" altLang="en-US" sz="2400" dirty="0">
                <a:cs typeface="+mn-ea"/>
                <a:sym typeface="+mn-lt"/>
              </a:rPr>
              <a:t>如果要求编码过程中不丢失信息量，即要求保存信息熵，这种信息保持编码叫熵编码，是根据消息出现概率的分布特性而进行的，是无损数据压缩编码。</a:t>
            </a:r>
          </a:p>
          <a:p>
            <a:pPr>
              <a:spcBef>
                <a:spcPts val="20"/>
              </a:spcBef>
              <a:spcAft>
                <a:spcPts val="20"/>
              </a:spcAft>
            </a:pPr>
            <a:endParaRPr lang="zh-CN" altLang="en-US" sz="2400" dirty="0">
              <a:cs typeface="+mn-ea"/>
              <a:sym typeface="+mn-lt"/>
            </a:endParaRPr>
          </a:p>
        </p:txBody>
      </p:sp>
      <p:pic>
        <p:nvPicPr>
          <p:cNvPr id="5" name="图片 4">
            <a:extLst>
              <a:ext uri="{FF2B5EF4-FFF2-40B4-BE49-F238E27FC236}">
                <a16:creationId xmlns:a16="http://schemas.microsoft.com/office/drawing/2014/main" id="{3D95E469-06CA-4AAE-BA3E-F838870B4BFF}"/>
              </a:ext>
            </a:extLst>
          </p:cNvPr>
          <p:cNvPicPr>
            <a:picLocks noChangeAspect="1"/>
          </p:cNvPicPr>
          <p:nvPr/>
        </p:nvPicPr>
        <p:blipFill>
          <a:blip r:embed="rId3"/>
          <a:stretch>
            <a:fillRect/>
          </a:stretch>
        </p:blipFill>
        <p:spPr>
          <a:xfrm>
            <a:off x="1254941" y="2468563"/>
            <a:ext cx="3593103" cy="855043"/>
          </a:xfrm>
          <a:prstGeom prst="rect">
            <a:avLst/>
          </a:prstGeom>
          <a:ln w="28575" cap="sq">
            <a:solidFill>
              <a:schemeClr val="bg1">
                <a:lumMod val="75000"/>
              </a:schemeClr>
            </a:solidFill>
            <a:miter lim="800000"/>
          </a:ln>
          <a:effectLst>
            <a:outerShdw blurRad="57150" dist="50800" dir="2700000" algn="tl" rotWithShape="0">
              <a:srgbClr val="000000">
                <a:alpha val="40000"/>
              </a:srgbClr>
            </a:outerShdw>
          </a:effectLst>
        </p:spPr>
      </p:pic>
      <p:pic>
        <p:nvPicPr>
          <p:cNvPr id="6" name="图片 5">
            <a:extLst>
              <a:ext uri="{FF2B5EF4-FFF2-40B4-BE49-F238E27FC236}">
                <a16:creationId xmlns:a16="http://schemas.microsoft.com/office/drawing/2014/main" id="{4694476F-49AB-4B9D-9A7B-849A8677E8B3}"/>
              </a:ext>
            </a:extLst>
          </p:cNvPr>
          <p:cNvPicPr>
            <a:picLocks noChangeAspect="1"/>
          </p:cNvPicPr>
          <p:nvPr/>
        </p:nvPicPr>
        <p:blipFill>
          <a:blip r:embed="rId4"/>
          <a:stretch>
            <a:fillRect/>
          </a:stretch>
        </p:blipFill>
        <p:spPr>
          <a:xfrm>
            <a:off x="1254941" y="3780606"/>
            <a:ext cx="3593103" cy="860743"/>
          </a:xfrm>
          <a:prstGeom prst="rect">
            <a:avLst/>
          </a:prstGeom>
          <a:ln w="28575" cap="sq">
            <a:solidFill>
              <a:schemeClr val="bg1">
                <a:lumMod val="65000"/>
              </a:schemeClr>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0129652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863F1AE-DCAB-486A-A7E2-52DA9CF1EE6E}"/>
              </a:ext>
            </a:extLst>
          </p:cNvPr>
          <p:cNvSpPr/>
          <p:nvPr/>
        </p:nvSpPr>
        <p:spPr>
          <a:xfrm>
            <a:off x="0" y="571500"/>
            <a:ext cx="12192000" cy="83981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lnSpc>
                <a:spcPct val="90000"/>
              </a:lnSpc>
              <a:spcBef>
                <a:spcPts val="20"/>
              </a:spcBef>
              <a:spcAft>
                <a:spcPts val="20"/>
              </a:spcAft>
            </a:pPr>
            <a:endParaRPr lang="zh-CN" altLang="en-US">
              <a:cs typeface="+mn-ea"/>
              <a:sym typeface="+mn-lt"/>
            </a:endParaRPr>
          </a:p>
        </p:txBody>
      </p:sp>
      <p:sp>
        <p:nvSpPr>
          <p:cNvPr id="2" name="标题 1">
            <a:extLst>
              <a:ext uri="{FF2B5EF4-FFF2-40B4-BE49-F238E27FC236}">
                <a16:creationId xmlns:a16="http://schemas.microsoft.com/office/drawing/2014/main" id="{05B04723-EB73-4294-A2DD-B139CB36197C}"/>
              </a:ext>
            </a:extLst>
          </p:cNvPr>
          <p:cNvSpPr>
            <a:spLocks noGrp="1"/>
          </p:cNvSpPr>
          <p:nvPr>
            <p:ph type="title"/>
          </p:nvPr>
        </p:nvSpPr>
        <p:spPr/>
        <p:txBody>
          <a:bodyPr/>
          <a:lstStyle/>
          <a:p>
            <a:pPr>
              <a:spcBef>
                <a:spcPct val="20000"/>
              </a:spcBef>
              <a:spcAft>
                <a:spcPts val="20"/>
              </a:spcAft>
            </a:pPr>
            <a:r>
              <a:rPr lang="en-US" altLang="zh-CN" dirty="0">
                <a:latin typeface="+mn-lt"/>
                <a:ea typeface="+mn-ea"/>
                <a:cs typeface="+mn-ea"/>
                <a:sym typeface="+mn-lt"/>
              </a:rPr>
              <a:t>Huffman </a:t>
            </a:r>
            <a:r>
              <a:rPr lang="zh-CN" altLang="en-US" dirty="0">
                <a:latin typeface="+mn-lt"/>
                <a:ea typeface="+mn-ea"/>
                <a:cs typeface="+mn-ea"/>
                <a:sym typeface="+mn-lt"/>
              </a:rPr>
              <a:t>编码</a:t>
            </a:r>
          </a:p>
        </p:txBody>
      </p:sp>
      <p:sp>
        <p:nvSpPr>
          <p:cNvPr id="3" name="内容占位符 2">
            <a:extLst>
              <a:ext uri="{FF2B5EF4-FFF2-40B4-BE49-F238E27FC236}">
                <a16:creationId xmlns:a16="http://schemas.microsoft.com/office/drawing/2014/main" id="{0A2F751D-8A58-4BBD-8B27-3A856440681A}"/>
              </a:ext>
            </a:extLst>
          </p:cNvPr>
          <p:cNvSpPr>
            <a:spLocks noGrp="1"/>
          </p:cNvSpPr>
          <p:nvPr>
            <p:ph idx="1"/>
          </p:nvPr>
        </p:nvSpPr>
        <p:spPr/>
        <p:txBody>
          <a:bodyPr>
            <a:normAutofit lnSpcReduction="10000"/>
          </a:bodyPr>
          <a:lstStyle/>
          <a:p>
            <a:pPr>
              <a:lnSpc>
                <a:spcPct val="100000"/>
              </a:lnSpc>
              <a:spcBef>
                <a:spcPts val="20"/>
              </a:spcBef>
              <a:spcAft>
                <a:spcPts val="20"/>
              </a:spcAft>
            </a:pPr>
            <a:r>
              <a:rPr lang="zh-CN" altLang="en-US" b="1" dirty="0">
                <a:cs typeface="+mn-ea"/>
                <a:sym typeface="+mn-lt"/>
              </a:rPr>
              <a:t>为了达到大的压缩率，提出了一种方法就是将在图像中出现频度大的像素值，给一个比较短的编码，将出现频度小的像数值，给一个比较长的编码。</a:t>
            </a:r>
          </a:p>
          <a:p>
            <a:pPr>
              <a:lnSpc>
                <a:spcPct val="100000"/>
              </a:lnSpc>
              <a:spcBef>
                <a:spcPts val="20"/>
              </a:spcBef>
              <a:spcAft>
                <a:spcPts val="20"/>
              </a:spcAft>
              <a:buSzPct val="80000"/>
              <a:buFont typeface="Wingdings" panose="05000000000000000000" pitchFamily="2" charset="2"/>
              <a:buChar char="n"/>
            </a:pPr>
            <a:r>
              <a:rPr lang="zh-CN" altLang="en-US" b="1" dirty="0">
                <a:cs typeface="+mn-ea"/>
                <a:sym typeface="+mn-lt"/>
              </a:rPr>
              <a:t>例：</a:t>
            </a:r>
          </a:p>
          <a:p>
            <a:pPr>
              <a:lnSpc>
                <a:spcPct val="100000"/>
              </a:lnSpc>
              <a:spcBef>
                <a:spcPts val="20"/>
              </a:spcBef>
              <a:spcAft>
                <a:spcPts val="20"/>
              </a:spcAft>
              <a:buSzPct val="80000"/>
              <a:buFont typeface="Wingdings" panose="05000000000000000000" pitchFamily="2" charset="2"/>
              <a:buNone/>
            </a:pPr>
            <a:r>
              <a:rPr lang="zh-CN" altLang="en-US" b="1" dirty="0">
                <a:cs typeface="+mn-ea"/>
                <a:sym typeface="+mn-lt"/>
              </a:rPr>
              <a:t>         </a:t>
            </a:r>
            <a:r>
              <a:rPr lang="en-US" altLang="zh-CN" b="1" u="sng" dirty="0" err="1">
                <a:cs typeface="+mn-ea"/>
                <a:sym typeface="+mn-lt"/>
              </a:rPr>
              <a:t>aaaa</a:t>
            </a:r>
            <a:r>
              <a:rPr lang="en-US" altLang="zh-CN" b="1" dirty="0">
                <a:cs typeface="+mn-ea"/>
                <a:sym typeface="+mn-lt"/>
              </a:rPr>
              <a:t> </a:t>
            </a:r>
            <a:r>
              <a:rPr lang="en-US" altLang="zh-CN" b="1" u="sng" dirty="0" err="1">
                <a:cs typeface="+mn-ea"/>
                <a:sym typeface="+mn-lt"/>
              </a:rPr>
              <a:t>bbb</a:t>
            </a:r>
            <a:r>
              <a:rPr lang="en-US" altLang="zh-CN" b="1" dirty="0">
                <a:cs typeface="+mn-ea"/>
                <a:sym typeface="+mn-lt"/>
              </a:rPr>
              <a:t> </a:t>
            </a:r>
            <a:r>
              <a:rPr lang="en-US" altLang="zh-CN" b="1" u="sng" dirty="0">
                <a:cs typeface="+mn-ea"/>
                <a:sym typeface="+mn-lt"/>
              </a:rPr>
              <a:t>cc</a:t>
            </a:r>
            <a:r>
              <a:rPr lang="en-US" altLang="zh-CN" b="1" dirty="0">
                <a:cs typeface="+mn-ea"/>
                <a:sym typeface="+mn-lt"/>
              </a:rPr>
              <a:t> </a:t>
            </a:r>
            <a:r>
              <a:rPr lang="en-US" altLang="zh-CN" b="1" u="sng" dirty="0">
                <a:cs typeface="+mn-ea"/>
                <a:sym typeface="+mn-lt"/>
              </a:rPr>
              <a:t>d</a:t>
            </a:r>
            <a:r>
              <a:rPr lang="en-US" altLang="zh-CN" b="1" dirty="0">
                <a:cs typeface="+mn-ea"/>
                <a:sym typeface="+mn-lt"/>
              </a:rPr>
              <a:t> </a:t>
            </a:r>
            <a:r>
              <a:rPr lang="en-US" altLang="zh-CN" b="1" u="sng" dirty="0" err="1">
                <a:cs typeface="+mn-ea"/>
                <a:sym typeface="+mn-lt"/>
              </a:rPr>
              <a:t>eeeee</a:t>
            </a:r>
            <a:r>
              <a:rPr lang="en-US" altLang="zh-CN" b="1" dirty="0">
                <a:cs typeface="+mn-ea"/>
                <a:sym typeface="+mn-lt"/>
              </a:rPr>
              <a:t> </a:t>
            </a:r>
            <a:r>
              <a:rPr lang="en-US" altLang="zh-CN" b="1" u="sng" dirty="0" err="1">
                <a:cs typeface="+mn-ea"/>
                <a:sym typeface="+mn-lt"/>
              </a:rPr>
              <a:t>fffffff</a:t>
            </a:r>
            <a:r>
              <a:rPr lang="en-US" altLang="zh-CN" b="1" dirty="0">
                <a:cs typeface="+mn-ea"/>
                <a:sym typeface="+mn-lt"/>
              </a:rPr>
              <a:t> </a:t>
            </a:r>
          </a:p>
          <a:p>
            <a:pPr>
              <a:lnSpc>
                <a:spcPct val="100000"/>
              </a:lnSpc>
              <a:spcBef>
                <a:spcPts val="20"/>
              </a:spcBef>
              <a:spcAft>
                <a:spcPts val="20"/>
              </a:spcAft>
              <a:buSzPct val="80000"/>
              <a:buFont typeface="Wingdings" panose="05000000000000000000" pitchFamily="2" charset="2"/>
              <a:buNone/>
            </a:pPr>
            <a:r>
              <a:rPr lang="en-US" altLang="zh-CN" b="1" dirty="0">
                <a:cs typeface="+mn-ea"/>
                <a:sym typeface="+mn-lt"/>
              </a:rPr>
              <a:t>             </a:t>
            </a:r>
            <a:r>
              <a:rPr lang="en-US" altLang="zh-CN" b="1" dirty="0">
                <a:solidFill>
                  <a:srgbClr val="3333FF"/>
                </a:solidFill>
                <a:cs typeface="+mn-ea"/>
                <a:sym typeface="+mn-lt"/>
              </a:rPr>
              <a:t>4      3     2  1     5         7</a:t>
            </a:r>
          </a:p>
          <a:p>
            <a:pPr>
              <a:lnSpc>
                <a:spcPct val="100000"/>
              </a:lnSpc>
              <a:spcBef>
                <a:spcPts val="20"/>
              </a:spcBef>
              <a:spcAft>
                <a:spcPts val="20"/>
              </a:spcAft>
              <a:buSzPct val="80000"/>
              <a:buFont typeface="Wingdings" panose="05000000000000000000" pitchFamily="2" charset="2"/>
              <a:buChar char="n"/>
            </a:pPr>
            <a:endParaRPr lang="en-US" altLang="zh-CN" b="1" dirty="0">
              <a:solidFill>
                <a:srgbClr val="3333FF"/>
              </a:solidFill>
              <a:cs typeface="+mn-ea"/>
              <a:sym typeface="+mn-lt"/>
            </a:endParaRPr>
          </a:p>
          <a:p>
            <a:pPr>
              <a:lnSpc>
                <a:spcPct val="100000"/>
              </a:lnSpc>
              <a:spcBef>
                <a:spcPts val="20"/>
              </a:spcBef>
              <a:spcAft>
                <a:spcPts val="20"/>
              </a:spcAft>
              <a:buSzPct val="80000"/>
              <a:buFont typeface="Wingdings" panose="05000000000000000000" pitchFamily="2" charset="2"/>
              <a:buChar char="n"/>
            </a:pPr>
            <a:r>
              <a:rPr lang="zh-CN" altLang="en-US" b="1" dirty="0">
                <a:cs typeface="+mn-ea"/>
                <a:sym typeface="+mn-lt"/>
              </a:rPr>
              <a:t>如果不进行特殊的编码，按照图像像素的描述，需要的数据量为：</a:t>
            </a:r>
          </a:p>
          <a:p>
            <a:pPr>
              <a:lnSpc>
                <a:spcPct val="100000"/>
              </a:lnSpc>
              <a:spcBef>
                <a:spcPts val="20"/>
              </a:spcBef>
              <a:spcAft>
                <a:spcPts val="20"/>
              </a:spcAft>
              <a:buSzPct val="80000"/>
              <a:buFont typeface="Wingdings" panose="05000000000000000000" pitchFamily="2" charset="2"/>
              <a:buNone/>
            </a:pPr>
            <a:r>
              <a:rPr lang="zh-CN" altLang="en-US" b="1" dirty="0">
                <a:cs typeface="+mn-ea"/>
                <a:sym typeface="+mn-lt"/>
              </a:rPr>
              <a:t>         </a:t>
            </a:r>
          </a:p>
          <a:p>
            <a:pPr>
              <a:lnSpc>
                <a:spcPct val="100000"/>
              </a:lnSpc>
              <a:spcBef>
                <a:spcPts val="20"/>
              </a:spcBef>
              <a:spcAft>
                <a:spcPts val="20"/>
              </a:spcAft>
              <a:buSzPct val="80000"/>
              <a:buFont typeface="Wingdings" panose="05000000000000000000" pitchFamily="2" charset="2"/>
              <a:buNone/>
            </a:pPr>
            <a:r>
              <a:rPr lang="zh-CN" altLang="en-US" sz="2000" b="1" dirty="0">
                <a:cs typeface="+mn-ea"/>
                <a:sym typeface="+mn-lt"/>
              </a:rPr>
              <a:t>                       </a:t>
            </a:r>
            <a:r>
              <a:rPr lang="en-US" altLang="zh-CN" b="1" dirty="0">
                <a:solidFill>
                  <a:schemeClr val="tx2"/>
                </a:solidFill>
                <a:cs typeface="+mn-ea"/>
                <a:sym typeface="+mn-lt"/>
              </a:rPr>
              <a:t>22*8=176 bits</a:t>
            </a:r>
            <a:r>
              <a:rPr lang="en-US" altLang="zh-CN" b="1" u="sng" dirty="0">
                <a:solidFill>
                  <a:schemeClr val="tx2"/>
                </a:solidFill>
                <a:cs typeface="+mn-ea"/>
                <a:sym typeface="+mn-lt"/>
              </a:rPr>
              <a:t> </a:t>
            </a:r>
            <a:endParaRPr lang="zh-CN" altLang="en-US" dirty="0">
              <a:cs typeface="+mn-ea"/>
              <a:sym typeface="+mn-lt"/>
            </a:endParaRPr>
          </a:p>
        </p:txBody>
      </p:sp>
    </p:spTree>
    <p:extLst>
      <p:ext uri="{BB962C8B-B14F-4D97-AF65-F5344CB8AC3E}">
        <p14:creationId xmlns:p14="http://schemas.microsoft.com/office/powerpoint/2010/main" val="22731572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20"/>
              </a:spcBef>
              <a:spcAft>
                <a:spcPts val="2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nvGrpSpPr>
          <p:cNvPr id="37"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spcBef>
                  <a:spcPts val="20"/>
                </a:spcBef>
                <a:spcAft>
                  <a:spcPts val="20"/>
                </a:spcAft>
              </a:pPr>
              <a:endParaRPr lang="zh-CN" altLang="en-US">
                <a:cs typeface="+mn-ea"/>
                <a:sym typeface="+mn-lt"/>
              </a:endParaRPr>
            </a:p>
          </p:txBody>
        </p:sp>
        <p:sp>
          <p:nvSpPr>
            <p:cNvPr id="38"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spcBef>
                  <a:spcPts val="20"/>
                </a:spcBef>
                <a:spcAft>
                  <a:spcPts val="20"/>
                </a:spcAft>
              </a:pPr>
              <a:endParaRPr lang="zh-CN" altLang="en-US">
                <a:cs typeface="+mn-ea"/>
                <a:sym typeface="+mn-lt"/>
              </a:endParaRPr>
            </a:p>
          </p:txBody>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spcBef>
                  <a:spcPts val="20"/>
                </a:spcBef>
                <a:spcAft>
                  <a:spcPts val="20"/>
                </a:spcAft>
              </a:pPr>
              <a:endParaRPr lang="zh-CN" altLang="en-US">
                <a:cs typeface="+mn-ea"/>
                <a:sym typeface="+mn-lt"/>
              </a:endParaRPr>
            </a:p>
          </p:txBody>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spcBef>
                  <a:spcPts val="20"/>
                </a:spcBef>
                <a:spcAft>
                  <a:spcPts val="20"/>
                </a:spcAft>
              </a:pPr>
              <a:endParaRPr lang="zh-CN" altLang="en-US">
                <a:cs typeface="+mn-ea"/>
                <a:sym typeface="+mn-lt"/>
              </a:endParaRPr>
            </a:p>
          </p:txBody>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spcBef>
                  <a:spcPts val="20"/>
                </a:spcBef>
                <a:spcAft>
                  <a:spcPts val="20"/>
                </a:spcAft>
              </a:pPr>
              <a:endParaRPr lang="zh-CN" altLang="en-US">
                <a:cs typeface="+mn-ea"/>
                <a:sym typeface="+mn-lt"/>
              </a:endParaRPr>
            </a:p>
          </p:txBody>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spcBef>
                  <a:spcPts val="20"/>
                </a:spcBef>
                <a:spcAft>
                  <a:spcPts val="20"/>
                </a:spcAft>
              </a:pPr>
              <a:endParaRPr lang="zh-CN" altLang="en-US">
                <a:cs typeface="+mn-ea"/>
                <a:sym typeface="+mn-lt"/>
              </a:endParaRPr>
            </a:p>
          </p:txBody>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spcBef>
                  <a:spcPts val="20"/>
                </a:spcBef>
                <a:spcAft>
                  <a:spcPts val="20"/>
                </a:spcAft>
              </a:pPr>
              <a:endParaRPr lang="zh-CN" altLang="en-US">
                <a:cs typeface="+mn-ea"/>
                <a:sym typeface="+mn-lt"/>
              </a:endParaRPr>
            </a:p>
          </p:txBody>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spcBef>
                  <a:spcPts val="20"/>
                </a:spcBef>
                <a:spcAft>
                  <a:spcPts val="20"/>
                </a:spcAft>
              </a:pPr>
              <a:endParaRPr lang="zh-CN" altLang="en-US">
                <a:cs typeface="+mn-ea"/>
                <a:sym typeface="+mn-lt"/>
              </a:endParaRPr>
            </a:p>
          </p:txBody>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spcBef>
                  <a:spcPts val="20"/>
                </a:spcBef>
                <a:spcAft>
                  <a:spcPts val="20"/>
                </a:spcAft>
              </a:pPr>
              <a:endParaRPr lang="zh-CN" altLang="en-US">
                <a:cs typeface="+mn-ea"/>
                <a:sym typeface="+mn-lt"/>
              </a:endParaRPr>
            </a:p>
          </p:txBody>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spcBef>
                  <a:spcPts val="20"/>
                </a:spcBef>
                <a:spcAft>
                  <a:spcPts val="20"/>
                </a:spcAft>
              </a:pPr>
              <a:endParaRPr lang="zh-CN" altLang="en-US">
                <a:cs typeface="+mn-ea"/>
                <a:sym typeface="+mn-lt"/>
              </a:endParaRPr>
            </a:p>
          </p:txBody>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spcBef>
                  <a:spcPts val="20"/>
                </a:spcBef>
                <a:spcAft>
                  <a:spcPts val="20"/>
                </a:spcAft>
              </a:pPr>
              <a:endParaRPr lang="zh-CN" altLang="en-US">
                <a:cs typeface="+mn-ea"/>
                <a:sym typeface="+mn-lt"/>
              </a:endParaRPr>
            </a:p>
          </p:txBody>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spcBef>
                  <a:spcPts val="20"/>
                </a:spcBef>
                <a:spcAft>
                  <a:spcPts val="20"/>
                </a:spcAft>
              </a:pPr>
              <a:endParaRPr lang="zh-CN" altLang="en-US">
                <a:cs typeface="+mn-ea"/>
                <a:sym typeface="+mn-lt"/>
              </a:endParaRPr>
            </a:p>
          </p:txBody>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spcBef>
                  <a:spcPts val="20"/>
                </a:spcBef>
                <a:spcAft>
                  <a:spcPts val="20"/>
                </a:spcAft>
              </a:pPr>
              <a:endParaRPr lang="zh-CN" altLang="en-US">
                <a:cs typeface="+mn-ea"/>
                <a:sym typeface="+mn-lt"/>
              </a:endParaRPr>
            </a:p>
          </p:txBody>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spcBef>
                  <a:spcPts val="20"/>
                </a:spcBef>
                <a:spcAft>
                  <a:spcPts val="20"/>
                </a:spcAft>
              </a:pPr>
              <a:endParaRPr lang="zh-CN" altLang="en-US">
                <a:cs typeface="+mn-ea"/>
                <a:sym typeface="+mn-lt"/>
              </a:endParaRPr>
            </a:p>
          </p:txBody>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spcBef>
                  <a:spcPts val="20"/>
                </a:spcBef>
                <a:spcAft>
                  <a:spcPts val="20"/>
                </a:spcAft>
              </a:pPr>
              <a:endParaRPr lang="zh-CN" altLang="en-US">
                <a:cs typeface="+mn-ea"/>
                <a:sym typeface="+mn-lt"/>
              </a:endParaRPr>
            </a:p>
          </p:txBody>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spcBef>
                  <a:spcPts val="20"/>
                </a:spcBef>
                <a:spcAft>
                  <a:spcPts val="20"/>
                </a:spcAft>
              </a:pPr>
              <a:endParaRPr lang="zh-CN" altLang="en-US">
                <a:cs typeface="+mn-ea"/>
                <a:sym typeface="+mn-lt"/>
              </a:endParaRPr>
            </a:p>
          </p:txBody>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spcBef>
                  <a:spcPts val="20"/>
                </a:spcBef>
                <a:spcAft>
                  <a:spcPts val="20"/>
                </a:spcAft>
              </a:pPr>
              <a:endParaRPr lang="zh-CN" altLang="en-US">
                <a:cs typeface="+mn-ea"/>
                <a:sym typeface="+mn-lt"/>
              </a:endParaRPr>
            </a:p>
          </p:txBody>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spcBef>
                  <a:spcPts val="20"/>
                </a:spcBef>
                <a:spcAft>
                  <a:spcPts val="20"/>
                </a:spcAft>
              </a:pPr>
              <a:endParaRPr lang="zh-CN" altLang="en-US">
                <a:cs typeface="+mn-ea"/>
                <a:sym typeface="+mn-lt"/>
              </a:endParaRPr>
            </a:p>
          </p:txBody>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spcBef>
                  <a:spcPts val="20"/>
                </a:spcBef>
                <a:spcAft>
                  <a:spcPts val="20"/>
                </a:spcAft>
              </a:pPr>
              <a:endParaRPr lang="zh-CN" altLang="en-US">
                <a:cs typeface="+mn-ea"/>
                <a:sym typeface="+mn-lt"/>
              </a:endParaRPr>
            </a:p>
          </p:txBody>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spcBef>
                  <a:spcPts val="20"/>
                </a:spcBef>
                <a:spcAft>
                  <a:spcPts val="20"/>
                </a:spcAft>
              </a:pPr>
              <a:endParaRPr lang="zh-CN" altLang="en-US">
                <a:cs typeface="+mn-ea"/>
                <a:sym typeface="+mn-lt"/>
              </a:endParaRPr>
            </a:p>
          </p:txBody>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spcBef>
                  <a:spcPts val="20"/>
                </a:spcBef>
                <a:spcAft>
                  <a:spcPts val="20"/>
                </a:spcAft>
              </a:pPr>
              <a:endParaRPr lang="zh-CN" altLang="en-US">
                <a:cs typeface="+mn-ea"/>
                <a:sym typeface="+mn-lt"/>
              </a:endParaRPr>
            </a:p>
          </p:txBody>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90000"/>
                </a:lnSpc>
                <a:spcBef>
                  <a:spcPts val="20"/>
                </a:spcBef>
                <a:spcAft>
                  <a:spcPts val="20"/>
                </a:spcAft>
              </a:pPr>
              <a:endParaRPr lang="zh-CN" altLang="en-US">
                <a:cs typeface="+mn-ea"/>
                <a:sym typeface="+mn-lt"/>
              </a:endParaRPr>
            </a:p>
          </p:txBody>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90000"/>
                </a:lnSpc>
                <a:spcBef>
                  <a:spcPts val="20"/>
                </a:spcBef>
                <a:spcAft>
                  <a:spcPts val="20"/>
                </a:spcAft>
              </a:pPr>
              <a:endParaRPr lang="zh-CN" altLang="en-US">
                <a:cs typeface="+mn-ea"/>
                <a:sym typeface="+mn-lt"/>
              </a:endParaRPr>
            </a:p>
          </p:txBody>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90000"/>
                </a:lnSpc>
                <a:spcBef>
                  <a:spcPts val="20"/>
                </a:spcBef>
                <a:spcAft>
                  <a:spcPts val="20"/>
                </a:spcAft>
              </a:pPr>
              <a:endParaRPr lang="zh-CN" altLang="en-US">
                <a:cs typeface="+mn-ea"/>
                <a:sym typeface="+mn-lt"/>
              </a:endParaRPr>
            </a:p>
          </p:txBody>
        </p:sp>
      </p:grpSp>
      <p:sp>
        <p:nvSpPr>
          <p:cNvPr id="2" name="标题 1">
            <a:extLst>
              <a:ext uri="{FF2B5EF4-FFF2-40B4-BE49-F238E27FC236}">
                <a16:creationId xmlns:a16="http://schemas.microsoft.com/office/drawing/2014/main" id="{FBBF53C4-BD20-4411-8008-228A71007939}"/>
              </a:ext>
            </a:extLst>
          </p:cNvPr>
          <p:cNvSpPr>
            <a:spLocks noGrp="1"/>
          </p:cNvSpPr>
          <p:nvPr>
            <p:ph type="title"/>
          </p:nvPr>
        </p:nvSpPr>
        <p:spPr>
          <a:xfrm>
            <a:off x="904877" y="2415322"/>
            <a:ext cx="3451730" cy="2399869"/>
          </a:xfrm>
        </p:spPr>
        <p:txBody>
          <a:bodyPr>
            <a:normAutofit/>
          </a:bodyPr>
          <a:lstStyle/>
          <a:p>
            <a:pPr algn="ctr">
              <a:spcBef>
                <a:spcPct val="20000"/>
              </a:spcBef>
              <a:spcAft>
                <a:spcPts val="20"/>
              </a:spcAft>
            </a:pPr>
            <a:r>
              <a:rPr lang="zh-CN" altLang="en-US" sz="4000" dirty="0">
                <a:solidFill>
                  <a:srgbClr val="FFFFFF"/>
                </a:solidFill>
                <a:latin typeface="+mn-lt"/>
                <a:ea typeface="+mn-ea"/>
                <a:cs typeface="+mn-ea"/>
                <a:sym typeface="+mn-lt"/>
              </a:rPr>
              <a:t>为什么需要图像压缩</a:t>
            </a:r>
          </a:p>
        </p:txBody>
      </p:sp>
      <p:sp>
        <p:nvSpPr>
          <p:cNvPr id="3" name="内容占位符 2">
            <a:extLst>
              <a:ext uri="{FF2B5EF4-FFF2-40B4-BE49-F238E27FC236}">
                <a16:creationId xmlns:a16="http://schemas.microsoft.com/office/drawing/2014/main" id="{706569CB-5D14-4CC3-9090-ED9735898DB8}"/>
              </a:ext>
            </a:extLst>
          </p:cNvPr>
          <p:cNvSpPr>
            <a:spLocks noGrp="1"/>
          </p:cNvSpPr>
          <p:nvPr>
            <p:ph idx="1"/>
          </p:nvPr>
        </p:nvSpPr>
        <p:spPr>
          <a:xfrm>
            <a:off x="5120640" y="804672"/>
            <a:ext cx="6281928" cy="5248656"/>
          </a:xfrm>
        </p:spPr>
        <p:txBody>
          <a:bodyPr anchor="ctr">
            <a:normAutofit/>
          </a:bodyPr>
          <a:lstStyle/>
          <a:p>
            <a:pPr>
              <a:spcBef>
                <a:spcPct val="20000"/>
              </a:spcBef>
              <a:spcAft>
                <a:spcPts val="20"/>
              </a:spcAft>
            </a:pPr>
            <a:r>
              <a:rPr lang="zh-CN" altLang="en-US" dirty="0">
                <a:cs typeface="+mn-ea"/>
                <a:sym typeface="+mn-lt"/>
              </a:rPr>
              <a:t>不断扩大的图像应用</a:t>
            </a:r>
          </a:p>
          <a:p>
            <a:pPr lvl="1">
              <a:spcBef>
                <a:spcPct val="20000"/>
              </a:spcBef>
              <a:spcAft>
                <a:spcPts val="20"/>
              </a:spcAft>
            </a:pPr>
            <a:r>
              <a:rPr lang="en-US" altLang="zh-CN" sz="2800" dirty="0">
                <a:cs typeface="+mn-ea"/>
                <a:sym typeface="+mn-lt"/>
              </a:rPr>
              <a:t>Internet</a:t>
            </a:r>
            <a:r>
              <a:rPr lang="zh-CN" altLang="en-US" sz="2800" dirty="0">
                <a:cs typeface="+mn-ea"/>
                <a:sym typeface="+mn-lt"/>
              </a:rPr>
              <a:t>上的大量图像</a:t>
            </a:r>
          </a:p>
          <a:p>
            <a:pPr lvl="1">
              <a:spcBef>
                <a:spcPct val="20000"/>
              </a:spcBef>
              <a:spcAft>
                <a:spcPts val="20"/>
              </a:spcAft>
            </a:pPr>
            <a:r>
              <a:rPr lang="zh-CN" altLang="en-US" sz="2800" dirty="0">
                <a:cs typeface="+mn-ea"/>
                <a:sym typeface="+mn-lt"/>
              </a:rPr>
              <a:t>数字图书馆</a:t>
            </a:r>
          </a:p>
          <a:p>
            <a:pPr lvl="1">
              <a:spcBef>
                <a:spcPct val="20000"/>
              </a:spcBef>
              <a:spcAft>
                <a:spcPts val="20"/>
              </a:spcAft>
            </a:pPr>
            <a:r>
              <a:rPr lang="zh-CN" altLang="en-US" sz="2800" dirty="0">
                <a:cs typeface="+mn-ea"/>
                <a:sym typeface="+mn-lt"/>
              </a:rPr>
              <a:t>遥感图像</a:t>
            </a:r>
          </a:p>
          <a:p>
            <a:pPr lvl="1">
              <a:spcBef>
                <a:spcPct val="20000"/>
              </a:spcBef>
              <a:spcAft>
                <a:spcPts val="20"/>
              </a:spcAft>
            </a:pPr>
            <a:r>
              <a:rPr lang="zh-CN" altLang="en-US" sz="2800" dirty="0">
                <a:cs typeface="+mn-ea"/>
                <a:sym typeface="+mn-lt"/>
              </a:rPr>
              <a:t>视频，如电视会议、数字电视、</a:t>
            </a:r>
            <a:r>
              <a:rPr lang="en-US" altLang="zh-CN" sz="2800" dirty="0">
                <a:cs typeface="+mn-ea"/>
                <a:sym typeface="+mn-lt"/>
              </a:rPr>
              <a:t>IPTV……</a:t>
            </a:r>
            <a:endParaRPr lang="zh-CN" altLang="en-US" sz="2800" dirty="0">
              <a:cs typeface="+mn-ea"/>
              <a:sym typeface="+mn-lt"/>
            </a:endParaRPr>
          </a:p>
        </p:txBody>
      </p:sp>
    </p:spTree>
    <p:extLst>
      <p:ext uri="{BB962C8B-B14F-4D97-AF65-F5344CB8AC3E}">
        <p14:creationId xmlns:p14="http://schemas.microsoft.com/office/powerpoint/2010/main" val="19995350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2787D52-F8B8-40BC-A234-55E321A967B5}"/>
              </a:ext>
            </a:extLst>
          </p:cNvPr>
          <p:cNvSpPr/>
          <p:nvPr/>
        </p:nvSpPr>
        <p:spPr>
          <a:xfrm>
            <a:off x="0" y="571500"/>
            <a:ext cx="12192000" cy="83981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lnSpc>
                <a:spcPct val="90000"/>
              </a:lnSpc>
              <a:spcBef>
                <a:spcPts val="20"/>
              </a:spcBef>
              <a:spcAft>
                <a:spcPts val="20"/>
              </a:spcAft>
            </a:pPr>
            <a:endParaRPr lang="zh-CN" altLang="en-US">
              <a:cs typeface="+mn-ea"/>
              <a:sym typeface="+mn-lt"/>
            </a:endParaRPr>
          </a:p>
        </p:txBody>
      </p:sp>
      <p:sp>
        <p:nvSpPr>
          <p:cNvPr id="2" name="标题 1">
            <a:extLst>
              <a:ext uri="{FF2B5EF4-FFF2-40B4-BE49-F238E27FC236}">
                <a16:creationId xmlns:a16="http://schemas.microsoft.com/office/drawing/2014/main" id="{05B04723-EB73-4294-A2DD-B139CB36197C}"/>
              </a:ext>
            </a:extLst>
          </p:cNvPr>
          <p:cNvSpPr>
            <a:spLocks noGrp="1"/>
          </p:cNvSpPr>
          <p:nvPr>
            <p:ph type="title"/>
          </p:nvPr>
        </p:nvSpPr>
        <p:spPr/>
        <p:txBody>
          <a:bodyPr/>
          <a:lstStyle/>
          <a:p>
            <a:pPr>
              <a:spcBef>
                <a:spcPct val="20000"/>
              </a:spcBef>
              <a:spcAft>
                <a:spcPts val="20"/>
              </a:spcAft>
            </a:pPr>
            <a:r>
              <a:rPr lang="en-US" altLang="zh-CN" dirty="0">
                <a:latin typeface="+mn-lt"/>
                <a:ea typeface="+mn-ea"/>
                <a:cs typeface="+mn-ea"/>
                <a:sym typeface="+mn-lt"/>
              </a:rPr>
              <a:t>Huffman </a:t>
            </a:r>
            <a:r>
              <a:rPr lang="zh-CN" altLang="en-US" dirty="0">
                <a:latin typeface="+mn-lt"/>
                <a:ea typeface="+mn-ea"/>
                <a:cs typeface="+mn-ea"/>
                <a:sym typeface="+mn-lt"/>
              </a:rPr>
              <a:t>编码</a:t>
            </a:r>
          </a:p>
        </p:txBody>
      </p:sp>
      <p:sp>
        <p:nvSpPr>
          <p:cNvPr id="3" name="内容占位符 2">
            <a:extLst>
              <a:ext uri="{FF2B5EF4-FFF2-40B4-BE49-F238E27FC236}">
                <a16:creationId xmlns:a16="http://schemas.microsoft.com/office/drawing/2014/main" id="{0A2F751D-8A58-4BBD-8B27-3A856440681A}"/>
              </a:ext>
            </a:extLst>
          </p:cNvPr>
          <p:cNvSpPr>
            <a:spLocks noGrp="1"/>
          </p:cNvSpPr>
          <p:nvPr>
            <p:ph idx="1"/>
          </p:nvPr>
        </p:nvSpPr>
        <p:spPr/>
        <p:txBody>
          <a:bodyPr>
            <a:normAutofit/>
          </a:bodyPr>
          <a:lstStyle/>
          <a:p>
            <a:pPr>
              <a:spcBef>
                <a:spcPts val="20"/>
              </a:spcBef>
              <a:spcAft>
                <a:spcPts val="20"/>
              </a:spcAft>
              <a:buFontTx/>
              <a:buNone/>
            </a:pPr>
            <a:r>
              <a:rPr lang="en-US" altLang="zh-CN" u="sng" dirty="0" err="1">
                <a:cs typeface="+mn-ea"/>
                <a:sym typeface="+mn-lt"/>
              </a:rPr>
              <a:t>aaaa</a:t>
            </a:r>
            <a:r>
              <a:rPr lang="en-US" altLang="zh-CN" dirty="0">
                <a:cs typeface="+mn-ea"/>
                <a:sym typeface="+mn-lt"/>
              </a:rPr>
              <a:t> </a:t>
            </a:r>
            <a:r>
              <a:rPr lang="en-US" altLang="zh-CN" u="sng" dirty="0" err="1">
                <a:cs typeface="+mn-ea"/>
                <a:sym typeface="+mn-lt"/>
              </a:rPr>
              <a:t>bbb</a:t>
            </a:r>
            <a:r>
              <a:rPr lang="en-US" altLang="zh-CN" dirty="0">
                <a:cs typeface="+mn-ea"/>
                <a:sym typeface="+mn-lt"/>
              </a:rPr>
              <a:t> </a:t>
            </a:r>
            <a:r>
              <a:rPr lang="en-US" altLang="zh-CN" u="sng" dirty="0">
                <a:cs typeface="+mn-ea"/>
                <a:sym typeface="+mn-lt"/>
              </a:rPr>
              <a:t>cc</a:t>
            </a:r>
            <a:r>
              <a:rPr lang="en-US" altLang="zh-CN" dirty="0">
                <a:cs typeface="+mn-ea"/>
                <a:sym typeface="+mn-lt"/>
              </a:rPr>
              <a:t> </a:t>
            </a:r>
            <a:r>
              <a:rPr lang="en-US" altLang="zh-CN" u="sng" dirty="0">
                <a:cs typeface="+mn-ea"/>
                <a:sym typeface="+mn-lt"/>
              </a:rPr>
              <a:t>d</a:t>
            </a:r>
            <a:r>
              <a:rPr lang="en-US" altLang="zh-CN" dirty="0">
                <a:cs typeface="+mn-ea"/>
                <a:sym typeface="+mn-lt"/>
              </a:rPr>
              <a:t> </a:t>
            </a:r>
            <a:r>
              <a:rPr lang="en-US" altLang="zh-CN" u="sng" dirty="0" err="1">
                <a:cs typeface="+mn-ea"/>
                <a:sym typeface="+mn-lt"/>
              </a:rPr>
              <a:t>eeeee</a:t>
            </a:r>
            <a:r>
              <a:rPr lang="en-US" altLang="zh-CN" dirty="0">
                <a:cs typeface="+mn-ea"/>
                <a:sym typeface="+mn-lt"/>
              </a:rPr>
              <a:t> </a:t>
            </a:r>
            <a:r>
              <a:rPr lang="en-US" altLang="zh-CN" u="sng" dirty="0" err="1">
                <a:cs typeface="+mn-ea"/>
                <a:sym typeface="+mn-lt"/>
              </a:rPr>
              <a:t>fffffff</a:t>
            </a:r>
            <a:r>
              <a:rPr lang="en-US" altLang="zh-CN" dirty="0">
                <a:cs typeface="+mn-ea"/>
                <a:sym typeface="+mn-lt"/>
              </a:rPr>
              <a:t> </a:t>
            </a:r>
          </a:p>
          <a:p>
            <a:pPr>
              <a:spcBef>
                <a:spcPts val="20"/>
              </a:spcBef>
              <a:spcAft>
                <a:spcPts val="20"/>
              </a:spcAft>
              <a:buSzPct val="80000"/>
              <a:buFont typeface="Wingdings" panose="05000000000000000000" pitchFamily="2" charset="2"/>
              <a:buNone/>
            </a:pPr>
            <a:r>
              <a:rPr lang="en-US" altLang="zh-CN" dirty="0">
                <a:cs typeface="+mn-ea"/>
                <a:sym typeface="+mn-lt"/>
              </a:rPr>
              <a:t>   </a:t>
            </a:r>
            <a:r>
              <a:rPr lang="en-US" altLang="zh-CN" dirty="0">
                <a:solidFill>
                  <a:srgbClr val="3333FF"/>
                </a:solidFill>
                <a:cs typeface="+mn-ea"/>
                <a:sym typeface="+mn-lt"/>
              </a:rPr>
              <a:t>4        3    2   1     5          7</a:t>
            </a:r>
          </a:p>
          <a:p>
            <a:pPr marL="0" indent="0">
              <a:spcBef>
                <a:spcPts val="20"/>
              </a:spcBef>
              <a:spcAft>
                <a:spcPts val="20"/>
              </a:spcAft>
              <a:buSzPct val="80000"/>
              <a:buNone/>
            </a:pPr>
            <a:r>
              <a:rPr lang="zh-CN" altLang="en-US" dirty="0">
                <a:cs typeface="+mn-ea"/>
                <a:sym typeface="+mn-lt"/>
              </a:rPr>
              <a:t>按照</a:t>
            </a:r>
            <a:r>
              <a:rPr lang="zh-CN" altLang="en-US" b="1" dirty="0">
                <a:solidFill>
                  <a:srgbClr val="0000CC"/>
                </a:solidFill>
                <a:cs typeface="+mn-ea"/>
                <a:sym typeface="+mn-lt"/>
              </a:rPr>
              <a:t>熵编码</a:t>
            </a:r>
            <a:r>
              <a:rPr lang="zh-CN" altLang="en-US" dirty="0">
                <a:cs typeface="+mn-ea"/>
                <a:sym typeface="+mn-lt"/>
              </a:rPr>
              <a:t>的原理进行编码：</a:t>
            </a:r>
          </a:p>
          <a:p>
            <a:pPr>
              <a:spcBef>
                <a:spcPts val="20"/>
              </a:spcBef>
              <a:spcAft>
                <a:spcPts val="20"/>
              </a:spcAft>
              <a:buSzPct val="80000"/>
              <a:buFont typeface="Wingdings" panose="05000000000000000000" pitchFamily="2" charset="2"/>
              <a:buNone/>
            </a:pPr>
            <a:r>
              <a:rPr lang="zh-CN" altLang="en-US" dirty="0">
                <a:cs typeface="+mn-ea"/>
                <a:sym typeface="+mn-lt"/>
              </a:rPr>
              <a:t>     </a:t>
            </a:r>
            <a:r>
              <a:rPr lang="en-US" altLang="zh-CN" sz="2400" dirty="0">
                <a:solidFill>
                  <a:schemeClr val="tx2"/>
                </a:solidFill>
                <a:cs typeface="+mn-ea"/>
                <a:sym typeface="+mn-lt"/>
              </a:rPr>
              <a:t>f=0   e=10   a=110  b=1111  c=11100  d=11101</a:t>
            </a:r>
          </a:p>
          <a:p>
            <a:pPr>
              <a:spcBef>
                <a:spcPts val="20"/>
              </a:spcBef>
              <a:spcAft>
                <a:spcPts val="20"/>
              </a:spcAft>
              <a:buFontTx/>
              <a:buNone/>
            </a:pPr>
            <a:r>
              <a:rPr lang="zh-CN" altLang="en-US" sz="2400" dirty="0">
                <a:cs typeface="+mn-ea"/>
                <a:sym typeface="+mn-lt"/>
              </a:rPr>
              <a:t>由：</a:t>
            </a:r>
          </a:p>
          <a:p>
            <a:pPr>
              <a:spcBef>
                <a:spcPts val="20"/>
              </a:spcBef>
              <a:spcAft>
                <a:spcPts val="20"/>
              </a:spcAft>
              <a:buFontTx/>
              <a:buNone/>
            </a:pPr>
            <a:r>
              <a:rPr lang="zh-CN" altLang="en-US" sz="2400" dirty="0">
                <a:solidFill>
                  <a:srgbClr val="CC00CC"/>
                </a:solidFill>
                <a:cs typeface="+mn-ea"/>
                <a:sym typeface="+mn-lt"/>
              </a:rPr>
              <a:t>   </a:t>
            </a:r>
            <a:r>
              <a:rPr lang="en-US" altLang="zh-CN" sz="2400" dirty="0">
                <a:solidFill>
                  <a:srgbClr val="CC00CC"/>
                </a:solidFill>
                <a:cs typeface="+mn-ea"/>
                <a:sym typeface="+mn-lt"/>
              </a:rPr>
              <a:t>f=0   e=10   a=110  b=1111  c=11100  d=11101</a:t>
            </a:r>
            <a:r>
              <a:rPr lang="en-US" altLang="zh-CN" sz="2400" dirty="0">
                <a:cs typeface="+mn-ea"/>
                <a:sym typeface="+mn-lt"/>
              </a:rPr>
              <a:t> </a:t>
            </a:r>
          </a:p>
          <a:p>
            <a:pPr>
              <a:spcBef>
                <a:spcPts val="20"/>
              </a:spcBef>
              <a:spcAft>
                <a:spcPts val="20"/>
              </a:spcAft>
              <a:buFontTx/>
              <a:buNone/>
            </a:pPr>
            <a:r>
              <a:rPr lang="en-US" altLang="zh-CN" sz="3600" dirty="0">
                <a:cs typeface="+mn-ea"/>
                <a:sym typeface="+mn-lt"/>
              </a:rPr>
              <a:t>  </a:t>
            </a:r>
            <a:r>
              <a:rPr lang="en-US" altLang="zh-CN" sz="2400" dirty="0" err="1">
                <a:solidFill>
                  <a:srgbClr val="FF0000"/>
                </a:solidFill>
                <a:cs typeface="+mn-ea"/>
                <a:sym typeface="+mn-lt"/>
              </a:rPr>
              <a:t>aaaa</a:t>
            </a:r>
            <a:r>
              <a:rPr lang="en-US" altLang="zh-CN" sz="2400" dirty="0">
                <a:solidFill>
                  <a:srgbClr val="3333FF"/>
                </a:solidFill>
                <a:cs typeface="+mn-ea"/>
                <a:sym typeface="+mn-lt"/>
              </a:rPr>
              <a:t> </a:t>
            </a:r>
            <a:r>
              <a:rPr lang="en-US" altLang="zh-CN" sz="2400" dirty="0" err="1">
                <a:solidFill>
                  <a:srgbClr val="FFC000"/>
                </a:solidFill>
                <a:cs typeface="+mn-ea"/>
                <a:sym typeface="+mn-lt"/>
              </a:rPr>
              <a:t>bbb</a:t>
            </a:r>
            <a:r>
              <a:rPr lang="en-US" altLang="zh-CN" sz="2400" dirty="0">
                <a:solidFill>
                  <a:srgbClr val="3333FF"/>
                </a:solidFill>
                <a:cs typeface="+mn-ea"/>
                <a:sym typeface="+mn-lt"/>
              </a:rPr>
              <a:t> </a:t>
            </a:r>
            <a:r>
              <a:rPr lang="en-US" altLang="zh-CN" sz="2400" dirty="0">
                <a:solidFill>
                  <a:srgbClr val="FFFF00"/>
                </a:solidFill>
                <a:cs typeface="+mn-ea"/>
                <a:sym typeface="+mn-lt"/>
              </a:rPr>
              <a:t>cc</a:t>
            </a:r>
            <a:r>
              <a:rPr lang="en-US" altLang="zh-CN" sz="2400" dirty="0">
                <a:solidFill>
                  <a:srgbClr val="3333FF"/>
                </a:solidFill>
                <a:cs typeface="+mn-ea"/>
                <a:sym typeface="+mn-lt"/>
              </a:rPr>
              <a:t> </a:t>
            </a:r>
            <a:r>
              <a:rPr lang="en-US" altLang="zh-CN" sz="2400" dirty="0">
                <a:solidFill>
                  <a:srgbClr val="00B050"/>
                </a:solidFill>
                <a:cs typeface="+mn-ea"/>
                <a:sym typeface="+mn-lt"/>
              </a:rPr>
              <a:t>d</a:t>
            </a:r>
            <a:r>
              <a:rPr lang="en-US" altLang="zh-CN" sz="2400" dirty="0">
                <a:solidFill>
                  <a:srgbClr val="3333FF"/>
                </a:solidFill>
                <a:cs typeface="+mn-ea"/>
                <a:sym typeface="+mn-lt"/>
              </a:rPr>
              <a:t> </a:t>
            </a:r>
            <a:r>
              <a:rPr lang="en-US" altLang="zh-CN" sz="2400" dirty="0" err="1">
                <a:solidFill>
                  <a:srgbClr val="3333FF"/>
                </a:solidFill>
                <a:cs typeface="+mn-ea"/>
                <a:sym typeface="+mn-lt"/>
              </a:rPr>
              <a:t>eeeee</a:t>
            </a:r>
            <a:r>
              <a:rPr lang="en-US" altLang="zh-CN" sz="2400" dirty="0">
                <a:solidFill>
                  <a:srgbClr val="3333FF"/>
                </a:solidFill>
                <a:cs typeface="+mn-ea"/>
                <a:sym typeface="+mn-lt"/>
              </a:rPr>
              <a:t> </a:t>
            </a:r>
            <a:r>
              <a:rPr lang="en-US" altLang="zh-CN" sz="2400" dirty="0" err="1">
                <a:solidFill>
                  <a:srgbClr val="7030A0"/>
                </a:solidFill>
                <a:cs typeface="+mn-ea"/>
                <a:sym typeface="+mn-lt"/>
              </a:rPr>
              <a:t>fffffff</a:t>
            </a:r>
            <a:r>
              <a:rPr lang="en-US" altLang="zh-CN" sz="2400" dirty="0">
                <a:solidFill>
                  <a:srgbClr val="3333FF"/>
                </a:solidFill>
                <a:cs typeface="+mn-ea"/>
                <a:sym typeface="+mn-lt"/>
              </a:rPr>
              <a:t>   </a:t>
            </a:r>
            <a:r>
              <a:rPr lang="en-US" altLang="zh-CN" sz="2400" dirty="0">
                <a:cs typeface="+mn-ea"/>
                <a:sym typeface="+mn-lt"/>
              </a:rPr>
              <a:t> </a:t>
            </a:r>
            <a:endParaRPr lang="en-US" altLang="zh-CN" sz="2400" dirty="0">
              <a:solidFill>
                <a:srgbClr val="FF0000"/>
              </a:solidFill>
              <a:cs typeface="+mn-ea"/>
              <a:sym typeface="+mn-lt"/>
            </a:endParaRPr>
          </a:p>
          <a:p>
            <a:pPr>
              <a:spcBef>
                <a:spcPts val="20"/>
              </a:spcBef>
              <a:spcAft>
                <a:spcPts val="20"/>
              </a:spcAft>
              <a:buFontTx/>
              <a:buNone/>
            </a:pPr>
            <a:r>
              <a:rPr lang="en-US" altLang="zh-CN" sz="4000" dirty="0">
                <a:cs typeface="+mn-ea"/>
                <a:sym typeface="+mn-lt"/>
              </a:rPr>
              <a:t>       </a:t>
            </a:r>
          </a:p>
          <a:p>
            <a:pPr>
              <a:spcBef>
                <a:spcPts val="20"/>
              </a:spcBef>
              <a:spcAft>
                <a:spcPts val="20"/>
              </a:spcAft>
              <a:buFontTx/>
              <a:buNone/>
            </a:pPr>
            <a:r>
              <a:rPr lang="zh-CN" altLang="en-US" dirty="0">
                <a:cs typeface="+mn-ea"/>
                <a:sym typeface="+mn-lt"/>
              </a:rPr>
              <a:t>数据量：</a:t>
            </a:r>
            <a:r>
              <a:rPr lang="en-US" altLang="zh-CN" dirty="0">
                <a:cs typeface="+mn-ea"/>
                <a:sym typeface="+mn-lt"/>
              </a:rPr>
              <a:t>7*1+5*2+1*5+2*5+3*4+4*3=56 bit  </a:t>
            </a:r>
            <a:endParaRPr lang="zh-CN" altLang="en-US" dirty="0">
              <a:cs typeface="+mn-ea"/>
              <a:sym typeface="+mn-lt"/>
            </a:endParaRPr>
          </a:p>
        </p:txBody>
      </p:sp>
      <p:sp>
        <p:nvSpPr>
          <p:cNvPr id="4" name="Rectangle 4">
            <a:extLst>
              <a:ext uri="{FF2B5EF4-FFF2-40B4-BE49-F238E27FC236}">
                <a16:creationId xmlns:a16="http://schemas.microsoft.com/office/drawing/2014/main" id="{9B0E8B58-BD77-4730-B407-7A2C4794929E}"/>
              </a:ext>
            </a:extLst>
          </p:cNvPr>
          <p:cNvSpPr>
            <a:spLocks noChangeArrowheads="1"/>
          </p:cNvSpPr>
          <p:nvPr/>
        </p:nvSpPr>
        <p:spPr bwMode="auto">
          <a:xfrm>
            <a:off x="6723665" y="2010021"/>
            <a:ext cx="4953600" cy="480131"/>
          </a:xfrm>
          <a:prstGeom prst="rect">
            <a:avLst/>
          </a:prstGeom>
          <a:solidFill>
            <a:srgbClr val="FFCCFF"/>
          </a:solidFill>
          <a:ln w="12700" cap="sq">
            <a:solidFill>
              <a:srgbClr val="6600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ts val="20"/>
              </a:spcBef>
              <a:spcAft>
                <a:spcPts val="20"/>
              </a:spcAft>
              <a:buClr>
                <a:schemeClr val="bg2"/>
              </a:buClr>
              <a:buSzPct val="70000"/>
            </a:pPr>
            <a:r>
              <a:rPr lang="zh-CN" altLang="en-US" sz="2800" b="1" dirty="0">
                <a:solidFill>
                  <a:schemeClr val="tx2"/>
                </a:solidFill>
                <a:cs typeface="+mn-ea"/>
                <a:sym typeface="+mn-lt"/>
              </a:rPr>
              <a:t>压缩比为：</a:t>
            </a:r>
            <a:r>
              <a:rPr lang="en-US" altLang="zh-CN" sz="2800" b="1" dirty="0">
                <a:solidFill>
                  <a:schemeClr val="tx2"/>
                </a:solidFill>
                <a:cs typeface="+mn-ea"/>
                <a:sym typeface="+mn-lt"/>
              </a:rPr>
              <a:t>176</a:t>
            </a:r>
            <a:r>
              <a:rPr lang="zh-CN" altLang="en-US" sz="2800" b="1" dirty="0">
                <a:solidFill>
                  <a:schemeClr val="tx2"/>
                </a:solidFill>
                <a:cs typeface="+mn-ea"/>
                <a:sym typeface="+mn-lt"/>
              </a:rPr>
              <a:t>：</a:t>
            </a:r>
            <a:r>
              <a:rPr lang="en-US" altLang="zh-CN" sz="2800" b="1" dirty="0">
                <a:solidFill>
                  <a:schemeClr val="tx2"/>
                </a:solidFill>
                <a:cs typeface="+mn-ea"/>
                <a:sym typeface="+mn-lt"/>
              </a:rPr>
              <a:t>56=3.14</a:t>
            </a:r>
            <a:r>
              <a:rPr lang="zh-CN" altLang="en-US" sz="2800" b="1" dirty="0">
                <a:solidFill>
                  <a:schemeClr val="tx2"/>
                </a:solidFill>
                <a:cs typeface="+mn-ea"/>
                <a:sym typeface="+mn-lt"/>
              </a:rPr>
              <a:t>：</a:t>
            </a:r>
            <a:r>
              <a:rPr lang="en-US" altLang="zh-CN" sz="2800" b="1" dirty="0">
                <a:solidFill>
                  <a:schemeClr val="tx2"/>
                </a:solidFill>
                <a:cs typeface="+mn-ea"/>
                <a:sym typeface="+mn-lt"/>
              </a:rPr>
              <a:t>1</a:t>
            </a:r>
          </a:p>
        </p:txBody>
      </p:sp>
      <p:graphicFrame>
        <p:nvGraphicFramePr>
          <p:cNvPr id="6" name="表格 6">
            <a:extLst>
              <a:ext uri="{FF2B5EF4-FFF2-40B4-BE49-F238E27FC236}">
                <a16:creationId xmlns:a16="http://schemas.microsoft.com/office/drawing/2014/main" id="{F43EE385-9F56-4092-87E0-3D4880912C59}"/>
              </a:ext>
            </a:extLst>
          </p:cNvPr>
          <p:cNvGraphicFramePr>
            <a:graphicFrameLocks noGrp="1"/>
          </p:cNvGraphicFramePr>
          <p:nvPr>
            <p:extLst>
              <p:ext uri="{D42A27DB-BD31-4B8C-83A1-F6EECF244321}">
                <p14:modId xmlns:p14="http://schemas.microsoft.com/office/powerpoint/2010/main" val="1775156785"/>
              </p:ext>
            </p:extLst>
          </p:nvPr>
        </p:nvGraphicFramePr>
        <p:xfrm>
          <a:off x="183904" y="4587977"/>
          <a:ext cx="11824192" cy="370840"/>
        </p:xfrm>
        <a:graphic>
          <a:graphicData uri="http://schemas.openxmlformats.org/drawingml/2006/table">
            <a:tbl>
              <a:tblPr firstRow="1" bandRow="1">
                <a:tableStyleId>{5C22544A-7EE6-4342-B048-85BDC9FD1C3A}</a:tableStyleId>
              </a:tblPr>
              <a:tblGrid>
                <a:gridCol w="594000">
                  <a:extLst>
                    <a:ext uri="{9D8B030D-6E8A-4147-A177-3AD203B41FA5}">
                      <a16:colId xmlns:a16="http://schemas.microsoft.com/office/drawing/2014/main" val="3991721422"/>
                    </a:ext>
                  </a:extLst>
                </a:gridCol>
                <a:gridCol w="594000">
                  <a:extLst>
                    <a:ext uri="{9D8B030D-6E8A-4147-A177-3AD203B41FA5}">
                      <a16:colId xmlns:a16="http://schemas.microsoft.com/office/drawing/2014/main" val="3961451162"/>
                    </a:ext>
                  </a:extLst>
                </a:gridCol>
                <a:gridCol w="594000">
                  <a:extLst>
                    <a:ext uri="{9D8B030D-6E8A-4147-A177-3AD203B41FA5}">
                      <a16:colId xmlns:a16="http://schemas.microsoft.com/office/drawing/2014/main" val="1821606558"/>
                    </a:ext>
                  </a:extLst>
                </a:gridCol>
                <a:gridCol w="594000">
                  <a:extLst>
                    <a:ext uri="{9D8B030D-6E8A-4147-A177-3AD203B41FA5}">
                      <a16:colId xmlns:a16="http://schemas.microsoft.com/office/drawing/2014/main" val="597310327"/>
                    </a:ext>
                  </a:extLst>
                </a:gridCol>
                <a:gridCol w="746471">
                  <a:extLst>
                    <a:ext uri="{9D8B030D-6E8A-4147-A177-3AD203B41FA5}">
                      <a16:colId xmlns:a16="http://schemas.microsoft.com/office/drawing/2014/main" val="915655423"/>
                    </a:ext>
                  </a:extLst>
                </a:gridCol>
                <a:gridCol w="746471">
                  <a:extLst>
                    <a:ext uri="{9D8B030D-6E8A-4147-A177-3AD203B41FA5}">
                      <a16:colId xmlns:a16="http://schemas.microsoft.com/office/drawing/2014/main" val="579762134"/>
                    </a:ext>
                  </a:extLst>
                </a:gridCol>
                <a:gridCol w="746471">
                  <a:extLst>
                    <a:ext uri="{9D8B030D-6E8A-4147-A177-3AD203B41FA5}">
                      <a16:colId xmlns:a16="http://schemas.microsoft.com/office/drawing/2014/main" val="700262592"/>
                    </a:ext>
                  </a:extLst>
                </a:gridCol>
                <a:gridCol w="864000">
                  <a:extLst>
                    <a:ext uri="{9D8B030D-6E8A-4147-A177-3AD203B41FA5}">
                      <a16:colId xmlns:a16="http://schemas.microsoft.com/office/drawing/2014/main" val="3736883267"/>
                    </a:ext>
                  </a:extLst>
                </a:gridCol>
                <a:gridCol w="864000">
                  <a:extLst>
                    <a:ext uri="{9D8B030D-6E8A-4147-A177-3AD203B41FA5}">
                      <a16:colId xmlns:a16="http://schemas.microsoft.com/office/drawing/2014/main" val="240440226"/>
                    </a:ext>
                  </a:extLst>
                </a:gridCol>
                <a:gridCol w="881209">
                  <a:extLst>
                    <a:ext uri="{9D8B030D-6E8A-4147-A177-3AD203B41FA5}">
                      <a16:colId xmlns:a16="http://schemas.microsoft.com/office/drawing/2014/main" val="3002819088"/>
                    </a:ext>
                  </a:extLst>
                </a:gridCol>
                <a:gridCol w="468000">
                  <a:extLst>
                    <a:ext uri="{9D8B030D-6E8A-4147-A177-3AD203B41FA5}">
                      <a16:colId xmlns:a16="http://schemas.microsoft.com/office/drawing/2014/main" val="4029772744"/>
                    </a:ext>
                  </a:extLst>
                </a:gridCol>
                <a:gridCol w="468000">
                  <a:extLst>
                    <a:ext uri="{9D8B030D-6E8A-4147-A177-3AD203B41FA5}">
                      <a16:colId xmlns:a16="http://schemas.microsoft.com/office/drawing/2014/main" val="3817645759"/>
                    </a:ext>
                  </a:extLst>
                </a:gridCol>
                <a:gridCol w="468000">
                  <a:extLst>
                    <a:ext uri="{9D8B030D-6E8A-4147-A177-3AD203B41FA5}">
                      <a16:colId xmlns:a16="http://schemas.microsoft.com/office/drawing/2014/main" val="194312906"/>
                    </a:ext>
                  </a:extLst>
                </a:gridCol>
                <a:gridCol w="468000">
                  <a:extLst>
                    <a:ext uri="{9D8B030D-6E8A-4147-A177-3AD203B41FA5}">
                      <a16:colId xmlns:a16="http://schemas.microsoft.com/office/drawing/2014/main" val="560822626"/>
                    </a:ext>
                  </a:extLst>
                </a:gridCol>
                <a:gridCol w="468000">
                  <a:extLst>
                    <a:ext uri="{9D8B030D-6E8A-4147-A177-3AD203B41FA5}">
                      <a16:colId xmlns:a16="http://schemas.microsoft.com/office/drawing/2014/main" val="4106307681"/>
                    </a:ext>
                  </a:extLst>
                </a:gridCol>
                <a:gridCol w="371184">
                  <a:extLst>
                    <a:ext uri="{9D8B030D-6E8A-4147-A177-3AD203B41FA5}">
                      <a16:colId xmlns:a16="http://schemas.microsoft.com/office/drawing/2014/main" val="439883242"/>
                    </a:ext>
                  </a:extLst>
                </a:gridCol>
                <a:gridCol w="314731">
                  <a:extLst>
                    <a:ext uri="{9D8B030D-6E8A-4147-A177-3AD203B41FA5}">
                      <a16:colId xmlns:a16="http://schemas.microsoft.com/office/drawing/2014/main" val="683026343"/>
                    </a:ext>
                  </a:extLst>
                </a:gridCol>
                <a:gridCol w="314731">
                  <a:extLst>
                    <a:ext uri="{9D8B030D-6E8A-4147-A177-3AD203B41FA5}">
                      <a16:colId xmlns:a16="http://schemas.microsoft.com/office/drawing/2014/main" val="4196082285"/>
                    </a:ext>
                  </a:extLst>
                </a:gridCol>
                <a:gridCol w="314731">
                  <a:extLst>
                    <a:ext uri="{9D8B030D-6E8A-4147-A177-3AD203B41FA5}">
                      <a16:colId xmlns:a16="http://schemas.microsoft.com/office/drawing/2014/main" val="3383078345"/>
                    </a:ext>
                  </a:extLst>
                </a:gridCol>
                <a:gridCol w="314731">
                  <a:extLst>
                    <a:ext uri="{9D8B030D-6E8A-4147-A177-3AD203B41FA5}">
                      <a16:colId xmlns:a16="http://schemas.microsoft.com/office/drawing/2014/main" val="1503910309"/>
                    </a:ext>
                  </a:extLst>
                </a:gridCol>
                <a:gridCol w="314731">
                  <a:extLst>
                    <a:ext uri="{9D8B030D-6E8A-4147-A177-3AD203B41FA5}">
                      <a16:colId xmlns:a16="http://schemas.microsoft.com/office/drawing/2014/main" val="2468307843"/>
                    </a:ext>
                  </a:extLst>
                </a:gridCol>
                <a:gridCol w="314731">
                  <a:extLst>
                    <a:ext uri="{9D8B030D-6E8A-4147-A177-3AD203B41FA5}">
                      <a16:colId xmlns:a16="http://schemas.microsoft.com/office/drawing/2014/main" val="3388335788"/>
                    </a:ext>
                  </a:extLst>
                </a:gridCol>
              </a:tblGrid>
              <a:tr h="370840">
                <a:tc>
                  <a:txBody>
                    <a:bodyPr/>
                    <a:lstStyle/>
                    <a:p>
                      <a:pPr algn="ctr"/>
                      <a:r>
                        <a:rPr lang="en-US" altLang="zh-CN" dirty="0"/>
                        <a:t>110</a:t>
                      </a:r>
                      <a:endParaRPr lang="zh-CN" altLang="en-US" dirty="0"/>
                    </a:p>
                  </a:txBody>
                  <a:tcPr anchor="ctr">
                    <a:solidFill>
                      <a:srgbClr val="FF0000"/>
                    </a:solidFill>
                  </a:tcPr>
                </a:tc>
                <a:tc>
                  <a:txBody>
                    <a:bodyPr/>
                    <a:lstStyle/>
                    <a:p>
                      <a:pPr algn="ctr"/>
                      <a:r>
                        <a:rPr lang="en-US" altLang="zh-CN" dirty="0"/>
                        <a:t>110</a:t>
                      </a:r>
                      <a:endParaRPr lang="zh-CN" altLang="en-US" dirty="0"/>
                    </a:p>
                  </a:txBody>
                  <a:tcPr anchor="ctr">
                    <a:solidFill>
                      <a:srgbClr val="FF0000"/>
                    </a:solidFill>
                  </a:tcPr>
                </a:tc>
                <a:tc>
                  <a:txBody>
                    <a:bodyPr/>
                    <a:lstStyle/>
                    <a:p>
                      <a:pPr algn="ctr"/>
                      <a:r>
                        <a:rPr lang="en-US" altLang="zh-CN" dirty="0"/>
                        <a:t>110</a:t>
                      </a:r>
                      <a:endParaRPr lang="zh-CN" altLang="en-US" dirty="0"/>
                    </a:p>
                  </a:txBody>
                  <a:tcPr anchor="ctr">
                    <a:solidFill>
                      <a:srgbClr val="FF0000"/>
                    </a:solidFill>
                  </a:tcPr>
                </a:tc>
                <a:tc>
                  <a:txBody>
                    <a:bodyPr/>
                    <a:lstStyle/>
                    <a:p>
                      <a:pPr algn="ctr"/>
                      <a:r>
                        <a:rPr lang="en-US" altLang="zh-CN" dirty="0"/>
                        <a:t>110</a:t>
                      </a:r>
                      <a:endParaRPr lang="zh-CN" altLang="en-US" dirty="0"/>
                    </a:p>
                  </a:txBody>
                  <a:tcPr anchor="ctr">
                    <a:solidFill>
                      <a:srgbClr val="FF0000"/>
                    </a:solidFill>
                  </a:tcPr>
                </a:tc>
                <a:tc>
                  <a:txBody>
                    <a:bodyPr/>
                    <a:lstStyle/>
                    <a:p>
                      <a:pPr algn="ctr"/>
                      <a:r>
                        <a:rPr lang="en-US" altLang="zh-CN" dirty="0"/>
                        <a:t>1111</a:t>
                      </a:r>
                      <a:endParaRPr lang="zh-CN" altLang="en-US" dirty="0"/>
                    </a:p>
                  </a:txBody>
                  <a:tcPr anchor="ctr">
                    <a:solidFill>
                      <a:srgbClr val="FFC000"/>
                    </a:solidFill>
                  </a:tcPr>
                </a:tc>
                <a:tc>
                  <a:txBody>
                    <a:bodyPr/>
                    <a:lstStyle/>
                    <a:p>
                      <a:pPr algn="ctr"/>
                      <a:r>
                        <a:rPr lang="en-US" altLang="zh-CN" dirty="0"/>
                        <a:t>1111</a:t>
                      </a:r>
                      <a:endParaRPr lang="zh-CN" altLang="en-US" dirty="0"/>
                    </a:p>
                  </a:txBody>
                  <a:tcPr anchor="ctr">
                    <a:solidFill>
                      <a:srgbClr val="FFC000"/>
                    </a:solidFill>
                  </a:tcPr>
                </a:tc>
                <a:tc>
                  <a:txBody>
                    <a:bodyPr/>
                    <a:lstStyle/>
                    <a:p>
                      <a:pPr algn="ctr"/>
                      <a:r>
                        <a:rPr lang="en-US" altLang="zh-CN" dirty="0"/>
                        <a:t>1111</a:t>
                      </a:r>
                      <a:endParaRPr lang="zh-CN" altLang="en-US" dirty="0"/>
                    </a:p>
                  </a:txBody>
                  <a:tcPr anchor="ctr">
                    <a:solidFill>
                      <a:srgbClr val="FFC000"/>
                    </a:solidFill>
                  </a:tcPr>
                </a:tc>
                <a:tc>
                  <a:txBody>
                    <a:bodyPr/>
                    <a:lstStyle/>
                    <a:p>
                      <a:pPr algn="ctr"/>
                      <a:r>
                        <a:rPr lang="en-US" altLang="zh-CN" dirty="0"/>
                        <a:t>11100</a:t>
                      </a:r>
                      <a:endParaRPr lang="zh-CN" altLang="en-US" dirty="0"/>
                    </a:p>
                  </a:txBody>
                  <a:tcPr anchor="ctr">
                    <a:solidFill>
                      <a:srgbClr val="FFFF00"/>
                    </a:solidFill>
                  </a:tcPr>
                </a:tc>
                <a:tc>
                  <a:txBody>
                    <a:bodyPr/>
                    <a:lstStyle/>
                    <a:p>
                      <a:pPr algn="ctr"/>
                      <a:r>
                        <a:rPr lang="en-US" altLang="zh-CN" dirty="0"/>
                        <a:t>11100</a:t>
                      </a:r>
                      <a:endParaRPr lang="zh-CN" altLang="en-US" dirty="0"/>
                    </a:p>
                  </a:txBody>
                  <a:tcPr anchor="ctr">
                    <a:solidFill>
                      <a:srgbClr val="FFFF00"/>
                    </a:solidFill>
                  </a:tcPr>
                </a:tc>
                <a:tc>
                  <a:txBody>
                    <a:bodyPr/>
                    <a:lstStyle/>
                    <a:p>
                      <a:pPr algn="ctr"/>
                      <a:r>
                        <a:rPr lang="en-US" altLang="zh-CN" dirty="0"/>
                        <a:t>11101</a:t>
                      </a:r>
                      <a:endParaRPr lang="zh-CN" altLang="en-US" dirty="0"/>
                    </a:p>
                  </a:txBody>
                  <a:tcPr anchor="ctr">
                    <a:solidFill>
                      <a:srgbClr val="00B050"/>
                    </a:solidFill>
                  </a:tcPr>
                </a:tc>
                <a:tc>
                  <a:txBody>
                    <a:bodyPr/>
                    <a:lstStyle/>
                    <a:p>
                      <a:pPr algn="ctr"/>
                      <a:r>
                        <a:rPr lang="en-US" altLang="zh-CN" dirty="0"/>
                        <a:t>10</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10</a:t>
                      </a:r>
                      <a:endParaRPr lang="zh-CN" altLang="en-US" dirty="0"/>
                    </a:p>
                  </a:txBody>
                  <a:tcPr anchor="ctr"/>
                </a:tc>
                <a:tc>
                  <a:txBody>
                    <a:bodyPr/>
                    <a:lstStyle/>
                    <a:p>
                      <a:pPr algn="ctr"/>
                      <a:r>
                        <a:rPr lang="en-US" altLang="zh-CN" dirty="0"/>
                        <a:t>0</a:t>
                      </a:r>
                      <a:endParaRPr lang="zh-CN" altLang="en-US" dirty="0"/>
                    </a:p>
                  </a:txBody>
                  <a:tcPr anchor="ctr">
                    <a:solidFill>
                      <a:srgbClr val="7030A0"/>
                    </a:solidFill>
                  </a:tcPr>
                </a:tc>
                <a:tc>
                  <a:txBody>
                    <a:bodyPr/>
                    <a:lstStyle/>
                    <a:p>
                      <a:pPr algn="ctr"/>
                      <a:r>
                        <a:rPr lang="en-US" altLang="zh-CN" dirty="0"/>
                        <a:t>0</a:t>
                      </a:r>
                      <a:endParaRPr lang="zh-CN" altLang="en-US" dirty="0"/>
                    </a:p>
                  </a:txBody>
                  <a:tcPr anchor="ctr">
                    <a:solidFill>
                      <a:srgbClr val="7030A0"/>
                    </a:solidFill>
                  </a:tcPr>
                </a:tc>
                <a:tc>
                  <a:txBody>
                    <a:bodyPr/>
                    <a:lstStyle/>
                    <a:p>
                      <a:pPr algn="ctr"/>
                      <a:r>
                        <a:rPr lang="en-US" altLang="zh-CN" dirty="0"/>
                        <a:t>0</a:t>
                      </a:r>
                      <a:endParaRPr lang="zh-CN" altLang="en-US" dirty="0"/>
                    </a:p>
                  </a:txBody>
                  <a:tcPr anchor="ctr">
                    <a:solidFill>
                      <a:srgbClr val="7030A0"/>
                    </a:solidFill>
                  </a:tcPr>
                </a:tc>
                <a:tc>
                  <a:txBody>
                    <a:bodyPr/>
                    <a:lstStyle/>
                    <a:p>
                      <a:pPr algn="ctr"/>
                      <a:r>
                        <a:rPr lang="en-US" altLang="zh-CN" dirty="0"/>
                        <a:t>0</a:t>
                      </a:r>
                      <a:endParaRPr lang="zh-CN" altLang="en-US" dirty="0"/>
                    </a:p>
                  </a:txBody>
                  <a:tcPr anchor="ctr">
                    <a:solidFill>
                      <a:srgbClr val="7030A0"/>
                    </a:solidFill>
                  </a:tcPr>
                </a:tc>
                <a:tc>
                  <a:txBody>
                    <a:bodyPr/>
                    <a:lstStyle/>
                    <a:p>
                      <a:pPr algn="ctr"/>
                      <a:r>
                        <a:rPr lang="en-US" altLang="zh-CN" dirty="0"/>
                        <a:t>0</a:t>
                      </a:r>
                      <a:endParaRPr lang="zh-CN" altLang="en-US" dirty="0"/>
                    </a:p>
                  </a:txBody>
                  <a:tcPr anchor="ctr">
                    <a:solidFill>
                      <a:srgbClr val="7030A0"/>
                    </a:solidFill>
                  </a:tcPr>
                </a:tc>
                <a:tc>
                  <a:txBody>
                    <a:bodyPr/>
                    <a:lstStyle/>
                    <a:p>
                      <a:pPr algn="ctr"/>
                      <a:r>
                        <a:rPr lang="en-US" altLang="zh-CN" dirty="0"/>
                        <a:t>0</a:t>
                      </a:r>
                      <a:endParaRPr lang="zh-CN" altLang="en-US" dirty="0"/>
                    </a:p>
                  </a:txBody>
                  <a:tcPr anchor="ctr">
                    <a:solidFill>
                      <a:srgbClr val="7030A0"/>
                    </a:solidFill>
                  </a:tcPr>
                </a:tc>
                <a:tc>
                  <a:txBody>
                    <a:bodyPr/>
                    <a:lstStyle/>
                    <a:p>
                      <a:pPr algn="ctr"/>
                      <a:r>
                        <a:rPr lang="en-US" altLang="zh-CN" dirty="0"/>
                        <a:t>0</a:t>
                      </a:r>
                      <a:endParaRPr lang="zh-CN" altLang="en-US" dirty="0"/>
                    </a:p>
                  </a:txBody>
                  <a:tcPr anchor="ctr">
                    <a:solidFill>
                      <a:srgbClr val="7030A0"/>
                    </a:solidFill>
                  </a:tcPr>
                </a:tc>
                <a:extLst>
                  <a:ext uri="{0D108BD9-81ED-4DB2-BD59-A6C34878D82A}">
                    <a16:rowId xmlns:a16="http://schemas.microsoft.com/office/drawing/2014/main" val="2530417416"/>
                  </a:ext>
                </a:extLst>
              </a:tr>
            </a:tbl>
          </a:graphicData>
        </a:graphic>
      </p:graphicFrame>
    </p:spTree>
    <p:extLst>
      <p:ext uri="{BB962C8B-B14F-4D97-AF65-F5344CB8AC3E}">
        <p14:creationId xmlns:p14="http://schemas.microsoft.com/office/powerpoint/2010/main" val="3392181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en-US">
              <a:cs typeface="+mn-ea"/>
              <a:sym typeface="+mn-lt"/>
            </a:endParaRPr>
          </a:p>
        </p:txBody>
      </p:sp>
      <p:sp>
        <p:nvSpPr>
          <p:cNvPr id="2" name="标题 1">
            <a:extLst>
              <a:ext uri="{FF2B5EF4-FFF2-40B4-BE49-F238E27FC236}">
                <a16:creationId xmlns:a16="http://schemas.microsoft.com/office/drawing/2014/main" id="{2BFDA72E-3AFF-43DF-8A58-FE0122E48350}"/>
              </a:ext>
            </a:extLst>
          </p:cNvPr>
          <p:cNvSpPr>
            <a:spLocks noGrp="1"/>
          </p:cNvSpPr>
          <p:nvPr>
            <p:ph type="title"/>
          </p:nvPr>
        </p:nvSpPr>
        <p:spPr>
          <a:xfrm>
            <a:off x="838200" y="631825"/>
            <a:ext cx="10515600" cy="1325563"/>
          </a:xfrm>
        </p:spPr>
        <p:txBody>
          <a:bodyPr>
            <a:normAutofit/>
          </a:bodyPr>
          <a:lstStyle/>
          <a:p>
            <a:pPr>
              <a:spcBef>
                <a:spcPct val="20000"/>
              </a:spcBef>
              <a:spcAft>
                <a:spcPts val="20"/>
              </a:spcAft>
            </a:pPr>
            <a:r>
              <a:rPr lang="en-US" altLang="zh-CN" dirty="0">
                <a:latin typeface="+mn-lt"/>
                <a:ea typeface="+mn-ea"/>
                <a:cs typeface="+mn-ea"/>
                <a:sym typeface="+mn-lt"/>
              </a:rPr>
              <a:t>Huffman</a:t>
            </a:r>
            <a:r>
              <a:rPr lang="zh-CN" altLang="en-US" dirty="0">
                <a:latin typeface="+mn-lt"/>
                <a:ea typeface="+mn-ea"/>
                <a:cs typeface="+mn-ea"/>
                <a:sym typeface="+mn-lt"/>
              </a:rPr>
              <a:t>编码 </a:t>
            </a:r>
            <a:r>
              <a:rPr lang="en-US" altLang="zh-CN" dirty="0">
                <a:latin typeface="+mn-lt"/>
                <a:ea typeface="+mn-ea"/>
                <a:cs typeface="+mn-ea"/>
                <a:sym typeface="+mn-lt"/>
              </a:rPr>
              <a:t>—— </a:t>
            </a:r>
            <a:r>
              <a:rPr lang="zh-CN" altLang="en-US" dirty="0">
                <a:latin typeface="+mn-lt"/>
                <a:ea typeface="+mn-ea"/>
                <a:cs typeface="+mn-ea"/>
                <a:sym typeface="+mn-lt"/>
              </a:rPr>
              <a:t>算法</a:t>
            </a:r>
          </a:p>
        </p:txBody>
      </p:sp>
      <p:sp>
        <p:nvSpPr>
          <p:cNvPr id="3" name="内容占位符 2">
            <a:extLst>
              <a:ext uri="{FF2B5EF4-FFF2-40B4-BE49-F238E27FC236}">
                <a16:creationId xmlns:a16="http://schemas.microsoft.com/office/drawing/2014/main" id="{1299B28B-D846-4627-B454-D66B4A80C279}"/>
              </a:ext>
            </a:extLst>
          </p:cNvPr>
          <p:cNvSpPr>
            <a:spLocks noGrp="1"/>
          </p:cNvSpPr>
          <p:nvPr>
            <p:ph idx="1"/>
          </p:nvPr>
        </p:nvSpPr>
        <p:spPr>
          <a:xfrm>
            <a:off x="838200" y="2057400"/>
            <a:ext cx="10515600" cy="3871762"/>
          </a:xfrm>
        </p:spPr>
        <p:txBody>
          <a:bodyPr>
            <a:normAutofit/>
          </a:bodyPr>
          <a:lstStyle/>
          <a:p>
            <a:pPr>
              <a:lnSpc>
                <a:spcPct val="100000"/>
              </a:lnSpc>
              <a:spcBef>
                <a:spcPts val="20"/>
              </a:spcBef>
              <a:spcAft>
                <a:spcPts val="20"/>
              </a:spcAft>
            </a:pPr>
            <a:r>
              <a:rPr lang="zh-CN" altLang="en-US" sz="2400" dirty="0">
                <a:cs typeface="+mn-ea"/>
                <a:sym typeface="+mn-lt"/>
              </a:rPr>
              <a:t>首先求出图像中灰度分布的灰度直方图；</a:t>
            </a:r>
          </a:p>
          <a:p>
            <a:pPr>
              <a:lnSpc>
                <a:spcPct val="100000"/>
              </a:lnSpc>
              <a:spcBef>
                <a:spcPts val="20"/>
              </a:spcBef>
              <a:spcAft>
                <a:spcPts val="20"/>
              </a:spcAft>
            </a:pPr>
            <a:r>
              <a:rPr lang="zh-CN" altLang="en-US" sz="2400" dirty="0">
                <a:cs typeface="+mn-ea"/>
                <a:sym typeface="+mn-lt"/>
              </a:rPr>
              <a:t>根据该直方图，对其按照分布概率从小到大的顺序进行排列；</a:t>
            </a:r>
          </a:p>
          <a:p>
            <a:pPr>
              <a:lnSpc>
                <a:spcPct val="100000"/>
              </a:lnSpc>
              <a:spcBef>
                <a:spcPts val="20"/>
              </a:spcBef>
              <a:spcAft>
                <a:spcPts val="20"/>
              </a:spcAft>
            </a:pPr>
            <a:r>
              <a:rPr lang="zh-CN" altLang="en-US" sz="2400" dirty="0">
                <a:cs typeface="+mn-ea"/>
                <a:sym typeface="+mn-lt"/>
              </a:rPr>
              <a:t>每一次从中选择出两个概率为最小的节点相加，形成一个新的节点，构造一个称为“</a:t>
            </a:r>
            <a:r>
              <a:rPr lang="en-US" altLang="zh-CN" sz="2400" dirty="0">
                <a:cs typeface="+mn-ea"/>
                <a:sym typeface="+mn-lt"/>
              </a:rPr>
              <a:t>Huffman</a:t>
            </a:r>
            <a:r>
              <a:rPr lang="zh-CN" altLang="en-US" sz="2400" dirty="0">
                <a:cs typeface="+mn-ea"/>
                <a:sym typeface="+mn-lt"/>
              </a:rPr>
              <a:t>树”的二叉树；</a:t>
            </a:r>
          </a:p>
          <a:p>
            <a:pPr>
              <a:lnSpc>
                <a:spcPct val="100000"/>
              </a:lnSpc>
              <a:spcBef>
                <a:spcPts val="20"/>
              </a:spcBef>
              <a:spcAft>
                <a:spcPts val="20"/>
              </a:spcAft>
            </a:pPr>
            <a:r>
              <a:rPr lang="zh-CN" altLang="en-US" sz="2400" dirty="0">
                <a:cs typeface="+mn-ea"/>
                <a:sym typeface="+mn-lt"/>
              </a:rPr>
              <a:t>对这个二叉树进行编码，就获得了</a:t>
            </a:r>
            <a:r>
              <a:rPr lang="en-US" altLang="zh-CN" sz="2400" dirty="0">
                <a:cs typeface="+mn-ea"/>
                <a:sym typeface="+mn-lt"/>
              </a:rPr>
              <a:t>Huffman</a:t>
            </a:r>
            <a:r>
              <a:rPr lang="zh-CN" altLang="en-US" sz="2400" dirty="0">
                <a:cs typeface="+mn-ea"/>
                <a:sym typeface="+mn-lt"/>
              </a:rPr>
              <a:t>编码码字。</a:t>
            </a:r>
          </a:p>
          <a:p>
            <a:pPr>
              <a:lnSpc>
                <a:spcPct val="100000"/>
              </a:lnSpc>
              <a:spcBef>
                <a:spcPts val="20"/>
              </a:spcBef>
              <a:spcAft>
                <a:spcPts val="20"/>
              </a:spcAft>
            </a:pPr>
            <a:endParaRPr lang="zh-CN" altLang="en-US" sz="2400" dirty="0">
              <a:cs typeface="+mn-ea"/>
              <a:sym typeface="+mn-lt"/>
            </a:endParaRPr>
          </a:p>
        </p:txBody>
      </p:sp>
    </p:spTree>
    <p:extLst>
      <p:ext uri="{BB962C8B-B14F-4D97-AF65-F5344CB8AC3E}">
        <p14:creationId xmlns:p14="http://schemas.microsoft.com/office/powerpoint/2010/main" val="39298779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84F1E19-27FB-4727-BA14-1BDD4943B06A}"/>
              </a:ext>
            </a:extLst>
          </p:cNvPr>
          <p:cNvSpPr/>
          <p:nvPr/>
        </p:nvSpPr>
        <p:spPr>
          <a:xfrm>
            <a:off x="0" y="571500"/>
            <a:ext cx="12192000" cy="83981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lnSpc>
                <a:spcPct val="90000"/>
              </a:lnSpc>
              <a:spcBef>
                <a:spcPts val="20"/>
              </a:spcBef>
              <a:spcAft>
                <a:spcPts val="20"/>
              </a:spcAft>
            </a:pPr>
            <a:endParaRPr lang="zh-CN" altLang="en-US">
              <a:cs typeface="+mn-ea"/>
              <a:sym typeface="+mn-lt"/>
            </a:endParaRPr>
          </a:p>
        </p:txBody>
      </p:sp>
      <p:sp>
        <p:nvSpPr>
          <p:cNvPr id="2" name="标题 1">
            <a:extLst>
              <a:ext uri="{FF2B5EF4-FFF2-40B4-BE49-F238E27FC236}">
                <a16:creationId xmlns:a16="http://schemas.microsoft.com/office/drawing/2014/main" id="{2BFDA72E-3AFF-43DF-8A58-FE0122E48350}"/>
              </a:ext>
            </a:extLst>
          </p:cNvPr>
          <p:cNvSpPr>
            <a:spLocks noGrp="1"/>
          </p:cNvSpPr>
          <p:nvPr>
            <p:ph type="title"/>
          </p:nvPr>
        </p:nvSpPr>
        <p:spPr/>
        <p:txBody>
          <a:bodyPr/>
          <a:lstStyle/>
          <a:p>
            <a:pPr>
              <a:spcBef>
                <a:spcPct val="20000"/>
              </a:spcBef>
              <a:spcAft>
                <a:spcPts val="20"/>
              </a:spcAft>
            </a:pPr>
            <a:r>
              <a:rPr lang="en-US" altLang="zh-CN" dirty="0">
                <a:latin typeface="+mn-lt"/>
                <a:ea typeface="+mn-ea"/>
                <a:cs typeface="+mn-ea"/>
                <a:sym typeface="+mn-lt"/>
              </a:rPr>
              <a:t>Huffman</a:t>
            </a:r>
            <a:r>
              <a:rPr lang="zh-CN" altLang="en-US" dirty="0">
                <a:latin typeface="+mn-lt"/>
                <a:ea typeface="+mn-ea"/>
                <a:cs typeface="+mn-ea"/>
                <a:sym typeface="+mn-lt"/>
              </a:rPr>
              <a:t>编码 </a:t>
            </a:r>
            <a:r>
              <a:rPr lang="en-US" altLang="zh-CN" dirty="0">
                <a:latin typeface="+mn-lt"/>
                <a:ea typeface="+mn-ea"/>
                <a:cs typeface="+mn-ea"/>
                <a:sym typeface="+mn-lt"/>
              </a:rPr>
              <a:t>—— </a:t>
            </a:r>
            <a:r>
              <a:rPr lang="zh-CN" altLang="en-US" dirty="0">
                <a:latin typeface="+mn-lt"/>
                <a:ea typeface="+mn-ea"/>
                <a:cs typeface="+mn-ea"/>
                <a:sym typeface="+mn-lt"/>
              </a:rPr>
              <a:t>算法</a:t>
            </a:r>
          </a:p>
        </p:txBody>
      </p:sp>
      <p:sp>
        <p:nvSpPr>
          <p:cNvPr id="3" name="内容占位符 2">
            <a:extLst>
              <a:ext uri="{FF2B5EF4-FFF2-40B4-BE49-F238E27FC236}">
                <a16:creationId xmlns:a16="http://schemas.microsoft.com/office/drawing/2014/main" id="{1299B28B-D846-4627-B454-D66B4A80C279}"/>
              </a:ext>
            </a:extLst>
          </p:cNvPr>
          <p:cNvSpPr>
            <a:spLocks noGrp="1"/>
          </p:cNvSpPr>
          <p:nvPr>
            <p:ph idx="1"/>
          </p:nvPr>
        </p:nvSpPr>
        <p:spPr/>
        <p:txBody>
          <a:bodyPr/>
          <a:lstStyle/>
          <a:p>
            <a:pPr>
              <a:spcBef>
                <a:spcPts val="20"/>
              </a:spcBef>
              <a:spcAft>
                <a:spcPts val="20"/>
              </a:spcAft>
            </a:pPr>
            <a:r>
              <a:rPr lang="zh-CN" altLang="en-US" dirty="0">
                <a:cs typeface="+mn-ea"/>
                <a:sym typeface="+mn-lt"/>
              </a:rPr>
              <a:t>例：对数据序列</a:t>
            </a:r>
          </a:p>
          <a:p>
            <a:pPr>
              <a:spcBef>
                <a:spcPts val="20"/>
              </a:spcBef>
              <a:spcAft>
                <a:spcPts val="20"/>
              </a:spcAft>
              <a:buFontTx/>
              <a:buNone/>
            </a:pPr>
            <a:r>
              <a:rPr lang="zh-CN" altLang="en-US" dirty="0">
                <a:cs typeface="+mn-ea"/>
                <a:sym typeface="+mn-lt"/>
              </a:rPr>
              <a:t>        </a:t>
            </a:r>
            <a:r>
              <a:rPr lang="en-US" altLang="zh-CN" u="sng" dirty="0" err="1">
                <a:solidFill>
                  <a:schemeClr val="tx2"/>
                </a:solidFill>
                <a:cs typeface="+mn-ea"/>
                <a:sym typeface="+mn-lt"/>
              </a:rPr>
              <a:t>aaaa</a:t>
            </a:r>
            <a:r>
              <a:rPr lang="en-US" altLang="zh-CN" dirty="0">
                <a:solidFill>
                  <a:schemeClr val="tx2"/>
                </a:solidFill>
                <a:cs typeface="+mn-ea"/>
                <a:sym typeface="+mn-lt"/>
              </a:rPr>
              <a:t> </a:t>
            </a:r>
            <a:r>
              <a:rPr lang="en-US" altLang="zh-CN" u="sng" dirty="0" err="1">
                <a:solidFill>
                  <a:schemeClr val="tx2"/>
                </a:solidFill>
                <a:cs typeface="+mn-ea"/>
                <a:sym typeface="+mn-lt"/>
              </a:rPr>
              <a:t>bbb</a:t>
            </a:r>
            <a:r>
              <a:rPr lang="en-US" altLang="zh-CN" dirty="0">
                <a:solidFill>
                  <a:schemeClr val="tx2"/>
                </a:solidFill>
                <a:cs typeface="+mn-ea"/>
                <a:sym typeface="+mn-lt"/>
              </a:rPr>
              <a:t> </a:t>
            </a:r>
            <a:r>
              <a:rPr lang="en-US" altLang="zh-CN" u="sng" dirty="0">
                <a:solidFill>
                  <a:schemeClr val="tx2"/>
                </a:solidFill>
                <a:cs typeface="+mn-ea"/>
                <a:sym typeface="+mn-lt"/>
              </a:rPr>
              <a:t>cc</a:t>
            </a:r>
            <a:r>
              <a:rPr lang="en-US" altLang="zh-CN" dirty="0">
                <a:solidFill>
                  <a:schemeClr val="tx2"/>
                </a:solidFill>
                <a:cs typeface="+mn-ea"/>
                <a:sym typeface="+mn-lt"/>
              </a:rPr>
              <a:t> </a:t>
            </a:r>
            <a:r>
              <a:rPr lang="en-US" altLang="zh-CN" u="sng" dirty="0">
                <a:solidFill>
                  <a:schemeClr val="tx2"/>
                </a:solidFill>
                <a:cs typeface="+mn-ea"/>
                <a:sym typeface="+mn-lt"/>
              </a:rPr>
              <a:t>d</a:t>
            </a:r>
            <a:r>
              <a:rPr lang="en-US" altLang="zh-CN" dirty="0">
                <a:solidFill>
                  <a:schemeClr val="tx2"/>
                </a:solidFill>
                <a:cs typeface="+mn-ea"/>
                <a:sym typeface="+mn-lt"/>
              </a:rPr>
              <a:t> </a:t>
            </a:r>
            <a:r>
              <a:rPr lang="en-US" altLang="zh-CN" u="sng" dirty="0" err="1">
                <a:solidFill>
                  <a:schemeClr val="tx2"/>
                </a:solidFill>
                <a:cs typeface="+mn-ea"/>
                <a:sym typeface="+mn-lt"/>
              </a:rPr>
              <a:t>eeeee</a:t>
            </a:r>
            <a:r>
              <a:rPr lang="en-US" altLang="zh-CN" dirty="0">
                <a:solidFill>
                  <a:schemeClr val="tx2"/>
                </a:solidFill>
                <a:cs typeface="+mn-ea"/>
                <a:sym typeface="+mn-lt"/>
              </a:rPr>
              <a:t> </a:t>
            </a:r>
            <a:r>
              <a:rPr lang="en-US" altLang="zh-CN" u="sng" dirty="0" err="1">
                <a:solidFill>
                  <a:schemeClr val="tx2"/>
                </a:solidFill>
                <a:cs typeface="+mn-ea"/>
                <a:sym typeface="+mn-lt"/>
              </a:rPr>
              <a:t>fffffff</a:t>
            </a:r>
            <a:endParaRPr lang="en-US" altLang="zh-CN" u="sng" dirty="0">
              <a:solidFill>
                <a:schemeClr val="tx2"/>
              </a:solidFill>
              <a:cs typeface="+mn-ea"/>
              <a:sym typeface="+mn-lt"/>
            </a:endParaRPr>
          </a:p>
          <a:p>
            <a:pPr>
              <a:spcBef>
                <a:spcPts val="20"/>
              </a:spcBef>
              <a:spcAft>
                <a:spcPts val="20"/>
              </a:spcAft>
              <a:buFontTx/>
              <a:buNone/>
            </a:pPr>
            <a:r>
              <a:rPr lang="en-US" altLang="zh-CN" dirty="0">
                <a:cs typeface="+mn-ea"/>
                <a:sym typeface="+mn-lt"/>
              </a:rPr>
              <a:t>           </a:t>
            </a:r>
            <a:r>
              <a:rPr lang="zh-CN" altLang="en-US" dirty="0">
                <a:cs typeface="+mn-ea"/>
                <a:sym typeface="+mn-lt"/>
              </a:rPr>
              <a:t>其概率分布为：</a:t>
            </a:r>
          </a:p>
          <a:p>
            <a:pPr>
              <a:spcBef>
                <a:spcPts val="20"/>
              </a:spcBef>
              <a:spcAft>
                <a:spcPts val="20"/>
              </a:spcAft>
              <a:buFontTx/>
              <a:buNone/>
            </a:pPr>
            <a:r>
              <a:rPr lang="zh-CN" altLang="en-US" dirty="0">
                <a:cs typeface="+mn-ea"/>
                <a:sym typeface="+mn-lt"/>
              </a:rPr>
              <a:t>          </a:t>
            </a:r>
            <a:r>
              <a:rPr lang="en-US" altLang="zh-CN" dirty="0">
                <a:solidFill>
                  <a:schemeClr val="tx2"/>
                </a:solidFill>
                <a:cs typeface="+mn-ea"/>
                <a:sym typeface="+mn-lt"/>
              </a:rPr>
              <a:t>a:4/22  b:3/22  c:2/22</a:t>
            </a:r>
          </a:p>
          <a:p>
            <a:pPr>
              <a:spcBef>
                <a:spcPts val="20"/>
              </a:spcBef>
              <a:spcAft>
                <a:spcPts val="20"/>
              </a:spcAft>
              <a:buFontTx/>
              <a:buNone/>
            </a:pPr>
            <a:r>
              <a:rPr lang="en-US" altLang="zh-CN" dirty="0">
                <a:solidFill>
                  <a:schemeClr val="tx2"/>
                </a:solidFill>
                <a:cs typeface="+mn-ea"/>
                <a:sym typeface="+mn-lt"/>
              </a:rPr>
              <a:t>          d:1/22  e:5/22  f:7/22</a:t>
            </a:r>
          </a:p>
          <a:p>
            <a:pPr>
              <a:spcBef>
                <a:spcPts val="20"/>
              </a:spcBef>
              <a:spcAft>
                <a:spcPts val="20"/>
              </a:spcAft>
              <a:buFontTx/>
              <a:buNone/>
            </a:pPr>
            <a:r>
              <a:rPr lang="en-US" altLang="zh-CN" dirty="0">
                <a:cs typeface="+mn-ea"/>
                <a:sym typeface="+mn-lt"/>
              </a:rPr>
              <a:t>      </a:t>
            </a:r>
            <a:r>
              <a:rPr lang="zh-CN" altLang="en-US" dirty="0">
                <a:cs typeface="+mn-ea"/>
                <a:sym typeface="+mn-lt"/>
              </a:rPr>
              <a:t>概率大小的排序为：</a:t>
            </a:r>
          </a:p>
          <a:p>
            <a:pPr>
              <a:spcBef>
                <a:spcPts val="20"/>
              </a:spcBef>
              <a:spcAft>
                <a:spcPts val="20"/>
              </a:spcAft>
              <a:buFontTx/>
              <a:buNone/>
            </a:pPr>
            <a:r>
              <a:rPr lang="zh-CN" altLang="en-US" dirty="0">
                <a:cs typeface="+mn-ea"/>
                <a:sym typeface="+mn-lt"/>
              </a:rPr>
              <a:t>           </a:t>
            </a:r>
            <a:r>
              <a:rPr lang="en-US" altLang="zh-CN" dirty="0">
                <a:solidFill>
                  <a:schemeClr val="tx2"/>
                </a:solidFill>
                <a:cs typeface="+mn-ea"/>
                <a:sym typeface="+mn-lt"/>
              </a:rPr>
              <a:t>d,    	c,  	b,   	a,  	e,  	f</a:t>
            </a:r>
          </a:p>
          <a:p>
            <a:pPr>
              <a:spcBef>
                <a:spcPts val="20"/>
              </a:spcBef>
              <a:spcAft>
                <a:spcPts val="20"/>
              </a:spcAft>
              <a:buFontTx/>
              <a:buNone/>
            </a:pPr>
            <a:r>
              <a:rPr lang="en-US" altLang="zh-CN" dirty="0">
                <a:solidFill>
                  <a:schemeClr val="tx2"/>
                </a:solidFill>
                <a:cs typeface="+mn-ea"/>
                <a:sym typeface="+mn-lt"/>
              </a:rPr>
              <a:t>          </a:t>
            </a:r>
            <a:r>
              <a:rPr lang="en-US" altLang="zh-CN" sz="2000" dirty="0">
                <a:solidFill>
                  <a:schemeClr val="tx2"/>
                </a:solidFill>
                <a:cs typeface="+mn-ea"/>
                <a:sym typeface="+mn-lt"/>
              </a:rPr>
              <a:t>1/22  	2/22  	3/22  	4/22  	5/22  	7/22</a:t>
            </a:r>
            <a:endParaRPr lang="en-US" altLang="zh-CN" dirty="0">
              <a:solidFill>
                <a:schemeClr val="tx2"/>
              </a:solidFill>
              <a:cs typeface="+mn-ea"/>
              <a:sym typeface="+mn-lt"/>
            </a:endParaRPr>
          </a:p>
          <a:p>
            <a:pPr>
              <a:spcBef>
                <a:spcPts val="20"/>
              </a:spcBef>
              <a:spcAft>
                <a:spcPts val="20"/>
              </a:spcAft>
            </a:pPr>
            <a:endParaRPr lang="zh-CN" altLang="en-US" dirty="0">
              <a:cs typeface="+mn-ea"/>
              <a:sym typeface="+mn-lt"/>
            </a:endParaRPr>
          </a:p>
        </p:txBody>
      </p:sp>
    </p:spTree>
    <p:extLst>
      <p:ext uri="{BB962C8B-B14F-4D97-AF65-F5344CB8AC3E}">
        <p14:creationId xmlns:p14="http://schemas.microsoft.com/office/powerpoint/2010/main" val="6781063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F71E5EE6-A123-4F35-B8A1-C6F3C75085AB}"/>
              </a:ext>
            </a:extLst>
          </p:cNvPr>
          <p:cNvSpPr/>
          <p:nvPr/>
        </p:nvSpPr>
        <p:spPr>
          <a:xfrm>
            <a:off x="0" y="571500"/>
            <a:ext cx="12192000" cy="83981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lnSpc>
                <a:spcPct val="90000"/>
              </a:lnSpc>
              <a:spcBef>
                <a:spcPts val="20"/>
              </a:spcBef>
              <a:spcAft>
                <a:spcPts val="20"/>
              </a:spcAft>
            </a:pPr>
            <a:endParaRPr lang="zh-CN" altLang="en-US">
              <a:cs typeface="+mn-ea"/>
              <a:sym typeface="+mn-lt"/>
            </a:endParaRPr>
          </a:p>
        </p:txBody>
      </p:sp>
      <p:sp>
        <p:nvSpPr>
          <p:cNvPr id="2" name="标题 1">
            <a:extLst>
              <a:ext uri="{FF2B5EF4-FFF2-40B4-BE49-F238E27FC236}">
                <a16:creationId xmlns:a16="http://schemas.microsoft.com/office/drawing/2014/main" id="{86161999-2DE0-420E-BC9D-F6848AD1F997}"/>
              </a:ext>
            </a:extLst>
          </p:cNvPr>
          <p:cNvSpPr>
            <a:spLocks noGrp="1"/>
          </p:cNvSpPr>
          <p:nvPr>
            <p:ph type="title"/>
          </p:nvPr>
        </p:nvSpPr>
        <p:spPr/>
        <p:txBody>
          <a:bodyPr/>
          <a:lstStyle/>
          <a:p>
            <a:pPr>
              <a:spcBef>
                <a:spcPct val="20000"/>
              </a:spcBef>
              <a:spcAft>
                <a:spcPts val="20"/>
              </a:spcAft>
            </a:pPr>
            <a:r>
              <a:rPr lang="en-US" altLang="zh-CN" dirty="0">
                <a:latin typeface="+mn-lt"/>
                <a:ea typeface="+mn-ea"/>
                <a:cs typeface="+mn-ea"/>
                <a:sym typeface="+mn-lt"/>
              </a:rPr>
              <a:t>Huffman</a:t>
            </a:r>
            <a:r>
              <a:rPr lang="zh-CN" altLang="en-US" dirty="0">
                <a:latin typeface="+mn-lt"/>
                <a:ea typeface="+mn-ea"/>
                <a:cs typeface="+mn-ea"/>
                <a:sym typeface="+mn-lt"/>
              </a:rPr>
              <a:t>编码 </a:t>
            </a:r>
            <a:r>
              <a:rPr lang="en-US" altLang="zh-CN" dirty="0">
                <a:latin typeface="+mn-lt"/>
                <a:ea typeface="+mn-ea"/>
                <a:cs typeface="+mn-ea"/>
                <a:sym typeface="+mn-lt"/>
              </a:rPr>
              <a:t>—— </a:t>
            </a:r>
            <a:r>
              <a:rPr lang="zh-CN" altLang="en-US" dirty="0">
                <a:latin typeface="+mn-lt"/>
                <a:ea typeface="+mn-ea"/>
                <a:cs typeface="+mn-ea"/>
                <a:sym typeface="+mn-lt"/>
              </a:rPr>
              <a:t>算法</a:t>
            </a:r>
          </a:p>
        </p:txBody>
      </p:sp>
      <p:grpSp>
        <p:nvGrpSpPr>
          <p:cNvPr id="41" name="组合 40">
            <a:extLst>
              <a:ext uri="{FF2B5EF4-FFF2-40B4-BE49-F238E27FC236}">
                <a16:creationId xmlns:a16="http://schemas.microsoft.com/office/drawing/2014/main" id="{6E3B6440-F881-48B6-8C2D-6C3476EFB774}"/>
              </a:ext>
            </a:extLst>
          </p:cNvPr>
          <p:cNvGrpSpPr/>
          <p:nvPr/>
        </p:nvGrpSpPr>
        <p:grpSpPr>
          <a:xfrm>
            <a:off x="1371600" y="2047054"/>
            <a:ext cx="8604250" cy="4103687"/>
            <a:chOff x="0" y="1700213"/>
            <a:chExt cx="8604250" cy="4103687"/>
          </a:xfrm>
        </p:grpSpPr>
        <p:sp>
          <p:nvSpPr>
            <p:cNvPr id="4" name="Rectangle 3">
              <a:extLst>
                <a:ext uri="{FF2B5EF4-FFF2-40B4-BE49-F238E27FC236}">
                  <a16:creationId xmlns:a16="http://schemas.microsoft.com/office/drawing/2014/main" id="{FEEF7895-CFF3-40AE-90C0-935361C3DF28}"/>
                </a:ext>
              </a:extLst>
            </p:cNvPr>
            <p:cNvSpPr>
              <a:spLocks noChangeArrowheads="1"/>
            </p:cNvSpPr>
            <p:nvPr/>
          </p:nvSpPr>
          <p:spPr bwMode="auto">
            <a:xfrm>
              <a:off x="42863" y="4691063"/>
              <a:ext cx="720725" cy="33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c</a:t>
              </a:r>
              <a:endParaRPr kumimoji="1" lang="en-US" altLang="zh-CN" sz="1400" b="1">
                <a:cs typeface="+mn-ea"/>
                <a:sym typeface="+mn-lt"/>
              </a:endParaRPr>
            </a:p>
          </p:txBody>
        </p:sp>
        <p:sp>
          <p:nvSpPr>
            <p:cNvPr id="5" name="Rectangle 4">
              <a:extLst>
                <a:ext uri="{FF2B5EF4-FFF2-40B4-BE49-F238E27FC236}">
                  <a16:creationId xmlns:a16="http://schemas.microsoft.com/office/drawing/2014/main" id="{1B3940D7-8E28-43AE-8085-47249E38DC46}"/>
                </a:ext>
              </a:extLst>
            </p:cNvPr>
            <p:cNvSpPr>
              <a:spLocks noChangeArrowheads="1"/>
            </p:cNvSpPr>
            <p:nvPr/>
          </p:nvSpPr>
          <p:spPr bwMode="auto">
            <a:xfrm>
              <a:off x="0" y="3962400"/>
              <a:ext cx="842963"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b</a:t>
              </a:r>
              <a:endParaRPr kumimoji="1" lang="en-US" altLang="zh-CN" sz="1400" b="1" i="1">
                <a:cs typeface="+mn-ea"/>
                <a:sym typeface="+mn-lt"/>
              </a:endParaRPr>
            </a:p>
          </p:txBody>
        </p:sp>
        <p:sp>
          <p:nvSpPr>
            <p:cNvPr id="6" name="Rectangle 5">
              <a:extLst>
                <a:ext uri="{FF2B5EF4-FFF2-40B4-BE49-F238E27FC236}">
                  <a16:creationId xmlns:a16="http://schemas.microsoft.com/office/drawing/2014/main" id="{7387E693-4464-4583-AF92-5A26779B81A4}"/>
                </a:ext>
              </a:extLst>
            </p:cNvPr>
            <p:cNvSpPr>
              <a:spLocks noChangeArrowheads="1"/>
            </p:cNvSpPr>
            <p:nvPr/>
          </p:nvSpPr>
          <p:spPr bwMode="auto">
            <a:xfrm>
              <a:off x="100013" y="3200400"/>
              <a:ext cx="6477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a</a:t>
              </a:r>
              <a:endParaRPr kumimoji="1" lang="en-US" altLang="zh-CN" sz="1400" b="1">
                <a:cs typeface="+mn-ea"/>
                <a:sym typeface="+mn-lt"/>
              </a:endParaRPr>
            </a:p>
          </p:txBody>
        </p:sp>
        <p:sp>
          <p:nvSpPr>
            <p:cNvPr id="7" name="Rectangle 6">
              <a:extLst>
                <a:ext uri="{FF2B5EF4-FFF2-40B4-BE49-F238E27FC236}">
                  <a16:creationId xmlns:a16="http://schemas.microsoft.com/office/drawing/2014/main" id="{A97A49EF-8076-40ED-8E07-54C8A5A05E05}"/>
                </a:ext>
              </a:extLst>
            </p:cNvPr>
            <p:cNvSpPr>
              <a:spLocks noChangeArrowheads="1"/>
            </p:cNvSpPr>
            <p:nvPr/>
          </p:nvSpPr>
          <p:spPr bwMode="auto">
            <a:xfrm>
              <a:off x="157163" y="1758950"/>
              <a:ext cx="647700"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2400" b="1" i="1">
                  <a:cs typeface="+mn-ea"/>
                  <a:sym typeface="+mn-lt"/>
                </a:rPr>
                <a:t>f</a:t>
              </a:r>
              <a:endParaRPr kumimoji="1" lang="en-US" altLang="zh-CN" sz="2400" b="1">
                <a:cs typeface="+mn-ea"/>
                <a:sym typeface="+mn-lt"/>
              </a:endParaRPr>
            </a:p>
          </p:txBody>
        </p:sp>
        <p:sp>
          <p:nvSpPr>
            <p:cNvPr id="8" name="Rectangle 7">
              <a:extLst>
                <a:ext uri="{FF2B5EF4-FFF2-40B4-BE49-F238E27FC236}">
                  <a16:creationId xmlns:a16="http://schemas.microsoft.com/office/drawing/2014/main" id="{F0BC30E2-DF4D-4BDB-8912-31D078DC44FE}"/>
                </a:ext>
              </a:extLst>
            </p:cNvPr>
            <p:cNvSpPr>
              <a:spLocks noChangeArrowheads="1"/>
            </p:cNvSpPr>
            <p:nvPr/>
          </p:nvSpPr>
          <p:spPr bwMode="auto">
            <a:xfrm>
              <a:off x="55563" y="2506663"/>
              <a:ext cx="720725" cy="33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e</a:t>
              </a:r>
              <a:endParaRPr kumimoji="1" lang="en-US" altLang="zh-CN" sz="1400" b="1">
                <a:cs typeface="+mn-ea"/>
                <a:sym typeface="+mn-lt"/>
              </a:endParaRPr>
            </a:p>
          </p:txBody>
        </p:sp>
        <p:sp>
          <p:nvSpPr>
            <p:cNvPr id="9" name="Oval 8">
              <a:extLst>
                <a:ext uri="{FF2B5EF4-FFF2-40B4-BE49-F238E27FC236}">
                  <a16:creationId xmlns:a16="http://schemas.microsoft.com/office/drawing/2014/main" id="{7A9F6A70-0C42-4204-BEB3-1F96DB2B5AD4}"/>
                </a:ext>
              </a:extLst>
            </p:cNvPr>
            <p:cNvSpPr>
              <a:spLocks noChangeArrowheads="1"/>
            </p:cNvSpPr>
            <p:nvPr/>
          </p:nvSpPr>
          <p:spPr bwMode="auto">
            <a:xfrm>
              <a:off x="611188" y="1700213"/>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7/22</a:t>
              </a:r>
            </a:p>
          </p:txBody>
        </p:sp>
        <p:sp>
          <p:nvSpPr>
            <p:cNvPr id="10" name="Oval 9">
              <a:extLst>
                <a:ext uri="{FF2B5EF4-FFF2-40B4-BE49-F238E27FC236}">
                  <a16:creationId xmlns:a16="http://schemas.microsoft.com/office/drawing/2014/main" id="{2CBBFC11-CB6F-4ABC-89DE-9B47879E4947}"/>
                </a:ext>
              </a:extLst>
            </p:cNvPr>
            <p:cNvSpPr>
              <a:spLocks noChangeArrowheads="1"/>
            </p:cNvSpPr>
            <p:nvPr/>
          </p:nvSpPr>
          <p:spPr bwMode="auto">
            <a:xfrm>
              <a:off x="611188" y="2476500"/>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5/22</a:t>
              </a:r>
            </a:p>
          </p:txBody>
        </p:sp>
        <p:sp>
          <p:nvSpPr>
            <p:cNvPr id="11" name="Oval 10">
              <a:extLst>
                <a:ext uri="{FF2B5EF4-FFF2-40B4-BE49-F238E27FC236}">
                  <a16:creationId xmlns:a16="http://schemas.microsoft.com/office/drawing/2014/main" id="{34B43279-1EB1-4995-8E0D-6F2D855D97B3}"/>
                </a:ext>
              </a:extLst>
            </p:cNvPr>
            <p:cNvSpPr>
              <a:spLocks noChangeArrowheads="1"/>
            </p:cNvSpPr>
            <p:nvPr/>
          </p:nvSpPr>
          <p:spPr bwMode="auto">
            <a:xfrm>
              <a:off x="611188" y="3200400"/>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4/22</a:t>
              </a:r>
            </a:p>
          </p:txBody>
        </p:sp>
        <p:sp>
          <p:nvSpPr>
            <p:cNvPr id="12" name="Oval 11">
              <a:extLst>
                <a:ext uri="{FF2B5EF4-FFF2-40B4-BE49-F238E27FC236}">
                  <a16:creationId xmlns:a16="http://schemas.microsoft.com/office/drawing/2014/main" id="{5C2B82F8-3778-487F-9B9E-7F37EE63503F}"/>
                </a:ext>
              </a:extLst>
            </p:cNvPr>
            <p:cNvSpPr>
              <a:spLocks noChangeArrowheads="1"/>
            </p:cNvSpPr>
            <p:nvPr/>
          </p:nvSpPr>
          <p:spPr bwMode="auto">
            <a:xfrm>
              <a:off x="611188" y="4656138"/>
              <a:ext cx="981075"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2/22</a:t>
              </a:r>
            </a:p>
          </p:txBody>
        </p:sp>
        <p:cxnSp>
          <p:nvCxnSpPr>
            <p:cNvPr id="13" name="AutoShape 12">
              <a:extLst>
                <a:ext uri="{FF2B5EF4-FFF2-40B4-BE49-F238E27FC236}">
                  <a16:creationId xmlns:a16="http://schemas.microsoft.com/office/drawing/2014/main" id="{9559460B-D942-418A-9D5A-D79B814D2A05}"/>
                </a:ext>
              </a:extLst>
            </p:cNvPr>
            <p:cNvCxnSpPr>
              <a:cxnSpLocks noChangeShapeType="1"/>
            </p:cNvCxnSpPr>
            <p:nvPr/>
          </p:nvCxnSpPr>
          <p:spPr bwMode="auto">
            <a:xfrm>
              <a:off x="1641475" y="4811713"/>
              <a:ext cx="1588" cy="736600"/>
            </a:xfrm>
            <a:prstGeom prst="bentConnector3">
              <a:avLst>
                <a:gd name="adj1" fmla="val 309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DF29C4F2-E44B-472C-AAF8-47D5EB7C0634}"/>
                </a:ext>
              </a:extLst>
            </p:cNvPr>
            <p:cNvCxnSpPr>
              <a:cxnSpLocks noChangeShapeType="1"/>
              <a:stCxn id="9" idx="6"/>
            </p:cNvCxnSpPr>
            <p:nvPr/>
          </p:nvCxnSpPr>
          <p:spPr bwMode="auto">
            <a:xfrm>
              <a:off x="1597025" y="1916113"/>
              <a:ext cx="3530600" cy="2649537"/>
            </a:xfrm>
            <a:prstGeom prst="bentConnector3">
              <a:avLst>
                <a:gd name="adj1" fmla="val 11416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Rectangle 14">
              <a:extLst>
                <a:ext uri="{FF2B5EF4-FFF2-40B4-BE49-F238E27FC236}">
                  <a16:creationId xmlns:a16="http://schemas.microsoft.com/office/drawing/2014/main" id="{CE3B993B-8F10-4439-8452-0F2CE3269CB1}"/>
                </a:ext>
              </a:extLst>
            </p:cNvPr>
            <p:cNvSpPr>
              <a:spLocks noChangeArrowheads="1"/>
            </p:cNvSpPr>
            <p:nvPr/>
          </p:nvSpPr>
          <p:spPr bwMode="auto">
            <a:xfrm>
              <a:off x="6926263" y="2060575"/>
              <a:ext cx="465137" cy="16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16" name="Rectangle 15">
              <a:extLst>
                <a:ext uri="{FF2B5EF4-FFF2-40B4-BE49-F238E27FC236}">
                  <a16:creationId xmlns:a16="http://schemas.microsoft.com/office/drawing/2014/main" id="{D18A54C2-CBEA-4629-8073-223B414B0295}"/>
                </a:ext>
              </a:extLst>
            </p:cNvPr>
            <p:cNvSpPr>
              <a:spLocks noChangeArrowheads="1"/>
            </p:cNvSpPr>
            <p:nvPr/>
          </p:nvSpPr>
          <p:spPr bwMode="auto">
            <a:xfrm>
              <a:off x="6845300" y="2636838"/>
              <a:ext cx="463550"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sp>
          <p:nvSpPr>
            <p:cNvPr id="17" name="Rectangle 17">
              <a:extLst>
                <a:ext uri="{FF2B5EF4-FFF2-40B4-BE49-F238E27FC236}">
                  <a16:creationId xmlns:a16="http://schemas.microsoft.com/office/drawing/2014/main" id="{DDEC8E05-6D5B-4D3A-8985-3FCF927334D9}"/>
                </a:ext>
              </a:extLst>
            </p:cNvPr>
            <p:cNvSpPr>
              <a:spLocks noChangeArrowheads="1"/>
            </p:cNvSpPr>
            <p:nvPr/>
          </p:nvSpPr>
          <p:spPr bwMode="auto">
            <a:xfrm>
              <a:off x="42863" y="5387975"/>
              <a:ext cx="720725"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d</a:t>
              </a:r>
              <a:endParaRPr kumimoji="1" lang="en-US" altLang="zh-CN" sz="1400" b="1">
                <a:cs typeface="+mn-ea"/>
                <a:sym typeface="+mn-lt"/>
              </a:endParaRPr>
            </a:p>
          </p:txBody>
        </p:sp>
        <p:sp>
          <p:nvSpPr>
            <p:cNvPr id="18" name="Oval 18">
              <a:extLst>
                <a:ext uri="{FF2B5EF4-FFF2-40B4-BE49-F238E27FC236}">
                  <a16:creationId xmlns:a16="http://schemas.microsoft.com/office/drawing/2014/main" id="{3EF1F81B-8438-46CE-82BF-6FD88728D237}"/>
                </a:ext>
              </a:extLst>
            </p:cNvPr>
            <p:cNvSpPr>
              <a:spLocks noChangeArrowheads="1"/>
            </p:cNvSpPr>
            <p:nvPr/>
          </p:nvSpPr>
          <p:spPr bwMode="auto">
            <a:xfrm>
              <a:off x="611188" y="5372100"/>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1/22</a:t>
              </a:r>
            </a:p>
          </p:txBody>
        </p:sp>
        <p:sp>
          <p:nvSpPr>
            <p:cNvPr id="19" name="Line 19">
              <a:extLst>
                <a:ext uri="{FF2B5EF4-FFF2-40B4-BE49-F238E27FC236}">
                  <a16:creationId xmlns:a16="http://schemas.microsoft.com/office/drawing/2014/main" id="{282A79A4-231D-4C42-8C9B-1F87A8157E87}"/>
                </a:ext>
              </a:extLst>
            </p:cNvPr>
            <p:cNvSpPr>
              <a:spLocks noChangeShapeType="1"/>
            </p:cNvSpPr>
            <p:nvPr/>
          </p:nvSpPr>
          <p:spPr bwMode="auto">
            <a:xfrm>
              <a:off x="2144713" y="5156200"/>
              <a:ext cx="361950" cy="15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sp>
          <p:nvSpPr>
            <p:cNvPr id="20" name="Oval 20">
              <a:extLst>
                <a:ext uri="{FF2B5EF4-FFF2-40B4-BE49-F238E27FC236}">
                  <a16:creationId xmlns:a16="http://schemas.microsoft.com/office/drawing/2014/main" id="{2D4D2D04-F3D6-40ED-881C-935BD45F9194}"/>
                </a:ext>
              </a:extLst>
            </p:cNvPr>
            <p:cNvSpPr>
              <a:spLocks noChangeArrowheads="1"/>
            </p:cNvSpPr>
            <p:nvPr/>
          </p:nvSpPr>
          <p:spPr bwMode="auto">
            <a:xfrm>
              <a:off x="2533650" y="4940300"/>
              <a:ext cx="885825"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3/22</a:t>
              </a:r>
            </a:p>
          </p:txBody>
        </p:sp>
        <p:cxnSp>
          <p:nvCxnSpPr>
            <p:cNvPr id="21" name="AutoShape 21">
              <a:extLst>
                <a:ext uri="{FF2B5EF4-FFF2-40B4-BE49-F238E27FC236}">
                  <a16:creationId xmlns:a16="http://schemas.microsoft.com/office/drawing/2014/main" id="{1D92EBDF-37A9-410C-9593-DAE97A85D14B}"/>
                </a:ext>
              </a:extLst>
            </p:cNvPr>
            <p:cNvCxnSpPr>
              <a:cxnSpLocks noChangeShapeType="1"/>
              <a:stCxn id="32" idx="6"/>
            </p:cNvCxnSpPr>
            <p:nvPr/>
          </p:nvCxnSpPr>
          <p:spPr bwMode="auto">
            <a:xfrm>
              <a:off x="1597025" y="4148138"/>
              <a:ext cx="1838325" cy="977900"/>
            </a:xfrm>
            <a:prstGeom prst="bentConnector3">
              <a:avLst>
                <a:gd name="adj1" fmla="val 12504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Line 22">
              <a:extLst>
                <a:ext uri="{FF2B5EF4-FFF2-40B4-BE49-F238E27FC236}">
                  <a16:creationId xmlns:a16="http://schemas.microsoft.com/office/drawing/2014/main" id="{3D30B14F-C5D8-499E-B990-C7FB8C2B10B6}"/>
                </a:ext>
              </a:extLst>
            </p:cNvPr>
            <p:cNvSpPr>
              <a:spLocks noChangeShapeType="1"/>
            </p:cNvSpPr>
            <p:nvPr/>
          </p:nvSpPr>
          <p:spPr bwMode="auto">
            <a:xfrm>
              <a:off x="3902075" y="4579938"/>
              <a:ext cx="303213" cy="15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sp>
          <p:nvSpPr>
            <p:cNvPr id="23" name="Oval 23">
              <a:extLst>
                <a:ext uri="{FF2B5EF4-FFF2-40B4-BE49-F238E27FC236}">
                  <a16:creationId xmlns:a16="http://schemas.microsoft.com/office/drawing/2014/main" id="{AB58B4E9-F274-4AC9-B333-2E2BF03A07FB}"/>
                </a:ext>
              </a:extLst>
            </p:cNvPr>
            <p:cNvSpPr>
              <a:spLocks noChangeArrowheads="1"/>
            </p:cNvSpPr>
            <p:nvPr/>
          </p:nvSpPr>
          <p:spPr bwMode="auto">
            <a:xfrm>
              <a:off x="4205288" y="4364038"/>
              <a:ext cx="942975"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6/22</a:t>
              </a:r>
            </a:p>
          </p:txBody>
        </p:sp>
        <p:cxnSp>
          <p:nvCxnSpPr>
            <p:cNvPr id="24" name="AutoShape 24">
              <a:extLst>
                <a:ext uri="{FF2B5EF4-FFF2-40B4-BE49-F238E27FC236}">
                  <a16:creationId xmlns:a16="http://schemas.microsoft.com/office/drawing/2014/main" id="{B990BA63-97A4-40CE-8119-10A7CEB31997}"/>
                </a:ext>
              </a:extLst>
            </p:cNvPr>
            <p:cNvCxnSpPr>
              <a:cxnSpLocks noChangeShapeType="1"/>
            </p:cNvCxnSpPr>
            <p:nvPr/>
          </p:nvCxnSpPr>
          <p:spPr bwMode="auto">
            <a:xfrm>
              <a:off x="1670050" y="2636838"/>
              <a:ext cx="1588" cy="736600"/>
            </a:xfrm>
            <a:prstGeom prst="bentConnector3">
              <a:avLst>
                <a:gd name="adj1" fmla="val 601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Line 25">
              <a:extLst>
                <a:ext uri="{FF2B5EF4-FFF2-40B4-BE49-F238E27FC236}">
                  <a16:creationId xmlns:a16="http://schemas.microsoft.com/office/drawing/2014/main" id="{A9C17731-5E33-4F44-98D5-102802771981}"/>
                </a:ext>
              </a:extLst>
            </p:cNvPr>
            <p:cNvSpPr>
              <a:spLocks noChangeShapeType="1"/>
            </p:cNvSpPr>
            <p:nvPr/>
          </p:nvSpPr>
          <p:spPr bwMode="auto">
            <a:xfrm>
              <a:off x="2620963" y="2881313"/>
              <a:ext cx="288925" cy="15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sp>
          <p:nvSpPr>
            <p:cNvPr id="26" name="Line 26">
              <a:extLst>
                <a:ext uri="{FF2B5EF4-FFF2-40B4-BE49-F238E27FC236}">
                  <a16:creationId xmlns:a16="http://schemas.microsoft.com/office/drawing/2014/main" id="{D4D2EB3D-85D8-4C29-B367-CB664FEEFDFA}"/>
                </a:ext>
              </a:extLst>
            </p:cNvPr>
            <p:cNvSpPr>
              <a:spLocks noChangeShapeType="1"/>
            </p:cNvSpPr>
            <p:nvPr/>
          </p:nvSpPr>
          <p:spPr bwMode="auto">
            <a:xfrm>
              <a:off x="5645150" y="2347913"/>
              <a:ext cx="430213" cy="15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cxnSp>
          <p:nvCxnSpPr>
            <p:cNvPr id="27" name="AutoShape 27">
              <a:extLst>
                <a:ext uri="{FF2B5EF4-FFF2-40B4-BE49-F238E27FC236}">
                  <a16:creationId xmlns:a16="http://schemas.microsoft.com/office/drawing/2014/main" id="{2CA5BA34-06A2-431D-B2C3-C1C7C0501C64}"/>
                </a:ext>
              </a:extLst>
            </p:cNvPr>
            <p:cNvCxnSpPr>
              <a:cxnSpLocks noChangeShapeType="1"/>
              <a:stCxn id="31" idx="6"/>
              <a:endCxn id="30" idx="6"/>
            </p:cNvCxnSpPr>
            <p:nvPr/>
          </p:nvCxnSpPr>
          <p:spPr bwMode="auto">
            <a:xfrm flipV="1">
              <a:off x="3924300" y="2347913"/>
              <a:ext cx="3095625" cy="504825"/>
            </a:xfrm>
            <a:prstGeom prst="bentConnector3">
              <a:avLst>
                <a:gd name="adj1" fmla="val 109435"/>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Oval 28">
              <a:extLst>
                <a:ext uri="{FF2B5EF4-FFF2-40B4-BE49-F238E27FC236}">
                  <a16:creationId xmlns:a16="http://schemas.microsoft.com/office/drawing/2014/main" id="{A21B3491-53F6-45E1-911C-70D0F9E10351}"/>
                </a:ext>
              </a:extLst>
            </p:cNvPr>
            <p:cNvSpPr>
              <a:spLocks noChangeArrowheads="1"/>
            </p:cNvSpPr>
            <p:nvPr/>
          </p:nvSpPr>
          <p:spPr bwMode="auto">
            <a:xfrm>
              <a:off x="7646988" y="2419350"/>
              <a:ext cx="957262"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22/22</a:t>
              </a:r>
            </a:p>
          </p:txBody>
        </p:sp>
        <p:sp>
          <p:nvSpPr>
            <p:cNvPr id="29" name="Line 29">
              <a:extLst>
                <a:ext uri="{FF2B5EF4-FFF2-40B4-BE49-F238E27FC236}">
                  <a16:creationId xmlns:a16="http://schemas.microsoft.com/office/drawing/2014/main" id="{6C42C988-F96B-4798-8186-8E512F84437C}"/>
                </a:ext>
              </a:extLst>
            </p:cNvPr>
            <p:cNvSpPr>
              <a:spLocks noChangeShapeType="1"/>
            </p:cNvSpPr>
            <p:nvPr/>
          </p:nvSpPr>
          <p:spPr bwMode="auto">
            <a:xfrm>
              <a:off x="7307263" y="2636838"/>
              <a:ext cx="338137" cy="15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sp>
          <p:nvSpPr>
            <p:cNvPr id="30" name="Oval 30">
              <a:extLst>
                <a:ext uri="{FF2B5EF4-FFF2-40B4-BE49-F238E27FC236}">
                  <a16:creationId xmlns:a16="http://schemas.microsoft.com/office/drawing/2014/main" id="{02EE48C9-CA9D-44C6-99B6-36A0FE622F21}"/>
                </a:ext>
              </a:extLst>
            </p:cNvPr>
            <p:cNvSpPr>
              <a:spLocks noChangeArrowheads="1"/>
            </p:cNvSpPr>
            <p:nvPr/>
          </p:nvSpPr>
          <p:spPr bwMode="auto">
            <a:xfrm>
              <a:off x="6062663" y="2132013"/>
              <a:ext cx="957262"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13/22</a:t>
              </a:r>
            </a:p>
          </p:txBody>
        </p:sp>
        <p:sp>
          <p:nvSpPr>
            <p:cNvPr id="31" name="Oval 31">
              <a:extLst>
                <a:ext uri="{FF2B5EF4-FFF2-40B4-BE49-F238E27FC236}">
                  <a16:creationId xmlns:a16="http://schemas.microsoft.com/office/drawing/2014/main" id="{A81F0BFF-5438-40F5-B8C0-87366D278C8E}"/>
                </a:ext>
              </a:extLst>
            </p:cNvPr>
            <p:cNvSpPr>
              <a:spLocks noChangeArrowheads="1"/>
            </p:cNvSpPr>
            <p:nvPr/>
          </p:nvSpPr>
          <p:spPr bwMode="auto">
            <a:xfrm>
              <a:off x="2916238" y="2636838"/>
              <a:ext cx="1008062"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9/22</a:t>
              </a:r>
            </a:p>
          </p:txBody>
        </p:sp>
        <p:sp>
          <p:nvSpPr>
            <p:cNvPr id="32" name="Oval 32">
              <a:extLst>
                <a:ext uri="{FF2B5EF4-FFF2-40B4-BE49-F238E27FC236}">
                  <a16:creationId xmlns:a16="http://schemas.microsoft.com/office/drawing/2014/main" id="{2F15F45F-B56B-4762-A34B-527F280CA799}"/>
                </a:ext>
              </a:extLst>
            </p:cNvPr>
            <p:cNvSpPr>
              <a:spLocks noChangeArrowheads="1"/>
            </p:cNvSpPr>
            <p:nvPr/>
          </p:nvSpPr>
          <p:spPr bwMode="auto">
            <a:xfrm>
              <a:off x="611188" y="3932238"/>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3/22</a:t>
              </a:r>
            </a:p>
          </p:txBody>
        </p:sp>
        <p:sp>
          <p:nvSpPr>
            <p:cNvPr id="33" name="Rectangle 33">
              <a:extLst>
                <a:ext uri="{FF2B5EF4-FFF2-40B4-BE49-F238E27FC236}">
                  <a16:creationId xmlns:a16="http://schemas.microsoft.com/office/drawing/2014/main" id="{0D632B87-72DC-464B-A38E-44F86C7553A3}"/>
                </a:ext>
              </a:extLst>
            </p:cNvPr>
            <p:cNvSpPr>
              <a:spLocks noChangeArrowheads="1"/>
            </p:cNvSpPr>
            <p:nvPr/>
          </p:nvSpPr>
          <p:spPr bwMode="auto">
            <a:xfrm>
              <a:off x="3830638" y="1700213"/>
              <a:ext cx="465137"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34" name="Rectangle 34">
              <a:extLst>
                <a:ext uri="{FF2B5EF4-FFF2-40B4-BE49-F238E27FC236}">
                  <a16:creationId xmlns:a16="http://schemas.microsoft.com/office/drawing/2014/main" id="{D2FA69CD-934E-44E7-B557-50AA22BC3A27}"/>
                </a:ext>
              </a:extLst>
            </p:cNvPr>
            <p:cNvSpPr>
              <a:spLocks noChangeArrowheads="1"/>
            </p:cNvSpPr>
            <p:nvPr/>
          </p:nvSpPr>
          <p:spPr bwMode="auto">
            <a:xfrm>
              <a:off x="5184775" y="4306888"/>
              <a:ext cx="463550"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sp>
          <p:nvSpPr>
            <p:cNvPr id="35" name="Rectangle 35">
              <a:extLst>
                <a:ext uri="{FF2B5EF4-FFF2-40B4-BE49-F238E27FC236}">
                  <a16:creationId xmlns:a16="http://schemas.microsoft.com/office/drawing/2014/main" id="{E6848751-8DA9-4FDA-87A0-D283D3F989C9}"/>
                </a:ext>
              </a:extLst>
            </p:cNvPr>
            <p:cNvSpPr>
              <a:spLocks noChangeArrowheads="1"/>
            </p:cNvSpPr>
            <p:nvPr/>
          </p:nvSpPr>
          <p:spPr bwMode="auto">
            <a:xfrm>
              <a:off x="1814513" y="2390775"/>
              <a:ext cx="465137" cy="16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36" name="Rectangle 36">
              <a:extLst>
                <a:ext uri="{FF2B5EF4-FFF2-40B4-BE49-F238E27FC236}">
                  <a16:creationId xmlns:a16="http://schemas.microsoft.com/office/drawing/2014/main" id="{A3123A1C-4553-431A-88EE-143CC64EA6EA}"/>
                </a:ext>
              </a:extLst>
            </p:cNvPr>
            <p:cNvSpPr>
              <a:spLocks noChangeArrowheads="1"/>
            </p:cNvSpPr>
            <p:nvPr/>
          </p:nvSpPr>
          <p:spPr bwMode="auto">
            <a:xfrm>
              <a:off x="1784350" y="3168650"/>
              <a:ext cx="463550" cy="16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sp>
          <p:nvSpPr>
            <p:cNvPr id="37" name="Rectangle 37">
              <a:extLst>
                <a:ext uri="{FF2B5EF4-FFF2-40B4-BE49-F238E27FC236}">
                  <a16:creationId xmlns:a16="http://schemas.microsoft.com/office/drawing/2014/main" id="{20125A2F-3D89-4D6F-BFF0-F40035417565}"/>
                </a:ext>
              </a:extLst>
            </p:cNvPr>
            <p:cNvSpPr>
              <a:spLocks noChangeArrowheads="1"/>
            </p:cNvSpPr>
            <p:nvPr/>
          </p:nvSpPr>
          <p:spPr bwMode="auto">
            <a:xfrm>
              <a:off x="2678113" y="3932238"/>
              <a:ext cx="465137"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38" name="Rectangle 38">
              <a:extLst>
                <a:ext uri="{FF2B5EF4-FFF2-40B4-BE49-F238E27FC236}">
                  <a16:creationId xmlns:a16="http://schemas.microsoft.com/office/drawing/2014/main" id="{F583514E-0E3B-44A4-AA50-ABEE630FF8EB}"/>
                </a:ext>
              </a:extLst>
            </p:cNvPr>
            <p:cNvSpPr>
              <a:spLocks noChangeArrowheads="1"/>
            </p:cNvSpPr>
            <p:nvPr/>
          </p:nvSpPr>
          <p:spPr bwMode="auto">
            <a:xfrm>
              <a:off x="3398838" y="4868863"/>
              <a:ext cx="463550"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sp>
          <p:nvSpPr>
            <p:cNvPr id="39" name="Rectangle 39">
              <a:extLst>
                <a:ext uri="{FF2B5EF4-FFF2-40B4-BE49-F238E27FC236}">
                  <a16:creationId xmlns:a16="http://schemas.microsoft.com/office/drawing/2014/main" id="{7BFEFA2B-46B4-4B14-9F01-40A6025B9065}"/>
                </a:ext>
              </a:extLst>
            </p:cNvPr>
            <p:cNvSpPr>
              <a:spLocks noChangeArrowheads="1"/>
            </p:cNvSpPr>
            <p:nvPr/>
          </p:nvSpPr>
          <p:spPr bwMode="auto">
            <a:xfrm>
              <a:off x="1598613" y="4579938"/>
              <a:ext cx="465137"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40" name="Rectangle 40">
              <a:extLst>
                <a:ext uri="{FF2B5EF4-FFF2-40B4-BE49-F238E27FC236}">
                  <a16:creationId xmlns:a16="http://schemas.microsoft.com/office/drawing/2014/main" id="{25F57D31-7FF2-4B4E-8A29-1B8A88D2D688}"/>
                </a:ext>
              </a:extLst>
            </p:cNvPr>
            <p:cNvSpPr>
              <a:spLocks noChangeArrowheads="1"/>
            </p:cNvSpPr>
            <p:nvPr/>
          </p:nvSpPr>
          <p:spPr bwMode="auto">
            <a:xfrm>
              <a:off x="1670050" y="5372100"/>
              <a:ext cx="463550" cy="16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grpSp>
      <p:sp>
        <p:nvSpPr>
          <p:cNvPr id="46" name="任意多边形: 形状 45">
            <a:extLst>
              <a:ext uri="{FF2B5EF4-FFF2-40B4-BE49-F238E27FC236}">
                <a16:creationId xmlns:a16="http://schemas.microsoft.com/office/drawing/2014/main" id="{970F4674-F2E9-4D76-B522-F56F3380FA20}"/>
              </a:ext>
            </a:extLst>
          </p:cNvPr>
          <p:cNvSpPr/>
          <p:nvPr/>
        </p:nvSpPr>
        <p:spPr>
          <a:xfrm>
            <a:off x="3097763" y="2481943"/>
            <a:ext cx="5710335" cy="3602973"/>
          </a:xfrm>
          <a:custGeom>
            <a:avLst/>
            <a:gdLst>
              <a:gd name="connsiteX0" fmla="*/ 0 w 5710335"/>
              <a:gd name="connsiteY0" fmla="*/ 3582955 h 3602973"/>
              <a:gd name="connsiteX1" fmla="*/ 93306 w 5710335"/>
              <a:gd name="connsiteY1" fmla="*/ 3564294 h 3602973"/>
              <a:gd name="connsiteX2" fmla="*/ 354564 w 5710335"/>
              <a:gd name="connsiteY2" fmla="*/ 3601616 h 3602973"/>
              <a:gd name="connsiteX3" fmla="*/ 559837 w 5710335"/>
              <a:gd name="connsiteY3" fmla="*/ 3582955 h 3602973"/>
              <a:gd name="connsiteX4" fmla="*/ 578498 w 5710335"/>
              <a:gd name="connsiteY4" fmla="*/ 3470988 h 3602973"/>
              <a:gd name="connsiteX5" fmla="*/ 559837 w 5710335"/>
              <a:gd name="connsiteY5" fmla="*/ 3228392 h 3602973"/>
              <a:gd name="connsiteX6" fmla="*/ 522515 w 5710335"/>
              <a:gd name="connsiteY6" fmla="*/ 3116424 h 3602973"/>
              <a:gd name="connsiteX7" fmla="*/ 541176 w 5710335"/>
              <a:gd name="connsiteY7" fmla="*/ 2967135 h 3602973"/>
              <a:gd name="connsiteX8" fmla="*/ 653143 w 5710335"/>
              <a:gd name="connsiteY8" fmla="*/ 2948473 h 3602973"/>
              <a:gd name="connsiteX9" fmla="*/ 709127 w 5710335"/>
              <a:gd name="connsiteY9" fmla="*/ 2911151 h 3602973"/>
              <a:gd name="connsiteX10" fmla="*/ 821094 w 5710335"/>
              <a:gd name="connsiteY10" fmla="*/ 2873828 h 3602973"/>
              <a:gd name="connsiteX11" fmla="*/ 877078 w 5710335"/>
              <a:gd name="connsiteY11" fmla="*/ 2855167 h 3602973"/>
              <a:gd name="connsiteX12" fmla="*/ 1026368 w 5710335"/>
              <a:gd name="connsiteY12" fmla="*/ 2817845 h 3602973"/>
              <a:gd name="connsiteX13" fmla="*/ 1250302 w 5710335"/>
              <a:gd name="connsiteY13" fmla="*/ 2761861 h 3602973"/>
              <a:gd name="connsiteX14" fmla="*/ 2108719 w 5710335"/>
              <a:gd name="connsiteY14" fmla="*/ 2780522 h 3602973"/>
              <a:gd name="connsiteX15" fmla="*/ 2183364 w 5710335"/>
              <a:gd name="connsiteY15" fmla="*/ 2799184 h 3602973"/>
              <a:gd name="connsiteX16" fmla="*/ 2239347 w 5710335"/>
              <a:gd name="connsiteY16" fmla="*/ 2780522 h 3602973"/>
              <a:gd name="connsiteX17" fmla="*/ 2351315 w 5710335"/>
              <a:gd name="connsiteY17" fmla="*/ 2761861 h 3602973"/>
              <a:gd name="connsiteX18" fmla="*/ 2407298 w 5710335"/>
              <a:gd name="connsiteY18" fmla="*/ 2724539 h 3602973"/>
              <a:gd name="connsiteX19" fmla="*/ 2463282 w 5710335"/>
              <a:gd name="connsiteY19" fmla="*/ 2351314 h 3602973"/>
              <a:gd name="connsiteX20" fmla="*/ 2519266 w 5710335"/>
              <a:gd name="connsiteY20" fmla="*/ 2220686 h 3602973"/>
              <a:gd name="connsiteX21" fmla="*/ 2593910 w 5710335"/>
              <a:gd name="connsiteY21" fmla="*/ 2202024 h 3602973"/>
              <a:gd name="connsiteX22" fmla="*/ 3023119 w 5710335"/>
              <a:gd name="connsiteY22" fmla="*/ 2164702 h 3602973"/>
              <a:gd name="connsiteX23" fmla="*/ 3564294 w 5710335"/>
              <a:gd name="connsiteY23" fmla="*/ 2127379 h 3602973"/>
              <a:gd name="connsiteX24" fmla="*/ 3657600 w 5710335"/>
              <a:gd name="connsiteY24" fmla="*/ 2108718 h 3602973"/>
              <a:gd name="connsiteX25" fmla="*/ 3694923 w 5710335"/>
              <a:gd name="connsiteY25" fmla="*/ 2052735 h 3602973"/>
              <a:gd name="connsiteX26" fmla="*/ 3732245 w 5710335"/>
              <a:gd name="connsiteY26" fmla="*/ 2015412 h 3602973"/>
              <a:gd name="connsiteX27" fmla="*/ 3750906 w 5710335"/>
              <a:gd name="connsiteY27" fmla="*/ 1959428 h 3602973"/>
              <a:gd name="connsiteX28" fmla="*/ 3788229 w 5710335"/>
              <a:gd name="connsiteY28" fmla="*/ 1903445 h 3602973"/>
              <a:gd name="connsiteX29" fmla="*/ 3806890 w 5710335"/>
              <a:gd name="connsiteY29" fmla="*/ 1772816 h 3602973"/>
              <a:gd name="connsiteX30" fmla="*/ 3844213 w 5710335"/>
              <a:gd name="connsiteY30" fmla="*/ 1642188 h 3602973"/>
              <a:gd name="connsiteX31" fmla="*/ 3825551 w 5710335"/>
              <a:gd name="connsiteY31" fmla="*/ 1250302 h 3602973"/>
              <a:gd name="connsiteX32" fmla="*/ 3806890 w 5710335"/>
              <a:gd name="connsiteY32" fmla="*/ 1194318 h 3602973"/>
              <a:gd name="connsiteX33" fmla="*/ 3769568 w 5710335"/>
              <a:gd name="connsiteY33" fmla="*/ 1045028 h 3602973"/>
              <a:gd name="connsiteX34" fmla="*/ 3788229 w 5710335"/>
              <a:gd name="connsiteY34" fmla="*/ 429208 h 3602973"/>
              <a:gd name="connsiteX35" fmla="*/ 3825551 w 5710335"/>
              <a:gd name="connsiteY35" fmla="*/ 242596 h 3602973"/>
              <a:gd name="connsiteX36" fmla="*/ 3900196 w 5710335"/>
              <a:gd name="connsiteY36" fmla="*/ 130628 h 3602973"/>
              <a:gd name="connsiteX37" fmla="*/ 3974841 w 5710335"/>
              <a:gd name="connsiteY37" fmla="*/ 93306 h 3602973"/>
              <a:gd name="connsiteX38" fmla="*/ 4030825 w 5710335"/>
              <a:gd name="connsiteY38" fmla="*/ 55984 h 3602973"/>
              <a:gd name="connsiteX39" fmla="*/ 4497355 w 5710335"/>
              <a:gd name="connsiteY39" fmla="*/ 0 h 3602973"/>
              <a:gd name="connsiteX40" fmla="*/ 5206482 w 5710335"/>
              <a:gd name="connsiteY40" fmla="*/ 37322 h 3602973"/>
              <a:gd name="connsiteX41" fmla="*/ 5337110 w 5710335"/>
              <a:gd name="connsiteY41" fmla="*/ 55984 h 3602973"/>
              <a:gd name="connsiteX42" fmla="*/ 5561045 w 5710335"/>
              <a:gd name="connsiteY42" fmla="*/ 111967 h 3602973"/>
              <a:gd name="connsiteX43" fmla="*/ 5710335 w 5710335"/>
              <a:gd name="connsiteY43" fmla="*/ 130628 h 360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710335" h="3602973">
                <a:moveTo>
                  <a:pt x="0" y="3582955"/>
                </a:moveTo>
                <a:cubicBezTo>
                  <a:pt x="31102" y="3576735"/>
                  <a:pt x="61588" y="3564294"/>
                  <a:pt x="93306" y="3564294"/>
                </a:cubicBezTo>
                <a:cubicBezTo>
                  <a:pt x="256843" y="3564294"/>
                  <a:pt x="250957" y="3567081"/>
                  <a:pt x="354564" y="3601616"/>
                </a:cubicBezTo>
                <a:cubicBezTo>
                  <a:pt x="422988" y="3595396"/>
                  <a:pt x="500490" y="3617574"/>
                  <a:pt x="559837" y="3582955"/>
                </a:cubicBezTo>
                <a:cubicBezTo>
                  <a:pt x="592520" y="3563890"/>
                  <a:pt x="578498" y="3508825"/>
                  <a:pt x="578498" y="3470988"/>
                </a:cubicBezTo>
                <a:cubicBezTo>
                  <a:pt x="578498" y="3389884"/>
                  <a:pt x="572486" y="3308504"/>
                  <a:pt x="559837" y="3228392"/>
                </a:cubicBezTo>
                <a:cubicBezTo>
                  <a:pt x="553701" y="3189532"/>
                  <a:pt x="522515" y="3116424"/>
                  <a:pt x="522515" y="3116424"/>
                </a:cubicBezTo>
                <a:cubicBezTo>
                  <a:pt x="528735" y="3066661"/>
                  <a:pt x="510387" y="3006721"/>
                  <a:pt x="541176" y="2967135"/>
                </a:cubicBezTo>
                <a:cubicBezTo>
                  <a:pt x="564406" y="2937268"/>
                  <a:pt x="617248" y="2960438"/>
                  <a:pt x="653143" y="2948473"/>
                </a:cubicBezTo>
                <a:cubicBezTo>
                  <a:pt x="674420" y="2941381"/>
                  <a:pt x="688632" y="2920260"/>
                  <a:pt x="709127" y="2911151"/>
                </a:cubicBezTo>
                <a:cubicBezTo>
                  <a:pt x="745077" y="2895173"/>
                  <a:pt x="783772" y="2886269"/>
                  <a:pt x="821094" y="2873828"/>
                </a:cubicBezTo>
                <a:cubicBezTo>
                  <a:pt x="839755" y="2867608"/>
                  <a:pt x="857995" y="2859938"/>
                  <a:pt x="877078" y="2855167"/>
                </a:cubicBezTo>
                <a:cubicBezTo>
                  <a:pt x="926841" y="2842726"/>
                  <a:pt x="977706" y="2834066"/>
                  <a:pt x="1026368" y="2817845"/>
                </a:cubicBezTo>
                <a:cubicBezTo>
                  <a:pt x="1174230" y="2768557"/>
                  <a:pt x="1099529" y="2786990"/>
                  <a:pt x="1250302" y="2761861"/>
                </a:cubicBezTo>
                <a:lnTo>
                  <a:pt x="2108719" y="2780522"/>
                </a:lnTo>
                <a:cubicBezTo>
                  <a:pt x="2134346" y="2781547"/>
                  <a:pt x="2157717" y="2799184"/>
                  <a:pt x="2183364" y="2799184"/>
                </a:cubicBezTo>
                <a:cubicBezTo>
                  <a:pt x="2203035" y="2799184"/>
                  <a:pt x="2220145" y="2784789"/>
                  <a:pt x="2239347" y="2780522"/>
                </a:cubicBezTo>
                <a:cubicBezTo>
                  <a:pt x="2276283" y="2772314"/>
                  <a:pt x="2313992" y="2768081"/>
                  <a:pt x="2351315" y="2761861"/>
                </a:cubicBezTo>
                <a:cubicBezTo>
                  <a:pt x="2369976" y="2749420"/>
                  <a:pt x="2391439" y="2740398"/>
                  <a:pt x="2407298" y="2724539"/>
                </a:cubicBezTo>
                <a:cubicBezTo>
                  <a:pt x="2501115" y="2630722"/>
                  <a:pt x="2454006" y="2453346"/>
                  <a:pt x="2463282" y="2351314"/>
                </a:cubicBezTo>
                <a:cubicBezTo>
                  <a:pt x="2467629" y="2303493"/>
                  <a:pt x="2469369" y="2245635"/>
                  <a:pt x="2519266" y="2220686"/>
                </a:cubicBezTo>
                <a:cubicBezTo>
                  <a:pt x="2542205" y="2209216"/>
                  <a:pt x="2568420" y="2204856"/>
                  <a:pt x="2593910" y="2202024"/>
                </a:cubicBezTo>
                <a:cubicBezTo>
                  <a:pt x="2736641" y="2186165"/>
                  <a:pt x="3023119" y="2164702"/>
                  <a:pt x="3023119" y="2164702"/>
                </a:cubicBezTo>
                <a:cubicBezTo>
                  <a:pt x="3238593" y="2092877"/>
                  <a:pt x="3010516" y="2163107"/>
                  <a:pt x="3564294" y="2127379"/>
                </a:cubicBezTo>
                <a:cubicBezTo>
                  <a:pt x="3595946" y="2125337"/>
                  <a:pt x="3626498" y="2114938"/>
                  <a:pt x="3657600" y="2108718"/>
                </a:cubicBezTo>
                <a:cubicBezTo>
                  <a:pt x="3670041" y="2090057"/>
                  <a:pt x="3680912" y="2070248"/>
                  <a:pt x="3694923" y="2052735"/>
                </a:cubicBezTo>
                <a:cubicBezTo>
                  <a:pt x="3705914" y="2038996"/>
                  <a:pt x="3723193" y="2030499"/>
                  <a:pt x="3732245" y="2015412"/>
                </a:cubicBezTo>
                <a:cubicBezTo>
                  <a:pt x="3742365" y="1998544"/>
                  <a:pt x="3742109" y="1977022"/>
                  <a:pt x="3750906" y="1959428"/>
                </a:cubicBezTo>
                <a:cubicBezTo>
                  <a:pt x="3760936" y="1939368"/>
                  <a:pt x="3775788" y="1922106"/>
                  <a:pt x="3788229" y="1903445"/>
                </a:cubicBezTo>
                <a:cubicBezTo>
                  <a:pt x="3794449" y="1859902"/>
                  <a:pt x="3797674" y="1815825"/>
                  <a:pt x="3806890" y="1772816"/>
                </a:cubicBezTo>
                <a:cubicBezTo>
                  <a:pt x="3816379" y="1728536"/>
                  <a:pt x="3842597" y="1687444"/>
                  <a:pt x="3844213" y="1642188"/>
                </a:cubicBezTo>
                <a:cubicBezTo>
                  <a:pt x="3848881" y="1511495"/>
                  <a:pt x="3836412" y="1380627"/>
                  <a:pt x="3825551" y="1250302"/>
                </a:cubicBezTo>
                <a:cubicBezTo>
                  <a:pt x="3823917" y="1230699"/>
                  <a:pt x="3812066" y="1213296"/>
                  <a:pt x="3806890" y="1194318"/>
                </a:cubicBezTo>
                <a:cubicBezTo>
                  <a:pt x="3793394" y="1144831"/>
                  <a:pt x="3769568" y="1045028"/>
                  <a:pt x="3769568" y="1045028"/>
                </a:cubicBezTo>
                <a:cubicBezTo>
                  <a:pt x="3775788" y="839755"/>
                  <a:pt x="3777974" y="634319"/>
                  <a:pt x="3788229" y="429208"/>
                </a:cubicBezTo>
                <a:cubicBezTo>
                  <a:pt x="3789554" y="402715"/>
                  <a:pt x="3801978" y="285028"/>
                  <a:pt x="3825551" y="242596"/>
                </a:cubicBezTo>
                <a:cubicBezTo>
                  <a:pt x="3847335" y="203385"/>
                  <a:pt x="3860075" y="150688"/>
                  <a:pt x="3900196" y="130628"/>
                </a:cubicBezTo>
                <a:cubicBezTo>
                  <a:pt x="3925078" y="118187"/>
                  <a:pt x="3950688" y="107108"/>
                  <a:pt x="3974841" y="93306"/>
                </a:cubicBezTo>
                <a:cubicBezTo>
                  <a:pt x="3994314" y="82179"/>
                  <a:pt x="4010330" y="65093"/>
                  <a:pt x="4030825" y="55984"/>
                </a:cubicBezTo>
                <a:cubicBezTo>
                  <a:pt x="4191481" y="-15419"/>
                  <a:pt x="4294800" y="10661"/>
                  <a:pt x="4497355" y="0"/>
                </a:cubicBezTo>
                <a:cubicBezTo>
                  <a:pt x="4866126" y="13170"/>
                  <a:pt x="4924008" y="4089"/>
                  <a:pt x="5206482" y="37322"/>
                </a:cubicBezTo>
                <a:cubicBezTo>
                  <a:pt x="5250165" y="42461"/>
                  <a:pt x="5294102" y="46768"/>
                  <a:pt x="5337110" y="55984"/>
                </a:cubicBezTo>
                <a:cubicBezTo>
                  <a:pt x="5538497" y="99139"/>
                  <a:pt x="5395135" y="86443"/>
                  <a:pt x="5561045" y="111967"/>
                </a:cubicBezTo>
                <a:cubicBezTo>
                  <a:pt x="5610612" y="119593"/>
                  <a:pt x="5710335" y="130628"/>
                  <a:pt x="5710335" y="130628"/>
                </a:cubicBezTo>
              </a:path>
            </a:pathLst>
          </a:custGeom>
          <a:ln w="57150"/>
        </p:spPr>
        <p:style>
          <a:lnRef idx="3">
            <a:schemeClr val="accent2"/>
          </a:lnRef>
          <a:fillRef idx="0">
            <a:schemeClr val="accent2"/>
          </a:fillRef>
          <a:effectRef idx="2">
            <a:schemeClr val="accent2"/>
          </a:effectRef>
          <a:fontRef idx="minor">
            <a:schemeClr val="tx1"/>
          </a:fontRef>
        </p:style>
        <p:txBody>
          <a:bodyPr rtlCol="0" anchor="ctr"/>
          <a:lstStyle/>
          <a:p>
            <a:pPr algn="ctr">
              <a:lnSpc>
                <a:spcPct val="90000"/>
              </a:lnSpc>
              <a:spcBef>
                <a:spcPts val="20"/>
              </a:spcBef>
              <a:spcAft>
                <a:spcPts val="20"/>
              </a:spcAft>
            </a:pPr>
            <a:endParaRPr lang="zh-CN" altLang="en-US">
              <a:cs typeface="+mn-ea"/>
              <a:sym typeface="+mn-lt"/>
            </a:endParaRPr>
          </a:p>
        </p:txBody>
      </p:sp>
      <p:sp>
        <p:nvSpPr>
          <p:cNvPr id="3" name="文本框 2">
            <a:extLst>
              <a:ext uri="{FF2B5EF4-FFF2-40B4-BE49-F238E27FC236}">
                <a16:creationId xmlns:a16="http://schemas.microsoft.com/office/drawing/2014/main" id="{74815B5C-A9CC-48BB-84C2-DE84E4293CDC}"/>
              </a:ext>
            </a:extLst>
          </p:cNvPr>
          <p:cNvSpPr txBox="1"/>
          <p:nvPr/>
        </p:nvSpPr>
        <p:spPr>
          <a:xfrm>
            <a:off x="9221787" y="4926779"/>
            <a:ext cx="1555750" cy="536237"/>
          </a:xfrm>
          <a:prstGeom prst="rect">
            <a:avLst/>
          </a:prstGeom>
          <a:noFill/>
        </p:spPr>
        <p:txBody>
          <a:bodyPr wrap="square" rtlCol="0">
            <a:spAutoFit/>
          </a:bodyPr>
          <a:lstStyle/>
          <a:p>
            <a:pPr>
              <a:lnSpc>
                <a:spcPct val="90000"/>
              </a:lnSpc>
              <a:spcBef>
                <a:spcPts val="20"/>
              </a:spcBef>
              <a:spcAft>
                <a:spcPts val="20"/>
              </a:spcAft>
            </a:pPr>
            <a:r>
              <a:rPr lang="en-US" altLang="zh-CN" sz="3200" dirty="0">
                <a:cs typeface="+mn-ea"/>
                <a:sym typeface="+mn-lt"/>
              </a:rPr>
              <a:t>d:1000</a:t>
            </a:r>
            <a:endParaRPr lang="zh-CN" altLang="en-US" sz="3200" dirty="0">
              <a:cs typeface="+mn-ea"/>
              <a:sym typeface="+mn-lt"/>
            </a:endParaRPr>
          </a:p>
        </p:txBody>
      </p:sp>
    </p:spTree>
    <p:extLst>
      <p:ext uri="{BB962C8B-B14F-4D97-AF65-F5344CB8AC3E}">
        <p14:creationId xmlns:p14="http://schemas.microsoft.com/office/powerpoint/2010/main" val="325763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BD3BE3FC-9C18-497C-8D7F-256CAB23758E}"/>
              </a:ext>
            </a:extLst>
          </p:cNvPr>
          <p:cNvSpPr/>
          <p:nvPr/>
        </p:nvSpPr>
        <p:spPr>
          <a:xfrm>
            <a:off x="0" y="571500"/>
            <a:ext cx="12192000" cy="83981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lnSpc>
                <a:spcPct val="90000"/>
              </a:lnSpc>
              <a:spcBef>
                <a:spcPts val="20"/>
              </a:spcBef>
              <a:spcAft>
                <a:spcPts val="20"/>
              </a:spcAft>
            </a:pPr>
            <a:endParaRPr lang="zh-CN" altLang="en-US">
              <a:cs typeface="+mn-ea"/>
              <a:sym typeface="+mn-lt"/>
            </a:endParaRPr>
          </a:p>
        </p:txBody>
      </p:sp>
      <p:sp>
        <p:nvSpPr>
          <p:cNvPr id="2" name="标题 1">
            <a:extLst>
              <a:ext uri="{FF2B5EF4-FFF2-40B4-BE49-F238E27FC236}">
                <a16:creationId xmlns:a16="http://schemas.microsoft.com/office/drawing/2014/main" id="{86161999-2DE0-420E-BC9D-F6848AD1F997}"/>
              </a:ext>
            </a:extLst>
          </p:cNvPr>
          <p:cNvSpPr>
            <a:spLocks noGrp="1"/>
          </p:cNvSpPr>
          <p:nvPr>
            <p:ph type="title"/>
          </p:nvPr>
        </p:nvSpPr>
        <p:spPr/>
        <p:txBody>
          <a:bodyPr/>
          <a:lstStyle/>
          <a:p>
            <a:pPr>
              <a:spcBef>
                <a:spcPct val="20000"/>
              </a:spcBef>
              <a:spcAft>
                <a:spcPts val="20"/>
              </a:spcAft>
            </a:pPr>
            <a:r>
              <a:rPr lang="en-US" altLang="zh-CN" dirty="0">
                <a:latin typeface="+mn-lt"/>
                <a:ea typeface="+mn-ea"/>
                <a:cs typeface="+mn-ea"/>
                <a:sym typeface="+mn-lt"/>
              </a:rPr>
              <a:t>Huffman</a:t>
            </a:r>
            <a:r>
              <a:rPr lang="zh-CN" altLang="en-US" dirty="0">
                <a:latin typeface="+mn-lt"/>
                <a:ea typeface="+mn-ea"/>
                <a:cs typeface="+mn-ea"/>
                <a:sym typeface="+mn-lt"/>
              </a:rPr>
              <a:t>编码 </a:t>
            </a:r>
            <a:r>
              <a:rPr lang="en-US" altLang="zh-CN" dirty="0">
                <a:latin typeface="+mn-lt"/>
                <a:ea typeface="+mn-ea"/>
                <a:cs typeface="+mn-ea"/>
                <a:sym typeface="+mn-lt"/>
              </a:rPr>
              <a:t>—— </a:t>
            </a:r>
            <a:r>
              <a:rPr lang="zh-CN" altLang="en-US" dirty="0">
                <a:latin typeface="+mn-lt"/>
                <a:ea typeface="+mn-ea"/>
                <a:cs typeface="+mn-ea"/>
                <a:sym typeface="+mn-lt"/>
              </a:rPr>
              <a:t>算法</a:t>
            </a:r>
          </a:p>
        </p:txBody>
      </p:sp>
      <p:grpSp>
        <p:nvGrpSpPr>
          <p:cNvPr id="41" name="组合 40">
            <a:extLst>
              <a:ext uri="{FF2B5EF4-FFF2-40B4-BE49-F238E27FC236}">
                <a16:creationId xmlns:a16="http://schemas.microsoft.com/office/drawing/2014/main" id="{6E3B6440-F881-48B6-8C2D-6C3476EFB774}"/>
              </a:ext>
            </a:extLst>
          </p:cNvPr>
          <p:cNvGrpSpPr/>
          <p:nvPr/>
        </p:nvGrpSpPr>
        <p:grpSpPr>
          <a:xfrm>
            <a:off x="1371600" y="2047054"/>
            <a:ext cx="8604250" cy="4103687"/>
            <a:chOff x="0" y="1700213"/>
            <a:chExt cx="8604250" cy="4103687"/>
          </a:xfrm>
        </p:grpSpPr>
        <p:sp>
          <p:nvSpPr>
            <p:cNvPr id="4" name="Rectangle 3">
              <a:extLst>
                <a:ext uri="{FF2B5EF4-FFF2-40B4-BE49-F238E27FC236}">
                  <a16:creationId xmlns:a16="http://schemas.microsoft.com/office/drawing/2014/main" id="{FEEF7895-CFF3-40AE-90C0-935361C3DF28}"/>
                </a:ext>
              </a:extLst>
            </p:cNvPr>
            <p:cNvSpPr>
              <a:spLocks noChangeArrowheads="1"/>
            </p:cNvSpPr>
            <p:nvPr/>
          </p:nvSpPr>
          <p:spPr bwMode="auto">
            <a:xfrm>
              <a:off x="42863" y="4691063"/>
              <a:ext cx="720725" cy="33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c</a:t>
              </a:r>
              <a:endParaRPr kumimoji="1" lang="en-US" altLang="zh-CN" sz="1400" b="1">
                <a:cs typeface="+mn-ea"/>
                <a:sym typeface="+mn-lt"/>
              </a:endParaRPr>
            </a:p>
          </p:txBody>
        </p:sp>
        <p:sp>
          <p:nvSpPr>
            <p:cNvPr id="5" name="Rectangle 4">
              <a:extLst>
                <a:ext uri="{FF2B5EF4-FFF2-40B4-BE49-F238E27FC236}">
                  <a16:creationId xmlns:a16="http://schemas.microsoft.com/office/drawing/2014/main" id="{1B3940D7-8E28-43AE-8085-47249E38DC46}"/>
                </a:ext>
              </a:extLst>
            </p:cNvPr>
            <p:cNvSpPr>
              <a:spLocks noChangeArrowheads="1"/>
            </p:cNvSpPr>
            <p:nvPr/>
          </p:nvSpPr>
          <p:spPr bwMode="auto">
            <a:xfrm>
              <a:off x="0" y="3962400"/>
              <a:ext cx="842963"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b</a:t>
              </a:r>
              <a:endParaRPr kumimoji="1" lang="en-US" altLang="zh-CN" sz="1400" b="1" i="1">
                <a:cs typeface="+mn-ea"/>
                <a:sym typeface="+mn-lt"/>
              </a:endParaRPr>
            </a:p>
          </p:txBody>
        </p:sp>
        <p:sp>
          <p:nvSpPr>
            <p:cNvPr id="6" name="Rectangle 5">
              <a:extLst>
                <a:ext uri="{FF2B5EF4-FFF2-40B4-BE49-F238E27FC236}">
                  <a16:creationId xmlns:a16="http://schemas.microsoft.com/office/drawing/2014/main" id="{7387E693-4464-4583-AF92-5A26779B81A4}"/>
                </a:ext>
              </a:extLst>
            </p:cNvPr>
            <p:cNvSpPr>
              <a:spLocks noChangeArrowheads="1"/>
            </p:cNvSpPr>
            <p:nvPr/>
          </p:nvSpPr>
          <p:spPr bwMode="auto">
            <a:xfrm>
              <a:off x="100013" y="3200400"/>
              <a:ext cx="6477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a</a:t>
              </a:r>
              <a:endParaRPr kumimoji="1" lang="en-US" altLang="zh-CN" sz="1400" b="1">
                <a:cs typeface="+mn-ea"/>
                <a:sym typeface="+mn-lt"/>
              </a:endParaRPr>
            </a:p>
          </p:txBody>
        </p:sp>
        <p:sp>
          <p:nvSpPr>
            <p:cNvPr id="7" name="Rectangle 6">
              <a:extLst>
                <a:ext uri="{FF2B5EF4-FFF2-40B4-BE49-F238E27FC236}">
                  <a16:creationId xmlns:a16="http://schemas.microsoft.com/office/drawing/2014/main" id="{A97A49EF-8076-40ED-8E07-54C8A5A05E05}"/>
                </a:ext>
              </a:extLst>
            </p:cNvPr>
            <p:cNvSpPr>
              <a:spLocks noChangeArrowheads="1"/>
            </p:cNvSpPr>
            <p:nvPr/>
          </p:nvSpPr>
          <p:spPr bwMode="auto">
            <a:xfrm>
              <a:off x="157163" y="1758950"/>
              <a:ext cx="647700"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2400" b="1" i="1">
                  <a:cs typeface="+mn-ea"/>
                  <a:sym typeface="+mn-lt"/>
                </a:rPr>
                <a:t>f</a:t>
              </a:r>
              <a:endParaRPr kumimoji="1" lang="en-US" altLang="zh-CN" sz="2400" b="1">
                <a:cs typeface="+mn-ea"/>
                <a:sym typeface="+mn-lt"/>
              </a:endParaRPr>
            </a:p>
          </p:txBody>
        </p:sp>
        <p:sp>
          <p:nvSpPr>
            <p:cNvPr id="8" name="Rectangle 7">
              <a:extLst>
                <a:ext uri="{FF2B5EF4-FFF2-40B4-BE49-F238E27FC236}">
                  <a16:creationId xmlns:a16="http://schemas.microsoft.com/office/drawing/2014/main" id="{F0BC30E2-DF4D-4BDB-8912-31D078DC44FE}"/>
                </a:ext>
              </a:extLst>
            </p:cNvPr>
            <p:cNvSpPr>
              <a:spLocks noChangeArrowheads="1"/>
            </p:cNvSpPr>
            <p:nvPr/>
          </p:nvSpPr>
          <p:spPr bwMode="auto">
            <a:xfrm>
              <a:off x="55563" y="2506663"/>
              <a:ext cx="720725" cy="33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e</a:t>
              </a:r>
              <a:endParaRPr kumimoji="1" lang="en-US" altLang="zh-CN" sz="1400" b="1">
                <a:cs typeface="+mn-ea"/>
                <a:sym typeface="+mn-lt"/>
              </a:endParaRPr>
            </a:p>
          </p:txBody>
        </p:sp>
        <p:sp>
          <p:nvSpPr>
            <p:cNvPr id="9" name="Oval 8">
              <a:extLst>
                <a:ext uri="{FF2B5EF4-FFF2-40B4-BE49-F238E27FC236}">
                  <a16:creationId xmlns:a16="http://schemas.microsoft.com/office/drawing/2014/main" id="{7A9F6A70-0C42-4204-BEB3-1F96DB2B5AD4}"/>
                </a:ext>
              </a:extLst>
            </p:cNvPr>
            <p:cNvSpPr>
              <a:spLocks noChangeArrowheads="1"/>
            </p:cNvSpPr>
            <p:nvPr/>
          </p:nvSpPr>
          <p:spPr bwMode="auto">
            <a:xfrm>
              <a:off x="611188" y="1700213"/>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7/22</a:t>
              </a:r>
            </a:p>
          </p:txBody>
        </p:sp>
        <p:sp>
          <p:nvSpPr>
            <p:cNvPr id="10" name="Oval 9">
              <a:extLst>
                <a:ext uri="{FF2B5EF4-FFF2-40B4-BE49-F238E27FC236}">
                  <a16:creationId xmlns:a16="http://schemas.microsoft.com/office/drawing/2014/main" id="{2CBBFC11-CB6F-4ABC-89DE-9B47879E4947}"/>
                </a:ext>
              </a:extLst>
            </p:cNvPr>
            <p:cNvSpPr>
              <a:spLocks noChangeArrowheads="1"/>
            </p:cNvSpPr>
            <p:nvPr/>
          </p:nvSpPr>
          <p:spPr bwMode="auto">
            <a:xfrm>
              <a:off x="611188" y="2476500"/>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5/22</a:t>
              </a:r>
            </a:p>
          </p:txBody>
        </p:sp>
        <p:sp>
          <p:nvSpPr>
            <p:cNvPr id="11" name="Oval 10">
              <a:extLst>
                <a:ext uri="{FF2B5EF4-FFF2-40B4-BE49-F238E27FC236}">
                  <a16:creationId xmlns:a16="http://schemas.microsoft.com/office/drawing/2014/main" id="{34B43279-1EB1-4995-8E0D-6F2D855D97B3}"/>
                </a:ext>
              </a:extLst>
            </p:cNvPr>
            <p:cNvSpPr>
              <a:spLocks noChangeArrowheads="1"/>
            </p:cNvSpPr>
            <p:nvPr/>
          </p:nvSpPr>
          <p:spPr bwMode="auto">
            <a:xfrm>
              <a:off x="611188" y="3200400"/>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4/22</a:t>
              </a:r>
            </a:p>
          </p:txBody>
        </p:sp>
        <p:sp>
          <p:nvSpPr>
            <p:cNvPr id="12" name="Oval 11">
              <a:extLst>
                <a:ext uri="{FF2B5EF4-FFF2-40B4-BE49-F238E27FC236}">
                  <a16:creationId xmlns:a16="http://schemas.microsoft.com/office/drawing/2014/main" id="{5C2B82F8-3778-487F-9B9E-7F37EE63503F}"/>
                </a:ext>
              </a:extLst>
            </p:cNvPr>
            <p:cNvSpPr>
              <a:spLocks noChangeArrowheads="1"/>
            </p:cNvSpPr>
            <p:nvPr/>
          </p:nvSpPr>
          <p:spPr bwMode="auto">
            <a:xfrm>
              <a:off x="611188" y="4656138"/>
              <a:ext cx="981075"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2/22</a:t>
              </a:r>
            </a:p>
          </p:txBody>
        </p:sp>
        <p:cxnSp>
          <p:nvCxnSpPr>
            <p:cNvPr id="13" name="AutoShape 12">
              <a:extLst>
                <a:ext uri="{FF2B5EF4-FFF2-40B4-BE49-F238E27FC236}">
                  <a16:creationId xmlns:a16="http://schemas.microsoft.com/office/drawing/2014/main" id="{9559460B-D942-418A-9D5A-D79B814D2A05}"/>
                </a:ext>
              </a:extLst>
            </p:cNvPr>
            <p:cNvCxnSpPr>
              <a:cxnSpLocks noChangeShapeType="1"/>
            </p:cNvCxnSpPr>
            <p:nvPr/>
          </p:nvCxnSpPr>
          <p:spPr bwMode="auto">
            <a:xfrm>
              <a:off x="1641475" y="4811713"/>
              <a:ext cx="1588" cy="736600"/>
            </a:xfrm>
            <a:prstGeom prst="bentConnector3">
              <a:avLst>
                <a:gd name="adj1" fmla="val 309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DF29C4F2-E44B-472C-AAF8-47D5EB7C0634}"/>
                </a:ext>
              </a:extLst>
            </p:cNvPr>
            <p:cNvCxnSpPr>
              <a:cxnSpLocks noChangeShapeType="1"/>
              <a:stCxn id="9" idx="6"/>
            </p:cNvCxnSpPr>
            <p:nvPr/>
          </p:nvCxnSpPr>
          <p:spPr bwMode="auto">
            <a:xfrm>
              <a:off x="1597025" y="1916113"/>
              <a:ext cx="3530600" cy="2649537"/>
            </a:xfrm>
            <a:prstGeom prst="bentConnector3">
              <a:avLst>
                <a:gd name="adj1" fmla="val 11416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Rectangle 14">
              <a:extLst>
                <a:ext uri="{FF2B5EF4-FFF2-40B4-BE49-F238E27FC236}">
                  <a16:creationId xmlns:a16="http://schemas.microsoft.com/office/drawing/2014/main" id="{CE3B993B-8F10-4439-8452-0F2CE3269CB1}"/>
                </a:ext>
              </a:extLst>
            </p:cNvPr>
            <p:cNvSpPr>
              <a:spLocks noChangeArrowheads="1"/>
            </p:cNvSpPr>
            <p:nvPr/>
          </p:nvSpPr>
          <p:spPr bwMode="auto">
            <a:xfrm>
              <a:off x="6926263" y="2060575"/>
              <a:ext cx="465137" cy="16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16" name="Rectangle 15">
              <a:extLst>
                <a:ext uri="{FF2B5EF4-FFF2-40B4-BE49-F238E27FC236}">
                  <a16:creationId xmlns:a16="http://schemas.microsoft.com/office/drawing/2014/main" id="{D18A54C2-CBEA-4629-8073-223B414B0295}"/>
                </a:ext>
              </a:extLst>
            </p:cNvPr>
            <p:cNvSpPr>
              <a:spLocks noChangeArrowheads="1"/>
            </p:cNvSpPr>
            <p:nvPr/>
          </p:nvSpPr>
          <p:spPr bwMode="auto">
            <a:xfrm>
              <a:off x="6845300" y="2636838"/>
              <a:ext cx="463550"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sp>
          <p:nvSpPr>
            <p:cNvPr id="17" name="Rectangle 17">
              <a:extLst>
                <a:ext uri="{FF2B5EF4-FFF2-40B4-BE49-F238E27FC236}">
                  <a16:creationId xmlns:a16="http://schemas.microsoft.com/office/drawing/2014/main" id="{DDEC8E05-6D5B-4D3A-8985-3FCF927334D9}"/>
                </a:ext>
              </a:extLst>
            </p:cNvPr>
            <p:cNvSpPr>
              <a:spLocks noChangeArrowheads="1"/>
            </p:cNvSpPr>
            <p:nvPr/>
          </p:nvSpPr>
          <p:spPr bwMode="auto">
            <a:xfrm>
              <a:off x="42863" y="5387975"/>
              <a:ext cx="720725"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d</a:t>
              </a:r>
              <a:endParaRPr kumimoji="1" lang="en-US" altLang="zh-CN" sz="1400" b="1">
                <a:cs typeface="+mn-ea"/>
                <a:sym typeface="+mn-lt"/>
              </a:endParaRPr>
            </a:p>
          </p:txBody>
        </p:sp>
        <p:sp>
          <p:nvSpPr>
            <p:cNvPr id="18" name="Oval 18">
              <a:extLst>
                <a:ext uri="{FF2B5EF4-FFF2-40B4-BE49-F238E27FC236}">
                  <a16:creationId xmlns:a16="http://schemas.microsoft.com/office/drawing/2014/main" id="{3EF1F81B-8438-46CE-82BF-6FD88728D237}"/>
                </a:ext>
              </a:extLst>
            </p:cNvPr>
            <p:cNvSpPr>
              <a:spLocks noChangeArrowheads="1"/>
            </p:cNvSpPr>
            <p:nvPr/>
          </p:nvSpPr>
          <p:spPr bwMode="auto">
            <a:xfrm>
              <a:off x="611188" y="5372100"/>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1/22</a:t>
              </a:r>
            </a:p>
          </p:txBody>
        </p:sp>
        <p:sp>
          <p:nvSpPr>
            <p:cNvPr id="19" name="Line 19">
              <a:extLst>
                <a:ext uri="{FF2B5EF4-FFF2-40B4-BE49-F238E27FC236}">
                  <a16:creationId xmlns:a16="http://schemas.microsoft.com/office/drawing/2014/main" id="{282A79A4-231D-4C42-8C9B-1F87A8157E87}"/>
                </a:ext>
              </a:extLst>
            </p:cNvPr>
            <p:cNvSpPr>
              <a:spLocks noChangeShapeType="1"/>
            </p:cNvSpPr>
            <p:nvPr/>
          </p:nvSpPr>
          <p:spPr bwMode="auto">
            <a:xfrm>
              <a:off x="2144713" y="5156200"/>
              <a:ext cx="361950" cy="15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sp>
          <p:nvSpPr>
            <p:cNvPr id="20" name="Oval 20">
              <a:extLst>
                <a:ext uri="{FF2B5EF4-FFF2-40B4-BE49-F238E27FC236}">
                  <a16:creationId xmlns:a16="http://schemas.microsoft.com/office/drawing/2014/main" id="{2D4D2D04-F3D6-40ED-881C-935BD45F9194}"/>
                </a:ext>
              </a:extLst>
            </p:cNvPr>
            <p:cNvSpPr>
              <a:spLocks noChangeArrowheads="1"/>
            </p:cNvSpPr>
            <p:nvPr/>
          </p:nvSpPr>
          <p:spPr bwMode="auto">
            <a:xfrm>
              <a:off x="2533650" y="4940300"/>
              <a:ext cx="885825"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3/22</a:t>
              </a:r>
            </a:p>
          </p:txBody>
        </p:sp>
        <p:cxnSp>
          <p:nvCxnSpPr>
            <p:cNvPr id="21" name="AutoShape 21">
              <a:extLst>
                <a:ext uri="{FF2B5EF4-FFF2-40B4-BE49-F238E27FC236}">
                  <a16:creationId xmlns:a16="http://schemas.microsoft.com/office/drawing/2014/main" id="{1D92EBDF-37A9-410C-9593-DAE97A85D14B}"/>
                </a:ext>
              </a:extLst>
            </p:cNvPr>
            <p:cNvCxnSpPr>
              <a:cxnSpLocks noChangeShapeType="1"/>
              <a:stCxn id="32" idx="6"/>
            </p:cNvCxnSpPr>
            <p:nvPr/>
          </p:nvCxnSpPr>
          <p:spPr bwMode="auto">
            <a:xfrm>
              <a:off x="1597025" y="4148138"/>
              <a:ext cx="1838325" cy="977900"/>
            </a:xfrm>
            <a:prstGeom prst="bentConnector3">
              <a:avLst>
                <a:gd name="adj1" fmla="val 12504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Line 22">
              <a:extLst>
                <a:ext uri="{FF2B5EF4-FFF2-40B4-BE49-F238E27FC236}">
                  <a16:creationId xmlns:a16="http://schemas.microsoft.com/office/drawing/2014/main" id="{3D30B14F-C5D8-499E-B990-C7FB8C2B10B6}"/>
                </a:ext>
              </a:extLst>
            </p:cNvPr>
            <p:cNvSpPr>
              <a:spLocks noChangeShapeType="1"/>
            </p:cNvSpPr>
            <p:nvPr/>
          </p:nvSpPr>
          <p:spPr bwMode="auto">
            <a:xfrm>
              <a:off x="3902075" y="4579938"/>
              <a:ext cx="303213" cy="15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sp>
          <p:nvSpPr>
            <p:cNvPr id="23" name="Oval 23">
              <a:extLst>
                <a:ext uri="{FF2B5EF4-FFF2-40B4-BE49-F238E27FC236}">
                  <a16:creationId xmlns:a16="http://schemas.microsoft.com/office/drawing/2014/main" id="{AB58B4E9-F274-4AC9-B333-2E2BF03A07FB}"/>
                </a:ext>
              </a:extLst>
            </p:cNvPr>
            <p:cNvSpPr>
              <a:spLocks noChangeArrowheads="1"/>
            </p:cNvSpPr>
            <p:nvPr/>
          </p:nvSpPr>
          <p:spPr bwMode="auto">
            <a:xfrm>
              <a:off x="4205288" y="4364038"/>
              <a:ext cx="942975"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6/22</a:t>
              </a:r>
            </a:p>
          </p:txBody>
        </p:sp>
        <p:cxnSp>
          <p:nvCxnSpPr>
            <p:cNvPr id="24" name="AutoShape 24">
              <a:extLst>
                <a:ext uri="{FF2B5EF4-FFF2-40B4-BE49-F238E27FC236}">
                  <a16:creationId xmlns:a16="http://schemas.microsoft.com/office/drawing/2014/main" id="{B990BA63-97A4-40CE-8119-10A7CEB31997}"/>
                </a:ext>
              </a:extLst>
            </p:cNvPr>
            <p:cNvCxnSpPr>
              <a:cxnSpLocks noChangeShapeType="1"/>
            </p:cNvCxnSpPr>
            <p:nvPr/>
          </p:nvCxnSpPr>
          <p:spPr bwMode="auto">
            <a:xfrm>
              <a:off x="1670050" y="2636838"/>
              <a:ext cx="1588" cy="736600"/>
            </a:xfrm>
            <a:prstGeom prst="bentConnector3">
              <a:avLst>
                <a:gd name="adj1" fmla="val 601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Line 25">
              <a:extLst>
                <a:ext uri="{FF2B5EF4-FFF2-40B4-BE49-F238E27FC236}">
                  <a16:creationId xmlns:a16="http://schemas.microsoft.com/office/drawing/2014/main" id="{A9C17731-5E33-4F44-98D5-102802771981}"/>
                </a:ext>
              </a:extLst>
            </p:cNvPr>
            <p:cNvSpPr>
              <a:spLocks noChangeShapeType="1"/>
            </p:cNvSpPr>
            <p:nvPr/>
          </p:nvSpPr>
          <p:spPr bwMode="auto">
            <a:xfrm>
              <a:off x="2620963" y="2881313"/>
              <a:ext cx="288925" cy="15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sp>
          <p:nvSpPr>
            <p:cNvPr id="26" name="Line 26">
              <a:extLst>
                <a:ext uri="{FF2B5EF4-FFF2-40B4-BE49-F238E27FC236}">
                  <a16:creationId xmlns:a16="http://schemas.microsoft.com/office/drawing/2014/main" id="{D4D2EB3D-85D8-4C29-B367-CB664FEEFDFA}"/>
                </a:ext>
              </a:extLst>
            </p:cNvPr>
            <p:cNvSpPr>
              <a:spLocks noChangeShapeType="1"/>
            </p:cNvSpPr>
            <p:nvPr/>
          </p:nvSpPr>
          <p:spPr bwMode="auto">
            <a:xfrm>
              <a:off x="5645150" y="2347913"/>
              <a:ext cx="430213" cy="15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cxnSp>
          <p:nvCxnSpPr>
            <p:cNvPr id="27" name="AutoShape 27">
              <a:extLst>
                <a:ext uri="{FF2B5EF4-FFF2-40B4-BE49-F238E27FC236}">
                  <a16:creationId xmlns:a16="http://schemas.microsoft.com/office/drawing/2014/main" id="{2CA5BA34-06A2-431D-B2C3-C1C7C0501C64}"/>
                </a:ext>
              </a:extLst>
            </p:cNvPr>
            <p:cNvCxnSpPr>
              <a:cxnSpLocks noChangeShapeType="1"/>
              <a:stCxn id="31" idx="6"/>
              <a:endCxn id="30" idx="6"/>
            </p:cNvCxnSpPr>
            <p:nvPr/>
          </p:nvCxnSpPr>
          <p:spPr bwMode="auto">
            <a:xfrm flipV="1">
              <a:off x="3924300" y="2347913"/>
              <a:ext cx="3095625" cy="504825"/>
            </a:xfrm>
            <a:prstGeom prst="bentConnector3">
              <a:avLst>
                <a:gd name="adj1" fmla="val 109435"/>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Oval 28">
              <a:extLst>
                <a:ext uri="{FF2B5EF4-FFF2-40B4-BE49-F238E27FC236}">
                  <a16:creationId xmlns:a16="http://schemas.microsoft.com/office/drawing/2014/main" id="{A21B3491-53F6-45E1-911C-70D0F9E10351}"/>
                </a:ext>
              </a:extLst>
            </p:cNvPr>
            <p:cNvSpPr>
              <a:spLocks noChangeArrowheads="1"/>
            </p:cNvSpPr>
            <p:nvPr/>
          </p:nvSpPr>
          <p:spPr bwMode="auto">
            <a:xfrm>
              <a:off x="7646988" y="2419350"/>
              <a:ext cx="957262"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22/22</a:t>
              </a:r>
            </a:p>
          </p:txBody>
        </p:sp>
        <p:sp>
          <p:nvSpPr>
            <p:cNvPr id="29" name="Line 29">
              <a:extLst>
                <a:ext uri="{FF2B5EF4-FFF2-40B4-BE49-F238E27FC236}">
                  <a16:creationId xmlns:a16="http://schemas.microsoft.com/office/drawing/2014/main" id="{6C42C988-F96B-4798-8186-8E512F84437C}"/>
                </a:ext>
              </a:extLst>
            </p:cNvPr>
            <p:cNvSpPr>
              <a:spLocks noChangeShapeType="1"/>
            </p:cNvSpPr>
            <p:nvPr/>
          </p:nvSpPr>
          <p:spPr bwMode="auto">
            <a:xfrm>
              <a:off x="7307263" y="2636838"/>
              <a:ext cx="338137" cy="15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sp>
          <p:nvSpPr>
            <p:cNvPr id="30" name="Oval 30">
              <a:extLst>
                <a:ext uri="{FF2B5EF4-FFF2-40B4-BE49-F238E27FC236}">
                  <a16:creationId xmlns:a16="http://schemas.microsoft.com/office/drawing/2014/main" id="{02EE48C9-CA9D-44C6-99B6-36A0FE622F21}"/>
                </a:ext>
              </a:extLst>
            </p:cNvPr>
            <p:cNvSpPr>
              <a:spLocks noChangeArrowheads="1"/>
            </p:cNvSpPr>
            <p:nvPr/>
          </p:nvSpPr>
          <p:spPr bwMode="auto">
            <a:xfrm>
              <a:off x="6062663" y="2132013"/>
              <a:ext cx="957262"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13/22</a:t>
              </a:r>
            </a:p>
          </p:txBody>
        </p:sp>
        <p:sp>
          <p:nvSpPr>
            <p:cNvPr id="31" name="Oval 31">
              <a:extLst>
                <a:ext uri="{FF2B5EF4-FFF2-40B4-BE49-F238E27FC236}">
                  <a16:creationId xmlns:a16="http://schemas.microsoft.com/office/drawing/2014/main" id="{A81F0BFF-5438-40F5-B8C0-87366D278C8E}"/>
                </a:ext>
              </a:extLst>
            </p:cNvPr>
            <p:cNvSpPr>
              <a:spLocks noChangeArrowheads="1"/>
            </p:cNvSpPr>
            <p:nvPr/>
          </p:nvSpPr>
          <p:spPr bwMode="auto">
            <a:xfrm>
              <a:off x="2916238" y="2636838"/>
              <a:ext cx="1008062"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9/22</a:t>
              </a:r>
            </a:p>
          </p:txBody>
        </p:sp>
        <p:sp>
          <p:nvSpPr>
            <p:cNvPr id="32" name="Oval 32">
              <a:extLst>
                <a:ext uri="{FF2B5EF4-FFF2-40B4-BE49-F238E27FC236}">
                  <a16:creationId xmlns:a16="http://schemas.microsoft.com/office/drawing/2014/main" id="{2F15F45F-B56B-4762-A34B-527F280CA799}"/>
                </a:ext>
              </a:extLst>
            </p:cNvPr>
            <p:cNvSpPr>
              <a:spLocks noChangeArrowheads="1"/>
            </p:cNvSpPr>
            <p:nvPr/>
          </p:nvSpPr>
          <p:spPr bwMode="auto">
            <a:xfrm>
              <a:off x="611188" y="3932238"/>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3/22</a:t>
              </a:r>
            </a:p>
          </p:txBody>
        </p:sp>
        <p:sp>
          <p:nvSpPr>
            <p:cNvPr id="33" name="Rectangle 33">
              <a:extLst>
                <a:ext uri="{FF2B5EF4-FFF2-40B4-BE49-F238E27FC236}">
                  <a16:creationId xmlns:a16="http://schemas.microsoft.com/office/drawing/2014/main" id="{0D632B87-72DC-464B-A38E-44F86C7553A3}"/>
                </a:ext>
              </a:extLst>
            </p:cNvPr>
            <p:cNvSpPr>
              <a:spLocks noChangeArrowheads="1"/>
            </p:cNvSpPr>
            <p:nvPr/>
          </p:nvSpPr>
          <p:spPr bwMode="auto">
            <a:xfrm>
              <a:off x="3830638" y="1700213"/>
              <a:ext cx="465137"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34" name="Rectangle 34">
              <a:extLst>
                <a:ext uri="{FF2B5EF4-FFF2-40B4-BE49-F238E27FC236}">
                  <a16:creationId xmlns:a16="http://schemas.microsoft.com/office/drawing/2014/main" id="{D2FA69CD-934E-44E7-B557-50AA22BC3A27}"/>
                </a:ext>
              </a:extLst>
            </p:cNvPr>
            <p:cNvSpPr>
              <a:spLocks noChangeArrowheads="1"/>
            </p:cNvSpPr>
            <p:nvPr/>
          </p:nvSpPr>
          <p:spPr bwMode="auto">
            <a:xfrm>
              <a:off x="5184775" y="4306888"/>
              <a:ext cx="463550"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sp>
          <p:nvSpPr>
            <p:cNvPr id="35" name="Rectangle 35">
              <a:extLst>
                <a:ext uri="{FF2B5EF4-FFF2-40B4-BE49-F238E27FC236}">
                  <a16:creationId xmlns:a16="http://schemas.microsoft.com/office/drawing/2014/main" id="{E6848751-8DA9-4FDA-87A0-D283D3F989C9}"/>
                </a:ext>
              </a:extLst>
            </p:cNvPr>
            <p:cNvSpPr>
              <a:spLocks noChangeArrowheads="1"/>
            </p:cNvSpPr>
            <p:nvPr/>
          </p:nvSpPr>
          <p:spPr bwMode="auto">
            <a:xfrm>
              <a:off x="1814513" y="2390775"/>
              <a:ext cx="465137" cy="16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36" name="Rectangle 36">
              <a:extLst>
                <a:ext uri="{FF2B5EF4-FFF2-40B4-BE49-F238E27FC236}">
                  <a16:creationId xmlns:a16="http://schemas.microsoft.com/office/drawing/2014/main" id="{A3123A1C-4553-431A-88EE-143CC64EA6EA}"/>
                </a:ext>
              </a:extLst>
            </p:cNvPr>
            <p:cNvSpPr>
              <a:spLocks noChangeArrowheads="1"/>
            </p:cNvSpPr>
            <p:nvPr/>
          </p:nvSpPr>
          <p:spPr bwMode="auto">
            <a:xfrm>
              <a:off x="1784350" y="3168650"/>
              <a:ext cx="463550" cy="16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sp>
          <p:nvSpPr>
            <p:cNvPr id="37" name="Rectangle 37">
              <a:extLst>
                <a:ext uri="{FF2B5EF4-FFF2-40B4-BE49-F238E27FC236}">
                  <a16:creationId xmlns:a16="http://schemas.microsoft.com/office/drawing/2014/main" id="{20125A2F-3D89-4D6F-BFF0-F40035417565}"/>
                </a:ext>
              </a:extLst>
            </p:cNvPr>
            <p:cNvSpPr>
              <a:spLocks noChangeArrowheads="1"/>
            </p:cNvSpPr>
            <p:nvPr/>
          </p:nvSpPr>
          <p:spPr bwMode="auto">
            <a:xfrm>
              <a:off x="2678113" y="3932238"/>
              <a:ext cx="465137"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38" name="Rectangle 38">
              <a:extLst>
                <a:ext uri="{FF2B5EF4-FFF2-40B4-BE49-F238E27FC236}">
                  <a16:creationId xmlns:a16="http://schemas.microsoft.com/office/drawing/2014/main" id="{F583514E-0E3B-44A4-AA50-ABEE630FF8EB}"/>
                </a:ext>
              </a:extLst>
            </p:cNvPr>
            <p:cNvSpPr>
              <a:spLocks noChangeArrowheads="1"/>
            </p:cNvSpPr>
            <p:nvPr/>
          </p:nvSpPr>
          <p:spPr bwMode="auto">
            <a:xfrm>
              <a:off x="3398838" y="4868863"/>
              <a:ext cx="463550"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sp>
          <p:nvSpPr>
            <p:cNvPr id="39" name="Rectangle 39">
              <a:extLst>
                <a:ext uri="{FF2B5EF4-FFF2-40B4-BE49-F238E27FC236}">
                  <a16:creationId xmlns:a16="http://schemas.microsoft.com/office/drawing/2014/main" id="{7BFEFA2B-46B4-4B14-9F01-40A6025B9065}"/>
                </a:ext>
              </a:extLst>
            </p:cNvPr>
            <p:cNvSpPr>
              <a:spLocks noChangeArrowheads="1"/>
            </p:cNvSpPr>
            <p:nvPr/>
          </p:nvSpPr>
          <p:spPr bwMode="auto">
            <a:xfrm>
              <a:off x="1598613" y="4579938"/>
              <a:ext cx="465137"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40" name="Rectangle 40">
              <a:extLst>
                <a:ext uri="{FF2B5EF4-FFF2-40B4-BE49-F238E27FC236}">
                  <a16:creationId xmlns:a16="http://schemas.microsoft.com/office/drawing/2014/main" id="{25F57D31-7FF2-4B4E-8A29-1B8A88D2D688}"/>
                </a:ext>
              </a:extLst>
            </p:cNvPr>
            <p:cNvSpPr>
              <a:spLocks noChangeArrowheads="1"/>
            </p:cNvSpPr>
            <p:nvPr/>
          </p:nvSpPr>
          <p:spPr bwMode="auto">
            <a:xfrm>
              <a:off x="1670050" y="5372100"/>
              <a:ext cx="463550" cy="16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grpSp>
      <p:sp>
        <p:nvSpPr>
          <p:cNvPr id="3" name="文本框 2">
            <a:extLst>
              <a:ext uri="{FF2B5EF4-FFF2-40B4-BE49-F238E27FC236}">
                <a16:creationId xmlns:a16="http://schemas.microsoft.com/office/drawing/2014/main" id="{74815B5C-A9CC-48BB-84C2-DE84E4293CDC}"/>
              </a:ext>
            </a:extLst>
          </p:cNvPr>
          <p:cNvSpPr txBox="1"/>
          <p:nvPr/>
        </p:nvSpPr>
        <p:spPr>
          <a:xfrm>
            <a:off x="9221787" y="4926779"/>
            <a:ext cx="1555750" cy="536237"/>
          </a:xfrm>
          <a:prstGeom prst="rect">
            <a:avLst/>
          </a:prstGeom>
          <a:noFill/>
        </p:spPr>
        <p:txBody>
          <a:bodyPr wrap="square" rtlCol="0">
            <a:spAutoFit/>
          </a:bodyPr>
          <a:lstStyle/>
          <a:p>
            <a:pPr>
              <a:lnSpc>
                <a:spcPct val="90000"/>
              </a:lnSpc>
              <a:spcBef>
                <a:spcPts val="20"/>
              </a:spcBef>
              <a:spcAft>
                <a:spcPts val="20"/>
              </a:spcAft>
            </a:pPr>
            <a:r>
              <a:rPr lang="en-US" altLang="zh-CN" sz="3200" dirty="0">
                <a:cs typeface="+mn-ea"/>
                <a:sym typeface="+mn-lt"/>
              </a:rPr>
              <a:t>c:1001</a:t>
            </a:r>
            <a:endParaRPr lang="zh-CN" altLang="en-US" sz="3200" dirty="0">
              <a:cs typeface="+mn-ea"/>
              <a:sym typeface="+mn-lt"/>
            </a:endParaRPr>
          </a:p>
        </p:txBody>
      </p:sp>
      <p:sp>
        <p:nvSpPr>
          <p:cNvPr id="42" name="任意多边形: 形状 41">
            <a:extLst>
              <a:ext uri="{FF2B5EF4-FFF2-40B4-BE49-F238E27FC236}">
                <a16:creationId xmlns:a16="http://schemas.microsoft.com/office/drawing/2014/main" id="{7C8E2082-49E8-4DCE-8C84-04666D2C9AAF}"/>
              </a:ext>
            </a:extLst>
          </p:cNvPr>
          <p:cNvSpPr/>
          <p:nvPr/>
        </p:nvSpPr>
        <p:spPr>
          <a:xfrm>
            <a:off x="3004457" y="2448783"/>
            <a:ext cx="5374433" cy="3037617"/>
          </a:xfrm>
          <a:custGeom>
            <a:avLst/>
            <a:gdLst>
              <a:gd name="connsiteX0" fmla="*/ 0 w 5374433"/>
              <a:gd name="connsiteY0" fmla="*/ 2683054 h 3037617"/>
              <a:gd name="connsiteX1" fmla="*/ 597159 w 5374433"/>
              <a:gd name="connsiteY1" fmla="*/ 2720376 h 3037617"/>
              <a:gd name="connsiteX2" fmla="*/ 615821 w 5374433"/>
              <a:gd name="connsiteY2" fmla="*/ 2944311 h 3037617"/>
              <a:gd name="connsiteX3" fmla="*/ 727788 w 5374433"/>
              <a:gd name="connsiteY3" fmla="*/ 3037617 h 3037617"/>
              <a:gd name="connsiteX4" fmla="*/ 1455576 w 5374433"/>
              <a:gd name="connsiteY4" fmla="*/ 3000295 h 3037617"/>
              <a:gd name="connsiteX5" fmla="*/ 2202025 w 5374433"/>
              <a:gd name="connsiteY5" fmla="*/ 2962972 h 3037617"/>
              <a:gd name="connsiteX6" fmla="*/ 2239347 w 5374433"/>
              <a:gd name="connsiteY6" fmla="*/ 2888327 h 3037617"/>
              <a:gd name="connsiteX7" fmla="*/ 2276670 w 5374433"/>
              <a:gd name="connsiteY7" fmla="*/ 2851005 h 3037617"/>
              <a:gd name="connsiteX8" fmla="*/ 2295331 w 5374433"/>
              <a:gd name="connsiteY8" fmla="*/ 2701715 h 3037617"/>
              <a:gd name="connsiteX9" fmla="*/ 2313992 w 5374433"/>
              <a:gd name="connsiteY9" fmla="*/ 2515103 h 3037617"/>
              <a:gd name="connsiteX10" fmla="*/ 2388637 w 5374433"/>
              <a:gd name="connsiteY10" fmla="*/ 2496441 h 3037617"/>
              <a:gd name="connsiteX11" fmla="*/ 2537927 w 5374433"/>
              <a:gd name="connsiteY11" fmla="*/ 2477780 h 3037617"/>
              <a:gd name="connsiteX12" fmla="*/ 2668555 w 5374433"/>
              <a:gd name="connsiteY12" fmla="*/ 2440458 h 3037617"/>
              <a:gd name="connsiteX13" fmla="*/ 2743200 w 5374433"/>
              <a:gd name="connsiteY13" fmla="*/ 2421797 h 3037617"/>
              <a:gd name="connsiteX14" fmla="*/ 3582955 w 5374433"/>
              <a:gd name="connsiteY14" fmla="*/ 2403135 h 3037617"/>
              <a:gd name="connsiteX15" fmla="*/ 3676261 w 5374433"/>
              <a:gd name="connsiteY15" fmla="*/ 2347152 h 3037617"/>
              <a:gd name="connsiteX16" fmla="*/ 3825551 w 5374433"/>
              <a:gd name="connsiteY16" fmla="*/ 2328490 h 3037617"/>
              <a:gd name="connsiteX17" fmla="*/ 3881535 w 5374433"/>
              <a:gd name="connsiteY17" fmla="*/ 2253846 h 3037617"/>
              <a:gd name="connsiteX18" fmla="*/ 3956180 w 5374433"/>
              <a:gd name="connsiteY18" fmla="*/ 2104556 h 3037617"/>
              <a:gd name="connsiteX19" fmla="*/ 3956180 w 5374433"/>
              <a:gd name="connsiteY19" fmla="*/ 1768654 h 3037617"/>
              <a:gd name="connsiteX20" fmla="*/ 3900196 w 5374433"/>
              <a:gd name="connsiteY20" fmla="*/ 1544719 h 3037617"/>
              <a:gd name="connsiteX21" fmla="*/ 3900196 w 5374433"/>
              <a:gd name="connsiteY21" fmla="*/ 70482 h 3037617"/>
              <a:gd name="connsiteX22" fmla="*/ 3956180 w 5374433"/>
              <a:gd name="connsiteY22" fmla="*/ 51821 h 3037617"/>
              <a:gd name="connsiteX23" fmla="*/ 4198776 w 5374433"/>
              <a:gd name="connsiteY23" fmla="*/ 33160 h 3037617"/>
              <a:gd name="connsiteX24" fmla="*/ 4889241 w 5374433"/>
              <a:gd name="connsiteY24" fmla="*/ 33160 h 3037617"/>
              <a:gd name="connsiteX25" fmla="*/ 4945225 w 5374433"/>
              <a:gd name="connsiteY25" fmla="*/ 70482 h 3037617"/>
              <a:gd name="connsiteX26" fmla="*/ 5094514 w 5374433"/>
              <a:gd name="connsiteY26" fmla="*/ 107805 h 3037617"/>
              <a:gd name="connsiteX27" fmla="*/ 5225143 w 5374433"/>
              <a:gd name="connsiteY27" fmla="*/ 145127 h 3037617"/>
              <a:gd name="connsiteX28" fmla="*/ 5374433 w 5374433"/>
              <a:gd name="connsiteY28" fmla="*/ 163788 h 3037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74433" h="3037617">
                <a:moveTo>
                  <a:pt x="0" y="2683054"/>
                </a:moveTo>
                <a:cubicBezTo>
                  <a:pt x="198506" y="2649970"/>
                  <a:pt x="392998" y="2606953"/>
                  <a:pt x="597159" y="2720376"/>
                </a:cubicBezTo>
                <a:cubicBezTo>
                  <a:pt x="662637" y="2756752"/>
                  <a:pt x="596521" y="2871936"/>
                  <a:pt x="615821" y="2944311"/>
                </a:cubicBezTo>
                <a:cubicBezTo>
                  <a:pt x="623588" y="2973439"/>
                  <a:pt x="704298" y="3021958"/>
                  <a:pt x="727788" y="3037617"/>
                </a:cubicBezTo>
                <a:cubicBezTo>
                  <a:pt x="1271791" y="3003617"/>
                  <a:pt x="779548" y="3032487"/>
                  <a:pt x="1455576" y="3000295"/>
                </a:cubicBezTo>
                <a:lnTo>
                  <a:pt x="2202025" y="2962972"/>
                </a:lnTo>
                <a:cubicBezTo>
                  <a:pt x="2214466" y="2938090"/>
                  <a:pt x="2223916" y="2911473"/>
                  <a:pt x="2239347" y="2888327"/>
                </a:cubicBezTo>
                <a:cubicBezTo>
                  <a:pt x="2249106" y="2873688"/>
                  <a:pt x="2271614" y="2867857"/>
                  <a:pt x="2276670" y="2851005"/>
                </a:cubicBezTo>
                <a:cubicBezTo>
                  <a:pt x="2291081" y="2802969"/>
                  <a:pt x="2289793" y="2751559"/>
                  <a:pt x="2295331" y="2701715"/>
                </a:cubicBezTo>
                <a:cubicBezTo>
                  <a:pt x="2302234" y="2639583"/>
                  <a:pt x="2288124" y="2572014"/>
                  <a:pt x="2313992" y="2515103"/>
                </a:cubicBezTo>
                <a:cubicBezTo>
                  <a:pt x="2324605" y="2491754"/>
                  <a:pt x="2363338" y="2500657"/>
                  <a:pt x="2388637" y="2496441"/>
                </a:cubicBezTo>
                <a:cubicBezTo>
                  <a:pt x="2438105" y="2488196"/>
                  <a:pt x="2488164" y="2484000"/>
                  <a:pt x="2537927" y="2477780"/>
                </a:cubicBezTo>
                <a:lnTo>
                  <a:pt x="2668555" y="2440458"/>
                </a:lnTo>
                <a:cubicBezTo>
                  <a:pt x="2693299" y="2433710"/>
                  <a:pt x="2717574" y="2422843"/>
                  <a:pt x="2743200" y="2421797"/>
                </a:cubicBezTo>
                <a:cubicBezTo>
                  <a:pt x="3022955" y="2410378"/>
                  <a:pt x="3303037" y="2409356"/>
                  <a:pt x="3582955" y="2403135"/>
                </a:cubicBezTo>
                <a:cubicBezTo>
                  <a:pt x="3614057" y="2384474"/>
                  <a:pt x="3641594" y="2357819"/>
                  <a:pt x="3676261" y="2347152"/>
                </a:cubicBezTo>
                <a:cubicBezTo>
                  <a:pt x="3724194" y="2332403"/>
                  <a:pt x="3779896" y="2349242"/>
                  <a:pt x="3825551" y="2328490"/>
                </a:cubicBezTo>
                <a:cubicBezTo>
                  <a:pt x="3853865" y="2315620"/>
                  <a:pt x="3862874" y="2278727"/>
                  <a:pt x="3881535" y="2253846"/>
                </a:cubicBezTo>
                <a:cubicBezTo>
                  <a:pt x="3924421" y="2125187"/>
                  <a:pt x="3891038" y="2169696"/>
                  <a:pt x="3956180" y="2104556"/>
                </a:cubicBezTo>
                <a:cubicBezTo>
                  <a:pt x="4003572" y="1962378"/>
                  <a:pt x="3980143" y="2056217"/>
                  <a:pt x="3956180" y="1768654"/>
                </a:cubicBezTo>
                <a:cubicBezTo>
                  <a:pt x="3941082" y="1587471"/>
                  <a:pt x="3966360" y="1643964"/>
                  <a:pt x="3900196" y="1544719"/>
                </a:cubicBezTo>
                <a:cubicBezTo>
                  <a:pt x="3844160" y="984351"/>
                  <a:pt x="3843985" y="1054171"/>
                  <a:pt x="3900196" y="70482"/>
                </a:cubicBezTo>
                <a:cubicBezTo>
                  <a:pt x="3901318" y="50843"/>
                  <a:pt x="3936661" y="54261"/>
                  <a:pt x="3956180" y="51821"/>
                </a:cubicBezTo>
                <a:cubicBezTo>
                  <a:pt x="4036658" y="41761"/>
                  <a:pt x="4117911" y="39380"/>
                  <a:pt x="4198776" y="33160"/>
                </a:cubicBezTo>
                <a:cubicBezTo>
                  <a:pt x="4474508" y="-12795"/>
                  <a:pt x="4408270" y="-9278"/>
                  <a:pt x="4889241" y="33160"/>
                </a:cubicBezTo>
                <a:cubicBezTo>
                  <a:pt x="4911582" y="35131"/>
                  <a:pt x="4924147" y="62817"/>
                  <a:pt x="4945225" y="70482"/>
                </a:cubicBezTo>
                <a:cubicBezTo>
                  <a:pt x="4993431" y="88012"/>
                  <a:pt x="5045193" y="93713"/>
                  <a:pt x="5094514" y="107805"/>
                </a:cubicBezTo>
                <a:cubicBezTo>
                  <a:pt x="5138057" y="120246"/>
                  <a:pt x="5180737" y="136246"/>
                  <a:pt x="5225143" y="145127"/>
                </a:cubicBezTo>
                <a:cubicBezTo>
                  <a:pt x="5274320" y="154962"/>
                  <a:pt x="5374433" y="163788"/>
                  <a:pt x="5374433" y="163788"/>
                </a:cubicBezTo>
              </a:path>
            </a:pathLst>
          </a:custGeom>
          <a:ln w="57150"/>
        </p:spPr>
        <p:style>
          <a:lnRef idx="3">
            <a:schemeClr val="accent2"/>
          </a:lnRef>
          <a:fillRef idx="0">
            <a:schemeClr val="accent2"/>
          </a:fillRef>
          <a:effectRef idx="2">
            <a:schemeClr val="accent2"/>
          </a:effectRef>
          <a:fontRef idx="minor">
            <a:schemeClr val="tx1"/>
          </a:fontRef>
        </p:style>
        <p:txBody>
          <a:bodyPr rtlCol="0" anchor="ctr"/>
          <a:lstStyle/>
          <a:p>
            <a:pPr algn="ctr">
              <a:lnSpc>
                <a:spcPct val="90000"/>
              </a:lnSpc>
              <a:spcBef>
                <a:spcPts val="20"/>
              </a:spcBef>
              <a:spcAft>
                <a:spcPts val="20"/>
              </a:spcAft>
            </a:pPr>
            <a:endParaRPr lang="zh-CN" altLang="en-US">
              <a:cs typeface="+mn-ea"/>
              <a:sym typeface="+mn-lt"/>
            </a:endParaRPr>
          </a:p>
        </p:txBody>
      </p:sp>
    </p:spTree>
    <p:extLst>
      <p:ext uri="{BB962C8B-B14F-4D97-AF65-F5344CB8AC3E}">
        <p14:creationId xmlns:p14="http://schemas.microsoft.com/office/powerpoint/2010/main" val="163507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86BAAC3A-F971-4B08-AD5E-0397E5D03A6A}"/>
              </a:ext>
            </a:extLst>
          </p:cNvPr>
          <p:cNvSpPr/>
          <p:nvPr/>
        </p:nvSpPr>
        <p:spPr>
          <a:xfrm>
            <a:off x="0" y="571500"/>
            <a:ext cx="12192000" cy="83981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lnSpc>
                <a:spcPct val="90000"/>
              </a:lnSpc>
              <a:spcBef>
                <a:spcPts val="20"/>
              </a:spcBef>
              <a:spcAft>
                <a:spcPts val="20"/>
              </a:spcAft>
            </a:pPr>
            <a:endParaRPr lang="zh-CN" altLang="en-US">
              <a:cs typeface="+mn-ea"/>
              <a:sym typeface="+mn-lt"/>
            </a:endParaRPr>
          </a:p>
        </p:txBody>
      </p:sp>
      <p:sp>
        <p:nvSpPr>
          <p:cNvPr id="2" name="标题 1">
            <a:extLst>
              <a:ext uri="{FF2B5EF4-FFF2-40B4-BE49-F238E27FC236}">
                <a16:creationId xmlns:a16="http://schemas.microsoft.com/office/drawing/2014/main" id="{86161999-2DE0-420E-BC9D-F6848AD1F997}"/>
              </a:ext>
            </a:extLst>
          </p:cNvPr>
          <p:cNvSpPr>
            <a:spLocks noGrp="1"/>
          </p:cNvSpPr>
          <p:nvPr>
            <p:ph type="title"/>
          </p:nvPr>
        </p:nvSpPr>
        <p:spPr/>
        <p:txBody>
          <a:bodyPr/>
          <a:lstStyle/>
          <a:p>
            <a:pPr>
              <a:spcBef>
                <a:spcPct val="20000"/>
              </a:spcBef>
              <a:spcAft>
                <a:spcPts val="20"/>
              </a:spcAft>
            </a:pPr>
            <a:r>
              <a:rPr lang="en-US" altLang="zh-CN" dirty="0">
                <a:latin typeface="+mn-lt"/>
                <a:ea typeface="+mn-ea"/>
                <a:cs typeface="+mn-ea"/>
                <a:sym typeface="+mn-lt"/>
              </a:rPr>
              <a:t>Huffman</a:t>
            </a:r>
            <a:r>
              <a:rPr lang="zh-CN" altLang="en-US" dirty="0">
                <a:latin typeface="+mn-lt"/>
                <a:ea typeface="+mn-ea"/>
                <a:cs typeface="+mn-ea"/>
                <a:sym typeface="+mn-lt"/>
              </a:rPr>
              <a:t>编码 </a:t>
            </a:r>
            <a:r>
              <a:rPr lang="en-US" altLang="zh-CN" dirty="0">
                <a:latin typeface="+mn-lt"/>
                <a:ea typeface="+mn-ea"/>
                <a:cs typeface="+mn-ea"/>
                <a:sym typeface="+mn-lt"/>
              </a:rPr>
              <a:t>—— </a:t>
            </a:r>
            <a:r>
              <a:rPr lang="zh-CN" altLang="en-US" dirty="0">
                <a:latin typeface="+mn-lt"/>
                <a:ea typeface="+mn-ea"/>
                <a:cs typeface="+mn-ea"/>
                <a:sym typeface="+mn-lt"/>
              </a:rPr>
              <a:t>算法</a:t>
            </a:r>
          </a:p>
        </p:txBody>
      </p:sp>
      <p:grpSp>
        <p:nvGrpSpPr>
          <p:cNvPr id="41" name="组合 40">
            <a:extLst>
              <a:ext uri="{FF2B5EF4-FFF2-40B4-BE49-F238E27FC236}">
                <a16:creationId xmlns:a16="http://schemas.microsoft.com/office/drawing/2014/main" id="{6E3B6440-F881-48B6-8C2D-6C3476EFB774}"/>
              </a:ext>
            </a:extLst>
          </p:cNvPr>
          <p:cNvGrpSpPr/>
          <p:nvPr/>
        </p:nvGrpSpPr>
        <p:grpSpPr>
          <a:xfrm>
            <a:off x="1371600" y="2047054"/>
            <a:ext cx="8604250" cy="4103687"/>
            <a:chOff x="0" y="1700213"/>
            <a:chExt cx="8604250" cy="4103687"/>
          </a:xfrm>
        </p:grpSpPr>
        <p:sp>
          <p:nvSpPr>
            <p:cNvPr id="4" name="Rectangle 3">
              <a:extLst>
                <a:ext uri="{FF2B5EF4-FFF2-40B4-BE49-F238E27FC236}">
                  <a16:creationId xmlns:a16="http://schemas.microsoft.com/office/drawing/2014/main" id="{FEEF7895-CFF3-40AE-90C0-935361C3DF28}"/>
                </a:ext>
              </a:extLst>
            </p:cNvPr>
            <p:cNvSpPr>
              <a:spLocks noChangeArrowheads="1"/>
            </p:cNvSpPr>
            <p:nvPr/>
          </p:nvSpPr>
          <p:spPr bwMode="auto">
            <a:xfrm>
              <a:off x="42863" y="4691063"/>
              <a:ext cx="720725" cy="33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c</a:t>
              </a:r>
              <a:endParaRPr kumimoji="1" lang="en-US" altLang="zh-CN" sz="1400" b="1">
                <a:cs typeface="+mn-ea"/>
                <a:sym typeface="+mn-lt"/>
              </a:endParaRPr>
            </a:p>
          </p:txBody>
        </p:sp>
        <p:sp>
          <p:nvSpPr>
            <p:cNvPr id="5" name="Rectangle 4">
              <a:extLst>
                <a:ext uri="{FF2B5EF4-FFF2-40B4-BE49-F238E27FC236}">
                  <a16:creationId xmlns:a16="http://schemas.microsoft.com/office/drawing/2014/main" id="{1B3940D7-8E28-43AE-8085-47249E38DC46}"/>
                </a:ext>
              </a:extLst>
            </p:cNvPr>
            <p:cNvSpPr>
              <a:spLocks noChangeArrowheads="1"/>
            </p:cNvSpPr>
            <p:nvPr/>
          </p:nvSpPr>
          <p:spPr bwMode="auto">
            <a:xfrm>
              <a:off x="0" y="3962400"/>
              <a:ext cx="842963"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b</a:t>
              </a:r>
              <a:endParaRPr kumimoji="1" lang="en-US" altLang="zh-CN" sz="1400" b="1" i="1">
                <a:cs typeface="+mn-ea"/>
                <a:sym typeface="+mn-lt"/>
              </a:endParaRPr>
            </a:p>
          </p:txBody>
        </p:sp>
        <p:sp>
          <p:nvSpPr>
            <p:cNvPr id="6" name="Rectangle 5">
              <a:extLst>
                <a:ext uri="{FF2B5EF4-FFF2-40B4-BE49-F238E27FC236}">
                  <a16:creationId xmlns:a16="http://schemas.microsoft.com/office/drawing/2014/main" id="{7387E693-4464-4583-AF92-5A26779B81A4}"/>
                </a:ext>
              </a:extLst>
            </p:cNvPr>
            <p:cNvSpPr>
              <a:spLocks noChangeArrowheads="1"/>
            </p:cNvSpPr>
            <p:nvPr/>
          </p:nvSpPr>
          <p:spPr bwMode="auto">
            <a:xfrm>
              <a:off x="100013" y="3200400"/>
              <a:ext cx="6477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a</a:t>
              </a:r>
              <a:endParaRPr kumimoji="1" lang="en-US" altLang="zh-CN" sz="1400" b="1">
                <a:cs typeface="+mn-ea"/>
                <a:sym typeface="+mn-lt"/>
              </a:endParaRPr>
            </a:p>
          </p:txBody>
        </p:sp>
        <p:sp>
          <p:nvSpPr>
            <p:cNvPr id="7" name="Rectangle 6">
              <a:extLst>
                <a:ext uri="{FF2B5EF4-FFF2-40B4-BE49-F238E27FC236}">
                  <a16:creationId xmlns:a16="http://schemas.microsoft.com/office/drawing/2014/main" id="{A97A49EF-8076-40ED-8E07-54C8A5A05E05}"/>
                </a:ext>
              </a:extLst>
            </p:cNvPr>
            <p:cNvSpPr>
              <a:spLocks noChangeArrowheads="1"/>
            </p:cNvSpPr>
            <p:nvPr/>
          </p:nvSpPr>
          <p:spPr bwMode="auto">
            <a:xfrm>
              <a:off x="157163" y="1758950"/>
              <a:ext cx="647700"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2400" b="1" i="1">
                  <a:cs typeface="+mn-ea"/>
                  <a:sym typeface="+mn-lt"/>
                </a:rPr>
                <a:t>f</a:t>
              </a:r>
              <a:endParaRPr kumimoji="1" lang="en-US" altLang="zh-CN" sz="2400" b="1">
                <a:cs typeface="+mn-ea"/>
                <a:sym typeface="+mn-lt"/>
              </a:endParaRPr>
            </a:p>
          </p:txBody>
        </p:sp>
        <p:sp>
          <p:nvSpPr>
            <p:cNvPr id="8" name="Rectangle 7">
              <a:extLst>
                <a:ext uri="{FF2B5EF4-FFF2-40B4-BE49-F238E27FC236}">
                  <a16:creationId xmlns:a16="http://schemas.microsoft.com/office/drawing/2014/main" id="{F0BC30E2-DF4D-4BDB-8912-31D078DC44FE}"/>
                </a:ext>
              </a:extLst>
            </p:cNvPr>
            <p:cNvSpPr>
              <a:spLocks noChangeArrowheads="1"/>
            </p:cNvSpPr>
            <p:nvPr/>
          </p:nvSpPr>
          <p:spPr bwMode="auto">
            <a:xfrm>
              <a:off x="55563" y="2506663"/>
              <a:ext cx="720725" cy="33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e</a:t>
              </a:r>
              <a:endParaRPr kumimoji="1" lang="en-US" altLang="zh-CN" sz="1400" b="1">
                <a:cs typeface="+mn-ea"/>
                <a:sym typeface="+mn-lt"/>
              </a:endParaRPr>
            </a:p>
          </p:txBody>
        </p:sp>
        <p:sp>
          <p:nvSpPr>
            <p:cNvPr id="9" name="Oval 8">
              <a:extLst>
                <a:ext uri="{FF2B5EF4-FFF2-40B4-BE49-F238E27FC236}">
                  <a16:creationId xmlns:a16="http://schemas.microsoft.com/office/drawing/2014/main" id="{7A9F6A70-0C42-4204-BEB3-1F96DB2B5AD4}"/>
                </a:ext>
              </a:extLst>
            </p:cNvPr>
            <p:cNvSpPr>
              <a:spLocks noChangeArrowheads="1"/>
            </p:cNvSpPr>
            <p:nvPr/>
          </p:nvSpPr>
          <p:spPr bwMode="auto">
            <a:xfrm>
              <a:off x="611188" y="1700213"/>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7/22</a:t>
              </a:r>
            </a:p>
          </p:txBody>
        </p:sp>
        <p:sp>
          <p:nvSpPr>
            <p:cNvPr id="10" name="Oval 9">
              <a:extLst>
                <a:ext uri="{FF2B5EF4-FFF2-40B4-BE49-F238E27FC236}">
                  <a16:creationId xmlns:a16="http://schemas.microsoft.com/office/drawing/2014/main" id="{2CBBFC11-CB6F-4ABC-89DE-9B47879E4947}"/>
                </a:ext>
              </a:extLst>
            </p:cNvPr>
            <p:cNvSpPr>
              <a:spLocks noChangeArrowheads="1"/>
            </p:cNvSpPr>
            <p:nvPr/>
          </p:nvSpPr>
          <p:spPr bwMode="auto">
            <a:xfrm>
              <a:off x="611188" y="2476500"/>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5/22</a:t>
              </a:r>
            </a:p>
          </p:txBody>
        </p:sp>
        <p:sp>
          <p:nvSpPr>
            <p:cNvPr id="11" name="Oval 10">
              <a:extLst>
                <a:ext uri="{FF2B5EF4-FFF2-40B4-BE49-F238E27FC236}">
                  <a16:creationId xmlns:a16="http://schemas.microsoft.com/office/drawing/2014/main" id="{34B43279-1EB1-4995-8E0D-6F2D855D97B3}"/>
                </a:ext>
              </a:extLst>
            </p:cNvPr>
            <p:cNvSpPr>
              <a:spLocks noChangeArrowheads="1"/>
            </p:cNvSpPr>
            <p:nvPr/>
          </p:nvSpPr>
          <p:spPr bwMode="auto">
            <a:xfrm>
              <a:off x="611188" y="3200400"/>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4/22</a:t>
              </a:r>
            </a:p>
          </p:txBody>
        </p:sp>
        <p:sp>
          <p:nvSpPr>
            <p:cNvPr id="12" name="Oval 11">
              <a:extLst>
                <a:ext uri="{FF2B5EF4-FFF2-40B4-BE49-F238E27FC236}">
                  <a16:creationId xmlns:a16="http://schemas.microsoft.com/office/drawing/2014/main" id="{5C2B82F8-3778-487F-9B9E-7F37EE63503F}"/>
                </a:ext>
              </a:extLst>
            </p:cNvPr>
            <p:cNvSpPr>
              <a:spLocks noChangeArrowheads="1"/>
            </p:cNvSpPr>
            <p:nvPr/>
          </p:nvSpPr>
          <p:spPr bwMode="auto">
            <a:xfrm>
              <a:off x="611188" y="4656138"/>
              <a:ext cx="981075"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2/22</a:t>
              </a:r>
            </a:p>
          </p:txBody>
        </p:sp>
        <p:cxnSp>
          <p:nvCxnSpPr>
            <p:cNvPr id="13" name="AutoShape 12">
              <a:extLst>
                <a:ext uri="{FF2B5EF4-FFF2-40B4-BE49-F238E27FC236}">
                  <a16:creationId xmlns:a16="http://schemas.microsoft.com/office/drawing/2014/main" id="{9559460B-D942-418A-9D5A-D79B814D2A05}"/>
                </a:ext>
              </a:extLst>
            </p:cNvPr>
            <p:cNvCxnSpPr>
              <a:cxnSpLocks noChangeShapeType="1"/>
            </p:cNvCxnSpPr>
            <p:nvPr/>
          </p:nvCxnSpPr>
          <p:spPr bwMode="auto">
            <a:xfrm>
              <a:off x="1641475" y="4811713"/>
              <a:ext cx="1588" cy="736600"/>
            </a:xfrm>
            <a:prstGeom prst="bentConnector3">
              <a:avLst>
                <a:gd name="adj1" fmla="val 309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DF29C4F2-E44B-472C-AAF8-47D5EB7C0634}"/>
                </a:ext>
              </a:extLst>
            </p:cNvPr>
            <p:cNvCxnSpPr>
              <a:cxnSpLocks noChangeShapeType="1"/>
              <a:stCxn id="9" idx="6"/>
            </p:cNvCxnSpPr>
            <p:nvPr/>
          </p:nvCxnSpPr>
          <p:spPr bwMode="auto">
            <a:xfrm>
              <a:off x="1597025" y="1916113"/>
              <a:ext cx="3530600" cy="2649537"/>
            </a:xfrm>
            <a:prstGeom prst="bentConnector3">
              <a:avLst>
                <a:gd name="adj1" fmla="val 11416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Rectangle 14">
              <a:extLst>
                <a:ext uri="{FF2B5EF4-FFF2-40B4-BE49-F238E27FC236}">
                  <a16:creationId xmlns:a16="http://schemas.microsoft.com/office/drawing/2014/main" id="{CE3B993B-8F10-4439-8452-0F2CE3269CB1}"/>
                </a:ext>
              </a:extLst>
            </p:cNvPr>
            <p:cNvSpPr>
              <a:spLocks noChangeArrowheads="1"/>
            </p:cNvSpPr>
            <p:nvPr/>
          </p:nvSpPr>
          <p:spPr bwMode="auto">
            <a:xfrm>
              <a:off x="6926263" y="2060575"/>
              <a:ext cx="465137" cy="16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16" name="Rectangle 15">
              <a:extLst>
                <a:ext uri="{FF2B5EF4-FFF2-40B4-BE49-F238E27FC236}">
                  <a16:creationId xmlns:a16="http://schemas.microsoft.com/office/drawing/2014/main" id="{D18A54C2-CBEA-4629-8073-223B414B0295}"/>
                </a:ext>
              </a:extLst>
            </p:cNvPr>
            <p:cNvSpPr>
              <a:spLocks noChangeArrowheads="1"/>
            </p:cNvSpPr>
            <p:nvPr/>
          </p:nvSpPr>
          <p:spPr bwMode="auto">
            <a:xfrm>
              <a:off x="6845300" y="2636838"/>
              <a:ext cx="463550"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sp>
          <p:nvSpPr>
            <p:cNvPr id="17" name="Rectangle 17">
              <a:extLst>
                <a:ext uri="{FF2B5EF4-FFF2-40B4-BE49-F238E27FC236}">
                  <a16:creationId xmlns:a16="http://schemas.microsoft.com/office/drawing/2014/main" id="{DDEC8E05-6D5B-4D3A-8985-3FCF927334D9}"/>
                </a:ext>
              </a:extLst>
            </p:cNvPr>
            <p:cNvSpPr>
              <a:spLocks noChangeArrowheads="1"/>
            </p:cNvSpPr>
            <p:nvPr/>
          </p:nvSpPr>
          <p:spPr bwMode="auto">
            <a:xfrm>
              <a:off x="42863" y="5387975"/>
              <a:ext cx="720725"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d</a:t>
              </a:r>
              <a:endParaRPr kumimoji="1" lang="en-US" altLang="zh-CN" sz="1400" b="1">
                <a:cs typeface="+mn-ea"/>
                <a:sym typeface="+mn-lt"/>
              </a:endParaRPr>
            </a:p>
          </p:txBody>
        </p:sp>
        <p:sp>
          <p:nvSpPr>
            <p:cNvPr id="18" name="Oval 18">
              <a:extLst>
                <a:ext uri="{FF2B5EF4-FFF2-40B4-BE49-F238E27FC236}">
                  <a16:creationId xmlns:a16="http://schemas.microsoft.com/office/drawing/2014/main" id="{3EF1F81B-8438-46CE-82BF-6FD88728D237}"/>
                </a:ext>
              </a:extLst>
            </p:cNvPr>
            <p:cNvSpPr>
              <a:spLocks noChangeArrowheads="1"/>
            </p:cNvSpPr>
            <p:nvPr/>
          </p:nvSpPr>
          <p:spPr bwMode="auto">
            <a:xfrm>
              <a:off x="611188" y="5372100"/>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1/22</a:t>
              </a:r>
            </a:p>
          </p:txBody>
        </p:sp>
        <p:sp>
          <p:nvSpPr>
            <p:cNvPr id="19" name="Line 19">
              <a:extLst>
                <a:ext uri="{FF2B5EF4-FFF2-40B4-BE49-F238E27FC236}">
                  <a16:creationId xmlns:a16="http://schemas.microsoft.com/office/drawing/2014/main" id="{282A79A4-231D-4C42-8C9B-1F87A8157E87}"/>
                </a:ext>
              </a:extLst>
            </p:cNvPr>
            <p:cNvSpPr>
              <a:spLocks noChangeShapeType="1"/>
            </p:cNvSpPr>
            <p:nvPr/>
          </p:nvSpPr>
          <p:spPr bwMode="auto">
            <a:xfrm>
              <a:off x="2144713" y="5156200"/>
              <a:ext cx="361950" cy="15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sp>
          <p:nvSpPr>
            <p:cNvPr id="20" name="Oval 20">
              <a:extLst>
                <a:ext uri="{FF2B5EF4-FFF2-40B4-BE49-F238E27FC236}">
                  <a16:creationId xmlns:a16="http://schemas.microsoft.com/office/drawing/2014/main" id="{2D4D2D04-F3D6-40ED-881C-935BD45F9194}"/>
                </a:ext>
              </a:extLst>
            </p:cNvPr>
            <p:cNvSpPr>
              <a:spLocks noChangeArrowheads="1"/>
            </p:cNvSpPr>
            <p:nvPr/>
          </p:nvSpPr>
          <p:spPr bwMode="auto">
            <a:xfrm>
              <a:off x="2533650" y="4940300"/>
              <a:ext cx="885825"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3/22</a:t>
              </a:r>
            </a:p>
          </p:txBody>
        </p:sp>
        <p:cxnSp>
          <p:nvCxnSpPr>
            <p:cNvPr id="21" name="AutoShape 21">
              <a:extLst>
                <a:ext uri="{FF2B5EF4-FFF2-40B4-BE49-F238E27FC236}">
                  <a16:creationId xmlns:a16="http://schemas.microsoft.com/office/drawing/2014/main" id="{1D92EBDF-37A9-410C-9593-DAE97A85D14B}"/>
                </a:ext>
              </a:extLst>
            </p:cNvPr>
            <p:cNvCxnSpPr>
              <a:cxnSpLocks noChangeShapeType="1"/>
              <a:stCxn id="32" idx="6"/>
            </p:cNvCxnSpPr>
            <p:nvPr/>
          </p:nvCxnSpPr>
          <p:spPr bwMode="auto">
            <a:xfrm>
              <a:off x="1597025" y="4148138"/>
              <a:ext cx="1838325" cy="977900"/>
            </a:xfrm>
            <a:prstGeom prst="bentConnector3">
              <a:avLst>
                <a:gd name="adj1" fmla="val 12504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Line 22">
              <a:extLst>
                <a:ext uri="{FF2B5EF4-FFF2-40B4-BE49-F238E27FC236}">
                  <a16:creationId xmlns:a16="http://schemas.microsoft.com/office/drawing/2014/main" id="{3D30B14F-C5D8-499E-B990-C7FB8C2B10B6}"/>
                </a:ext>
              </a:extLst>
            </p:cNvPr>
            <p:cNvSpPr>
              <a:spLocks noChangeShapeType="1"/>
            </p:cNvSpPr>
            <p:nvPr/>
          </p:nvSpPr>
          <p:spPr bwMode="auto">
            <a:xfrm>
              <a:off x="3902075" y="4579938"/>
              <a:ext cx="303213" cy="15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sp>
          <p:nvSpPr>
            <p:cNvPr id="23" name="Oval 23">
              <a:extLst>
                <a:ext uri="{FF2B5EF4-FFF2-40B4-BE49-F238E27FC236}">
                  <a16:creationId xmlns:a16="http://schemas.microsoft.com/office/drawing/2014/main" id="{AB58B4E9-F274-4AC9-B333-2E2BF03A07FB}"/>
                </a:ext>
              </a:extLst>
            </p:cNvPr>
            <p:cNvSpPr>
              <a:spLocks noChangeArrowheads="1"/>
            </p:cNvSpPr>
            <p:nvPr/>
          </p:nvSpPr>
          <p:spPr bwMode="auto">
            <a:xfrm>
              <a:off x="4205288" y="4364038"/>
              <a:ext cx="942975"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6/22</a:t>
              </a:r>
            </a:p>
          </p:txBody>
        </p:sp>
        <p:cxnSp>
          <p:nvCxnSpPr>
            <p:cNvPr id="24" name="AutoShape 24">
              <a:extLst>
                <a:ext uri="{FF2B5EF4-FFF2-40B4-BE49-F238E27FC236}">
                  <a16:creationId xmlns:a16="http://schemas.microsoft.com/office/drawing/2014/main" id="{B990BA63-97A4-40CE-8119-10A7CEB31997}"/>
                </a:ext>
              </a:extLst>
            </p:cNvPr>
            <p:cNvCxnSpPr>
              <a:cxnSpLocks noChangeShapeType="1"/>
            </p:cNvCxnSpPr>
            <p:nvPr/>
          </p:nvCxnSpPr>
          <p:spPr bwMode="auto">
            <a:xfrm>
              <a:off x="1670050" y="2636838"/>
              <a:ext cx="1588" cy="736600"/>
            </a:xfrm>
            <a:prstGeom prst="bentConnector3">
              <a:avLst>
                <a:gd name="adj1" fmla="val 601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Line 25">
              <a:extLst>
                <a:ext uri="{FF2B5EF4-FFF2-40B4-BE49-F238E27FC236}">
                  <a16:creationId xmlns:a16="http://schemas.microsoft.com/office/drawing/2014/main" id="{A9C17731-5E33-4F44-98D5-102802771981}"/>
                </a:ext>
              </a:extLst>
            </p:cNvPr>
            <p:cNvSpPr>
              <a:spLocks noChangeShapeType="1"/>
            </p:cNvSpPr>
            <p:nvPr/>
          </p:nvSpPr>
          <p:spPr bwMode="auto">
            <a:xfrm>
              <a:off x="2620963" y="2881313"/>
              <a:ext cx="288925" cy="15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sp>
          <p:nvSpPr>
            <p:cNvPr id="26" name="Line 26">
              <a:extLst>
                <a:ext uri="{FF2B5EF4-FFF2-40B4-BE49-F238E27FC236}">
                  <a16:creationId xmlns:a16="http://schemas.microsoft.com/office/drawing/2014/main" id="{D4D2EB3D-85D8-4C29-B367-CB664FEEFDFA}"/>
                </a:ext>
              </a:extLst>
            </p:cNvPr>
            <p:cNvSpPr>
              <a:spLocks noChangeShapeType="1"/>
            </p:cNvSpPr>
            <p:nvPr/>
          </p:nvSpPr>
          <p:spPr bwMode="auto">
            <a:xfrm>
              <a:off x="5645150" y="2347913"/>
              <a:ext cx="430213" cy="15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cxnSp>
          <p:nvCxnSpPr>
            <p:cNvPr id="27" name="AutoShape 27">
              <a:extLst>
                <a:ext uri="{FF2B5EF4-FFF2-40B4-BE49-F238E27FC236}">
                  <a16:creationId xmlns:a16="http://schemas.microsoft.com/office/drawing/2014/main" id="{2CA5BA34-06A2-431D-B2C3-C1C7C0501C64}"/>
                </a:ext>
              </a:extLst>
            </p:cNvPr>
            <p:cNvCxnSpPr>
              <a:cxnSpLocks noChangeShapeType="1"/>
              <a:stCxn id="31" idx="6"/>
              <a:endCxn id="30" idx="6"/>
            </p:cNvCxnSpPr>
            <p:nvPr/>
          </p:nvCxnSpPr>
          <p:spPr bwMode="auto">
            <a:xfrm flipV="1">
              <a:off x="3924300" y="2347913"/>
              <a:ext cx="3095625" cy="504825"/>
            </a:xfrm>
            <a:prstGeom prst="bentConnector3">
              <a:avLst>
                <a:gd name="adj1" fmla="val 109435"/>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Oval 28">
              <a:extLst>
                <a:ext uri="{FF2B5EF4-FFF2-40B4-BE49-F238E27FC236}">
                  <a16:creationId xmlns:a16="http://schemas.microsoft.com/office/drawing/2014/main" id="{A21B3491-53F6-45E1-911C-70D0F9E10351}"/>
                </a:ext>
              </a:extLst>
            </p:cNvPr>
            <p:cNvSpPr>
              <a:spLocks noChangeArrowheads="1"/>
            </p:cNvSpPr>
            <p:nvPr/>
          </p:nvSpPr>
          <p:spPr bwMode="auto">
            <a:xfrm>
              <a:off x="7646988" y="2419350"/>
              <a:ext cx="957262"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22/22</a:t>
              </a:r>
            </a:p>
          </p:txBody>
        </p:sp>
        <p:sp>
          <p:nvSpPr>
            <p:cNvPr id="29" name="Line 29">
              <a:extLst>
                <a:ext uri="{FF2B5EF4-FFF2-40B4-BE49-F238E27FC236}">
                  <a16:creationId xmlns:a16="http://schemas.microsoft.com/office/drawing/2014/main" id="{6C42C988-F96B-4798-8186-8E512F84437C}"/>
                </a:ext>
              </a:extLst>
            </p:cNvPr>
            <p:cNvSpPr>
              <a:spLocks noChangeShapeType="1"/>
            </p:cNvSpPr>
            <p:nvPr/>
          </p:nvSpPr>
          <p:spPr bwMode="auto">
            <a:xfrm>
              <a:off x="7307263" y="2636838"/>
              <a:ext cx="338137" cy="15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sp>
          <p:nvSpPr>
            <p:cNvPr id="30" name="Oval 30">
              <a:extLst>
                <a:ext uri="{FF2B5EF4-FFF2-40B4-BE49-F238E27FC236}">
                  <a16:creationId xmlns:a16="http://schemas.microsoft.com/office/drawing/2014/main" id="{02EE48C9-CA9D-44C6-99B6-36A0FE622F21}"/>
                </a:ext>
              </a:extLst>
            </p:cNvPr>
            <p:cNvSpPr>
              <a:spLocks noChangeArrowheads="1"/>
            </p:cNvSpPr>
            <p:nvPr/>
          </p:nvSpPr>
          <p:spPr bwMode="auto">
            <a:xfrm>
              <a:off x="6062663" y="2132013"/>
              <a:ext cx="957262"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13/22</a:t>
              </a:r>
            </a:p>
          </p:txBody>
        </p:sp>
        <p:sp>
          <p:nvSpPr>
            <p:cNvPr id="31" name="Oval 31">
              <a:extLst>
                <a:ext uri="{FF2B5EF4-FFF2-40B4-BE49-F238E27FC236}">
                  <a16:creationId xmlns:a16="http://schemas.microsoft.com/office/drawing/2014/main" id="{A81F0BFF-5438-40F5-B8C0-87366D278C8E}"/>
                </a:ext>
              </a:extLst>
            </p:cNvPr>
            <p:cNvSpPr>
              <a:spLocks noChangeArrowheads="1"/>
            </p:cNvSpPr>
            <p:nvPr/>
          </p:nvSpPr>
          <p:spPr bwMode="auto">
            <a:xfrm>
              <a:off x="2916238" y="2636838"/>
              <a:ext cx="1008062"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9/22</a:t>
              </a:r>
            </a:p>
          </p:txBody>
        </p:sp>
        <p:sp>
          <p:nvSpPr>
            <p:cNvPr id="32" name="Oval 32">
              <a:extLst>
                <a:ext uri="{FF2B5EF4-FFF2-40B4-BE49-F238E27FC236}">
                  <a16:creationId xmlns:a16="http://schemas.microsoft.com/office/drawing/2014/main" id="{2F15F45F-B56B-4762-A34B-527F280CA799}"/>
                </a:ext>
              </a:extLst>
            </p:cNvPr>
            <p:cNvSpPr>
              <a:spLocks noChangeArrowheads="1"/>
            </p:cNvSpPr>
            <p:nvPr/>
          </p:nvSpPr>
          <p:spPr bwMode="auto">
            <a:xfrm>
              <a:off x="611188" y="3932238"/>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3/22</a:t>
              </a:r>
            </a:p>
          </p:txBody>
        </p:sp>
        <p:sp>
          <p:nvSpPr>
            <p:cNvPr id="33" name="Rectangle 33">
              <a:extLst>
                <a:ext uri="{FF2B5EF4-FFF2-40B4-BE49-F238E27FC236}">
                  <a16:creationId xmlns:a16="http://schemas.microsoft.com/office/drawing/2014/main" id="{0D632B87-72DC-464B-A38E-44F86C7553A3}"/>
                </a:ext>
              </a:extLst>
            </p:cNvPr>
            <p:cNvSpPr>
              <a:spLocks noChangeArrowheads="1"/>
            </p:cNvSpPr>
            <p:nvPr/>
          </p:nvSpPr>
          <p:spPr bwMode="auto">
            <a:xfrm>
              <a:off x="3830638" y="1700213"/>
              <a:ext cx="465137"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34" name="Rectangle 34">
              <a:extLst>
                <a:ext uri="{FF2B5EF4-FFF2-40B4-BE49-F238E27FC236}">
                  <a16:creationId xmlns:a16="http://schemas.microsoft.com/office/drawing/2014/main" id="{D2FA69CD-934E-44E7-B557-50AA22BC3A27}"/>
                </a:ext>
              </a:extLst>
            </p:cNvPr>
            <p:cNvSpPr>
              <a:spLocks noChangeArrowheads="1"/>
            </p:cNvSpPr>
            <p:nvPr/>
          </p:nvSpPr>
          <p:spPr bwMode="auto">
            <a:xfrm>
              <a:off x="5184775" y="4306888"/>
              <a:ext cx="463550"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sp>
          <p:nvSpPr>
            <p:cNvPr id="35" name="Rectangle 35">
              <a:extLst>
                <a:ext uri="{FF2B5EF4-FFF2-40B4-BE49-F238E27FC236}">
                  <a16:creationId xmlns:a16="http://schemas.microsoft.com/office/drawing/2014/main" id="{E6848751-8DA9-4FDA-87A0-D283D3F989C9}"/>
                </a:ext>
              </a:extLst>
            </p:cNvPr>
            <p:cNvSpPr>
              <a:spLocks noChangeArrowheads="1"/>
            </p:cNvSpPr>
            <p:nvPr/>
          </p:nvSpPr>
          <p:spPr bwMode="auto">
            <a:xfrm>
              <a:off x="1814513" y="2390775"/>
              <a:ext cx="465137" cy="16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36" name="Rectangle 36">
              <a:extLst>
                <a:ext uri="{FF2B5EF4-FFF2-40B4-BE49-F238E27FC236}">
                  <a16:creationId xmlns:a16="http://schemas.microsoft.com/office/drawing/2014/main" id="{A3123A1C-4553-431A-88EE-143CC64EA6EA}"/>
                </a:ext>
              </a:extLst>
            </p:cNvPr>
            <p:cNvSpPr>
              <a:spLocks noChangeArrowheads="1"/>
            </p:cNvSpPr>
            <p:nvPr/>
          </p:nvSpPr>
          <p:spPr bwMode="auto">
            <a:xfrm>
              <a:off x="1784350" y="3168650"/>
              <a:ext cx="463550" cy="16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sp>
          <p:nvSpPr>
            <p:cNvPr id="37" name="Rectangle 37">
              <a:extLst>
                <a:ext uri="{FF2B5EF4-FFF2-40B4-BE49-F238E27FC236}">
                  <a16:creationId xmlns:a16="http://schemas.microsoft.com/office/drawing/2014/main" id="{20125A2F-3D89-4D6F-BFF0-F40035417565}"/>
                </a:ext>
              </a:extLst>
            </p:cNvPr>
            <p:cNvSpPr>
              <a:spLocks noChangeArrowheads="1"/>
            </p:cNvSpPr>
            <p:nvPr/>
          </p:nvSpPr>
          <p:spPr bwMode="auto">
            <a:xfrm>
              <a:off x="2678113" y="3932238"/>
              <a:ext cx="465137"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38" name="Rectangle 38">
              <a:extLst>
                <a:ext uri="{FF2B5EF4-FFF2-40B4-BE49-F238E27FC236}">
                  <a16:creationId xmlns:a16="http://schemas.microsoft.com/office/drawing/2014/main" id="{F583514E-0E3B-44A4-AA50-ABEE630FF8EB}"/>
                </a:ext>
              </a:extLst>
            </p:cNvPr>
            <p:cNvSpPr>
              <a:spLocks noChangeArrowheads="1"/>
            </p:cNvSpPr>
            <p:nvPr/>
          </p:nvSpPr>
          <p:spPr bwMode="auto">
            <a:xfrm>
              <a:off x="3398838" y="4868863"/>
              <a:ext cx="463550"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sp>
          <p:nvSpPr>
            <p:cNvPr id="39" name="Rectangle 39">
              <a:extLst>
                <a:ext uri="{FF2B5EF4-FFF2-40B4-BE49-F238E27FC236}">
                  <a16:creationId xmlns:a16="http://schemas.microsoft.com/office/drawing/2014/main" id="{7BFEFA2B-46B4-4B14-9F01-40A6025B9065}"/>
                </a:ext>
              </a:extLst>
            </p:cNvPr>
            <p:cNvSpPr>
              <a:spLocks noChangeArrowheads="1"/>
            </p:cNvSpPr>
            <p:nvPr/>
          </p:nvSpPr>
          <p:spPr bwMode="auto">
            <a:xfrm>
              <a:off x="1598613" y="4579938"/>
              <a:ext cx="465137"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40" name="Rectangle 40">
              <a:extLst>
                <a:ext uri="{FF2B5EF4-FFF2-40B4-BE49-F238E27FC236}">
                  <a16:creationId xmlns:a16="http://schemas.microsoft.com/office/drawing/2014/main" id="{25F57D31-7FF2-4B4E-8A29-1B8A88D2D688}"/>
                </a:ext>
              </a:extLst>
            </p:cNvPr>
            <p:cNvSpPr>
              <a:spLocks noChangeArrowheads="1"/>
            </p:cNvSpPr>
            <p:nvPr/>
          </p:nvSpPr>
          <p:spPr bwMode="auto">
            <a:xfrm>
              <a:off x="1670050" y="5372100"/>
              <a:ext cx="463550" cy="16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grpSp>
      <p:sp>
        <p:nvSpPr>
          <p:cNvPr id="3" name="文本框 2">
            <a:extLst>
              <a:ext uri="{FF2B5EF4-FFF2-40B4-BE49-F238E27FC236}">
                <a16:creationId xmlns:a16="http://schemas.microsoft.com/office/drawing/2014/main" id="{74815B5C-A9CC-48BB-84C2-DE84E4293CDC}"/>
              </a:ext>
            </a:extLst>
          </p:cNvPr>
          <p:cNvSpPr txBox="1"/>
          <p:nvPr/>
        </p:nvSpPr>
        <p:spPr>
          <a:xfrm>
            <a:off x="9221787" y="4926779"/>
            <a:ext cx="1555750" cy="536237"/>
          </a:xfrm>
          <a:prstGeom prst="rect">
            <a:avLst/>
          </a:prstGeom>
          <a:noFill/>
        </p:spPr>
        <p:txBody>
          <a:bodyPr wrap="square" rtlCol="0">
            <a:spAutoFit/>
          </a:bodyPr>
          <a:lstStyle/>
          <a:p>
            <a:pPr>
              <a:lnSpc>
                <a:spcPct val="90000"/>
              </a:lnSpc>
              <a:spcBef>
                <a:spcPts val="20"/>
              </a:spcBef>
              <a:spcAft>
                <a:spcPts val="20"/>
              </a:spcAft>
            </a:pPr>
            <a:r>
              <a:rPr lang="en-US" altLang="zh-CN" sz="3200" dirty="0">
                <a:cs typeface="+mn-ea"/>
                <a:sym typeface="+mn-lt"/>
              </a:rPr>
              <a:t>b:101</a:t>
            </a:r>
            <a:endParaRPr lang="zh-CN" altLang="en-US" sz="3200" dirty="0">
              <a:cs typeface="+mn-ea"/>
              <a:sym typeface="+mn-lt"/>
            </a:endParaRPr>
          </a:p>
        </p:txBody>
      </p:sp>
      <p:sp>
        <p:nvSpPr>
          <p:cNvPr id="43" name="任意多边形: 形状 42">
            <a:extLst>
              <a:ext uri="{FF2B5EF4-FFF2-40B4-BE49-F238E27FC236}">
                <a16:creationId xmlns:a16="http://schemas.microsoft.com/office/drawing/2014/main" id="{B42A0668-5561-40D7-B134-6BFFBB3F1AA4}"/>
              </a:ext>
            </a:extLst>
          </p:cNvPr>
          <p:cNvSpPr/>
          <p:nvPr/>
        </p:nvSpPr>
        <p:spPr>
          <a:xfrm>
            <a:off x="3060441" y="2537409"/>
            <a:ext cx="4945224" cy="2538444"/>
          </a:xfrm>
          <a:custGeom>
            <a:avLst/>
            <a:gdLst>
              <a:gd name="connsiteX0" fmla="*/ 0 w 4945224"/>
              <a:gd name="connsiteY0" fmla="*/ 1903962 h 2538444"/>
              <a:gd name="connsiteX1" fmla="*/ 1156996 w 4945224"/>
              <a:gd name="connsiteY1" fmla="*/ 1885301 h 2538444"/>
              <a:gd name="connsiteX2" fmla="*/ 1268963 w 4945224"/>
              <a:gd name="connsiteY2" fmla="*/ 1866640 h 2538444"/>
              <a:gd name="connsiteX3" fmla="*/ 1922106 w 4945224"/>
              <a:gd name="connsiteY3" fmla="*/ 1903962 h 2538444"/>
              <a:gd name="connsiteX4" fmla="*/ 2239347 w 4945224"/>
              <a:gd name="connsiteY4" fmla="*/ 1978607 h 2538444"/>
              <a:gd name="connsiteX5" fmla="*/ 2295330 w 4945224"/>
              <a:gd name="connsiteY5" fmla="*/ 2127897 h 2538444"/>
              <a:gd name="connsiteX6" fmla="*/ 2313992 w 4945224"/>
              <a:gd name="connsiteY6" fmla="*/ 2202542 h 2538444"/>
              <a:gd name="connsiteX7" fmla="*/ 2444620 w 4945224"/>
              <a:gd name="connsiteY7" fmla="*/ 2333171 h 2538444"/>
              <a:gd name="connsiteX8" fmla="*/ 2575249 w 4945224"/>
              <a:gd name="connsiteY8" fmla="*/ 2407815 h 2538444"/>
              <a:gd name="connsiteX9" fmla="*/ 2724539 w 4945224"/>
              <a:gd name="connsiteY9" fmla="*/ 2482460 h 2538444"/>
              <a:gd name="connsiteX10" fmla="*/ 2780522 w 4945224"/>
              <a:gd name="connsiteY10" fmla="*/ 2501122 h 2538444"/>
              <a:gd name="connsiteX11" fmla="*/ 3060441 w 4945224"/>
              <a:gd name="connsiteY11" fmla="*/ 2538444 h 2538444"/>
              <a:gd name="connsiteX12" fmla="*/ 3415004 w 4945224"/>
              <a:gd name="connsiteY12" fmla="*/ 2519783 h 2538444"/>
              <a:gd name="connsiteX13" fmla="*/ 3545632 w 4945224"/>
              <a:gd name="connsiteY13" fmla="*/ 2445138 h 2538444"/>
              <a:gd name="connsiteX14" fmla="*/ 3582955 w 4945224"/>
              <a:gd name="connsiteY14" fmla="*/ 2407815 h 2538444"/>
              <a:gd name="connsiteX15" fmla="*/ 3694922 w 4945224"/>
              <a:gd name="connsiteY15" fmla="*/ 2221203 h 2538444"/>
              <a:gd name="connsiteX16" fmla="*/ 3769567 w 4945224"/>
              <a:gd name="connsiteY16" fmla="*/ 2109236 h 2538444"/>
              <a:gd name="connsiteX17" fmla="*/ 3825551 w 4945224"/>
              <a:gd name="connsiteY17" fmla="*/ 1978607 h 2538444"/>
              <a:gd name="connsiteX18" fmla="*/ 3881535 w 4945224"/>
              <a:gd name="connsiteY18" fmla="*/ 672322 h 2538444"/>
              <a:gd name="connsiteX19" fmla="*/ 3900196 w 4945224"/>
              <a:gd name="connsiteY19" fmla="*/ 616338 h 2538444"/>
              <a:gd name="connsiteX20" fmla="*/ 3937518 w 4945224"/>
              <a:gd name="connsiteY20" fmla="*/ 485709 h 2538444"/>
              <a:gd name="connsiteX21" fmla="*/ 4012163 w 4945224"/>
              <a:gd name="connsiteY21" fmla="*/ 411064 h 2538444"/>
              <a:gd name="connsiteX22" fmla="*/ 4142792 w 4945224"/>
              <a:gd name="connsiteY22" fmla="*/ 261775 h 2538444"/>
              <a:gd name="connsiteX23" fmla="*/ 4198775 w 4945224"/>
              <a:gd name="connsiteY23" fmla="*/ 224452 h 2538444"/>
              <a:gd name="connsiteX24" fmla="*/ 4236098 w 4945224"/>
              <a:gd name="connsiteY24" fmla="*/ 168469 h 2538444"/>
              <a:gd name="connsiteX25" fmla="*/ 4310743 w 4945224"/>
              <a:gd name="connsiteY25" fmla="*/ 149807 h 2538444"/>
              <a:gd name="connsiteX26" fmla="*/ 4404049 w 4945224"/>
              <a:gd name="connsiteY26" fmla="*/ 112485 h 2538444"/>
              <a:gd name="connsiteX27" fmla="*/ 4460032 w 4945224"/>
              <a:gd name="connsiteY27" fmla="*/ 93824 h 2538444"/>
              <a:gd name="connsiteX28" fmla="*/ 4609322 w 4945224"/>
              <a:gd name="connsiteY28" fmla="*/ 37840 h 2538444"/>
              <a:gd name="connsiteX29" fmla="*/ 4665306 w 4945224"/>
              <a:gd name="connsiteY29" fmla="*/ 19179 h 2538444"/>
              <a:gd name="connsiteX30" fmla="*/ 4945224 w 4945224"/>
              <a:gd name="connsiteY30" fmla="*/ 518 h 253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945224" h="2538444">
                <a:moveTo>
                  <a:pt x="0" y="1903962"/>
                </a:moveTo>
                <a:lnTo>
                  <a:pt x="1156996" y="1885301"/>
                </a:lnTo>
                <a:cubicBezTo>
                  <a:pt x="1194817" y="1884189"/>
                  <a:pt x="1231137" y="1865717"/>
                  <a:pt x="1268963" y="1866640"/>
                </a:cubicBezTo>
                <a:cubicBezTo>
                  <a:pt x="1486968" y="1871957"/>
                  <a:pt x="1704392" y="1891521"/>
                  <a:pt x="1922106" y="1903962"/>
                </a:cubicBezTo>
                <a:cubicBezTo>
                  <a:pt x="2127033" y="1955194"/>
                  <a:pt x="2021323" y="1930158"/>
                  <a:pt x="2239347" y="1978607"/>
                </a:cubicBezTo>
                <a:cubicBezTo>
                  <a:pt x="2259069" y="2027912"/>
                  <a:pt x="2280701" y="2076697"/>
                  <a:pt x="2295330" y="2127897"/>
                </a:cubicBezTo>
                <a:cubicBezTo>
                  <a:pt x="2302376" y="2152558"/>
                  <a:pt x="2302522" y="2179602"/>
                  <a:pt x="2313992" y="2202542"/>
                </a:cubicBezTo>
                <a:cubicBezTo>
                  <a:pt x="2347168" y="2268894"/>
                  <a:pt x="2386562" y="2291701"/>
                  <a:pt x="2444620" y="2333171"/>
                </a:cubicBezTo>
                <a:cubicBezTo>
                  <a:pt x="2506163" y="2377130"/>
                  <a:pt x="2502358" y="2371370"/>
                  <a:pt x="2575249" y="2407815"/>
                </a:cubicBezTo>
                <a:cubicBezTo>
                  <a:pt x="2640390" y="2472958"/>
                  <a:pt x="2595878" y="2439573"/>
                  <a:pt x="2724539" y="2482460"/>
                </a:cubicBezTo>
                <a:cubicBezTo>
                  <a:pt x="2743200" y="2488680"/>
                  <a:pt x="2761119" y="2497888"/>
                  <a:pt x="2780522" y="2501122"/>
                </a:cubicBezTo>
                <a:cubicBezTo>
                  <a:pt x="2948052" y="2529043"/>
                  <a:pt x="2854884" y="2515605"/>
                  <a:pt x="3060441" y="2538444"/>
                </a:cubicBezTo>
                <a:cubicBezTo>
                  <a:pt x="3178629" y="2532224"/>
                  <a:pt x="3297139" y="2530498"/>
                  <a:pt x="3415004" y="2519783"/>
                </a:cubicBezTo>
                <a:cubicBezTo>
                  <a:pt x="3466164" y="2515132"/>
                  <a:pt x="3509531" y="2475222"/>
                  <a:pt x="3545632" y="2445138"/>
                </a:cubicBezTo>
                <a:cubicBezTo>
                  <a:pt x="3559148" y="2433874"/>
                  <a:pt x="3572398" y="2421890"/>
                  <a:pt x="3582955" y="2407815"/>
                </a:cubicBezTo>
                <a:cubicBezTo>
                  <a:pt x="3720524" y="2224390"/>
                  <a:pt x="3608086" y="2365930"/>
                  <a:pt x="3694922" y="2221203"/>
                </a:cubicBezTo>
                <a:cubicBezTo>
                  <a:pt x="3718000" y="2182739"/>
                  <a:pt x="3755383" y="2151790"/>
                  <a:pt x="3769567" y="2109236"/>
                </a:cubicBezTo>
                <a:cubicBezTo>
                  <a:pt x="3797025" y="2026861"/>
                  <a:pt x="3779431" y="2070846"/>
                  <a:pt x="3825551" y="1978607"/>
                </a:cubicBezTo>
                <a:cubicBezTo>
                  <a:pt x="3939682" y="1407948"/>
                  <a:pt x="3840610" y="1961455"/>
                  <a:pt x="3881535" y="672322"/>
                </a:cubicBezTo>
                <a:cubicBezTo>
                  <a:pt x="3882159" y="652661"/>
                  <a:pt x="3894792" y="635252"/>
                  <a:pt x="3900196" y="616338"/>
                </a:cubicBezTo>
                <a:cubicBezTo>
                  <a:pt x="3902612" y="607882"/>
                  <a:pt x="3926865" y="500623"/>
                  <a:pt x="3937518" y="485709"/>
                </a:cubicBezTo>
                <a:cubicBezTo>
                  <a:pt x="3957971" y="457075"/>
                  <a:pt x="3991050" y="439214"/>
                  <a:pt x="4012163" y="411064"/>
                </a:cubicBezTo>
                <a:cubicBezTo>
                  <a:pt x="4046552" y="365213"/>
                  <a:pt x="4094474" y="293988"/>
                  <a:pt x="4142792" y="261775"/>
                </a:cubicBezTo>
                <a:lnTo>
                  <a:pt x="4198775" y="224452"/>
                </a:lnTo>
                <a:cubicBezTo>
                  <a:pt x="4211216" y="205791"/>
                  <a:pt x="4217437" y="180910"/>
                  <a:pt x="4236098" y="168469"/>
                </a:cubicBezTo>
                <a:cubicBezTo>
                  <a:pt x="4257438" y="154242"/>
                  <a:pt x="4286412" y="157917"/>
                  <a:pt x="4310743" y="149807"/>
                </a:cubicBezTo>
                <a:cubicBezTo>
                  <a:pt x="4342522" y="139214"/>
                  <a:pt x="4372684" y="124247"/>
                  <a:pt x="4404049" y="112485"/>
                </a:cubicBezTo>
                <a:cubicBezTo>
                  <a:pt x="4422467" y="105578"/>
                  <a:pt x="4441371" y="100044"/>
                  <a:pt x="4460032" y="93824"/>
                </a:cubicBezTo>
                <a:cubicBezTo>
                  <a:pt x="4552190" y="32385"/>
                  <a:pt x="4480188" y="70123"/>
                  <a:pt x="4609322" y="37840"/>
                </a:cubicBezTo>
                <a:cubicBezTo>
                  <a:pt x="4628405" y="33069"/>
                  <a:pt x="4645953" y="22698"/>
                  <a:pt x="4665306" y="19179"/>
                </a:cubicBezTo>
                <a:cubicBezTo>
                  <a:pt x="4797647" y="-4883"/>
                  <a:pt x="4816674" y="518"/>
                  <a:pt x="4945224" y="518"/>
                </a:cubicBezTo>
              </a:path>
            </a:pathLst>
          </a:custGeom>
          <a:ln w="57150"/>
        </p:spPr>
        <p:style>
          <a:lnRef idx="3">
            <a:schemeClr val="accent2"/>
          </a:lnRef>
          <a:fillRef idx="0">
            <a:schemeClr val="accent2"/>
          </a:fillRef>
          <a:effectRef idx="2">
            <a:schemeClr val="accent2"/>
          </a:effectRef>
          <a:fontRef idx="minor">
            <a:schemeClr val="tx1"/>
          </a:fontRef>
        </p:style>
        <p:txBody>
          <a:bodyPr rtlCol="0" anchor="ctr"/>
          <a:lstStyle/>
          <a:p>
            <a:pPr algn="ctr">
              <a:lnSpc>
                <a:spcPct val="90000"/>
              </a:lnSpc>
              <a:spcBef>
                <a:spcPts val="20"/>
              </a:spcBef>
              <a:spcAft>
                <a:spcPts val="20"/>
              </a:spcAft>
            </a:pPr>
            <a:endParaRPr lang="zh-CN" altLang="en-US">
              <a:cs typeface="+mn-ea"/>
              <a:sym typeface="+mn-lt"/>
            </a:endParaRPr>
          </a:p>
        </p:txBody>
      </p:sp>
    </p:spTree>
    <p:extLst>
      <p:ext uri="{BB962C8B-B14F-4D97-AF65-F5344CB8AC3E}">
        <p14:creationId xmlns:p14="http://schemas.microsoft.com/office/powerpoint/2010/main" val="32907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6B153755-28EE-46C0-93BC-575208E2D074}"/>
              </a:ext>
            </a:extLst>
          </p:cNvPr>
          <p:cNvSpPr/>
          <p:nvPr/>
        </p:nvSpPr>
        <p:spPr>
          <a:xfrm>
            <a:off x="0" y="571500"/>
            <a:ext cx="12192000" cy="83981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lnSpc>
                <a:spcPct val="90000"/>
              </a:lnSpc>
              <a:spcBef>
                <a:spcPts val="20"/>
              </a:spcBef>
              <a:spcAft>
                <a:spcPts val="20"/>
              </a:spcAft>
            </a:pPr>
            <a:endParaRPr lang="zh-CN" altLang="en-US">
              <a:cs typeface="+mn-ea"/>
              <a:sym typeface="+mn-lt"/>
            </a:endParaRPr>
          </a:p>
        </p:txBody>
      </p:sp>
      <p:sp>
        <p:nvSpPr>
          <p:cNvPr id="2" name="标题 1">
            <a:extLst>
              <a:ext uri="{FF2B5EF4-FFF2-40B4-BE49-F238E27FC236}">
                <a16:creationId xmlns:a16="http://schemas.microsoft.com/office/drawing/2014/main" id="{86161999-2DE0-420E-BC9D-F6848AD1F997}"/>
              </a:ext>
            </a:extLst>
          </p:cNvPr>
          <p:cNvSpPr>
            <a:spLocks noGrp="1"/>
          </p:cNvSpPr>
          <p:nvPr>
            <p:ph type="title"/>
          </p:nvPr>
        </p:nvSpPr>
        <p:spPr/>
        <p:txBody>
          <a:bodyPr/>
          <a:lstStyle/>
          <a:p>
            <a:pPr>
              <a:spcBef>
                <a:spcPct val="20000"/>
              </a:spcBef>
              <a:spcAft>
                <a:spcPts val="20"/>
              </a:spcAft>
            </a:pPr>
            <a:r>
              <a:rPr lang="en-US" altLang="zh-CN" dirty="0">
                <a:latin typeface="+mn-lt"/>
                <a:ea typeface="+mn-ea"/>
                <a:cs typeface="+mn-ea"/>
                <a:sym typeface="+mn-lt"/>
              </a:rPr>
              <a:t>Huffman</a:t>
            </a:r>
            <a:r>
              <a:rPr lang="zh-CN" altLang="en-US" dirty="0">
                <a:latin typeface="+mn-lt"/>
                <a:ea typeface="+mn-ea"/>
                <a:cs typeface="+mn-ea"/>
                <a:sym typeface="+mn-lt"/>
              </a:rPr>
              <a:t>编码 </a:t>
            </a:r>
            <a:r>
              <a:rPr lang="en-US" altLang="zh-CN" dirty="0">
                <a:latin typeface="+mn-lt"/>
                <a:ea typeface="+mn-ea"/>
                <a:cs typeface="+mn-ea"/>
                <a:sym typeface="+mn-lt"/>
              </a:rPr>
              <a:t>—— </a:t>
            </a:r>
            <a:r>
              <a:rPr lang="zh-CN" altLang="en-US" dirty="0">
                <a:latin typeface="+mn-lt"/>
                <a:ea typeface="+mn-ea"/>
                <a:cs typeface="+mn-ea"/>
                <a:sym typeface="+mn-lt"/>
              </a:rPr>
              <a:t>算法</a:t>
            </a:r>
          </a:p>
        </p:txBody>
      </p:sp>
      <p:grpSp>
        <p:nvGrpSpPr>
          <p:cNvPr id="41" name="组合 40">
            <a:extLst>
              <a:ext uri="{FF2B5EF4-FFF2-40B4-BE49-F238E27FC236}">
                <a16:creationId xmlns:a16="http://schemas.microsoft.com/office/drawing/2014/main" id="{6E3B6440-F881-48B6-8C2D-6C3476EFB774}"/>
              </a:ext>
            </a:extLst>
          </p:cNvPr>
          <p:cNvGrpSpPr/>
          <p:nvPr/>
        </p:nvGrpSpPr>
        <p:grpSpPr>
          <a:xfrm>
            <a:off x="1371600" y="2047054"/>
            <a:ext cx="8604250" cy="4103687"/>
            <a:chOff x="0" y="1700213"/>
            <a:chExt cx="8604250" cy="4103687"/>
          </a:xfrm>
        </p:grpSpPr>
        <p:sp>
          <p:nvSpPr>
            <p:cNvPr id="4" name="Rectangle 3">
              <a:extLst>
                <a:ext uri="{FF2B5EF4-FFF2-40B4-BE49-F238E27FC236}">
                  <a16:creationId xmlns:a16="http://schemas.microsoft.com/office/drawing/2014/main" id="{FEEF7895-CFF3-40AE-90C0-935361C3DF28}"/>
                </a:ext>
              </a:extLst>
            </p:cNvPr>
            <p:cNvSpPr>
              <a:spLocks noChangeArrowheads="1"/>
            </p:cNvSpPr>
            <p:nvPr/>
          </p:nvSpPr>
          <p:spPr bwMode="auto">
            <a:xfrm>
              <a:off x="42863" y="4691063"/>
              <a:ext cx="720725" cy="33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c</a:t>
              </a:r>
              <a:endParaRPr kumimoji="1" lang="en-US" altLang="zh-CN" sz="1400" b="1">
                <a:cs typeface="+mn-ea"/>
                <a:sym typeface="+mn-lt"/>
              </a:endParaRPr>
            </a:p>
          </p:txBody>
        </p:sp>
        <p:sp>
          <p:nvSpPr>
            <p:cNvPr id="5" name="Rectangle 4">
              <a:extLst>
                <a:ext uri="{FF2B5EF4-FFF2-40B4-BE49-F238E27FC236}">
                  <a16:creationId xmlns:a16="http://schemas.microsoft.com/office/drawing/2014/main" id="{1B3940D7-8E28-43AE-8085-47249E38DC46}"/>
                </a:ext>
              </a:extLst>
            </p:cNvPr>
            <p:cNvSpPr>
              <a:spLocks noChangeArrowheads="1"/>
            </p:cNvSpPr>
            <p:nvPr/>
          </p:nvSpPr>
          <p:spPr bwMode="auto">
            <a:xfrm>
              <a:off x="0" y="3962400"/>
              <a:ext cx="842963"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b</a:t>
              </a:r>
              <a:endParaRPr kumimoji="1" lang="en-US" altLang="zh-CN" sz="1400" b="1" i="1">
                <a:cs typeface="+mn-ea"/>
                <a:sym typeface="+mn-lt"/>
              </a:endParaRPr>
            </a:p>
          </p:txBody>
        </p:sp>
        <p:sp>
          <p:nvSpPr>
            <p:cNvPr id="6" name="Rectangle 5">
              <a:extLst>
                <a:ext uri="{FF2B5EF4-FFF2-40B4-BE49-F238E27FC236}">
                  <a16:creationId xmlns:a16="http://schemas.microsoft.com/office/drawing/2014/main" id="{7387E693-4464-4583-AF92-5A26779B81A4}"/>
                </a:ext>
              </a:extLst>
            </p:cNvPr>
            <p:cNvSpPr>
              <a:spLocks noChangeArrowheads="1"/>
            </p:cNvSpPr>
            <p:nvPr/>
          </p:nvSpPr>
          <p:spPr bwMode="auto">
            <a:xfrm>
              <a:off x="100013" y="3200400"/>
              <a:ext cx="6477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a</a:t>
              </a:r>
              <a:endParaRPr kumimoji="1" lang="en-US" altLang="zh-CN" sz="1400" b="1">
                <a:cs typeface="+mn-ea"/>
                <a:sym typeface="+mn-lt"/>
              </a:endParaRPr>
            </a:p>
          </p:txBody>
        </p:sp>
        <p:sp>
          <p:nvSpPr>
            <p:cNvPr id="7" name="Rectangle 6">
              <a:extLst>
                <a:ext uri="{FF2B5EF4-FFF2-40B4-BE49-F238E27FC236}">
                  <a16:creationId xmlns:a16="http://schemas.microsoft.com/office/drawing/2014/main" id="{A97A49EF-8076-40ED-8E07-54C8A5A05E05}"/>
                </a:ext>
              </a:extLst>
            </p:cNvPr>
            <p:cNvSpPr>
              <a:spLocks noChangeArrowheads="1"/>
            </p:cNvSpPr>
            <p:nvPr/>
          </p:nvSpPr>
          <p:spPr bwMode="auto">
            <a:xfrm>
              <a:off x="157163" y="1758950"/>
              <a:ext cx="647700"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2400" b="1" i="1">
                  <a:cs typeface="+mn-ea"/>
                  <a:sym typeface="+mn-lt"/>
                </a:rPr>
                <a:t>f</a:t>
              </a:r>
              <a:endParaRPr kumimoji="1" lang="en-US" altLang="zh-CN" sz="2400" b="1">
                <a:cs typeface="+mn-ea"/>
                <a:sym typeface="+mn-lt"/>
              </a:endParaRPr>
            </a:p>
          </p:txBody>
        </p:sp>
        <p:sp>
          <p:nvSpPr>
            <p:cNvPr id="8" name="Rectangle 7">
              <a:extLst>
                <a:ext uri="{FF2B5EF4-FFF2-40B4-BE49-F238E27FC236}">
                  <a16:creationId xmlns:a16="http://schemas.microsoft.com/office/drawing/2014/main" id="{F0BC30E2-DF4D-4BDB-8912-31D078DC44FE}"/>
                </a:ext>
              </a:extLst>
            </p:cNvPr>
            <p:cNvSpPr>
              <a:spLocks noChangeArrowheads="1"/>
            </p:cNvSpPr>
            <p:nvPr/>
          </p:nvSpPr>
          <p:spPr bwMode="auto">
            <a:xfrm>
              <a:off x="55563" y="2506663"/>
              <a:ext cx="720725" cy="33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e</a:t>
              </a:r>
              <a:endParaRPr kumimoji="1" lang="en-US" altLang="zh-CN" sz="1400" b="1">
                <a:cs typeface="+mn-ea"/>
                <a:sym typeface="+mn-lt"/>
              </a:endParaRPr>
            </a:p>
          </p:txBody>
        </p:sp>
        <p:sp>
          <p:nvSpPr>
            <p:cNvPr id="9" name="Oval 8">
              <a:extLst>
                <a:ext uri="{FF2B5EF4-FFF2-40B4-BE49-F238E27FC236}">
                  <a16:creationId xmlns:a16="http://schemas.microsoft.com/office/drawing/2014/main" id="{7A9F6A70-0C42-4204-BEB3-1F96DB2B5AD4}"/>
                </a:ext>
              </a:extLst>
            </p:cNvPr>
            <p:cNvSpPr>
              <a:spLocks noChangeArrowheads="1"/>
            </p:cNvSpPr>
            <p:nvPr/>
          </p:nvSpPr>
          <p:spPr bwMode="auto">
            <a:xfrm>
              <a:off x="611188" y="1700213"/>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7/22</a:t>
              </a:r>
            </a:p>
          </p:txBody>
        </p:sp>
        <p:sp>
          <p:nvSpPr>
            <p:cNvPr id="10" name="Oval 9">
              <a:extLst>
                <a:ext uri="{FF2B5EF4-FFF2-40B4-BE49-F238E27FC236}">
                  <a16:creationId xmlns:a16="http://schemas.microsoft.com/office/drawing/2014/main" id="{2CBBFC11-CB6F-4ABC-89DE-9B47879E4947}"/>
                </a:ext>
              </a:extLst>
            </p:cNvPr>
            <p:cNvSpPr>
              <a:spLocks noChangeArrowheads="1"/>
            </p:cNvSpPr>
            <p:nvPr/>
          </p:nvSpPr>
          <p:spPr bwMode="auto">
            <a:xfrm>
              <a:off x="611188" y="2476500"/>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5/22</a:t>
              </a:r>
            </a:p>
          </p:txBody>
        </p:sp>
        <p:sp>
          <p:nvSpPr>
            <p:cNvPr id="11" name="Oval 10">
              <a:extLst>
                <a:ext uri="{FF2B5EF4-FFF2-40B4-BE49-F238E27FC236}">
                  <a16:creationId xmlns:a16="http://schemas.microsoft.com/office/drawing/2014/main" id="{34B43279-1EB1-4995-8E0D-6F2D855D97B3}"/>
                </a:ext>
              </a:extLst>
            </p:cNvPr>
            <p:cNvSpPr>
              <a:spLocks noChangeArrowheads="1"/>
            </p:cNvSpPr>
            <p:nvPr/>
          </p:nvSpPr>
          <p:spPr bwMode="auto">
            <a:xfrm>
              <a:off x="611188" y="3200400"/>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4/22</a:t>
              </a:r>
            </a:p>
          </p:txBody>
        </p:sp>
        <p:sp>
          <p:nvSpPr>
            <p:cNvPr id="12" name="Oval 11">
              <a:extLst>
                <a:ext uri="{FF2B5EF4-FFF2-40B4-BE49-F238E27FC236}">
                  <a16:creationId xmlns:a16="http://schemas.microsoft.com/office/drawing/2014/main" id="{5C2B82F8-3778-487F-9B9E-7F37EE63503F}"/>
                </a:ext>
              </a:extLst>
            </p:cNvPr>
            <p:cNvSpPr>
              <a:spLocks noChangeArrowheads="1"/>
            </p:cNvSpPr>
            <p:nvPr/>
          </p:nvSpPr>
          <p:spPr bwMode="auto">
            <a:xfrm>
              <a:off x="611188" y="4656138"/>
              <a:ext cx="981075"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2/22</a:t>
              </a:r>
            </a:p>
          </p:txBody>
        </p:sp>
        <p:cxnSp>
          <p:nvCxnSpPr>
            <p:cNvPr id="13" name="AutoShape 12">
              <a:extLst>
                <a:ext uri="{FF2B5EF4-FFF2-40B4-BE49-F238E27FC236}">
                  <a16:creationId xmlns:a16="http://schemas.microsoft.com/office/drawing/2014/main" id="{9559460B-D942-418A-9D5A-D79B814D2A05}"/>
                </a:ext>
              </a:extLst>
            </p:cNvPr>
            <p:cNvCxnSpPr>
              <a:cxnSpLocks noChangeShapeType="1"/>
            </p:cNvCxnSpPr>
            <p:nvPr/>
          </p:nvCxnSpPr>
          <p:spPr bwMode="auto">
            <a:xfrm>
              <a:off x="1641475" y="4811713"/>
              <a:ext cx="1588" cy="736600"/>
            </a:xfrm>
            <a:prstGeom prst="bentConnector3">
              <a:avLst>
                <a:gd name="adj1" fmla="val 309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DF29C4F2-E44B-472C-AAF8-47D5EB7C0634}"/>
                </a:ext>
              </a:extLst>
            </p:cNvPr>
            <p:cNvCxnSpPr>
              <a:cxnSpLocks noChangeShapeType="1"/>
              <a:stCxn id="9" idx="6"/>
            </p:cNvCxnSpPr>
            <p:nvPr/>
          </p:nvCxnSpPr>
          <p:spPr bwMode="auto">
            <a:xfrm>
              <a:off x="1597025" y="1916113"/>
              <a:ext cx="3530600" cy="2649537"/>
            </a:xfrm>
            <a:prstGeom prst="bentConnector3">
              <a:avLst>
                <a:gd name="adj1" fmla="val 11416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Rectangle 14">
              <a:extLst>
                <a:ext uri="{FF2B5EF4-FFF2-40B4-BE49-F238E27FC236}">
                  <a16:creationId xmlns:a16="http://schemas.microsoft.com/office/drawing/2014/main" id="{CE3B993B-8F10-4439-8452-0F2CE3269CB1}"/>
                </a:ext>
              </a:extLst>
            </p:cNvPr>
            <p:cNvSpPr>
              <a:spLocks noChangeArrowheads="1"/>
            </p:cNvSpPr>
            <p:nvPr/>
          </p:nvSpPr>
          <p:spPr bwMode="auto">
            <a:xfrm>
              <a:off x="6926263" y="2060575"/>
              <a:ext cx="465137" cy="16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16" name="Rectangle 15">
              <a:extLst>
                <a:ext uri="{FF2B5EF4-FFF2-40B4-BE49-F238E27FC236}">
                  <a16:creationId xmlns:a16="http://schemas.microsoft.com/office/drawing/2014/main" id="{D18A54C2-CBEA-4629-8073-223B414B0295}"/>
                </a:ext>
              </a:extLst>
            </p:cNvPr>
            <p:cNvSpPr>
              <a:spLocks noChangeArrowheads="1"/>
            </p:cNvSpPr>
            <p:nvPr/>
          </p:nvSpPr>
          <p:spPr bwMode="auto">
            <a:xfrm>
              <a:off x="6845300" y="2636838"/>
              <a:ext cx="463550"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sp>
          <p:nvSpPr>
            <p:cNvPr id="17" name="Rectangle 17">
              <a:extLst>
                <a:ext uri="{FF2B5EF4-FFF2-40B4-BE49-F238E27FC236}">
                  <a16:creationId xmlns:a16="http://schemas.microsoft.com/office/drawing/2014/main" id="{DDEC8E05-6D5B-4D3A-8985-3FCF927334D9}"/>
                </a:ext>
              </a:extLst>
            </p:cNvPr>
            <p:cNvSpPr>
              <a:spLocks noChangeArrowheads="1"/>
            </p:cNvSpPr>
            <p:nvPr/>
          </p:nvSpPr>
          <p:spPr bwMode="auto">
            <a:xfrm>
              <a:off x="42863" y="5387975"/>
              <a:ext cx="720725"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d</a:t>
              </a:r>
              <a:endParaRPr kumimoji="1" lang="en-US" altLang="zh-CN" sz="1400" b="1">
                <a:cs typeface="+mn-ea"/>
                <a:sym typeface="+mn-lt"/>
              </a:endParaRPr>
            </a:p>
          </p:txBody>
        </p:sp>
        <p:sp>
          <p:nvSpPr>
            <p:cNvPr id="18" name="Oval 18">
              <a:extLst>
                <a:ext uri="{FF2B5EF4-FFF2-40B4-BE49-F238E27FC236}">
                  <a16:creationId xmlns:a16="http://schemas.microsoft.com/office/drawing/2014/main" id="{3EF1F81B-8438-46CE-82BF-6FD88728D237}"/>
                </a:ext>
              </a:extLst>
            </p:cNvPr>
            <p:cNvSpPr>
              <a:spLocks noChangeArrowheads="1"/>
            </p:cNvSpPr>
            <p:nvPr/>
          </p:nvSpPr>
          <p:spPr bwMode="auto">
            <a:xfrm>
              <a:off x="611188" y="5372100"/>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1/22</a:t>
              </a:r>
            </a:p>
          </p:txBody>
        </p:sp>
        <p:sp>
          <p:nvSpPr>
            <p:cNvPr id="19" name="Line 19">
              <a:extLst>
                <a:ext uri="{FF2B5EF4-FFF2-40B4-BE49-F238E27FC236}">
                  <a16:creationId xmlns:a16="http://schemas.microsoft.com/office/drawing/2014/main" id="{282A79A4-231D-4C42-8C9B-1F87A8157E87}"/>
                </a:ext>
              </a:extLst>
            </p:cNvPr>
            <p:cNvSpPr>
              <a:spLocks noChangeShapeType="1"/>
            </p:cNvSpPr>
            <p:nvPr/>
          </p:nvSpPr>
          <p:spPr bwMode="auto">
            <a:xfrm>
              <a:off x="2144713" y="5156200"/>
              <a:ext cx="361950" cy="15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sp>
          <p:nvSpPr>
            <p:cNvPr id="20" name="Oval 20">
              <a:extLst>
                <a:ext uri="{FF2B5EF4-FFF2-40B4-BE49-F238E27FC236}">
                  <a16:creationId xmlns:a16="http://schemas.microsoft.com/office/drawing/2014/main" id="{2D4D2D04-F3D6-40ED-881C-935BD45F9194}"/>
                </a:ext>
              </a:extLst>
            </p:cNvPr>
            <p:cNvSpPr>
              <a:spLocks noChangeArrowheads="1"/>
            </p:cNvSpPr>
            <p:nvPr/>
          </p:nvSpPr>
          <p:spPr bwMode="auto">
            <a:xfrm>
              <a:off x="2533650" y="4940300"/>
              <a:ext cx="885825"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3/22</a:t>
              </a:r>
            </a:p>
          </p:txBody>
        </p:sp>
        <p:cxnSp>
          <p:nvCxnSpPr>
            <p:cNvPr id="21" name="AutoShape 21">
              <a:extLst>
                <a:ext uri="{FF2B5EF4-FFF2-40B4-BE49-F238E27FC236}">
                  <a16:creationId xmlns:a16="http://schemas.microsoft.com/office/drawing/2014/main" id="{1D92EBDF-37A9-410C-9593-DAE97A85D14B}"/>
                </a:ext>
              </a:extLst>
            </p:cNvPr>
            <p:cNvCxnSpPr>
              <a:cxnSpLocks noChangeShapeType="1"/>
              <a:stCxn id="32" idx="6"/>
            </p:cNvCxnSpPr>
            <p:nvPr/>
          </p:nvCxnSpPr>
          <p:spPr bwMode="auto">
            <a:xfrm>
              <a:off x="1597025" y="4148138"/>
              <a:ext cx="1838325" cy="977900"/>
            </a:xfrm>
            <a:prstGeom prst="bentConnector3">
              <a:avLst>
                <a:gd name="adj1" fmla="val 12504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Line 22">
              <a:extLst>
                <a:ext uri="{FF2B5EF4-FFF2-40B4-BE49-F238E27FC236}">
                  <a16:creationId xmlns:a16="http://schemas.microsoft.com/office/drawing/2014/main" id="{3D30B14F-C5D8-499E-B990-C7FB8C2B10B6}"/>
                </a:ext>
              </a:extLst>
            </p:cNvPr>
            <p:cNvSpPr>
              <a:spLocks noChangeShapeType="1"/>
            </p:cNvSpPr>
            <p:nvPr/>
          </p:nvSpPr>
          <p:spPr bwMode="auto">
            <a:xfrm>
              <a:off x="3902075" y="4579938"/>
              <a:ext cx="303213" cy="15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sp>
          <p:nvSpPr>
            <p:cNvPr id="23" name="Oval 23">
              <a:extLst>
                <a:ext uri="{FF2B5EF4-FFF2-40B4-BE49-F238E27FC236}">
                  <a16:creationId xmlns:a16="http://schemas.microsoft.com/office/drawing/2014/main" id="{AB58B4E9-F274-4AC9-B333-2E2BF03A07FB}"/>
                </a:ext>
              </a:extLst>
            </p:cNvPr>
            <p:cNvSpPr>
              <a:spLocks noChangeArrowheads="1"/>
            </p:cNvSpPr>
            <p:nvPr/>
          </p:nvSpPr>
          <p:spPr bwMode="auto">
            <a:xfrm>
              <a:off x="4205288" y="4364038"/>
              <a:ext cx="942975"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6/22</a:t>
              </a:r>
            </a:p>
          </p:txBody>
        </p:sp>
        <p:cxnSp>
          <p:nvCxnSpPr>
            <p:cNvPr id="24" name="AutoShape 24">
              <a:extLst>
                <a:ext uri="{FF2B5EF4-FFF2-40B4-BE49-F238E27FC236}">
                  <a16:creationId xmlns:a16="http://schemas.microsoft.com/office/drawing/2014/main" id="{B990BA63-97A4-40CE-8119-10A7CEB31997}"/>
                </a:ext>
              </a:extLst>
            </p:cNvPr>
            <p:cNvCxnSpPr>
              <a:cxnSpLocks noChangeShapeType="1"/>
            </p:cNvCxnSpPr>
            <p:nvPr/>
          </p:nvCxnSpPr>
          <p:spPr bwMode="auto">
            <a:xfrm>
              <a:off x="1670050" y="2636838"/>
              <a:ext cx="1588" cy="736600"/>
            </a:xfrm>
            <a:prstGeom prst="bentConnector3">
              <a:avLst>
                <a:gd name="adj1" fmla="val 601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Line 25">
              <a:extLst>
                <a:ext uri="{FF2B5EF4-FFF2-40B4-BE49-F238E27FC236}">
                  <a16:creationId xmlns:a16="http://schemas.microsoft.com/office/drawing/2014/main" id="{A9C17731-5E33-4F44-98D5-102802771981}"/>
                </a:ext>
              </a:extLst>
            </p:cNvPr>
            <p:cNvSpPr>
              <a:spLocks noChangeShapeType="1"/>
            </p:cNvSpPr>
            <p:nvPr/>
          </p:nvSpPr>
          <p:spPr bwMode="auto">
            <a:xfrm>
              <a:off x="2620963" y="2881313"/>
              <a:ext cx="288925" cy="15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sp>
          <p:nvSpPr>
            <p:cNvPr id="26" name="Line 26">
              <a:extLst>
                <a:ext uri="{FF2B5EF4-FFF2-40B4-BE49-F238E27FC236}">
                  <a16:creationId xmlns:a16="http://schemas.microsoft.com/office/drawing/2014/main" id="{D4D2EB3D-85D8-4C29-B367-CB664FEEFDFA}"/>
                </a:ext>
              </a:extLst>
            </p:cNvPr>
            <p:cNvSpPr>
              <a:spLocks noChangeShapeType="1"/>
            </p:cNvSpPr>
            <p:nvPr/>
          </p:nvSpPr>
          <p:spPr bwMode="auto">
            <a:xfrm>
              <a:off x="5645150" y="2347913"/>
              <a:ext cx="430213" cy="15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cxnSp>
          <p:nvCxnSpPr>
            <p:cNvPr id="27" name="AutoShape 27">
              <a:extLst>
                <a:ext uri="{FF2B5EF4-FFF2-40B4-BE49-F238E27FC236}">
                  <a16:creationId xmlns:a16="http://schemas.microsoft.com/office/drawing/2014/main" id="{2CA5BA34-06A2-431D-B2C3-C1C7C0501C64}"/>
                </a:ext>
              </a:extLst>
            </p:cNvPr>
            <p:cNvCxnSpPr>
              <a:cxnSpLocks noChangeShapeType="1"/>
              <a:stCxn id="31" idx="6"/>
              <a:endCxn id="30" idx="6"/>
            </p:cNvCxnSpPr>
            <p:nvPr/>
          </p:nvCxnSpPr>
          <p:spPr bwMode="auto">
            <a:xfrm flipV="1">
              <a:off x="3924300" y="2347913"/>
              <a:ext cx="3095625" cy="504825"/>
            </a:xfrm>
            <a:prstGeom prst="bentConnector3">
              <a:avLst>
                <a:gd name="adj1" fmla="val 109435"/>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Oval 28">
              <a:extLst>
                <a:ext uri="{FF2B5EF4-FFF2-40B4-BE49-F238E27FC236}">
                  <a16:creationId xmlns:a16="http://schemas.microsoft.com/office/drawing/2014/main" id="{A21B3491-53F6-45E1-911C-70D0F9E10351}"/>
                </a:ext>
              </a:extLst>
            </p:cNvPr>
            <p:cNvSpPr>
              <a:spLocks noChangeArrowheads="1"/>
            </p:cNvSpPr>
            <p:nvPr/>
          </p:nvSpPr>
          <p:spPr bwMode="auto">
            <a:xfrm>
              <a:off x="7646988" y="2419350"/>
              <a:ext cx="957262"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22/22</a:t>
              </a:r>
            </a:p>
          </p:txBody>
        </p:sp>
        <p:sp>
          <p:nvSpPr>
            <p:cNvPr id="29" name="Line 29">
              <a:extLst>
                <a:ext uri="{FF2B5EF4-FFF2-40B4-BE49-F238E27FC236}">
                  <a16:creationId xmlns:a16="http://schemas.microsoft.com/office/drawing/2014/main" id="{6C42C988-F96B-4798-8186-8E512F84437C}"/>
                </a:ext>
              </a:extLst>
            </p:cNvPr>
            <p:cNvSpPr>
              <a:spLocks noChangeShapeType="1"/>
            </p:cNvSpPr>
            <p:nvPr/>
          </p:nvSpPr>
          <p:spPr bwMode="auto">
            <a:xfrm>
              <a:off x="7307263" y="2636838"/>
              <a:ext cx="338137" cy="15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sp>
          <p:nvSpPr>
            <p:cNvPr id="30" name="Oval 30">
              <a:extLst>
                <a:ext uri="{FF2B5EF4-FFF2-40B4-BE49-F238E27FC236}">
                  <a16:creationId xmlns:a16="http://schemas.microsoft.com/office/drawing/2014/main" id="{02EE48C9-CA9D-44C6-99B6-36A0FE622F21}"/>
                </a:ext>
              </a:extLst>
            </p:cNvPr>
            <p:cNvSpPr>
              <a:spLocks noChangeArrowheads="1"/>
            </p:cNvSpPr>
            <p:nvPr/>
          </p:nvSpPr>
          <p:spPr bwMode="auto">
            <a:xfrm>
              <a:off x="6062663" y="2132013"/>
              <a:ext cx="957262"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13/22</a:t>
              </a:r>
            </a:p>
          </p:txBody>
        </p:sp>
        <p:sp>
          <p:nvSpPr>
            <p:cNvPr id="31" name="Oval 31">
              <a:extLst>
                <a:ext uri="{FF2B5EF4-FFF2-40B4-BE49-F238E27FC236}">
                  <a16:creationId xmlns:a16="http://schemas.microsoft.com/office/drawing/2014/main" id="{A81F0BFF-5438-40F5-B8C0-87366D278C8E}"/>
                </a:ext>
              </a:extLst>
            </p:cNvPr>
            <p:cNvSpPr>
              <a:spLocks noChangeArrowheads="1"/>
            </p:cNvSpPr>
            <p:nvPr/>
          </p:nvSpPr>
          <p:spPr bwMode="auto">
            <a:xfrm>
              <a:off x="2916238" y="2636838"/>
              <a:ext cx="1008062"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9/22</a:t>
              </a:r>
            </a:p>
          </p:txBody>
        </p:sp>
        <p:sp>
          <p:nvSpPr>
            <p:cNvPr id="32" name="Oval 32">
              <a:extLst>
                <a:ext uri="{FF2B5EF4-FFF2-40B4-BE49-F238E27FC236}">
                  <a16:creationId xmlns:a16="http://schemas.microsoft.com/office/drawing/2014/main" id="{2F15F45F-B56B-4762-A34B-527F280CA799}"/>
                </a:ext>
              </a:extLst>
            </p:cNvPr>
            <p:cNvSpPr>
              <a:spLocks noChangeArrowheads="1"/>
            </p:cNvSpPr>
            <p:nvPr/>
          </p:nvSpPr>
          <p:spPr bwMode="auto">
            <a:xfrm>
              <a:off x="611188" y="3932238"/>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3/22</a:t>
              </a:r>
            </a:p>
          </p:txBody>
        </p:sp>
        <p:sp>
          <p:nvSpPr>
            <p:cNvPr id="33" name="Rectangle 33">
              <a:extLst>
                <a:ext uri="{FF2B5EF4-FFF2-40B4-BE49-F238E27FC236}">
                  <a16:creationId xmlns:a16="http://schemas.microsoft.com/office/drawing/2014/main" id="{0D632B87-72DC-464B-A38E-44F86C7553A3}"/>
                </a:ext>
              </a:extLst>
            </p:cNvPr>
            <p:cNvSpPr>
              <a:spLocks noChangeArrowheads="1"/>
            </p:cNvSpPr>
            <p:nvPr/>
          </p:nvSpPr>
          <p:spPr bwMode="auto">
            <a:xfrm>
              <a:off x="3830638" y="1700213"/>
              <a:ext cx="465137"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34" name="Rectangle 34">
              <a:extLst>
                <a:ext uri="{FF2B5EF4-FFF2-40B4-BE49-F238E27FC236}">
                  <a16:creationId xmlns:a16="http://schemas.microsoft.com/office/drawing/2014/main" id="{D2FA69CD-934E-44E7-B557-50AA22BC3A27}"/>
                </a:ext>
              </a:extLst>
            </p:cNvPr>
            <p:cNvSpPr>
              <a:spLocks noChangeArrowheads="1"/>
            </p:cNvSpPr>
            <p:nvPr/>
          </p:nvSpPr>
          <p:spPr bwMode="auto">
            <a:xfrm>
              <a:off x="5184775" y="4306888"/>
              <a:ext cx="463550"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sp>
          <p:nvSpPr>
            <p:cNvPr id="35" name="Rectangle 35">
              <a:extLst>
                <a:ext uri="{FF2B5EF4-FFF2-40B4-BE49-F238E27FC236}">
                  <a16:creationId xmlns:a16="http://schemas.microsoft.com/office/drawing/2014/main" id="{E6848751-8DA9-4FDA-87A0-D283D3F989C9}"/>
                </a:ext>
              </a:extLst>
            </p:cNvPr>
            <p:cNvSpPr>
              <a:spLocks noChangeArrowheads="1"/>
            </p:cNvSpPr>
            <p:nvPr/>
          </p:nvSpPr>
          <p:spPr bwMode="auto">
            <a:xfrm>
              <a:off x="1814513" y="2390775"/>
              <a:ext cx="465137" cy="16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36" name="Rectangle 36">
              <a:extLst>
                <a:ext uri="{FF2B5EF4-FFF2-40B4-BE49-F238E27FC236}">
                  <a16:creationId xmlns:a16="http://schemas.microsoft.com/office/drawing/2014/main" id="{A3123A1C-4553-431A-88EE-143CC64EA6EA}"/>
                </a:ext>
              </a:extLst>
            </p:cNvPr>
            <p:cNvSpPr>
              <a:spLocks noChangeArrowheads="1"/>
            </p:cNvSpPr>
            <p:nvPr/>
          </p:nvSpPr>
          <p:spPr bwMode="auto">
            <a:xfrm>
              <a:off x="1784350" y="3168650"/>
              <a:ext cx="463550" cy="16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sp>
          <p:nvSpPr>
            <p:cNvPr id="37" name="Rectangle 37">
              <a:extLst>
                <a:ext uri="{FF2B5EF4-FFF2-40B4-BE49-F238E27FC236}">
                  <a16:creationId xmlns:a16="http://schemas.microsoft.com/office/drawing/2014/main" id="{20125A2F-3D89-4D6F-BFF0-F40035417565}"/>
                </a:ext>
              </a:extLst>
            </p:cNvPr>
            <p:cNvSpPr>
              <a:spLocks noChangeArrowheads="1"/>
            </p:cNvSpPr>
            <p:nvPr/>
          </p:nvSpPr>
          <p:spPr bwMode="auto">
            <a:xfrm>
              <a:off x="2678113" y="3932238"/>
              <a:ext cx="465137"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38" name="Rectangle 38">
              <a:extLst>
                <a:ext uri="{FF2B5EF4-FFF2-40B4-BE49-F238E27FC236}">
                  <a16:creationId xmlns:a16="http://schemas.microsoft.com/office/drawing/2014/main" id="{F583514E-0E3B-44A4-AA50-ABEE630FF8EB}"/>
                </a:ext>
              </a:extLst>
            </p:cNvPr>
            <p:cNvSpPr>
              <a:spLocks noChangeArrowheads="1"/>
            </p:cNvSpPr>
            <p:nvPr/>
          </p:nvSpPr>
          <p:spPr bwMode="auto">
            <a:xfrm>
              <a:off x="3398838" y="4868863"/>
              <a:ext cx="463550"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sp>
          <p:nvSpPr>
            <p:cNvPr id="39" name="Rectangle 39">
              <a:extLst>
                <a:ext uri="{FF2B5EF4-FFF2-40B4-BE49-F238E27FC236}">
                  <a16:creationId xmlns:a16="http://schemas.microsoft.com/office/drawing/2014/main" id="{7BFEFA2B-46B4-4B14-9F01-40A6025B9065}"/>
                </a:ext>
              </a:extLst>
            </p:cNvPr>
            <p:cNvSpPr>
              <a:spLocks noChangeArrowheads="1"/>
            </p:cNvSpPr>
            <p:nvPr/>
          </p:nvSpPr>
          <p:spPr bwMode="auto">
            <a:xfrm>
              <a:off x="1598613" y="4579938"/>
              <a:ext cx="465137"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40" name="Rectangle 40">
              <a:extLst>
                <a:ext uri="{FF2B5EF4-FFF2-40B4-BE49-F238E27FC236}">
                  <a16:creationId xmlns:a16="http://schemas.microsoft.com/office/drawing/2014/main" id="{25F57D31-7FF2-4B4E-8A29-1B8A88D2D688}"/>
                </a:ext>
              </a:extLst>
            </p:cNvPr>
            <p:cNvSpPr>
              <a:spLocks noChangeArrowheads="1"/>
            </p:cNvSpPr>
            <p:nvPr/>
          </p:nvSpPr>
          <p:spPr bwMode="auto">
            <a:xfrm>
              <a:off x="1670050" y="5372100"/>
              <a:ext cx="463550" cy="16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grpSp>
      <p:sp>
        <p:nvSpPr>
          <p:cNvPr id="3" name="文本框 2">
            <a:extLst>
              <a:ext uri="{FF2B5EF4-FFF2-40B4-BE49-F238E27FC236}">
                <a16:creationId xmlns:a16="http://schemas.microsoft.com/office/drawing/2014/main" id="{74815B5C-A9CC-48BB-84C2-DE84E4293CDC}"/>
              </a:ext>
            </a:extLst>
          </p:cNvPr>
          <p:cNvSpPr txBox="1"/>
          <p:nvPr/>
        </p:nvSpPr>
        <p:spPr>
          <a:xfrm>
            <a:off x="9221787" y="4926779"/>
            <a:ext cx="1555750" cy="536237"/>
          </a:xfrm>
          <a:prstGeom prst="rect">
            <a:avLst/>
          </a:prstGeom>
          <a:noFill/>
        </p:spPr>
        <p:txBody>
          <a:bodyPr wrap="square" rtlCol="0">
            <a:spAutoFit/>
          </a:bodyPr>
          <a:lstStyle/>
          <a:p>
            <a:pPr>
              <a:lnSpc>
                <a:spcPct val="90000"/>
              </a:lnSpc>
              <a:spcBef>
                <a:spcPts val="20"/>
              </a:spcBef>
              <a:spcAft>
                <a:spcPts val="20"/>
              </a:spcAft>
            </a:pPr>
            <a:r>
              <a:rPr lang="en-US" altLang="zh-CN" sz="3200" dirty="0">
                <a:cs typeface="+mn-ea"/>
                <a:sym typeface="+mn-lt"/>
              </a:rPr>
              <a:t>a:00</a:t>
            </a:r>
            <a:endParaRPr lang="zh-CN" altLang="en-US" sz="3200" dirty="0">
              <a:cs typeface="+mn-ea"/>
              <a:sym typeface="+mn-lt"/>
            </a:endParaRPr>
          </a:p>
        </p:txBody>
      </p:sp>
      <p:sp>
        <p:nvSpPr>
          <p:cNvPr id="43" name="任意多边形: 形状 42">
            <a:extLst>
              <a:ext uri="{FF2B5EF4-FFF2-40B4-BE49-F238E27FC236}">
                <a16:creationId xmlns:a16="http://schemas.microsoft.com/office/drawing/2014/main" id="{BBDC42F5-F399-42A5-A5F4-1C9F3E9FD071}"/>
              </a:ext>
            </a:extLst>
          </p:cNvPr>
          <p:cNvSpPr/>
          <p:nvPr/>
        </p:nvSpPr>
        <p:spPr>
          <a:xfrm>
            <a:off x="3209731" y="3040216"/>
            <a:ext cx="6046236" cy="636076"/>
          </a:xfrm>
          <a:custGeom>
            <a:avLst/>
            <a:gdLst>
              <a:gd name="connsiteX0" fmla="*/ 0 w 6046236"/>
              <a:gd name="connsiteY0" fmla="*/ 598723 h 636076"/>
              <a:gd name="connsiteX1" fmla="*/ 111967 w 6046236"/>
              <a:gd name="connsiteY1" fmla="*/ 617384 h 636076"/>
              <a:gd name="connsiteX2" fmla="*/ 167951 w 6046236"/>
              <a:gd name="connsiteY2" fmla="*/ 636045 h 636076"/>
              <a:gd name="connsiteX3" fmla="*/ 559836 w 6046236"/>
              <a:gd name="connsiteY3" fmla="*/ 598723 h 636076"/>
              <a:gd name="connsiteX4" fmla="*/ 727787 w 6046236"/>
              <a:gd name="connsiteY4" fmla="*/ 505417 h 636076"/>
              <a:gd name="connsiteX5" fmla="*/ 802432 w 6046236"/>
              <a:gd name="connsiteY5" fmla="*/ 393449 h 636076"/>
              <a:gd name="connsiteX6" fmla="*/ 821093 w 6046236"/>
              <a:gd name="connsiteY6" fmla="*/ 337466 h 636076"/>
              <a:gd name="connsiteX7" fmla="*/ 839755 w 6046236"/>
              <a:gd name="connsiteY7" fmla="*/ 262821 h 636076"/>
              <a:gd name="connsiteX8" fmla="*/ 877077 w 6046236"/>
              <a:gd name="connsiteY8" fmla="*/ 225498 h 636076"/>
              <a:gd name="connsiteX9" fmla="*/ 895738 w 6046236"/>
              <a:gd name="connsiteY9" fmla="*/ 150853 h 636076"/>
              <a:gd name="connsiteX10" fmla="*/ 951722 w 6046236"/>
              <a:gd name="connsiteY10" fmla="*/ 132192 h 636076"/>
              <a:gd name="connsiteX11" fmla="*/ 989045 w 6046236"/>
              <a:gd name="connsiteY11" fmla="*/ 94870 h 636076"/>
              <a:gd name="connsiteX12" fmla="*/ 1119673 w 6046236"/>
              <a:gd name="connsiteY12" fmla="*/ 38886 h 636076"/>
              <a:gd name="connsiteX13" fmla="*/ 2668555 w 6046236"/>
              <a:gd name="connsiteY13" fmla="*/ 76208 h 636076"/>
              <a:gd name="connsiteX14" fmla="*/ 2799183 w 6046236"/>
              <a:gd name="connsiteY14" fmla="*/ 94870 h 636076"/>
              <a:gd name="connsiteX15" fmla="*/ 3023118 w 6046236"/>
              <a:gd name="connsiteY15" fmla="*/ 132192 h 636076"/>
              <a:gd name="connsiteX16" fmla="*/ 3172408 w 6046236"/>
              <a:gd name="connsiteY16" fmla="*/ 188176 h 636076"/>
              <a:gd name="connsiteX17" fmla="*/ 3247053 w 6046236"/>
              <a:gd name="connsiteY17" fmla="*/ 206837 h 636076"/>
              <a:gd name="connsiteX18" fmla="*/ 3526971 w 6046236"/>
              <a:gd name="connsiteY18" fmla="*/ 225498 h 636076"/>
              <a:gd name="connsiteX19" fmla="*/ 3694922 w 6046236"/>
              <a:gd name="connsiteY19" fmla="*/ 262821 h 636076"/>
              <a:gd name="connsiteX20" fmla="*/ 3769567 w 6046236"/>
              <a:gd name="connsiteY20" fmla="*/ 281482 h 636076"/>
              <a:gd name="connsiteX21" fmla="*/ 4012163 w 6046236"/>
              <a:gd name="connsiteY21" fmla="*/ 300143 h 636076"/>
              <a:gd name="connsiteX22" fmla="*/ 4161453 w 6046236"/>
              <a:gd name="connsiteY22" fmla="*/ 337466 h 636076"/>
              <a:gd name="connsiteX23" fmla="*/ 4926563 w 6046236"/>
              <a:gd name="connsiteY23" fmla="*/ 318804 h 636076"/>
              <a:gd name="connsiteX24" fmla="*/ 5169159 w 6046236"/>
              <a:gd name="connsiteY24" fmla="*/ 262821 h 636076"/>
              <a:gd name="connsiteX25" fmla="*/ 5243804 w 6046236"/>
              <a:gd name="connsiteY25" fmla="*/ 244160 h 636076"/>
              <a:gd name="connsiteX26" fmla="*/ 5299787 w 6046236"/>
              <a:gd name="connsiteY26" fmla="*/ 206837 h 636076"/>
              <a:gd name="connsiteX27" fmla="*/ 5449077 w 6046236"/>
              <a:gd name="connsiteY27" fmla="*/ 150853 h 636076"/>
              <a:gd name="connsiteX28" fmla="*/ 5523722 w 6046236"/>
              <a:gd name="connsiteY28" fmla="*/ 132192 h 636076"/>
              <a:gd name="connsiteX29" fmla="*/ 5673012 w 6046236"/>
              <a:gd name="connsiteY29" fmla="*/ 76208 h 636076"/>
              <a:gd name="connsiteX30" fmla="*/ 5840963 w 6046236"/>
              <a:gd name="connsiteY30" fmla="*/ 38886 h 636076"/>
              <a:gd name="connsiteX31" fmla="*/ 5915608 w 6046236"/>
              <a:gd name="connsiteY31" fmla="*/ 20225 h 636076"/>
              <a:gd name="connsiteX32" fmla="*/ 5971591 w 6046236"/>
              <a:gd name="connsiteY32" fmla="*/ 1564 h 636076"/>
              <a:gd name="connsiteX33" fmla="*/ 6046236 w 6046236"/>
              <a:gd name="connsiteY33" fmla="*/ 1564 h 63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46236" h="636076">
                <a:moveTo>
                  <a:pt x="0" y="598723"/>
                </a:moveTo>
                <a:cubicBezTo>
                  <a:pt x="37322" y="604943"/>
                  <a:pt x="75031" y="609176"/>
                  <a:pt x="111967" y="617384"/>
                </a:cubicBezTo>
                <a:cubicBezTo>
                  <a:pt x="131169" y="621651"/>
                  <a:pt x="148297" y="636864"/>
                  <a:pt x="167951" y="636045"/>
                </a:cubicBezTo>
                <a:cubicBezTo>
                  <a:pt x="299057" y="630582"/>
                  <a:pt x="429208" y="611164"/>
                  <a:pt x="559836" y="598723"/>
                </a:cubicBezTo>
                <a:cubicBezTo>
                  <a:pt x="659362" y="565547"/>
                  <a:pt x="669126" y="580838"/>
                  <a:pt x="727787" y="505417"/>
                </a:cubicBezTo>
                <a:cubicBezTo>
                  <a:pt x="755326" y="470010"/>
                  <a:pt x="788247" y="436003"/>
                  <a:pt x="802432" y="393449"/>
                </a:cubicBezTo>
                <a:cubicBezTo>
                  <a:pt x="808652" y="374788"/>
                  <a:pt x="815689" y="356380"/>
                  <a:pt x="821093" y="337466"/>
                </a:cubicBezTo>
                <a:cubicBezTo>
                  <a:pt x="828139" y="312805"/>
                  <a:pt x="828285" y="285761"/>
                  <a:pt x="839755" y="262821"/>
                </a:cubicBezTo>
                <a:cubicBezTo>
                  <a:pt x="847623" y="247084"/>
                  <a:pt x="864636" y="237939"/>
                  <a:pt x="877077" y="225498"/>
                </a:cubicBezTo>
                <a:cubicBezTo>
                  <a:pt x="883297" y="200616"/>
                  <a:pt x="879716" y="170880"/>
                  <a:pt x="895738" y="150853"/>
                </a:cubicBezTo>
                <a:cubicBezTo>
                  <a:pt x="908026" y="135493"/>
                  <a:pt x="934854" y="142312"/>
                  <a:pt x="951722" y="132192"/>
                </a:cubicBezTo>
                <a:cubicBezTo>
                  <a:pt x="966809" y="123140"/>
                  <a:pt x="973665" y="103414"/>
                  <a:pt x="989045" y="94870"/>
                </a:cubicBezTo>
                <a:cubicBezTo>
                  <a:pt x="1030457" y="71864"/>
                  <a:pt x="1076130" y="57547"/>
                  <a:pt x="1119673" y="38886"/>
                </a:cubicBezTo>
                <a:cubicBezTo>
                  <a:pt x="1528617" y="44728"/>
                  <a:pt x="2173997" y="26751"/>
                  <a:pt x="2668555" y="76208"/>
                </a:cubicBezTo>
                <a:cubicBezTo>
                  <a:pt x="2712321" y="80585"/>
                  <a:pt x="2755584" y="89057"/>
                  <a:pt x="2799183" y="94870"/>
                </a:cubicBezTo>
                <a:cubicBezTo>
                  <a:pt x="2926976" y="111909"/>
                  <a:pt x="2923829" y="103824"/>
                  <a:pt x="3023118" y="132192"/>
                </a:cubicBezTo>
                <a:cubicBezTo>
                  <a:pt x="3114849" y="158401"/>
                  <a:pt x="3054081" y="148733"/>
                  <a:pt x="3172408" y="188176"/>
                </a:cubicBezTo>
                <a:cubicBezTo>
                  <a:pt x="3196739" y="196286"/>
                  <a:pt x="3221547" y="204152"/>
                  <a:pt x="3247053" y="206837"/>
                </a:cubicBezTo>
                <a:cubicBezTo>
                  <a:pt x="3340052" y="216626"/>
                  <a:pt x="3433665" y="219278"/>
                  <a:pt x="3526971" y="225498"/>
                </a:cubicBezTo>
                <a:lnTo>
                  <a:pt x="3694922" y="262821"/>
                </a:lnTo>
                <a:cubicBezTo>
                  <a:pt x="3719913" y="268588"/>
                  <a:pt x="3744095" y="278485"/>
                  <a:pt x="3769567" y="281482"/>
                </a:cubicBezTo>
                <a:cubicBezTo>
                  <a:pt x="3850116" y="290958"/>
                  <a:pt x="3931298" y="293923"/>
                  <a:pt x="4012163" y="300143"/>
                </a:cubicBezTo>
                <a:cubicBezTo>
                  <a:pt x="4061926" y="312584"/>
                  <a:pt x="4110169" y="336419"/>
                  <a:pt x="4161453" y="337466"/>
                </a:cubicBezTo>
                <a:cubicBezTo>
                  <a:pt x="4416512" y="342671"/>
                  <a:pt x="4671891" y="333785"/>
                  <a:pt x="4926563" y="318804"/>
                </a:cubicBezTo>
                <a:cubicBezTo>
                  <a:pt x="5082970" y="309604"/>
                  <a:pt x="5068342" y="291625"/>
                  <a:pt x="5169159" y="262821"/>
                </a:cubicBezTo>
                <a:cubicBezTo>
                  <a:pt x="5193820" y="255775"/>
                  <a:pt x="5218922" y="250380"/>
                  <a:pt x="5243804" y="244160"/>
                </a:cubicBezTo>
                <a:cubicBezTo>
                  <a:pt x="5262465" y="231719"/>
                  <a:pt x="5279727" y="216867"/>
                  <a:pt x="5299787" y="206837"/>
                </a:cubicBezTo>
                <a:cubicBezTo>
                  <a:pt x="5326069" y="193696"/>
                  <a:pt x="5411398" y="161619"/>
                  <a:pt x="5449077" y="150853"/>
                </a:cubicBezTo>
                <a:cubicBezTo>
                  <a:pt x="5473738" y="143807"/>
                  <a:pt x="5499391" y="140302"/>
                  <a:pt x="5523722" y="132192"/>
                </a:cubicBezTo>
                <a:cubicBezTo>
                  <a:pt x="5642010" y="92763"/>
                  <a:pt x="5581304" y="102411"/>
                  <a:pt x="5673012" y="76208"/>
                </a:cubicBezTo>
                <a:cubicBezTo>
                  <a:pt x="5752647" y="53455"/>
                  <a:pt x="5754391" y="58124"/>
                  <a:pt x="5840963" y="38886"/>
                </a:cubicBezTo>
                <a:cubicBezTo>
                  <a:pt x="5866000" y="33322"/>
                  <a:pt x="5890947" y="27271"/>
                  <a:pt x="5915608" y="20225"/>
                </a:cubicBezTo>
                <a:cubicBezTo>
                  <a:pt x="5934522" y="14821"/>
                  <a:pt x="5952118" y="4346"/>
                  <a:pt x="5971591" y="1564"/>
                </a:cubicBezTo>
                <a:cubicBezTo>
                  <a:pt x="5996223" y="-1955"/>
                  <a:pt x="6021354" y="1564"/>
                  <a:pt x="6046236" y="1564"/>
                </a:cubicBezTo>
              </a:path>
            </a:pathLst>
          </a:custGeom>
          <a:ln w="57150"/>
        </p:spPr>
        <p:style>
          <a:lnRef idx="3">
            <a:schemeClr val="accent2"/>
          </a:lnRef>
          <a:fillRef idx="0">
            <a:schemeClr val="accent2"/>
          </a:fillRef>
          <a:effectRef idx="2">
            <a:schemeClr val="accent2"/>
          </a:effectRef>
          <a:fontRef idx="minor">
            <a:schemeClr val="tx1"/>
          </a:fontRef>
        </p:style>
        <p:txBody>
          <a:bodyPr rtlCol="0" anchor="ctr"/>
          <a:lstStyle/>
          <a:p>
            <a:pPr algn="ctr">
              <a:lnSpc>
                <a:spcPct val="90000"/>
              </a:lnSpc>
              <a:spcBef>
                <a:spcPts val="20"/>
              </a:spcBef>
              <a:spcAft>
                <a:spcPts val="20"/>
              </a:spcAft>
            </a:pPr>
            <a:endParaRPr lang="zh-CN" altLang="en-US">
              <a:cs typeface="+mn-ea"/>
              <a:sym typeface="+mn-lt"/>
            </a:endParaRPr>
          </a:p>
        </p:txBody>
      </p:sp>
    </p:spTree>
    <p:extLst>
      <p:ext uri="{BB962C8B-B14F-4D97-AF65-F5344CB8AC3E}">
        <p14:creationId xmlns:p14="http://schemas.microsoft.com/office/powerpoint/2010/main" val="318349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48E01FC9-01A0-409D-8234-7AC668D64EFB}"/>
              </a:ext>
            </a:extLst>
          </p:cNvPr>
          <p:cNvSpPr/>
          <p:nvPr/>
        </p:nvSpPr>
        <p:spPr>
          <a:xfrm>
            <a:off x="0" y="571500"/>
            <a:ext cx="12192000" cy="83981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lnSpc>
                <a:spcPct val="90000"/>
              </a:lnSpc>
              <a:spcBef>
                <a:spcPts val="20"/>
              </a:spcBef>
              <a:spcAft>
                <a:spcPts val="20"/>
              </a:spcAft>
            </a:pPr>
            <a:endParaRPr lang="zh-CN" altLang="en-US">
              <a:cs typeface="+mn-ea"/>
              <a:sym typeface="+mn-lt"/>
            </a:endParaRPr>
          </a:p>
        </p:txBody>
      </p:sp>
      <p:sp>
        <p:nvSpPr>
          <p:cNvPr id="2" name="标题 1">
            <a:extLst>
              <a:ext uri="{FF2B5EF4-FFF2-40B4-BE49-F238E27FC236}">
                <a16:creationId xmlns:a16="http://schemas.microsoft.com/office/drawing/2014/main" id="{86161999-2DE0-420E-BC9D-F6848AD1F997}"/>
              </a:ext>
            </a:extLst>
          </p:cNvPr>
          <p:cNvSpPr>
            <a:spLocks noGrp="1"/>
          </p:cNvSpPr>
          <p:nvPr>
            <p:ph type="title"/>
          </p:nvPr>
        </p:nvSpPr>
        <p:spPr/>
        <p:txBody>
          <a:bodyPr/>
          <a:lstStyle/>
          <a:p>
            <a:pPr>
              <a:spcBef>
                <a:spcPct val="20000"/>
              </a:spcBef>
              <a:spcAft>
                <a:spcPts val="20"/>
              </a:spcAft>
            </a:pPr>
            <a:r>
              <a:rPr lang="en-US" altLang="zh-CN" dirty="0">
                <a:latin typeface="+mn-lt"/>
                <a:ea typeface="+mn-ea"/>
                <a:cs typeface="+mn-ea"/>
                <a:sym typeface="+mn-lt"/>
              </a:rPr>
              <a:t>Huffman</a:t>
            </a:r>
            <a:r>
              <a:rPr lang="zh-CN" altLang="en-US" dirty="0">
                <a:latin typeface="+mn-lt"/>
                <a:ea typeface="+mn-ea"/>
                <a:cs typeface="+mn-ea"/>
                <a:sym typeface="+mn-lt"/>
              </a:rPr>
              <a:t>编码 </a:t>
            </a:r>
            <a:r>
              <a:rPr lang="en-US" altLang="zh-CN" dirty="0">
                <a:latin typeface="+mn-lt"/>
                <a:ea typeface="+mn-ea"/>
                <a:cs typeface="+mn-ea"/>
                <a:sym typeface="+mn-lt"/>
              </a:rPr>
              <a:t>—— </a:t>
            </a:r>
            <a:r>
              <a:rPr lang="zh-CN" altLang="en-US" dirty="0">
                <a:latin typeface="+mn-lt"/>
                <a:ea typeface="+mn-ea"/>
                <a:cs typeface="+mn-ea"/>
                <a:sym typeface="+mn-lt"/>
              </a:rPr>
              <a:t>算法</a:t>
            </a:r>
          </a:p>
        </p:txBody>
      </p:sp>
      <p:grpSp>
        <p:nvGrpSpPr>
          <p:cNvPr id="41" name="组合 40">
            <a:extLst>
              <a:ext uri="{FF2B5EF4-FFF2-40B4-BE49-F238E27FC236}">
                <a16:creationId xmlns:a16="http://schemas.microsoft.com/office/drawing/2014/main" id="{6E3B6440-F881-48B6-8C2D-6C3476EFB774}"/>
              </a:ext>
            </a:extLst>
          </p:cNvPr>
          <p:cNvGrpSpPr/>
          <p:nvPr/>
        </p:nvGrpSpPr>
        <p:grpSpPr>
          <a:xfrm>
            <a:off x="1371600" y="2047054"/>
            <a:ext cx="8604250" cy="4103687"/>
            <a:chOff x="0" y="1700213"/>
            <a:chExt cx="8604250" cy="4103687"/>
          </a:xfrm>
        </p:grpSpPr>
        <p:sp>
          <p:nvSpPr>
            <p:cNvPr id="4" name="Rectangle 3">
              <a:extLst>
                <a:ext uri="{FF2B5EF4-FFF2-40B4-BE49-F238E27FC236}">
                  <a16:creationId xmlns:a16="http://schemas.microsoft.com/office/drawing/2014/main" id="{FEEF7895-CFF3-40AE-90C0-935361C3DF28}"/>
                </a:ext>
              </a:extLst>
            </p:cNvPr>
            <p:cNvSpPr>
              <a:spLocks noChangeArrowheads="1"/>
            </p:cNvSpPr>
            <p:nvPr/>
          </p:nvSpPr>
          <p:spPr bwMode="auto">
            <a:xfrm>
              <a:off x="42863" y="4691063"/>
              <a:ext cx="720725" cy="33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c</a:t>
              </a:r>
              <a:endParaRPr kumimoji="1" lang="en-US" altLang="zh-CN" sz="1400" b="1">
                <a:cs typeface="+mn-ea"/>
                <a:sym typeface="+mn-lt"/>
              </a:endParaRPr>
            </a:p>
          </p:txBody>
        </p:sp>
        <p:sp>
          <p:nvSpPr>
            <p:cNvPr id="5" name="Rectangle 4">
              <a:extLst>
                <a:ext uri="{FF2B5EF4-FFF2-40B4-BE49-F238E27FC236}">
                  <a16:creationId xmlns:a16="http://schemas.microsoft.com/office/drawing/2014/main" id="{1B3940D7-8E28-43AE-8085-47249E38DC46}"/>
                </a:ext>
              </a:extLst>
            </p:cNvPr>
            <p:cNvSpPr>
              <a:spLocks noChangeArrowheads="1"/>
            </p:cNvSpPr>
            <p:nvPr/>
          </p:nvSpPr>
          <p:spPr bwMode="auto">
            <a:xfrm>
              <a:off x="0" y="3962400"/>
              <a:ext cx="842963"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b</a:t>
              </a:r>
              <a:endParaRPr kumimoji="1" lang="en-US" altLang="zh-CN" sz="1400" b="1" i="1">
                <a:cs typeface="+mn-ea"/>
                <a:sym typeface="+mn-lt"/>
              </a:endParaRPr>
            </a:p>
          </p:txBody>
        </p:sp>
        <p:sp>
          <p:nvSpPr>
            <p:cNvPr id="6" name="Rectangle 5">
              <a:extLst>
                <a:ext uri="{FF2B5EF4-FFF2-40B4-BE49-F238E27FC236}">
                  <a16:creationId xmlns:a16="http://schemas.microsoft.com/office/drawing/2014/main" id="{7387E693-4464-4583-AF92-5A26779B81A4}"/>
                </a:ext>
              </a:extLst>
            </p:cNvPr>
            <p:cNvSpPr>
              <a:spLocks noChangeArrowheads="1"/>
            </p:cNvSpPr>
            <p:nvPr/>
          </p:nvSpPr>
          <p:spPr bwMode="auto">
            <a:xfrm>
              <a:off x="100013" y="3200400"/>
              <a:ext cx="6477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a</a:t>
              </a:r>
              <a:endParaRPr kumimoji="1" lang="en-US" altLang="zh-CN" sz="1400" b="1">
                <a:cs typeface="+mn-ea"/>
                <a:sym typeface="+mn-lt"/>
              </a:endParaRPr>
            </a:p>
          </p:txBody>
        </p:sp>
        <p:sp>
          <p:nvSpPr>
            <p:cNvPr id="7" name="Rectangle 6">
              <a:extLst>
                <a:ext uri="{FF2B5EF4-FFF2-40B4-BE49-F238E27FC236}">
                  <a16:creationId xmlns:a16="http://schemas.microsoft.com/office/drawing/2014/main" id="{A97A49EF-8076-40ED-8E07-54C8A5A05E05}"/>
                </a:ext>
              </a:extLst>
            </p:cNvPr>
            <p:cNvSpPr>
              <a:spLocks noChangeArrowheads="1"/>
            </p:cNvSpPr>
            <p:nvPr/>
          </p:nvSpPr>
          <p:spPr bwMode="auto">
            <a:xfrm>
              <a:off x="157163" y="1758950"/>
              <a:ext cx="647700"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2400" b="1" i="1">
                  <a:cs typeface="+mn-ea"/>
                  <a:sym typeface="+mn-lt"/>
                </a:rPr>
                <a:t>f</a:t>
              </a:r>
              <a:endParaRPr kumimoji="1" lang="en-US" altLang="zh-CN" sz="2400" b="1">
                <a:cs typeface="+mn-ea"/>
                <a:sym typeface="+mn-lt"/>
              </a:endParaRPr>
            </a:p>
          </p:txBody>
        </p:sp>
        <p:sp>
          <p:nvSpPr>
            <p:cNvPr id="8" name="Rectangle 7">
              <a:extLst>
                <a:ext uri="{FF2B5EF4-FFF2-40B4-BE49-F238E27FC236}">
                  <a16:creationId xmlns:a16="http://schemas.microsoft.com/office/drawing/2014/main" id="{F0BC30E2-DF4D-4BDB-8912-31D078DC44FE}"/>
                </a:ext>
              </a:extLst>
            </p:cNvPr>
            <p:cNvSpPr>
              <a:spLocks noChangeArrowheads="1"/>
            </p:cNvSpPr>
            <p:nvPr/>
          </p:nvSpPr>
          <p:spPr bwMode="auto">
            <a:xfrm>
              <a:off x="55563" y="2506663"/>
              <a:ext cx="720725" cy="33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e</a:t>
              </a:r>
              <a:endParaRPr kumimoji="1" lang="en-US" altLang="zh-CN" sz="1400" b="1">
                <a:cs typeface="+mn-ea"/>
                <a:sym typeface="+mn-lt"/>
              </a:endParaRPr>
            </a:p>
          </p:txBody>
        </p:sp>
        <p:sp>
          <p:nvSpPr>
            <p:cNvPr id="9" name="Oval 8">
              <a:extLst>
                <a:ext uri="{FF2B5EF4-FFF2-40B4-BE49-F238E27FC236}">
                  <a16:creationId xmlns:a16="http://schemas.microsoft.com/office/drawing/2014/main" id="{7A9F6A70-0C42-4204-BEB3-1F96DB2B5AD4}"/>
                </a:ext>
              </a:extLst>
            </p:cNvPr>
            <p:cNvSpPr>
              <a:spLocks noChangeArrowheads="1"/>
            </p:cNvSpPr>
            <p:nvPr/>
          </p:nvSpPr>
          <p:spPr bwMode="auto">
            <a:xfrm>
              <a:off x="611188" y="1700213"/>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7/22</a:t>
              </a:r>
            </a:p>
          </p:txBody>
        </p:sp>
        <p:sp>
          <p:nvSpPr>
            <p:cNvPr id="10" name="Oval 9">
              <a:extLst>
                <a:ext uri="{FF2B5EF4-FFF2-40B4-BE49-F238E27FC236}">
                  <a16:creationId xmlns:a16="http://schemas.microsoft.com/office/drawing/2014/main" id="{2CBBFC11-CB6F-4ABC-89DE-9B47879E4947}"/>
                </a:ext>
              </a:extLst>
            </p:cNvPr>
            <p:cNvSpPr>
              <a:spLocks noChangeArrowheads="1"/>
            </p:cNvSpPr>
            <p:nvPr/>
          </p:nvSpPr>
          <p:spPr bwMode="auto">
            <a:xfrm>
              <a:off x="611188" y="2476500"/>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5/22</a:t>
              </a:r>
            </a:p>
          </p:txBody>
        </p:sp>
        <p:sp>
          <p:nvSpPr>
            <p:cNvPr id="11" name="Oval 10">
              <a:extLst>
                <a:ext uri="{FF2B5EF4-FFF2-40B4-BE49-F238E27FC236}">
                  <a16:creationId xmlns:a16="http://schemas.microsoft.com/office/drawing/2014/main" id="{34B43279-1EB1-4995-8E0D-6F2D855D97B3}"/>
                </a:ext>
              </a:extLst>
            </p:cNvPr>
            <p:cNvSpPr>
              <a:spLocks noChangeArrowheads="1"/>
            </p:cNvSpPr>
            <p:nvPr/>
          </p:nvSpPr>
          <p:spPr bwMode="auto">
            <a:xfrm>
              <a:off x="611188" y="3200400"/>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4/22</a:t>
              </a:r>
            </a:p>
          </p:txBody>
        </p:sp>
        <p:sp>
          <p:nvSpPr>
            <p:cNvPr id="12" name="Oval 11">
              <a:extLst>
                <a:ext uri="{FF2B5EF4-FFF2-40B4-BE49-F238E27FC236}">
                  <a16:creationId xmlns:a16="http://schemas.microsoft.com/office/drawing/2014/main" id="{5C2B82F8-3778-487F-9B9E-7F37EE63503F}"/>
                </a:ext>
              </a:extLst>
            </p:cNvPr>
            <p:cNvSpPr>
              <a:spLocks noChangeArrowheads="1"/>
            </p:cNvSpPr>
            <p:nvPr/>
          </p:nvSpPr>
          <p:spPr bwMode="auto">
            <a:xfrm>
              <a:off x="611188" y="4656138"/>
              <a:ext cx="981075"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2/22</a:t>
              </a:r>
            </a:p>
          </p:txBody>
        </p:sp>
        <p:cxnSp>
          <p:nvCxnSpPr>
            <p:cNvPr id="13" name="AutoShape 12">
              <a:extLst>
                <a:ext uri="{FF2B5EF4-FFF2-40B4-BE49-F238E27FC236}">
                  <a16:creationId xmlns:a16="http://schemas.microsoft.com/office/drawing/2014/main" id="{9559460B-D942-418A-9D5A-D79B814D2A05}"/>
                </a:ext>
              </a:extLst>
            </p:cNvPr>
            <p:cNvCxnSpPr>
              <a:cxnSpLocks noChangeShapeType="1"/>
            </p:cNvCxnSpPr>
            <p:nvPr/>
          </p:nvCxnSpPr>
          <p:spPr bwMode="auto">
            <a:xfrm>
              <a:off x="1641475" y="4811713"/>
              <a:ext cx="1588" cy="736600"/>
            </a:xfrm>
            <a:prstGeom prst="bentConnector3">
              <a:avLst>
                <a:gd name="adj1" fmla="val 309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DF29C4F2-E44B-472C-AAF8-47D5EB7C0634}"/>
                </a:ext>
              </a:extLst>
            </p:cNvPr>
            <p:cNvCxnSpPr>
              <a:cxnSpLocks noChangeShapeType="1"/>
              <a:stCxn id="9" idx="6"/>
            </p:cNvCxnSpPr>
            <p:nvPr/>
          </p:nvCxnSpPr>
          <p:spPr bwMode="auto">
            <a:xfrm>
              <a:off x="1597025" y="1916113"/>
              <a:ext cx="3530600" cy="2649537"/>
            </a:xfrm>
            <a:prstGeom prst="bentConnector3">
              <a:avLst>
                <a:gd name="adj1" fmla="val 11416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Rectangle 14">
              <a:extLst>
                <a:ext uri="{FF2B5EF4-FFF2-40B4-BE49-F238E27FC236}">
                  <a16:creationId xmlns:a16="http://schemas.microsoft.com/office/drawing/2014/main" id="{CE3B993B-8F10-4439-8452-0F2CE3269CB1}"/>
                </a:ext>
              </a:extLst>
            </p:cNvPr>
            <p:cNvSpPr>
              <a:spLocks noChangeArrowheads="1"/>
            </p:cNvSpPr>
            <p:nvPr/>
          </p:nvSpPr>
          <p:spPr bwMode="auto">
            <a:xfrm>
              <a:off x="6926263" y="2060575"/>
              <a:ext cx="465137" cy="16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16" name="Rectangle 15">
              <a:extLst>
                <a:ext uri="{FF2B5EF4-FFF2-40B4-BE49-F238E27FC236}">
                  <a16:creationId xmlns:a16="http://schemas.microsoft.com/office/drawing/2014/main" id="{D18A54C2-CBEA-4629-8073-223B414B0295}"/>
                </a:ext>
              </a:extLst>
            </p:cNvPr>
            <p:cNvSpPr>
              <a:spLocks noChangeArrowheads="1"/>
            </p:cNvSpPr>
            <p:nvPr/>
          </p:nvSpPr>
          <p:spPr bwMode="auto">
            <a:xfrm>
              <a:off x="6845300" y="2636838"/>
              <a:ext cx="463550"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sp>
          <p:nvSpPr>
            <p:cNvPr id="17" name="Rectangle 17">
              <a:extLst>
                <a:ext uri="{FF2B5EF4-FFF2-40B4-BE49-F238E27FC236}">
                  <a16:creationId xmlns:a16="http://schemas.microsoft.com/office/drawing/2014/main" id="{DDEC8E05-6D5B-4D3A-8985-3FCF927334D9}"/>
                </a:ext>
              </a:extLst>
            </p:cNvPr>
            <p:cNvSpPr>
              <a:spLocks noChangeArrowheads="1"/>
            </p:cNvSpPr>
            <p:nvPr/>
          </p:nvSpPr>
          <p:spPr bwMode="auto">
            <a:xfrm>
              <a:off x="42863" y="5387975"/>
              <a:ext cx="720725"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d</a:t>
              </a:r>
              <a:endParaRPr kumimoji="1" lang="en-US" altLang="zh-CN" sz="1400" b="1">
                <a:cs typeface="+mn-ea"/>
                <a:sym typeface="+mn-lt"/>
              </a:endParaRPr>
            </a:p>
          </p:txBody>
        </p:sp>
        <p:sp>
          <p:nvSpPr>
            <p:cNvPr id="18" name="Oval 18">
              <a:extLst>
                <a:ext uri="{FF2B5EF4-FFF2-40B4-BE49-F238E27FC236}">
                  <a16:creationId xmlns:a16="http://schemas.microsoft.com/office/drawing/2014/main" id="{3EF1F81B-8438-46CE-82BF-6FD88728D237}"/>
                </a:ext>
              </a:extLst>
            </p:cNvPr>
            <p:cNvSpPr>
              <a:spLocks noChangeArrowheads="1"/>
            </p:cNvSpPr>
            <p:nvPr/>
          </p:nvSpPr>
          <p:spPr bwMode="auto">
            <a:xfrm>
              <a:off x="611188" y="5372100"/>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1/22</a:t>
              </a:r>
            </a:p>
          </p:txBody>
        </p:sp>
        <p:sp>
          <p:nvSpPr>
            <p:cNvPr id="19" name="Line 19">
              <a:extLst>
                <a:ext uri="{FF2B5EF4-FFF2-40B4-BE49-F238E27FC236}">
                  <a16:creationId xmlns:a16="http://schemas.microsoft.com/office/drawing/2014/main" id="{282A79A4-231D-4C42-8C9B-1F87A8157E87}"/>
                </a:ext>
              </a:extLst>
            </p:cNvPr>
            <p:cNvSpPr>
              <a:spLocks noChangeShapeType="1"/>
            </p:cNvSpPr>
            <p:nvPr/>
          </p:nvSpPr>
          <p:spPr bwMode="auto">
            <a:xfrm>
              <a:off x="2144713" y="5156200"/>
              <a:ext cx="361950" cy="15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sp>
          <p:nvSpPr>
            <p:cNvPr id="20" name="Oval 20">
              <a:extLst>
                <a:ext uri="{FF2B5EF4-FFF2-40B4-BE49-F238E27FC236}">
                  <a16:creationId xmlns:a16="http://schemas.microsoft.com/office/drawing/2014/main" id="{2D4D2D04-F3D6-40ED-881C-935BD45F9194}"/>
                </a:ext>
              </a:extLst>
            </p:cNvPr>
            <p:cNvSpPr>
              <a:spLocks noChangeArrowheads="1"/>
            </p:cNvSpPr>
            <p:nvPr/>
          </p:nvSpPr>
          <p:spPr bwMode="auto">
            <a:xfrm>
              <a:off x="2533650" y="4940300"/>
              <a:ext cx="885825"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3/22</a:t>
              </a:r>
            </a:p>
          </p:txBody>
        </p:sp>
        <p:cxnSp>
          <p:nvCxnSpPr>
            <p:cNvPr id="21" name="AutoShape 21">
              <a:extLst>
                <a:ext uri="{FF2B5EF4-FFF2-40B4-BE49-F238E27FC236}">
                  <a16:creationId xmlns:a16="http://schemas.microsoft.com/office/drawing/2014/main" id="{1D92EBDF-37A9-410C-9593-DAE97A85D14B}"/>
                </a:ext>
              </a:extLst>
            </p:cNvPr>
            <p:cNvCxnSpPr>
              <a:cxnSpLocks noChangeShapeType="1"/>
              <a:stCxn id="32" idx="6"/>
            </p:cNvCxnSpPr>
            <p:nvPr/>
          </p:nvCxnSpPr>
          <p:spPr bwMode="auto">
            <a:xfrm>
              <a:off x="1597025" y="4148138"/>
              <a:ext cx="1838325" cy="977900"/>
            </a:xfrm>
            <a:prstGeom prst="bentConnector3">
              <a:avLst>
                <a:gd name="adj1" fmla="val 12504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Line 22">
              <a:extLst>
                <a:ext uri="{FF2B5EF4-FFF2-40B4-BE49-F238E27FC236}">
                  <a16:creationId xmlns:a16="http://schemas.microsoft.com/office/drawing/2014/main" id="{3D30B14F-C5D8-499E-B990-C7FB8C2B10B6}"/>
                </a:ext>
              </a:extLst>
            </p:cNvPr>
            <p:cNvSpPr>
              <a:spLocks noChangeShapeType="1"/>
            </p:cNvSpPr>
            <p:nvPr/>
          </p:nvSpPr>
          <p:spPr bwMode="auto">
            <a:xfrm>
              <a:off x="3902075" y="4579938"/>
              <a:ext cx="303213" cy="15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sp>
          <p:nvSpPr>
            <p:cNvPr id="23" name="Oval 23">
              <a:extLst>
                <a:ext uri="{FF2B5EF4-FFF2-40B4-BE49-F238E27FC236}">
                  <a16:creationId xmlns:a16="http://schemas.microsoft.com/office/drawing/2014/main" id="{AB58B4E9-F274-4AC9-B333-2E2BF03A07FB}"/>
                </a:ext>
              </a:extLst>
            </p:cNvPr>
            <p:cNvSpPr>
              <a:spLocks noChangeArrowheads="1"/>
            </p:cNvSpPr>
            <p:nvPr/>
          </p:nvSpPr>
          <p:spPr bwMode="auto">
            <a:xfrm>
              <a:off x="4205288" y="4364038"/>
              <a:ext cx="942975"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6/22</a:t>
              </a:r>
            </a:p>
          </p:txBody>
        </p:sp>
        <p:cxnSp>
          <p:nvCxnSpPr>
            <p:cNvPr id="24" name="AutoShape 24">
              <a:extLst>
                <a:ext uri="{FF2B5EF4-FFF2-40B4-BE49-F238E27FC236}">
                  <a16:creationId xmlns:a16="http://schemas.microsoft.com/office/drawing/2014/main" id="{B990BA63-97A4-40CE-8119-10A7CEB31997}"/>
                </a:ext>
              </a:extLst>
            </p:cNvPr>
            <p:cNvCxnSpPr>
              <a:cxnSpLocks noChangeShapeType="1"/>
            </p:cNvCxnSpPr>
            <p:nvPr/>
          </p:nvCxnSpPr>
          <p:spPr bwMode="auto">
            <a:xfrm>
              <a:off x="1670050" y="2636838"/>
              <a:ext cx="1588" cy="736600"/>
            </a:xfrm>
            <a:prstGeom prst="bentConnector3">
              <a:avLst>
                <a:gd name="adj1" fmla="val 601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Line 25">
              <a:extLst>
                <a:ext uri="{FF2B5EF4-FFF2-40B4-BE49-F238E27FC236}">
                  <a16:creationId xmlns:a16="http://schemas.microsoft.com/office/drawing/2014/main" id="{A9C17731-5E33-4F44-98D5-102802771981}"/>
                </a:ext>
              </a:extLst>
            </p:cNvPr>
            <p:cNvSpPr>
              <a:spLocks noChangeShapeType="1"/>
            </p:cNvSpPr>
            <p:nvPr/>
          </p:nvSpPr>
          <p:spPr bwMode="auto">
            <a:xfrm>
              <a:off x="2620963" y="2881313"/>
              <a:ext cx="288925" cy="15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sp>
          <p:nvSpPr>
            <p:cNvPr id="26" name="Line 26">
              <a:extLst>
                <a:ext uri="{FF2B5EF4-FFF2-40B4-BE49-F238E27FC236}">
                  <a16:creationId xmlns:a16="http://schemas.microsoft.com/office/drawing/2014/main" id="{D4D2EB3D-85D8-4C29-B367-CB664FEEFDFA}"/>
                </a:ext>
              </a:extLst>
            </p:cNvPr>
            <p:cNvSpPr>
              <a:spLocks noChangeShapeType="1"/>
            </p:cNvSpPr>
            <p:nvPr/>
          </p:nvSpPr>
          <p:spPr bwMode="auto">
            <a:xfrm>
              <a:off x="5645150" y="2347913"/>
              <a:ext cx="430213" cy="15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cxnSp>
          <p:nvCxnSpPr>
            <p:cNvPr id="27" name="AutoShape 27">
              <a:extLst>
                <a:ext uri="{FF2B5EF4-FFF2-40B4-BE49-F238E27FC236}">
                  <a16:creationId xmlns:a16="http://schemas.microsoft.com/office/drawing/2014/main" id="{2CA5BA34-06A2-431D-B2C3-C1C7C0501C64}"/>
                </a:ext>
              </a:extLst>
            </p:cNvPr>
            <p:cNvCxnSpPr>
              <a:cxnSpLocks noChangeShapeType="1"/>
              <a:stCxn id="31" idx="6"/>
              <a:endCxn id="30" idx="6"/>
            </p:cNvCxnSpPr>
            <p:nvPr/>
          </p:nvCxnSpPr>
          <p:spPr bwMode="auto">
            <a:xfrm flipV="1">
              <a:off x="3924300" y="2347913"/>
              <a:ext cx="3095625" cy="504825"/>
            </a:xfrm>
            <a:prstGeom prst="bentConnector3">
              <a:avLst>
                <a:gd name="adj1" fmla="val 109435"/>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Oval 28">
              <a:extLst>
                <a:ext uri="{FF2B5EF4-FFF2-40B4-BE49-F238E27FC236}">
                  <a16:creationId xmlns:a16="http://schemas.microsoft.com/office/drawing/2014/main" id="{A21B3491-53F6-45E1-911C-70D0F9E10351}"/>
                </a:ext>
              </a:extLst>
            </p:cNvPr>
            <p:cNvSpPr>
              <a:spLocks noChangeArrowheads="1"/>
            </p:cNvSpPr>
            <p:nvPr/>
          </p:nvSpPr>
          <p:spPr bwMode="auto">
            <a:xfrm>
              <a:off x="7646988" y="2419350"/>
              <a:ext cx="957262"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22/22</a:t>
              </a:r>
            </a:p>
          </p:txBody>
        </p:sp>
        <p:sp>
          <p:nvSpPr>
            <p:cNvPr id="29" name="Line 29">
              <a:extLst>
                <a:ext uri="{FF2B5EF4-FFF2-40B4-BE49-F238E27FC236}">
                  <a16:creationId xmlns:a16="http://schemas.microsoft.com/office/drawing/2014/main" id="{6C42C988-F96B-4798-8186-8E512F84437C}"/>
                </a:ext>
              </a:extLst>
            </p:cNvPr>
            <p:cNvSpPr>
              <a:spLocks noChangeShapeType="1"/>
            </p:cNvSpPr>
            <p:nvPr/>
          </p:nvSpPr>
          <p:spPr bwMode="auto">
            <a:xfrm>
              <a:off x="7307263" y="2636838"/>
              <a:ext cx="338137" cy="15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sp>
          <p:nvSpPr>
            <p:cNvPr id="30" name="Oval 30">
              <a:extLst>
                <a:ext uri="{FF2B5EF4-FFF2-40B4-BE49-F238E27FC236}">
                  <a16:creationId xmlns:a16="http://schemas.microsoft.com/office/drawing/2014/main" id="{02EE48C9-CA9D-44C6-99B6-36A0FE622F21}"/>
                </a:ext>
              </a:extLst>
            </p:cNvPr>
            <p:cNvSpPr>
              <a:spLocks noChangeArrowheads="1"/>
            </p:cNvSpPr>
            <p:nvPr/>
          </p:nvSpPr>
          <p:spPr bwMode="auto">
            <a:xfrm>
              <a:off x="6062663" y="2132013"/>
              <a:ext cx="957262"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13/22</a:t>
              </a:r>
            </a:p>
          </p:txBody>
        </p:sp>
        <p:sp>
          <p:nvSpPr>
            <p:cNvPr id="31" name="Oval 31">
              <a:extLst>
                <a:ext uri="{FF2B5EF4-FFF2-40B4-BE49-F238E27FC236}">
                  <a16:creationId xmlns:a16="http://schemas.microsoft.com/office/drawing/2014/main" id="{A81F0BFF-5438-40F5-B8C0-87366D278C8E}"/>
                </a:ext>
              </a:extLst>
            </p:cNvPr>
            <p:cNvSpPr>
              <a:spLocks noChangeArrowheads="1"/>
            </p:cNvSpPr>
            <p:nvPr/>
          </p:nvSpPr>
          <p:spPr bwMode="auto">
            <a:xfrm>
              <a:off x="2916238" y="2636838"/>
              <a:ext cx="1008062"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9/22</a:t>
              </a:r>
            </a:p>
          </p:txBody>
        </p:sp>
        <p:sp>
          <p:nvSpPr>
            <p:cNvPr id="32" name="Oval 32">
              <a:extLst>
                <a:ext uri="{FF2B5EF4-FFF2-40B4-BE49-F238E27FC236}">
                  <a16:creationId xmlns:a16="http://schemas.microsoft.com/office/drawing/2014/main" id="{2F15F45F-B56B-4762-A34B-527F280CA799}"/>
                </a:ext>
              </a:extLst>
            </p:cNvPr>
            <p:cNvSpPr>
              <a:spLocks noChangeArrowheads="1"/>
            </p:cNvSpPr>
            <p:nvPr/>
          </p:nvSpPr>
          <p:spPr bwMode="auto">
            <a:xfrm>
              <a:off x="611188" y="3932238"/>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3/22</a:t>
              </a:r>
            </a:p>
          </p:txBody>
        </p:sp>
        <p:sp>
          <p:nvSpPr>
            <p:cNvPr id="33" name="Rectangle 33">
              <a:extLst>
                <a:ext uri="{FF2B5EF4-FFF2-40B4-BE49-F238E27FC236}">
                  <a16:creationId xmlns:a16="http://schemas.microsoft.com/office/drawing/2014/main" id="{0D632B87-72DC-464B-A38E-44F86C7553A3}"/>
                </a:ext>
              </a:extLst>
            </p:cNvPr>
            <p:cNvSpPr>
              <a:spLocks noChangeArrowheads="1"/>
            </p:cNvSpPr>
            <p:nvPr/>
          </p:nvSpPr>
          <p:spPr bwMode="auto">
            <a:xfrm>
              <a:off x="3830638" y="1700213"/>
              <a:ext cx="465137"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34" name="Rectangle 34">
              <a:extLst>
                <a:ext uri="{FF2B5EF4-FFF2-40B4-BE49-F238E27FC236}">
                  <a16:creationId xmlns:a16="http://schemas.microsoft.com/office/drawing/2014/main" id="{D2FA69CD-934E-44E7-B557-50AA22BC3A27}"/>
                </a:ext>
              </a:extLst>
            </p:cNvPr>
            <p:cNvSpPr>
              <a:spLocks noChangeArrowheads="1"/>
            </p:cNvSpPr>
            <p:nvPr/>
          </p:nvSpPr>
          <p:spPr bwMode="auto">
            <a:xfrm>
              <a:off x="5184775" y="4306888"/>
              <a:ext cx="463550"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sp>
          <p:nvSpPr>
            <p:cNvPr id="35" name="Rectangle 35">
              <a:extLst>
                <a:ext uri="{FF2B5EF4-FFF2-40B4-BE49-F238E27FC236}">
                  <a16:creationId xmlns:a16="http://schemas.microsoft.com/office/drawing/2014/main" id="{E6848751-8DA9-4FDA-87A0-D283D3F989C9}"/>
                </a:ext>
              </a:extLst>
            </p:cNvPr>
            <p:cNvSpPr>
              <a:spLocks noChangeArrowheads="1"/>
            </p:cNvSpPr>
            <p:nvPr/>
          </p:nvSpPr>
          <p:spPr bwMode="auto">
            <a:xfrm>
              <a:off x="1814513" y="2390775"/>
              <a:ext cx="465137" cy="16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36" name="Rectangle 36">
              <a:extLst>
                <a:ext uri="{FF2B5EF4-FFF2-40B4-BE49-F238E27FC236}">
                  <a16:creationId xmlns:a16="http://schemas.microsoft.com/office/drawing/2014/main" id="{A3123A1C-4553-431A-88EE-143CC64EA6EA}"/>
                </a:ext>
              </a:extLst>
            </p:cNvPr>
            <p:cNvSpPr>
              <a:spLocks noChangeArrowheads="1"/>
            </p:cNvSpPr>
            <p:nvPr/>
          </p:nvSpPr>
          <p:spPr bwMode="auto">
            <a:xfrm>
              <a:off x="1784350" y="3168650"/>
              <a:ext cx="463550" cy="16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sp>
          <p:nvSpPr>
            <p:cNvPr id="37" name="Rectangle 37">
              <a:extLst>
                <a:ext uri="{FF2B5EF4-FFF2-40B4-BE49-F238E27FC236}">
                  <a16:creationId xmlns:a16="http://schemas.microsoft.com/office/drawing/2014/main" id="{20125A2F-3D89-4D6F-BFF0-F40035417565}"/>
                </a:ext>
              </a:extLst>
            </p:cNvPr>
            <p:cNvSpPr>
              <a:spLocks noChangeArrowheads="1"/>
            </p:cNvSpPr>
            <p:nvPr/>
          </p:nvSpPr>
          <p:spPr bwMode="auto">
            <a:xfrm>
              <a:off x="2678113" y="3932238"/>
              <a:ext cx="465137"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38" name="Rectangle 38">
              <a:extLst>
                <a:ext uri="{FF2B5EF4-FFF2-40B4-BE49-F238E27FC236}">
                  <a16:creationId xmlns:a16="http://schemas.microsoft.com/office/drawing/2014/main" id="{F583514E-0E3B-44A4-AA50-ABEE630FF8EB}"/>
                </a:ext>
              </a:extLst>
            </p:cNvPr>
            <p:cNvSpPr>
              <a:spLocks noChangeArrowheads="1"/>
            </p:cNvSpPr>
            <p:nvPr/>
          </p:nvSpPr>
          <p:spPr bwMode="auto">
            <a:xfrm>
              <a:off x="3398838" y="4868863"/>
              <a:ext cx="463550"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sp>
          <p:nvSpPr>
            <p:cNvPr id="39" name="Rectangle 39">
              <a:extLst>
                <a:ext uri="{FF2B5EF4-FFF2-40B4-BE49-F238E27FC236}">
                  <a16:creationId xmlns:a16="http://schemas.microsoft.com/office/drawing/2014/main" id="{7BFEFA2B-46B4-4B14-9F01-40A6025B9065}"/>
                </a:ext>
              </a:extLst>
            </p:cNvPr>
            <p:cNvSpPr>
              <a:spLocks noChangeArrowheads="1"/>
            </p:cNvSpPr>
            <p:nvPr/>
          </p:nvSpPr>
          <p:spPr bwMode="auto">
            <a:xfrm>
              <a:off x="1598613" y="4579938"/>
              <a:ext cx="465137"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40" name="Rectangle 40">
              <a:extLst>
                <a:ext uri="{FF2B5EF4-FFF2-40B4-BE49-F238E27FC236}">
                  <a16:creationId xmlns:a16="http://schemas.microsoft.com/office/drawing/2014/main" id="{25F57D31-7FF2-4B4E-8A29-1B8A88D2D688}"/>
                </a:ext>
              </a:extLst>
            </p:cNvPr>
            <p:cNvSpPr>
              <a:spLocks noChangeArrowheads="1"/>
            </p:cNvSpPr>
            <p:nvPr/>
          </p:nvSpPr>
          <p:spPr bwMode="auto">
            <a:xfrm>
              <a:off x="1670050" y="5372100"/>
              <a:ext cx="463550" cy="16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grpSp>
      <p:sp>
        <p:nvSpPr>
          <p:cNvPr id="3" name="文本框 2">
            <a:extLst>
              <a:ext uri="{FF2B5EF4-FFF2-40B4-BE49-F238E27FC236}">
                <a16:creationId xmlns:a16="http://schemas.microsoft.com/office/drawing/2014/main" id="{74815B5C-A9CC-48BB-84C2-DE84E4293CDC}"/>
              </a:ext>
            </a:extLst>
          </p:cNvPr>
          <p:cNvSpPr txBox="1"/>
          <p:nvPr/>
        </p:nvSpPr>
        <p:spPr>
          <a:xfrm>
            <a:off x="9221787" y="4926779"/>
            <a:ext cx="1555750" cy="536237"/>
          </a:xfrm>
          <a:prstGeom prst="rect">
            <a:avLst/>
          </a:prstGeom>
          <a:noFill/>
        </p:spPr>
        <p:txBody>
          <a:bodyPr wrap="square" rtlCol="0">
            <a:spAutoFit/>
          </a:bodyPr>
          <a:lstStyle/>
          <a:p>
            <a:pPr>
              <a:lnSpc>
                <a:spcPct val="90000"/>
              </a:lnSpc>
              <a:spcBef>
                <a:spcPts val="20"/>
              </a:spcBef>
              <a:spcAft>
                <a:spcPts val="20"/>
              </a:spcAft>
            </a:pPr>
            <a:r>
              <a:rPr lang="en-US" altLang="zh-CN" sz="3200" dirty="0">
                <a:cs typeface="+mn-ea"/>
                <a:sym typeface="+mn-lt"/>
              </a:rPr>
              <a:t>e:01</a:t>
            </a:r>
            <a:endParaRPr lang="zh-CN" altLang="en-US" sz="3200" dirty="0">
              <a:cs typeface="+mn-ea"/>
              <a:sym typeface="+mn-lt"/>
            </a:endParaRPr>
          </a:p>
        </p:txBody>
      </p:sp>
      <p:sp>
        <p:nvSpPr>
          <p:cNvPr id="43" name="任意多边形: 形状 42">
            <a:extLst>
              <a:ext uri="{FF2B5EF4-FFF2-40B4-BE49-F238E27FC236}">
                <a16:creationId xmlns:a16="http://schemas.microsoft.com/office/drawing/2014/main" id="{478B39D0-311E-494D-A2CF-7B207685219D}"/>
              </a:ext>
            </a:extLst>
          </p:cNvPr>
          <p:cNvSpPr/>
          <p:nvPr/>
        </p:nvSpPr>
        <p:spPr>
          <a:xfrm>
            <a:off x="3004457" y="2855167"/>
            <a:ext cx="6195527" cy="381308"/>
          </a:xfrm>
          <a:custGeom>
            <a:avLst/>
            <a:gdLst>
              <a:gd name="connsiteX0" fmla="*/ 0 w 6195527"/>
              <a:gd name="connsiteY0" fmla="*/ 167951 h 381308"/>
              <a:gd name="connsiteX1" fmla="*/ 149290 w 6195527"/>
              <a:gd name="connsiteY1" fmla="*/ 111968 h 381308"/>
              <a:gd name="connsiteX2" fmla="*/ 466531 w 6195527"/>
              <a:gd name="connsiteY2" fmla="*/ 74645 h 381308"/>
              <a:gd name="connsiteX3" fmla="*/ 578498 w 6195527"/>
              <a:gd name="connsiteY3" fmla="*/ 55984 h 381308"/>
              <a:gd name="connsiteX4" fmla="*/ 746449 w 6195527"/>
              <a:gd name="connsiteY4" fmla="*/ 18662 h 381308"/>
              <a:gd name="connsiteX5" fmla="*/ 1026367 w 6195527"/>
              <a:gd name="connsiteY5" fmla="*/ 0 h 381308"/>
              <a:gd name="connsiteX6" fmla="*/ 1511559 w 6195527"/>
              <a:gd name="connsiteY6" fmla="*/ 18662 h 381308"/>
              <a:gd name="connsiteX7" fmla="*/ 1586204 w 6195527"/>
              <a:gd name="connsiteY7" fmla="*/ 37323 h 381308"/>
              <a:gd name="connsiteX8" fmla="*/ 1679510 w 6195527"/>
              <a:gd name="connsiteY8" fmla="*/ 55984 h 381308"/>
              <a:gd name="connsiteX9" fmla="*/ 1735494 w 6195527"/>
              <a:gd name="connsiteY9" fmla="*/ 93306 h 381308"/>
              <a:gd name="connsiteX10" fmla="*/ 1978090 w 6195527"/>
              <a:gd name="connsiteY10" fmla="*/ 130629 h 381308"/>
              <a:gd name="connsiteX11" fmla="*/ 2164702 w 6195527"/>
              <a:gd name="connsiteY11" fmla="*/ 167951 h 381308"/>
              <a:gd name="connsiteX12" fmla="*/ 2351314 w 6195527"/>
              <a:gd name="connsiteY12" fmla="*/ 205274 h 381308"/>
              <a:gd name="connsiteX13" fmla="*/ 2612572 w 6195527"/>
              <a:gd name="connsiteY13" fmla="*/ 242596 h 381308"/>
              <a:gd name="connsiteX14" fmla="*/ 2892490 w 6195527"/>
              <a:gd name="connsiteY14" fmla="*/ 279919 h 381308"/>
              <a:gd name="connsiteX15" fmla="*/ 3116425 w 6195527"/>
              <a:gd name="connsiteY15" fmla="*/ 298580 h 381308"/>
              <a:gd name="connsiteX16" fmla="*/ 4460033 w 6195527"/>
              <a:gd name="connsiteY16" fmla="*/ 335902 h 381308"/>
              <a:gd name="connsiteX17" fmla="*/ 5822302 w 6195527"/>
              <a:gd name="connsiteY17" fmla="*/ 335902 h 381308"/>
              <a:gd name="connsiteX18" fmla="*/ 6008914 w 6195527"/>
              <a:gd name="connsiteY18" fmla="*/ 261257 h 381308"/>
              <a:gd name="connsiteX19" fmla="*/ 6064898 w 6195527"/>
              <a:gd name="connsiteY19" fmla="*/ 242596 h 381308"/>
              <a:gd name="connsiteX20" fmla="*/ 6195527 w 6195527"/>
              <a:gd name="connsiteY20" fmla="*/ 205274 h 38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195527" h="381308">
                <a:moveTo>
                  <a:pt x="0" y="167951"/>
                </a:moveTo>
                <a:cubicBezTo>
                  <a:pt x="49763" y="149290"/>
                  <a:pt x="97730" y="124858"/>
                  <a:pt x="149290" y="111968"/>
                </a:cubicBezTo>
                <a:cubicBezTo>
                  <a:pt x="171580" y="106395"/>
                  <a:pt x="454158" y="76295"/>
                  <a:pt x="466531" y="74645"/>
                </a:cubicBezTo>
                <a:cubicBezTo>
                  <a:pt x="504036" y="69644"/>
                  <a:pt x="541562" y="64192"/>
                  <a:pt x="578498" y="55984"/>
                </a:cubicBezTo>
                <a:cubicBezTo>
                  <a:pt x="712356" y="26238"/>
                  <a:pt x="534332" y="38864"/>
                  <a:pt x="746449" y="18662"/>
                </a:cubicBezTo>
                <a:cubicBezTo>
                  <a:pt x="839541" y="9796"/>
                  <a:pt x="933061" y="6221"/>
                  <a:pt x="1026367" y="0"/>
                </a:cubicBezTo>
                <a:cubicBezTo>
                  <a:pt x="1188098" y="6221"/>
                  <a:pt x="1350067" y="7896"/>
                  <a:pt x="1511559" y="18662"/>
                </a:cubicBezTo>
                <a:cubicBezTo>
                  <a:pt x="1537150" y="20368"/>
                  <a:pt x="1561167" y="31759"/>
                  <a:pt x="1586204" y="37323"/>
                </a:cubicBezTo>
                <a:cubicBezTo>
                  <a:pt x="1617167" y="44204"/>
                  <a:pt x="1648408" y="49764"/>
                  <a:pt x="1679510" y="55984"/>
                </a:cubicBezTo>
                <a:cubicBezTo>
                  <a:pt x="1698171" y="68425"/>
                  <a:pt x="1714879" y="84471"/>
                  <a:pt x="1735494" y="93306"/>
                </a:cubicBezTo>
                <a:cubicBezTo>
                  <a:pt x="1794717" y="118687"/>
                  <a:pt x="1938535" y="124384"/>
                  <a:pt x="1978090" y="130629"/>
                </a:cubicBezTo>
                <a:cubicBezTo>
                  <a:pt x="2040750" y="140523"/>
                  <a:pt x="2102498" y="155510"/>
                  <a:pt x="2164702" y="167951"/>
                </a:cubicBezTo>
                <a:cubicBezTo>
                  <a:pt x="2164725" y="167956"/>
                  <a:pt x="2351291" y="205271"/>
                  <a:pt x="2351314" y="205274"/>
                </a:cubicBezTo>
                <a:cubicBezTo>
                  <a:pt x="2438400" y="217715"/>
                  <a:pt x="2526310" y="225344"/>
                  <a:pt x="2612572" y="242596"/>
                </a:cubicBezTo>
                <a:cubicBezTo>
                  <a:pt x="2757950" y="271671"/>
                  <a:pt x="2692505" y="261738"/>
                  <a:pt x="2892490" y="279919"/>
                </a:cubicBezTo>
                <a:cubicBezTo>
                  <a:pt x="2967086" y="286701"/>
                  <a:pt x="3041569" y="295907"/>
                  <a:pt x="3116425" y="298580"/>
                </a:cubicBezTo>
                <a:lnTo>
                  <a:pt x="4460033" y="335902"/>
                </a:lnTo>
                <a:cubicBezTo>
                  <a:pt x="4977493" y="409828"/>
                  <a:pt x="4729972" y="381416"/>
                  <a:pt x="5822302" y="335902"/>
                </a:cubicBezTo>
                <a:cubicBezTo>
                  <a:pt x="5885042" y="333288"/>
                  <a:pt x="5952552" y="285412"/>
                  <a:pt x="6008914" y="261257"/>
                </a:cubicBezTo>
                <a:cubicBezTo>
                  <a:pt x="6026994" y="253508"/>
                  <a:pt x="6046057" y="248248"/>
                  <a:pt x="6064898" y="242596"/>
                </a:cubicBezTo>
                <a:cubicBezTo>
                  <a:pt x="6108274" y="229584"/>
                  <a:pt x="6195527" y="205274"/>
                  <a:pt x="6195527" y="205274"/>
                </a:cubicBezTo>
              </a:path>
            </a:pathLst>
          </a:custGeom>
          <a:ln w="57150"/>
        </p:spPr>
        <p:style>
          <a:lnRef idx="3">
            <a:schemeClr val="accent2"/>
          </a:lnRef>
          <a:fillRef idx="0">
            <a:schemeClr val="accent2"/>
          </a:fillRef>
          <a:effectRef idx="2">
            <a:schemeClr val="accent2"/>
          </a:effectRef>
          <a:fontRef idx="minor">
            <a:schemeClr val="tx1"/>
          </a:fontRef>
        </p:style>
        <p:txBody>
          <a:bodyPr rtlCol="0" anchor="ctr"/>
          <a:lstStyle/>
          <a:p>
            <a:pPr algn="ctr">
              <a:lnSpc>
                <a:spcPct val="90000"/>
              </a:lnSpc>
              <a:spcBef>
                <a:spcPts val="20"/>
              </a:spcBef>
              <a:spcAft>
                <a:spcPts val="20"/>
              </a:spcAft>
            </a:pPr>
            <a:endParaRPr lang="zh-CN" altLang="en-US">
              <a:cs typeface="+mn-ea"/>
              <a:sym typeface="+mn-lt"/>
            </a:endParaRPr>
          </a:p>
        </p:txBody>
      </p:sp>
    </p:spTree>
    <p:extLst>
      <p:ext uri="{BB962C8B-B14F-4D97-AF65-F5344CB8AC3E}">
        <p14:creationId xmlns:p14="http://schemas.microsoft.com/office/powerpoint/2010/main" val="39916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7F0C7FE3-FBDE-41CC-8433-8ACEBCE9842D}"/>
              </a:ext>
            </a:extLst>
          </p:cNvPr>
          <p:cNvSpPr/>
          <p:nvPr/>
        </p:nvSpPr>
        <p:spPr>
          <a:xfrm>
            <a:off x="0" y="571500"/>
            <a:ext cx="12192000" cy="83981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lnSpc>
                <a:spcPct val="90000"/>
              </a:lnSpc>
              <a:spcBef>
                <a:spcPts val="20"/>
              </a:spcBef>
              <a:spcAft>
                <a:spcPts val="20"/>
              </a:spcAft>
            </a:pPr>
            <a:endParaRPr lang="zh-CN" altLang="en-US">
              <a:cs typeface="+mn-ea"/>
              <a:sym typeface="+mn-lt"/>
            </a:endParaRPr>
          </a:p>
        </p:txBody>
      </p:sp>
      <p:sp>
        <p:nvSpPr>
          <p:cNvPr id="2" name="标题 1">
            <a:extLst>
              <a:ext uri="{FF2B5EF4-FFF2-40B4-BE49-F238E27FC236}">
                <a16:creationId xmlns:a16="http://schemas.microsoft.com/office/drawing/2014/main" id="{86161999-2DE0-420E-BC9D-F6848AD1F997}"/>
              </a:ext>
            </a:extLst>
          </p:cNvPr>
          <p:cNvSpPr>
            <a:spLocks noGrp="1"/>
          </p:cNvSpPr>
          <p:nvPr>
            <p:ph type="title"/>
          </p:nvPr>
        </p:nvSpPr>
        <p:spPr/>
        <p:txBody>
          <a:bodyPr/>
          <a:lstStyle/>
          <a:p>
            <a:pPr>
              <a:spcBef>
                <a:spcPct val="20000"/>
              </a:spcBef>
              <a:spcAft>
                <a:spcPts val="20"/>
              </a:spcAft>
            </a:pPr>
            <a:r>
              <a:rPr lang="en-US" altLang="zh-CN" dirty="0">
                <a:latin typeface="+mn-lt"/>
                <a:ea typeface="+mn-ea"/>
                <a:cs typeface="+mn-ea"/>
                <a:sym typeface="+mn-lt"/>
              </a:rPr>
              <a:t>Huffman</a:t>
            </a:r>
            <a:r>
              <a:rPr lang="zh-CN" altLang="en-US" dirty="0">
                <a:latin typeface="+mn-lt"/>
                <a:ea typeface="+mn-ea"/>
                <a:cs typeface="+mn-ea"/>
                <a:sym typeface="+mn-lt"/>
              </a:rPr>
              <a:t>编码 </a:t>
            </a:r>
            <a:r>
              <a:rPr lang="en-US" altLang="zh-CN" dirty="0">
                <a:latin typeface="+mn-lt"/>
                <a:ea typeface="+mn-ea"/>
                <a:cs typeface="+mn-ea"/>
                <a:sym typeface="+mn-lt"/>
              </a:rPr>
              <a:t>—— </a:t>
            </a:r>
            <a:r>
              <a:rPr lang="zh-CN" altLang="en-US" dirty="0">
                <a:latin typeface="+mn-lt"/>
                <a:ea typeface="+mn-ea"/>
                <a:cs typeface="+mn-ea"/>
                <a:sym typeface="+mn-lt"/>
              </a:rPr>
              <a:t>算法</a:t>
            </a:r>
          </a:p>
        </p:txBody>
      </p:sp>
      <p:grpSp>
        <p:nvGrpSpPr>
          <p:cNvPr id="41" name="组合 40">
            <a:extLst>
              <a:ext uri="{FF2B5EF4-FFF2-40B4-BE49-F238E27FC236}">
                <a16:creationId xmlns:a16="http://schemas.microsoft.com/office/drawing/2014/main" id="{6E3B6440-F881-48B6-8C2D-6C3476EFB774}"/>
              </a:ext>
            </a:extLst>
          </p:cNvPr>
          <p:cNvGrpSpPr/>
          <p:nvPr/>
        </p:nvGrpSpPr>
        <p:grpSpPr>
          <a:xfrm>
            <a:off x="1371600" y="2047054"/>
            <a:ext cx="8604250" cy="4103687"/>
            <a:chOff x="0" y="1700213"/>
            <a:chExt cx="8604250" cy="4103687"/>
          </a:xfrm>
        </p:grpSpPr>
        <p:sp>
          <p:nvSpPr>
            <p:cNvPr id="4" name="Rectangle 3">
              <a:extLst>
                <a:ext uri="{FF2B5EF4-FFF2-40B4-BE49-F238E27FC236}">
                  <a16:creationId xmlns:a16="http://schemas.microsoft.com/office/drawing/2014/main" id="{FEEF7895-CFF3-40AE-90C0-935361C3DF28}"/>
                </a:ext>
              </a:extLst>
            </p:cNvPr>
            <p:cNvSpPr>
              <a:spLocks noChangeArrowheads="1"/>
            </p:cNvSpPr>
            <p:nvPr/>
          </p:nvSpPr>
          <p:spPr bwMode="auto">
            <a:xfrm>
              <a:off x="42863" y="4691063"/>
              <a:ext cx="720725" cy="33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c</a:t>
              </a:r>
              <a:endParaRPr kumimoji="1" lang="en-US" altLang="zh-CN" sz="1400" b="1">
                <a:cs typeface="+mn-ea"/>
                <a:sym typeface="+mn-lt"/>
              </a:endParaRPr>
            </a:p>
          </p:txBody>
        </p:sp>
        <p:sp>
          <p:nvSpPr>
            <p:cNvPr id="5" name="Rectangle 4">
              <a:extLst>
                <a:ext uri="{FF2B5EF4-FFF2-40B4-BE49-F238E27FC236}">
                  <a16:creationId xmlns:a16="http://schemas.microsoft.com/office/drawing/2014/main" id="{1B3940D7-8E28-43AE-8085-47249E38DC46}"/>
                </a:ext>
              </a:extLst>
            </p:cNvPr>
            <p:cNvSpPr>
              <a:spLocks noChangeArrowheads="1"/>
            </p:cNvSpPr>
            <p:nvPr/>
          </p:nvSpPr>
          <p:spPr bwMode="auto">
            <a:xfrm>
              <a:off x="0" y="3962400"/>
              <a:ext cx="842963"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b</a:t>
              </a:r>
              <a:endParaRPr kumimoji="1" lang="en-US" altLang="zh-CN" sz="1400" b="1" i="1">
                <a:cs typeface="+mn-ea"/>
                <a:sym typeface="+mn-lt"/>
              </a:endParaRPr>
            </a:p>
          </p:txBody>
        </p:sp>
        <p:sp>
          <p:nvSpPr>
            <p:cNvPr id="6" name="Rectangle 5">
              <a:extLst>
                <a:ext uri="{FF2B5EF4-FFF2-40B4-BE49-F238E27FC236}">
                  <a16:creationId xmlns:a16="http://schemas.microsoft.com/office/drawing/2014/main" id="{7387E693-4464-4583-AF92-5A26779B81A4}"/>
                </a:ext>
              </a:extLst>
            </p:cNvPr>
            <p:cNvSpPr>
              <a:spLocks noChangeArrowheads="1"/>
            </p:cNvSpPr>
            <p:nvPr/>
          </p:nvSpPr>
          <p:spPr bwMode="auto">
            <a:xfrm>
              <a:off x="100013" y="3200400"/>
              <a:ext cx="6477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a</a:t>
              </a:r>
              <a:endParaRPr kumimoji="1" lang="en-US" altLang="zh-CN" sz="1400" b="1">
                <a:cs typeface="+mn-ea"/>
                <a:sym typeface="+mn-lt"/>
              </a:endParaRPr>
            </a:p>
          </p:txBody>
        </p:sp>
        <p:sp>
          <p:nvSpPr>
            <p:cNvPr id="7" name="Rectangle 6">
              <a:extLst>
                <a:ext uri="{FF2B5EF4-FFF2-40B4-BE49-F238E27FC236}">
                  <a16:creationId xmlns:a16="http://schemas.microsoft.com/office/drawing/2014/main" id="{A97A49EF-8076-40ED-8E07-54C8A5A05E05}"/>
                </a:ext>
              </a:extLst>
            </p:cNvPr>
            <p:cNvSpPr>
              <a:spLocks noChangeArrowheads="1"/>
            </p:cNvSpPr>
            <p:nvPr/>
          </p:nvSpPr>
          <p:spPr bwMode="auto">
            <a:xfrm>
              <a:off x="157163" y="1758950"/>
              <a:ext cx="647700"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2400" b="1" i="1">
                  <a:cs typeface="+mn-ea"/>
                  <a:sym typeface="+mn-lt"/>
                </a:rPr>
                <a:t>f</a:t>
              </a:r>
              <a:endParaRPr kumimoji="1" lang="en-US" altLang="zh-CN" sz="2400" b="1">
                <a:cs typeface="+mn-ea"/>
                <a:sym typeface="+mn-lt"/>
              </a:endParaRPr>
            </a:p>
          </p:txBody>
        </p:sp>
        <p:sp>
          <p:nvSpPr>
            <p:cNvPr id="8" name="Rectangle 7">
              <a:extLst>
                <a:ext uri="{FF2B5EF4-FFF2-40B4-BE49-F238E27FC236}">
                  <a16:creationId xmlns:a16="http://schemas.microsoft.com/office/drawing/2014/main" id="{F0BC30E2-DF4D-4BDB-8912-31D078DC44FE}"/>
                </a:ext>
              </a:extLst>
            </p:cNvPr>
            <p:cNvSpPr>
              <a:spLocks noChangeArrowheads="1"/>
            </p:cNvSpPr>
            <p:nvPr/>
          </p:nvSpPr>
          <p:spPr bwMode="auto">
            <a:xfrm>
              <a:off x="55563" y="2506663"/>
              <a:ext cx="720725" cy="33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e</a:t>
              </a:r>
              <a:endParaRPr kumimoji="1" lang="en-US" altLang="zh-CN" sz="1400" b="1">
                <a:cs typeface="+mn-ea"/>
                <a:sym typeface="+mn-lt"/>
              </a:endParaRPr>
            </a:p>
          </p:txBody>
        </p:sp>
        <p:sp>
          <p:nvSpPr>
            <p:cNvPr id="9" name="Oval 8">
              <a:extLst>
                <a:ext uri="{FF2B5EF4-FFF2-40B4-BE49-F238E27FC236}">
                  <a16:creationId xmlns:a16="http://schemas.microsoft.com/office/drawing/2014/main" id="{7A9F6A70-0C42-4204-BEB3-1F96DB2B5AD4}"/>
                </a:ext>
              </a:extLst>
            </p:cNvPr>
            <p:cNvSpPr>
              <a:spLocks noChangeArrowheads="1"/>
            </p:cNvSpPr>
            <p:nvPr/>
          </p:nvSpPr>
          <p:spPr bwMode="auto">
            <a:xfrm>
              <a:off x="611188" y="1700213"/>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7/22</a:t>
              </a:r>
            </a:p>
          </p:txBody>
        </p:sp>
        <p:sp>
          <p:nvSpPr>
            <p:cNvPr id="10" name="Oval 9">
              <a:extLst>
                <a:ext uri="{FF2B5EF4-FFF2-40B4-BE49-F238E27FC236}">
                  <a16:creationId xmlns:a16="http://schemas.microsoft.com/office/drawing/2014/main" id="{2CBBFC11-CB6F-4ABC-89DE-9B47879E4947}"/>
                </a:ext>
              </a:extLst>
            </p:cNvPr>
            <p:cNvSpPr>
              <a:spLocks noChangeArrowheads="1"/>
            </p:cNvSpPr>
            <p:nvPr/>
          </p:nvSpPr>
          <p:spPr bwMode="auto">
            <a:xfrm>
              <a:off x="611188" y="2476500"/>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5/22</a:t>
              </a:r>
            </a:p>
          </p:txBody>
        </p:sp>
        <p:sp>
          <p:nvSpPr>
            <p:cNvPr id="11" name="Oval 10">
              <a:extLst>
                <a:ext uri="{FF2B5EF4-FFF2-40B4-BE49-F238E27FC236}">
                  <a16:creationId xmlns:a16="http://schemas.microsoft.com/office/drawing/2014/main" id="{34B43279-1EB1-4995-8E0D-6F2D855D97B3}"/>
                </a:ext>
              </a:extLst>
            </p:cNvPr>
            <p:cNvSpPr>
              <a:spLocks noChangeArrowheads="1"/>
            </p:cNvSpPr>
            <p:nvPr/>
          </p:nvSpPr>
          <p:spPr bwMode="auto">
            <a:xfrm>
              <a:off x="611188" y="3200400"/>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4/22</a:t>
              </a:r>
            </a:p>
          </p:txBody>
        </p:sp>
        <p:sp>
          <p:nvSpPr>
            <p:cNvPr id="12" name="Oval 11">
              <a:extLst>
                <a:ext uri="{FF2B5EF4-FFF2-40B4-BE49-F238E27FC236}">
                  <a16:creationId xmlns:a16="http://schemas.microsoft.com/office/drawing/2014/main" id="{5C2B82F8-3778-487F-9B9E-7F37EE63503F}"/>
                </a:ext>
              </a:extLst>
            </p:cNvPr>
            <p:cNvSpPr>
              <a:spLocks noChangeArrowheads="1"/>
            </p:cNvSpPr>
            <p:nvPr/>
          </p:nvSpPr>
          <p:spPr bwMode="auto">
            <a:xfrm>
              <a:off x="611188" y="4656138"/>
              <a:ext cx="981075"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2/22</a:t>
              </a:r>
            </a:p>
          </p:txBody>
        </p:sp>
        <p:cxnSp>
          <p:nvCxnSpPr>
            <p:cNvPr id="13" name="AutoShape 12">
              <a:extLst>
                <a:ext uri="{FF2B5EF4-FFF2-40B4-BE49-F238E27FC236}">
                  <a16:creationId xmlns:a16="http://schemas.microsoft.com/office/drawing/2014/main" id="{9559460B-D942-418A-9D5A-D79B814D2A05}"/>
                </a:ext>
              </a:extLst>
            </p:cNvPr>
            <p:cNvCxnSpPr>
              <a:cxnSpLocks noChangeShapeType="1"/>
            </p:cNvCxnSpPr>
            <p:nvPr/>
          </p:nvCxnSpPr>
          <p:spPr bwMode="auto">
            <a:xfrm>
              <a:off x="1641475" y="4811713"/>
              <a:ext cx="1588" cy="736600"/>
            </a:xfrm>
            <a:prstGeom prst="bentConnector3">
              <a:avLst>
                <a:gd name="adj1" fmla="val 309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DF29C4F2-E44B-472C-AAF8-47D5EB7C0634}"/>
                </a:ext>
              </a:extLst>
            </p:cNvPr>
            <p:cNvCxnSpPr>
              <a:cxnSpLocks noChangeShapeType="1"/>
              <a:stCxn id="9" idx="6"/>
            </p:cNvCxnSpPr>
            <p:nvPr/>
          </p:nvCxnSpPr>
          <p:spPr bwMode="auto">
            <a:xfrm>
              <a:off x="1597025" y="1916113"/>
              <a:ext cx="3530600" cy="2649537"/>
            </a:xfrm>
            <a:prstGeom prst="bentConnector3">
              <a:avLst>
                <a:gd name="adj1" fmla="val 11416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Rectangle 14">
              <a:extLst>
                <a:ext uri="{FF2B5EF4-FFF2-40B4-BE49-F238E27FC236}">
                  <a16:creationId xmlns:a16="http://schemas.microsoft.com/office/drawing/2014/main" id="{CE3B993B-8F10-4439-8452-0F2CE3269CB1}"/>
                </a:ext>
              </a:extLst>
            </p:cNvPr>
            <p:cNvSpPr>
              <a:spLocks noChangeArrowheads="1"/>
            </p:cNvSpPr>
            <p:nvPr/>
          </p:nvSpPr>
          <p:spPr bwMode="auto">
            <a:xfrm>
              <a:off x="6926263" y="2060575"/>
              <a:ext cx="465137" cy="16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16" name="Rectangle 15">
              <a:extLst>
                <a:ext uri="{FF2B5EF4-FFF2-40B4-BE49-F238E27FC236}">
                  <a16:creationId xmlns:a16="http://schemas.microsoft.com/office/drawing/2014/main" id="{D18A54C2-CBEA-4629-8073-223B414B0295}"/>
                </a:ext>
              </a:extLst>
            </p:cNvPr>
            <p:cNvSpPr>
              <a:spLocks noChangeArrowheads="1"/>
            </p:cNvSpPr>
            <p:nvPr/>
          </p:nvSpPr>
          <p:spPr bwMode="auto">
            <a:xfrm>
              <a:off x="6845300" y="2636838"/>
              <a:ext cx="463550"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sp>
          <p:nvSpPr>
            <p:cNvPr id="17" name="Rectangle 17">
              <a:extLst>
                <a:ext uri="{FF2B5EF4-FFF2-40B4-BE49-F238E27FC236}">
                  <a16:creationId xmlns:a16="http://schemas.microsoft.com/office/drawing/2014/main" id="{DDEC8E05-6D5B-4D3A-8985-3FCF927334D9}"/>
                </a:ext>
              </a:extLst>
            </p:cNvPr>
            <p:cNvSpPr>
              <a:spLocks noChangeArrowheads="1"/>
            </p:cNvSpPr>
            <p:nvPr/>
          </p:nvSpPr>
          <p:spPr bwMode="auto">
            <a:xfrm>
              <a:off x="42863" y="5387975"/>
              <a:ext cx="720725"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d</a:t>
              </a:r>
              <a:endParaRPr kumimoji="1" lang="en-US" altLang="zh-CN" sz="1400" b="1">
                <a:cs typeface="+mn-ea"/>
                <a:sym typeface="+mn-lt"/>
              </a:endParaRPr>
            </a:p>
          </p:txBody>
        </p:sp>
        <p:sp>
          <p:nvSpPr>
            <p:cNvPr id="18" name="Oval 18">
              <a:extLst>
                <a:ext uri="{FF2B5EF4-FFF2-40B4-BE49-F238E27FC236}">
                  <a16:creationId xmlns:a16="http://schemas.microsoft.com/office/drawing/2014/main" id="{3EF1F81B-8438-46CE-82BF-6FD88728D237}"/>
                </a:ext>
              </a:extLst>
            </p:cNvPr>
            <p:cNvSpPr>
              <a:spLocks noChangeArrowheads="1"/>
            </p:cNvSpPr>
            <p:nvPr/>
          </p:nvSpPr>
          <p:spPr bwMode="auto">
            <a:xfrm>
              <a:off x="611188" y="5372100"/>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1/22</a:t>
              </a:r>
            </a:p>
          </p:txBody>
        </p:sp>
        <p:sp>
          <p:nvSpPr>
            <p:cNvPr id="19" name="Line 19">
              <a:extLst>
                <a:ext uri="{FF2B5EF4-FFF2-40B4-BE49-F238E27FC236}">
                  <a16:creationId xmlns:a16="http://schemas.microsoft.com/office/drawing/2014/main" id="{282A79A4-231D-4C42-8C9B-1F87A8157E87}"/>
                </a:ext>
              </a:extLst>
            </p:cNvPr>
            <p:cNvSpPr>
              <a:spLocks noChangeShapeType="1"/>
            </p:cNvSpPr>
            <p:nvPr/>
          </p:nvSpPr>
          <p:spPr bwMode="auto">
            <a:xfrm>
              <a:off x="2144713" y="5156200"/>
              <a:ext cx="361950" cy="15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sp>
          <p:nvSpPr>
            <p:cNvPr id="20" name="Oval 20">
              <a:extLst>
                <a:ext uri="{FF2B5EF4-FFF2-40B4-BE49-F238E27FC236}">
                  <a16:creationId xmlns:a16="http://schemas.microsoft.com/office/drawing/2014/main" id="{2D4D2D04-F3D6-40ED-881C-935BD45F9194}"/>
                </a:ext>
              </a:extLst>
            </p:cNvPr>
            <p:cNvSpPr>
              <a:spLocks noChangeArrowheads="1"/>
            </p:cNvSpPr>
            <p:nvPr/>
          </p:nvSpPr>
          <p:spPr bwMode="auto">
            <a:xfrm>
              <a:off x="2533650" y="4940300"/>
              <a:ext cx="885825"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3/22</a:t>
              </a:r>
            </a:p>
          </p:txBody>
        </p:sp>
        <p:cxnSp>
          <p:nvCxnSpPr>
            <p:cNvPr id="21" name="AutoShape 21">
              <a:extLst>
                <a:ext uri="{FF2B5EF4-FFF2-40B4-BE49-F238E27FC236}">
                  <a16:creationId xmlns:a16="http://schemas.microsoft.com/office/drawing/2014/main" id="{1D92EBDF-37A9-410C-9593-DAE97A85D14B}"/>
                </a:ext>
              </a:extLst>
            </p:cNvPr>
            <p:cNvCxnSpPr>
              <a:cxnSpLocks noChangeShapeType="1"/>
              <a:stCxn id="32" idx="6"/>
            </p:cNvCxnSpPr>
            <p:nvPr/>
          </p:nvCxnSpPr>
          <p:spPr bwMode="auto">
            <a:xfrm>
              <a:off x="1597025" y="4148138"/>
              <a:ext cx="1838325" cy="977900"/>
            </a:xfrm>
            <a:prstGeom prst="bentConnector3">
              <a:avLst>
                <a:gd name="adj1" fmla="val 12504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Line 22">
              <a:extLst>
                <a:ext uri="{FF2B5EF4-FFF2-40B4-BE49-F238E27FC236}">
                  <a16:creationId xmlns:a16="http://schemas.microsoft.com/office/drawing/2014/main" id="{3D30B14F-C5D8-499E-B990-C7FB8C2B10B6}"/>
                </a:ext>
              </a:extLst>
            </p:cNvPr>
            <p:cNvSpPr>
              <a:spLocks noChangeShapeType="1"/>
            </p:cNvSpPr>
            <p:nvPr/>
          </p:nvSpPr>
          <p:spPr bwMode="auto">
            <a:xfrm>
              <a:off x="3902075" y="4579938"/>
              <a:ext cx="303213" cy="15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sp>
          <p:nvSpPr>
            <p:cNvPr id="23" name="Oval 23">
              <a:extLst>
                <a:ext uri="{FF2B5EF4-FFF2-40B4-BE49-F238E27FC236}">
                  <a16:creationId xmlns:a16="http://schemas.microsoft.com/office/drawing/2014/main" id="{AB58B4E9-F274-4AC9-B333-2E2BF03A07FB}"/>
                </a:ext>
              </a:extLst>
            </p:cNvPr>
            <p:cNvSpPr>
              <a:spLocks noChangeArrowheads="1"/>
            </p:cNvSpPr>
            <p:nvPr/>
          </p:nvSpPr>
          <p:spPr bwMode="auto">
            <a:xfrm>
              <a:off x="4205288" y="4364038"/>
              <a:ext cx="942975"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6/22</a:t>
              </a:r>
            </a:p>
          </p:txBody>
        </p:sp>
        <p:cxnSp>
          <p:nvCxnSpPr>
            <p:cNvPr id="24" name="AutoShape 24">
              <a:extLst>
                <a:ext uri="{FF2B5EF4-FFF2-40B4-BE49-F238E27FC236}">
                  <a16:creationId xmlns:a16="http://schemas.microsoft.com/office/drawing/2014/main" id="{B990BA63-97A4-40CE-8119-10A7CEB31997}"/>
                </a:ext>
              </a:extLst>
            </p:cNvPr>
            <p:cNvCxnSpPr>
              <a:cxnSpLocks noChangeShapeType="1"/>
            </p:cNvCxnSpPr>
            <p:nvPr/>
          </p:nvCxnSpPr>
          <p:spPr bwMode="auto">
            <a:xfrm>
              <a:off x="1670050" y="2636838"/>
              <a:ext cx="1588" cy="736600"/>
            </a:xfrm>
            <a:prstGeom prst="bentConnector3">
              <a:avLst>
                <a:gd name="adj1" fmla="val 601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Line 25">
              <a:extLst>
                <a:ext uri="{FF2B5EF4-FFF2-40B4-BE49-F238E27FC236}">
                  <a16:creationId xmlns:a16="http://schemas.microsoft.com/office/drawing/2014/main" id="{A9C17731-5E33-4F44-98D5-102802771981}"/>
                </a:ext>
              </a:extLst>
            </p:cNvPr>
            <p:cNvSpPr>
              <a:spLocks noChangeShapeType="1"/>
            </p:cNvSpPr>
            <p:nvPr/>
          </p:nvSpPr>
          <p:spPr bwMode="auto">
            <a:xfrm>
              <a:off x="2620963" y="2881313"/>
              <a:ext cx="288925" cy="15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sp>
          <p:nvSpPr>
            <p:cNvPr id="26" name="Line 26">
              <a:extLst>
                <a:ext uri="{FF2B5EF4-FFF2-40B4-BE49-F238E27FC236}">
                  <a16:creationId xmlns:a16="http://schemas.microsoft.com/office/drawing/2014/main" id="{D4D2EB3D-85D8-4C29-B367-CB664FEEFDFA}"/>
                </a:ext>
              </a:extLst>
            </p:cNvPr>
            <p:cNvSpPr>
              <a:spLocks noChangeShapeType="1"/>
            </p:cNvSpPr>
            <p:nvPr/>
          </p:nvSpPr>
          <p:spPr bwMode="auto">
            <a:xfrm>
              <a:off x="5645150" y="2347913"/>
              <a:ext cx="430213" cy="15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cxnSp>
          <p:nvCxnSpPr>
            <p:cNvPr id="27" name="AutoShape 27">
              <a:extLst>
                <a:ext uri="{FF2B5EF4-FFF2-40B4-BE49-F238E27FC236}">
                  <a16:creationId xmlns:a16="http://schemas.microsoft.com/office/drawing/2014/main" id="{2CA5BA34-06A2-431D-B2C3-C1C7C0501C64}"/>
                </a:ext>
              </a:extLst>
            </p:cNvPr>
            <p:cNvCxnSpPr>
              <a:cxnSpLocks noChangeShapeType="1"/>
              <a:stCxn id="31" idx="6"/>
              <a:endCxn id="30" idx="6"/>
            </p:cNvCxnSpPr>
            <p:nvPr/>
          </p:nvCxnSpPr>
          <p:spPr bwMode="auto">
            <a:xfrm flipV="1">
              <a:off x="3924300" y="2347913"/>
              <a:ext cx="3095625" cy="504825"/>
            </a:xfrm>
            <a:prstGeom prst="bentConnector3">
              <a:avLst>
                <a:gd name="adj1" fmla="val 109435"/>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Oval 28">
              <a:extLst>
                <a:ext uri="{FF2B5EF4-FFF2-40B4-BE49-F238E27FC236}">
                  <a16:creationId xmlns:a16="http://schemas.microsoft.com/office/drawing/2014/main" id="{A21B3491-53F6-45E1-911C-70D0F9E10351}"/>
                </a:ext>
              </a:extLst>
            </p:cNvPr>
            <p:cNvSpPr>
              <a:spLocks noChangeArrowheads="1"/>
            </p:cNvSpPr>
            <p:nvPr/>
          </p:nvSpPr>
          <p:spPr bwMode="auto">
            <a:xfrm>
              <a:off x="7646988" y="2419350"/>
              <a:ext cx="957262"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22/22</a:t>
              </a:r>
            </a:p>
          </p:txBody>
        </p:sp>
        <p:sp>
          <p:nvSpPr>
            <p:cNvPr id="29" name="Line 29">
              <a:extLst>
                <a:ext uri="{FF2B5EF4-FFF2-40B4-BE49-F238E27FC236}">
                  <a16:creationId xmlns:a16="http://schemas.microsoft.com/office/drawing/2014/main" id="{6C42C988-F96B-4798-8186-8E512F84437C}"/>
                </a:ext>
              </a:extLst>
            </p:cNvPr>
            <p:cNvSpPr>
              <a:spLocks noChangeShapeType="1"/>
            </p:cNvSpPr>
            <p:nvPr/>
          </p:nvSpPr>
          <p:spPr bwMode="auto">
            <a:xfrm>
              <a:off x="7307263" y="2636838"/>
              <a:ext cx="338137" cy="15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sp>
          <p:nvSpPr>
            <p:cNvPr id="30" name="Oval 30">
              <a:extLst>
                <a:ext uri="{FF2B5EF4-FFF2-40B4-BE49-F238E27FC236}">
                  <a16:creationId xmlns:a16="http://schemas.microsoft.com/office/drawing/2014/main" id="{02EE48C9-CA9D-44C6-99B6-36A0FE622F21}"/>
                </a:ext>
              </a:extLst>
            </p:cNvPr>
            <p:cNvSpPr>
              <a:spLocks noChangeArrowheads="1"/>
            </p:cNvSpPr>
            <p:nvPr/>
          </p:nvSpPr>
          <p:spPr bwMode="auto">
            <a:xfrm>
              <a:off x="6062663" y="2132013"/>
              <a:ext cx="957262"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13/22</a:t>
              </a:r>
            </a:p>
          </p:txBody>
        </p:sp>
        <p:sp>
          <p:nvSpPr>
            <p:cNvPr id="31" name="Oval 31">
              <a:extLst>
                <a:ext uri="{FF2B5EF4-FFF2-40B4-BE49-F238E27FC236}">
                  <a16:creationId xmlns:a16="http://schemas.microsoft.com/office/drawing/2014/main" id="{A81F0BFF-5438-40F5-B8C0-87366D278C8E}"/>
                </a:ext>
              </a:extLst>
            </p:cNvPr>
            <p:cNvSpPr>
              <a:spLocks noChangeArrowheads="1"/>
            </p:cNvSpPr>
            <p:nvPr/>
          </p:nvSpPr>
          <p:spPr bwMode="auto">
            <a:xfrm>
              <a:off x="2916238" y="2636838"/>
              <a:ext cx="1008062"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9/22</a:t>
              </a:r>
            </a:p>
          </p:txBody>
        </p:sp>
        <p:sp>
          <p:nvSpPr>
            <p:cNvPr id="32" name="Oval 32">
              <a:extLst>
                <a:ext uri="{FF2B5EF4-FFF2-40B4-BE49-F238E27FC236}">
                  <a16:creationId xmlns:a16="http://schemas.microsoft.com/office/drawing/2014/main" id="{2F15F45F-B56B-4762-A34B-527F280CA799}"/>
                </a:ext>
              </a:extLst>
            </p:cNvPr>
            <p:cNvSpPr>
              <a:spLocks noChangeArrowheads="1"/>
            </p:cNvSpPr>
            <p:nvPr/>
          </p:nvSpPr>
          <p:spPr bwMode="auto">
            <a:xfrm>
              <a:off x="611188" y="3932238"/>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3/22</a:t>
              </a:r>
            </a:p>
          </p:txBody>
        </p:sp>
        <p:sp>
          <p:nvSpPr>
            <p:cNvPr id="33" name="Rectangle 33">
              <a:extLst>
                <a:ext uri="{FF2B5EF4-FFF2-40B4-BE49-F238E27FC236}">
                  <a16:creationId xmlns:a16="http://schemas.microsoft.com/office/drawing/2014/main" id="{0D632B87-72DC-464B-A38E-44F86C7553A3}"/>
                </a:ext>
              </a:extLst>
            </p:cNvPr>
            <p:cNvSpPr>
              <a:spLocks noChangeArrowheads="1"/>
            </p:cNvSpPr>
            <p:nvPr/>
          </p:nvSpPr>
          <p:spPr bwMode="auto">
            <a:xfrm>
              <a:off x="3830638" y="1700213"/>
              <a:ext cx="465137"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34" name="Rectangle 34">
              <a:extLst>
                <a:ext uri="{FF2B5EF4-FFF2-40B4-BE49-F238E27FC236}">
                  <a16:creationId xmlns:a16="http://schemas.microsoft.com/office/drawing/2014/main" id="{D2FA69CD-934E-44E7-B557-50AA22BC3A27}"/>
                </a:ext>
              </a:extLst>
            </p:cNvPr>
            <p:cNvSpPr>
              <a:spLocks noChangeArrowheads="1"/>
            </p:cNvSpPr>
            <p:nvPr/>
          </p:nvSpPr>
          <p:spPr bwMode="auto">
            <a:xfrm>
              <a:off x="5184775" y="4306888"/>
              <a:ext cx="463550"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sp>
          <p:nvSpPr>
            <p:cNvPr id="35" name="Rectangle 35">
              <a:extLst>
                <a:ext uri="{FF2B5EF4-FFF2-40B4-BE49-F238E27FC236}">
                  <a16:creationId xmlns:a16="http://schemas.microsoft.com/office/drawing/2014/main" id="{E6848751-8DA9-4FDA-87A0-D283D3F989C9}"/>
                </a:ext>
              </a:extLst>
            </p:cNvPr>
            <p:cNvSpPr>
              <a:spLocks noChangeArrowheads="1"/>
            </p:cNvSpPr>
            <p:nvPr/>
          </p:nvSpPr>
          <p:spPr bwMode="auto">
            <a:xfrm>
              <a:off x="1814513" y="2390775"/>
              <a:ext cx="465137" cy="16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36" name="Rectangle 36">
              <a:extLst>
                <a:ext uri="{FF2B5EF4-FFF2-40B4-BE49-F238E27FC236}">
                  <a16:creationId xmlns:a16="http://schemas.microsoft.com/office/drawing/2014/main" id="{A3123A1C-4553-431A-88EE-143CC64EA6EA}"/>
                </a:ext>
              </a:extLst>
            </p:cNvPr>
            <p:cNvSpPr>
              <a:spLocks noChangeArrowheads="1"/>
            </p:cNvSpPr>
            <p:nvPr/>
          </p:nvSpPr>
          <p:spPr bwMode="auto">
            <a:xfrm>
              <a:off x="1784350" y="3168650"/>
              <a:ext cx="463550" cy="16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sp>
          <p:nvSpPr>
            <p:cNvPr id="37" name="Rectangle 37">
              <a:extLst>
                <a:ext uri="{FF2B5EF4-FFF2-40B4-BE49-F238E27FC236}">
                  <a16:creationId xmlns:a16="http://schemas.microsoft.com/office/drawing/2014/main" id="{20125A2F-3D89-4D6F-BFF0-F40035417565}"/>
                </a:ext>
              </a:extLst>
            </p:cNvPr>
            <p:cNvSpPr>
              <a:spLocks noChangeArrowheads="1"/>
            </p:cNvSpPr>
            <p:nvPr/>
          </p:nvSpPr>
          <p:spPr bwMode="auto">
            <a:xfrm>
              <a:off x="2678113" y="3932238"/>
              <a:ext cx="465137"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38" name="Rectangle 38">
              <a:extLst>
                <a:ext uri="{FF2B5EF4-FFF2-40B4-BE49-F238E27FC236}">
                  <a16:creationId xmlns:a16="http://schemas.microsoft.com/office/drawing/2014/main" id="{F583514E-0E3B-44A4-AA50-ABEE630FF8EB}"/>
                </a:ext>
              </a:extLst>
            </p:cNvPr>
            <p:cNvSpPr>
              <a:spLocks noChangeArrowheads="1"/>
            </p:cNvSpPr>
            <p:nvPr/>
          </p:nvSpPr>
          <p:spPr bwMode="auto">
            <a:xfrm>
              <a:off x="3398838" y="4868863"/>
              <a:ext cx="463550"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sp>
          <p:nvSpPr>
            <p:cNvPr id="39" name="Rectangle 39">
              <a:extLst>
                <a:ext uri="{FF2B5EF4-FFF2-40B4-BE49-F238E27FC236}">
                  <a16:creationId xmlns:a16="http://schemas.microsoft.com/office/drawing/2014/main" id="{7BFEFA2B-46B4-4B14-9F01-40A6025B9065}"/>
                </a:ext>
              </a:extLst>
            </p:cNvPr>
            <p:cNvSpPr>
              <a:spLocks noChangeArrowheads="1"/>
            </p:cNvSpPr>
            <p:nvPr/>
          </p:nvSpPr>
          <p:spPr bwMode="auto">
            <a:xfrm>
              <a:off x="1598613" y="4579938"/>
              <a:ext cx="465137"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40" name="Rectangle 40">
              <a:extLst>
                <a:ext uri="{FF2B5EF4-FFF2-40B4-BE49-F238E27FC236}">
                  <a16:creationId xmlns:a16="http://schemas.microsoft.com/office/drawing/2014/main" id="{25F57D31-7FF2-4B4E-8A29-1B8A88D2D688}"/>
                </a:ext>
              </a:extLst>
            </p:cNvPr>
            <p:cNvSpPr>
              <a:spLocks noChangeArrowheads="1"/>
            </p:cNvSpPr>
            <p:nvPr/>
          </p:nvSpPr>
          <p:spPr bwMode="auto">
            <a:xfrm>
              <a:off x="1670050" y="5372100"/>
              <a:ext cx="463550" cy="16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grpSp>
      <p:sp>
        <p:nvSpPr>
          <p:cNvPr id="3" name="文本框 2">
            <a:extLst>
              <a:ext uri="{FF2B5EF4-FFF2-40B4-BE49-F238E27FC236}">
                <a16:creationId xmlns:a16="http://schemas.microsoft.com/office/drawing/2014/main" id="{74815B5C-A9CC-48BB-84C2-DE84E4293CDC}"/>
              </a:ext>
            </a:extLst>
          </p:cNvPr>
          <p:cNvSpPr txBox="1"/>
          <p:nvPr/>
        </p:nvSpPr>
        <p:spPr>
          <a:xfrm>
            <a:off x="9221787" y="4926779"/>
            <a:ext cx="1555750" cy="536237"/>
          </a:xfrm>
          <a:prstGeom prst="rect">
            <a:avLst/>
          </a:prstGeom>
          <a:noFill/>
        </p:spPr>
        <p:txBody>
          <a:bodyPr wrap="square" rtlCol="0">
            <a:spAutoFit/>
          </a:bodyPr>
          <a:lstStyle/>
          <a:p>
            <a:pPr>
              <a:lnSpc>
                <a:spcPct val="90000"/>
              </a:lnSpc>
              <a:spcBef>
                <a:spcPts val="20"/>
              </a:spcBef>
              <a:spcAft>
                <a:spcPts val="20"/>
              </a:spcAft>
            </a:pPr>
            <a:r>
              <a:rPr lang="en-US" altLang="zh-CN" sz="3200" dirty="0">
                <a:cs typeface="+mn-ea"/>
                <a:sym typeface="+mn-lt"/>
              </a:rPr>
              <a:t>f:11</a:t>
            </a:r>
            <a:endParaRPr lang="zh-CN" altLang="en-US" sz="3200" dirty="0">
              <a:cs typeface="+mn-ea"/>
              <a:sym typeface="+mn-lt"/>
            </a:endParaRPr>
          </a:p>
        </p:txBody>
      </p:sp>
      <p:sp>
        <p:nvSpPr>
          <p:cNvPr id="42" name="任意多边形: 形状 41">
            <a:extLst>
              <a:ext uri="{FF2B5EF4-FFF2-40B4-BE49-F238E27FC236}">
                <a16:creationId xmlns:a16="http://schemas.microsoft.com/office/drawing/2014/main" id="{1ABCFAF0-7893-4511-8A6B-D6FF8D0F6015}"/>
              </a:ext>
            </a:extLst>
          </p:cNvPr>
          <p:cNvSpPr/>
          <p:nvPr/>
        </p:nvSpPr>
        <p:spPr>
          <a:xfrm>
            <a:off x="2761861" y="2108718"/>
            <a:ext cx="6400951" cy="727788"/>
          </a:xfrm>
          <a:custGeom>
            <a:avLst/>
            <a:gdLst>
              <a:gd name="connsiteX0" fmla="*/ 0 w 6400951"/>
              <a:gd name="connsiteY0" fmla="*/ 111968 h 727788"/>
              <a:gd name="connsiteX1" fmla="*/ 634482 w 6400951"/>
              <a:gd name="connsiteY1" fmla="*/ 55984 h 727788"/>
              <a:gd name="connsiteX2" fmla="*/ 895739 w 6400951"/>
              <a:gd name="connsiteY2" fmla="*/ 18662 h 727788"/>
              <a:gd name="connsiteX3" fmla="*/ 1343608 w 6400951"/>
              <a:gd name="connsiteY3" fmla="*/ 0 h 727788"/>
              <a:gd name="connsiteX4" fmla="*/ 3396343 w 6400951"/>
              <a:gd name="connsiteY4" fmla="*/ 18662 h 727788"/>
              <a:gd name="connsiteX5" fmla="*/ 3657600 w 6400951"/>
              <a:gd name="connsiteY5" fmla="*/ 37323 h 727788"/>
              <a:gd name="connsiteX6" fmla="*/ 3732245 w 6400951"/>
              <a:gd name="connsiteY6" fmla="*/ 74645 h 727788"/>
              <a:gd name="connsiteX7" fmla="*/ 3806890 w 6400951"/>
              <a:gd name="connsiteY7" fmla="*/ 93306 h 727788"/>
              <a:gd name="connsiteX8" fmla="*/ 3900196 w 6400951"/>
              <a:gd name="connsiteY8" fmla="*/ 149290 h 727788"/>
              <a:gd name="connsiteX9" fmla="*/ 4030825 w 6400951"/>
              <a:gd name="connsiteY9" fmla="*/ 186613 h 727788"/>
              <a:gd name="connsiteX10" fmla="*/ 4217437 w 6400951"/>
              <a:gd name="connsiteY10" fmla="*/ 298580 h 727788"/>
              <a:gd name="connsiteX11" fmla="*/ 4292082 w 6400951"/>
              <a:gd name="connsiteY11" fmla="*/ 317241 h 727788"/>
              <a:gd name="connsiteX12" fmla="*/ 4460033 w 6400951"/>
              <a:gd name="connsiteY12" fmla="*/ 354564 h 727788"/>
              <a:gd name="connsiteX13" fmla="*/ 4609323 w 6400951"/>
              <a:gd name="connsiteY13" fmla="*/ 391886 h 727788"/>
              <a:gd name="connsiteX14" fmla="*/ 5374433 w 6400951"/>
              <a:gd name="connsiteY14" fmla="*/ 410547 h 727788"/>
              <a:gd name="connsiteX15" fmla="*/ 5617029 w 6400951"/>
              <a:gd name="connsiteY15" fmla="*/ 447870 h 727788"/>
              <a:gd name="connsiteX16" fmla="*/ 5915608 w 6400951"/>
              <a:gd name="connsiteY16" fmla="*/ 485192 h 727788"/>
              <a:gd name="connsiteX17" fmla="*/ 6046237 w 6400951"/>
              <a:gd name="connsiteY17" fmla="*/ 522515 h 727788"/>
              <a:gd name="connsiteX18" fmla="*/ 6176866 w 6400951"/>
              <a:gd name="connsiteY18" fmla="*/ 597160 h 727788"/>
              <a:gd name="connsiteX19" fmla="*/ 6232849 w 6400951"/>
              <a:gd name="connsiteY19" fmla="*/ 615821 h 727788"/>
              <a:gd name="connsiteX20" fmla="*/ 6344817 w 6400951"/>
              <a:gd name="connsiteY20" fmla="*/ 690466 h 727788"/>
              <a:gd name="connsiteX21" fmla="*/ 6400800 w 6400951"/>
              <a:gd name="connsiteY21" fmla="*/ 727788 h 727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400951" h="727788">
                <a:moveTo>
                  <a:pt x="0" y="111968"/>
                </a:moveTo>
                <a:cubicBezTo>
                  <a:pt x="162440" y="99472"/>
                  <a:pt x="503219" y="74736"/>
                  <a:pt x="634482" y="55984"/>
                </a:cubicBezTo>
                <a:cubicBezTo>
                  <a:pt x="721568" y="43543"/>
                  <a:pt x="808042" y="25585"/>
                  <a:pt x="895739" y="18662"/>
                </a:cubicBezTo>
                <a:cubicBezTo>
                  <a:pt x="1044695" y="6902"/>
                  <a:pt x="1194318" y="6221"/>
                  <a:pt x="1343608" y="0"/>
                </a:cubicBezTo>
                <a:lnTo>
                  <a:pt x="3396343" y="18662"/>
                </a:lnTo>
                <a:cubicBezTo>
                  <a:pt x="3483639" y="20070"/>
                  <a:pt x="3571480" y="22970"/>
                  <a:pt x="3657600" y="37323"/>
                </a:cubicBezTo>
                <a:cubicBezTo>
                  <a:pt x="3685040" y="41896"/>
                  <a:pt x="3706198" y="64877"/>
                  <a:pt x="3732245" y="74645"/>
                </a:cubicBezTo>
                <a:cubicBezTo>
                  <a:pt x="3756259" y="83650"/>
                  <a:pt x="3782008" y="87086"/>
                  <a:pt x="3806890" y="93306"/>
                </a:cubicBezTo>
                <a:cubicBezTo>
                  <a:pt x="3837992" y="111967"/>
                  <a:pt x="3867051" y="134559"/>
                  <a:pt x="3900196" y="149290"/>
                </a:cubicBezTo>
                <a:cubicBezTo>
                  <a:pt x="3948526" y="170770"/>
                  <a:pt x="3985329" y="161337"/>
                  <a:pt x="4030825" y="186613"/>
                </a:cubicBezTo>
                <a:cubicBezTo>
                  <a:pt x="4120973" y="236696"/>
                  <a:pt x="4130558" y="266001"/>
                  <a:pt x="4217437" y="298580"/>
                </a:cubicBezTo>
                <a:cubicBezTo>
                  <a:pt x="4241451" y="307585"/>
                  <a:pt x="4267421" y="310195"/>
                  <a:pt x="4292082" y="317241"/>
                </a:cubicBezTo>
                <a:cubicBezTo>
                  <a:pt x="4490746" y="374001"/>
                  <a:pt x="4123260" y="282398"/>
                  <a:pt x="4460033" y="354564"/>
                </a:cubicBezTo>
                <a:cubicBezTo>
                  <a:pt x="4510189" y="365312"/>
                  <a:pt x="4558043" y="390635"/>
                  <a:pt x="4609323" y="391886"/>
                </a:cubicBezTo>
                <a:lnTo>
                  <a:pt x="5374433" y="410547"/>
                </a:lnTo>
                <a:cubicBezTo>
                  <a:pt x="5531204" y="441903"/>
                  <a:pt x="5413673" y="420756"/>
                  <a:pt x="5617029" y="447870"/>
                </a:cubicBezTo>
                <a:cubicBezTo>
                  <a:pt x="5883304" y="483373"/>
                  <a:pt x="5601639" y="450307"/>
                  <a:pt x="5915608" y="485192"/>
                </a:cubicBezTo>
                <a:cubicBezTo>
                  <a:pt x="5953495" y="494664"/>
                  <a:pt x="6008751" y="506449"/>
                  <a:pt x="6046237" y="522515"/>
                </a:cubicBezTo>
                <a:cubicBezTo>
                  <a:pt x="6275255" y="620666"/>
                  <a:pt x="5989448" y="503450"/>
                  <a:pt x="6176866" y="597160"/>
                </a:cubicBezTo>
                <a:cubicBezTo>
                  <a:pt x="6194460" y="605957"/>
                  <a:pt x="6215654" y="606268"/>
                  <a:pt x="6232849" y="615821"/>
                </a:cubicBezTo>
                <a:cubicBezTo>
                  <a:pt x="6272060" y="637605"/>
                  <a:pt x="6302263" y="676281"/>
                  <a:pt x="6344817" y="690466"/>
                </a:cubicBezTo>
                <a:cubicBezTo>
                  <a:pt x="6406701" y="711094"/>
                  <a:pt x="6400800" y="689457"/>
                  <a:pt x="6400800" y="727788"/>
                </a:cubicBezTo>
              </a:path>
            </a:pathLst>
          </a:custGeom>
          <a:ln w="57150"/>
        </p:spPr>
        <p:style>
          <a:lnRef idx="3">
            <a:schemeClr val="accent2"/>
          </a:lnRef>
          <a:fillRef idx="0">
            <a:schemeClr val="accent2"/>
          </a:fillRef>
          <a:effectRef idx="2">
            <a:schemeClr val="accent2"/>
          </a:effectRef>
          <a:fontRef idx="minor">
            <a:schemeClr val="tx1"/>
          </a:fontRef>
        </p:style>
        <p:txBody>
          <a:bodyPr rtlCol="0" anchor="ctr"/>
          <a:lstStyle/>
          <a:p>
            <a:pPr algn="ctr">
              <a:lnSpc>
                <a:spcPct val="90000"/>
              </a:lnSpc>
              <a:spcBef>
                <a:spcPts val="20"/>
              </a:spcBef>
              <a:spcAft>
                <a:spcPts val="20"/>
              </a:spcAft>
            </a:pPr>
            <a:endParaRPr lang="zh-CN" altLang="en-US">
              <a:cs typeface="+mn-ea"/>
              <a:sym typeface="+mn-lt"/>
            </a:endParaRPr>
          </a:p>
        </p:txBody>
      </p:sp>
    </p:spTree>
    <p:extLst>
      <p:ext uri="{BB962C8B-B14F-4D97-AF65-F5344CB8AC3E}">
        <p14:creationId xmlns:p14="http://schemas.microsoft.com/office/powerpoint/2010/main" val="343597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wipe(left)">
                                      <p:cBhvr>
                                        <p:cTn id="1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96DBBF59-00A8-479D-B1DE-0AF8C40363B1}"/>
              </a:ext>
            </a:extLst>
          </p:cNvPr>
          <p:cNvSpPr/>
          <p:nvPr/>
        </p:nvSpPr>
        <p:spPr>
          <a:xfrm>
            <a:off x="0" y="571500"/>
            <a:ext cx="12192000" cy="83981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lnSpc>
                <a:spcPct val="90000"/>
              </a:lnSpc>
              <a:spcBef>
                <a:spcPts val="20"/>
              </a:spcBef>
              <a:spcAft>
                <a:spcPts val="20"/>
              </a:spcAft>
            </a:pPr>
            <a:endParaRPr lang="zh-CN" altLang="en-US">
              <a:cs typeface="+mn-ea"/>
              <a:sym typeface="+mn-lt"/>
            </a:endParaRPr>
          </a:p>
        </p:txBody>
      </p:sp>
      <p:sp>
        <p:nvSpPr>
          <p:cNvPr id="2" name="标题 1">
            <a:extLst>
              <a:ext uri="{FF2B5EF4-FFF2-40B4-BE49-F238E27FC236}">
                <a16:creationId xmlns:a16="http://schemas.microsoft.com/office/drawing/2014/main" id="{86161999-2DE0-420E-BC9D-F6848AD1F997}"/>
              </a:ext>
            </a:extLst>
          </p:cNvPr>
          <p:cNvSpPr>
            <a:spLocks noGrp="1"/>
          </p:cNvSpPr>
          <p:nvPr>
            <p:ph type="title"/>
          </p:nvPr>
        </p:nvSpPr>
        <p:spPr/>
        <p:txBody>
          <a:bodyPr/>
          <a:lstStyle/>
          <a:p>
            <a:pPr>
              <a:spcBef>
                <a:spcPct val="20000"/>
              </a:spcBef>
              <a:spcAft>
                <a:spcPts val="20"/>
              </a:spcAft>
            </a:pPr>
            <a:r>
              <a:rPr lang="en-US" altLang="zh-CN" dirty="0">
                <a:latin typeface="+mn-lt"/>
                <a:ea typeface="+mn-ea"/>
                <a:cs typeface="+mn-ea"/>
                <a:sym typeface="+mn-lt"/>
              </a:rPr>
              <a:t>Huffman</a:t>
            </a:r>
            <a:r>
              <a:rPr lang="zh-CN" altLang="en-US" dirty="0">
                <a:latin typeface="+mn-lt"/>
                <a:ea typeface="+mn-ea"/>
                <a:cs typeface="+mn-ea"/>
                <a:sym typeface="+mn-lt"/>
              </a:rPr>
              <a:t>编码 </a:t>
            </a:r>
            <a:r>
              <a:rPr lang="en-US" altLang="zh-CN" dirty="0">
                <a:latin typeface="+mn-lt"/>
                <a:ea typeface="+mn-ea"/>
                <a:cs typeface="+mn-ea"/>
                <a:sym typeface="+mn-lt"/>
              </a:rPr>
              <a:t>—— </a:t>
            </a:r>
            <a:r>
              <a:rPr lang="zh-CN" altLang="en-US" dirty="0">
                <a:latin typeface="+mn-lt"/>
                <a:ea typeface="+mn-ea"/>
                <a:cs typeface="+mn-ea"/>
                <a:sym typeface="+mn-lt"/>
              </a:rPr>
              <a:t>算法</a:t>
            </a:r>
          </a:p>
        </p:txBody>
      </p:sp>
      <p:grpSp>
        <p:nvGrpSpPr>
          <p:cNvPr id="41" name="组合 40">
            <a:extLst>
              <a:ext uri="{FF2B5EF4-FFF2-40B4-BE49-F238E27FC236}">
                <a16:creationId xmlns:a16="http://schemas.microsoft.com/office/drawing/2014/main" id="{6E3B6440-F881-48B6-8C2D-6C3476EFB774}"/>
              </a:ext>
            </a:extLst>
          </p:cNvPr>
          <p:cNvGrpSpPr/>
          <p:nvPr/>
        </p:nvGrpSpPr>
        <p:grpSpPr>
          <a:xfrm>
            <a:off x="1371600" y="2047054"/>
            <a:ext cx="8604250" cy="4103687"/>
            <a:chOff x="0" y="1700213"/>
            <a:chExt cx="8604250" cy="4103687"/>
          </a:xfrm>
        </p:grpSpPr>
        <p:sp>
          <p:nvSpPr>
            <p:cNvPr id="4" name="Rectangle 3">
              <a:extLst>
                <a:ext uri="{FF2B5EF4-FFF2-40B4-BE49-F238E27FC236}">
                  <a16:creationId xmlns:a16="http://schemas.microsoft.com/office/drawing/2014/main" id="{FEEF7895-CFF3-40AE-90C0-935361C3DF28}"/>
                </a:ext>
              </a:extLst>
            </p:cNvPr>
            <p:cNvSpPr>
              <a:spLocks noChangeArrowheads="1"/>
            </p:cNvSpPr>
            <p:nvPr/>
          </p:nvSpPr>
          <p:spPr bwMode="auto">
            <a:xfrm>
              <a:off x="42863" y="4691063"/>
              <a:ext cx="720725" cy="33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c</a:t>
              </a:r>
              <a:endParaRPr kumimoji="1" lang="en-US" altLang="zh-CN" sz="1400" b="1">
                <a:cs typeface="+mn-ea"/>
                <a:sym typeface="+mn-lt"/>
              </a:endParaRPr>
            </a:p>
          </p:txBody>
        </p:sp>
        <p:sp>
          <p:nvSpPr>
            <p:cNvPr id="5" name="Rectangle 4">
              <a:extLst>
                <a:ext uri="{FF2B5EF4-FFF2-40B4-BE49-F238E27FC236}">
                  <a16:creationId xmlns:a16="http://schemas.microsoft.com/office/drawing/2014/main" id="{1B3940D7-8E28-43AE-8085-47249E38DC46}"/>
                </a:ext>
              </a:extLst>
            </p:cNvPr>
            <p:cNvSpPr>
              <a:spLocks noChangeArrowheads="1"/>
            </p:cNvSpPr>
            <p:nvPr/>
          </p:nvSpPr>
          <p:spPr bwMode="auto">
            <a:xfrm>
              <a:off x="0" y="3962400"/>
              <a:ext cx="842963"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b</a:t>
              </a:r>
              <a:endParaRPr kumimoji="1" lang="en-US" altLang="zh-CN" sz="1400" b="1" i="1">
                <a:cs typeface="+mn-ea"/>
                <a:sym typeface="+mn-lt"/>
              </a:endParaRPr>
            </a:p>
          </p:txBody>
        </p:sp>
        <p:sp>
          <p:nvSpPr>
            <p:cNvPr id="6" name="Rectangle 5">
              <a:extLst>
                <a:ext uri="{FF2B5EF4-FFF2-40B4-BE49-F238E27FC236}">
                  <a16:creationId xmlns:a16="http://schemas.microsoft.com/office/drawing/2014/main" id="{7387E693-4464-4583-AF92-5A26779B81A4}"/>
                </a:ext>
              </a:extLst>
            </p:cNvPr>
            <p:cNvSpPr>
              <a:spLocks noChangeArrowheads="1"/>
            </p:cNvSpPr>
            <p:nvPr/>
          </p:nvSpPr>
          <p:spPr bwMode="auto">
            <a:xfrm>
              <a:off x="100013" y="3200400"/>
              <a:ext cx="6477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a</a:t>
              </a:r>
              <a:endParaRPr kumimoji="1" lang="en-US" altLang="zh-CN" sz="1400" b="1">
                <a:cs typeface="+mn-ea"/>
                <a:sym typeface="+mn-lt"/>
              </a:endParaRPr>
            </a:p>
          </p:txBody>
        </p:sp>
        <p:sp>
          <p:nvSpPr>
            <p:cNvPr id="7" name="Rectangle 6">
              <a:extLst>
                <a:ext uri="{FF2B5EF4-FFF2-40B4-BE49-F238E27FC236}">
                  <a16:creationId xmlns:a16="http://schemas.microsoft.com/office/drawing/2014/main" id="{A97A49EF-8076-40ED-8E07-54C8A5A05E05}"/>
                </a:ext>
              </a:extLst>
            </p:cNvPr>
            <p:cNvSpPr>
              <a:spLocks noChangeArrowheads="1"/>
            </p:cNvSpPr>
            <p:nvPr/>
          </p:nvSpPr>
          <p:spPr bwMode="auto">
            <a:xfrm>
              <a:off x="157163" y="1758950"/>
              <a:ext cx="647700"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2400" b="1" i="1">
                  <a:cs typeface="+mn-ea"/>
                  <a:sym typeface="+mn-lt"/>
                </a:rPr>
                <a:t>f</a:t>
              </a:r>
              <a:endParaRPr kumimoji="1" lang="en-US" altLang="zh-CN" sz="2400" b="1">
                <a:cs typeface="+mn-ea"/>
                <a:sym typeface="+mn-lt"/>
              </a:endParaRPr>
            </a:p>
          </p:txBody>
        </p:sp>
        <p:sp>
          <p:nvSpPr>
            <p:cNvPr id="8" name="Rectangle 7">
              <a:extLst>
                <a:ext uri="{FF2B5EF4-FFF2-40B4-BE49-F238E27FC236}">
                  <a16:creationId xmlns:a16="http://schemas.microsoft.com/office/drawing/2014/main" id="{F0BC30E2-DF4D-4BDB-8912-31D078DC44FE}"/>
                </a:ext>
              </a:extLst>
            </p:cNvPr>
            <p:cNvSpPr>
              <a:spLocks noChangeArrowheads="1"/>
            </p:cNvSpPr>
            <p:nvPr/>
          </p:nvSpPr>
          <p:spPr bwMode="auto">
            <a:xfrm>
              <a:off x="55563" y="2506663"/>
              <a:ext cx="720725" cy="33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e</a:t>
              </a:r>
              <a:endParaRPr kumimoji="1" lang="en-US" altLang="zh-CN" sz="1400" b="1">
                <a:cs typeface="+mn-ea"/>
                <a:sym typeface="+mn-lt"/>
              </a:endParaRPr>
            </a:p>
          </p:txBody>
        </p:sp>
        <p:sp>
          <p:nvSpPr>
            <p:cNvPr id="9" name="Oval 8">
              <a:extLst>
                <a:ext uri="{FF2B5EF4-FFF2-40B4-BE49-F238E27FC236}">
                  <a16:creationId xmlns:a16="http://schemas.microsoft.com/office/drawing/2014/main" id="{7A9F6A70-0C42-4204-BEB3-1F96DB2B5AD4}"/>
                </a:ext>
              </a:extLst>
            </p:cNvPr>
            <p:cNvSpPr>
              <a:spLocks noChangeArrowheads="1"/>
            </p:cNvSpPr>
            <p:nvPr/>
          </p:nvSpPr>
          <p:spPr bwMode="auto">
            <a:xfrm>
              <a:off x="611188" y="1700213"/>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7/22</a:t>
              </a:r>
            </a:p>
          </p:txBody>
        </p:sp>
        <p:sp>
          <p:nvSpPr>
            <p:cNvPr id="10" name="Oval 9">
              <a:extLst>
                <a:ext uri="{FF2B5EF4-FFF2-40B4-BE49-F238E27FC236}">
                  <a16:creationId xmlns:a16="http://schemas.microsoft.com/office/drawing/2014/main" id="{2CBBFC11-CB6F-4ABC-89DE-9B47879E4947}"/>
                </a:ext>
              </a:extLst>
            </p:cNvPr>
            <p:cNvSpPr>
              <a:spLocks noChangeArrowheads="1"/>
            </p:cNvSpPr>
            <p:nvPr/>
          </p:nvSpPr>
          <p:spPr bwMode="auto">
            <a:xfrm>
              <a:off x="611188" y="2476500"/>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5/22</a:t>
              </a:r>
            </a:p>
          </p:txBody>
        </p:sp>
        <p:sp>
          <p:nvSpPr>
            <p:cNvPr id="11" name="Oval 10">
              <a:extLst>
                <a:ext uri="{FF2B5EF4-FFF2-40B4-BE49-F238E27FC236}">
                  <a16:creationId xmlns:a16="http://schemas.microsoft.com/office/drawing/2014/main" id="{34B43279-1EB1-4995-8E0D-6F2D855D97B3}"/>
                </a:ext>
              </a:extLst>
            </p:cNvPr>
            <p:cNvSpPr>
              <a:spLocks noChangeArrowheads="1"/>
            </p:cNvSpPr>
            <p:nvPr/>
          </p:nvSpPr>
          <p:spPr bwMode="auto">
            <a:xfrm>
              <a:off x="611188" y="3200400"/>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4/22</a:t>
              </a:r>
            </a:p>
          </p:txBody>
        </p:sp>
        <p:sp>
          <p:nvSpPr>
            <p:cNvPr id="12" name="Oval 11">
              <a:extLst>
                <a:ext uri="{FF2B5EF4-FFF2-40B4-BE49-F238E27FC236}">
                  <a16:creationId xmlns:a16="http://schemas.microsoft.com/office/drawing/2014/main" id="{5C2B82F8-3778-487F-9B9E-7F37EE63503F}"/>
                </a:ext>
              </a:extLst>
            </p:cNvPr>
            <p:cNvSpPr>
              <a:spLocks noChangeArrowheads="1"/>
            </p:cNvSpPr>
            <p:nvPr/>
          </p:nvSpPr>
          <p:spPr bwMode="auto">
            <a:xfrm>
              <a:off x="611188" y="4656138"/>
              <a:ext cx="981075"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2/22</a:t>
              </a:r>
            </a:p>
          </p:txBody>
        </p:sp>
        <p:cxnSp>
          <p:nvCxnSpPr>
            <p:cNvPr id="13" name="AutoShape 12">
              <a:extLst>
                <a:ext uri="{FF2B5EF4-FFF2-40B4-BE49-F238E27FC236}">
                  <a16:creationId xmlns:a16="http://schemas.microsoft.com/office/drawing/2014/main" id="{9559460B-D942-418A-9D5A-D79B814D2A05}"/>
                </a:ext>
              </a:extLst>
            </p:cNvPr>
            <p:cNvCxnSpPr>
              <a:cxnSpLocks noChangeShapeType="1"/>
            </p:cNvCxnSpPr>
            <p:nvPr/>
          </p:nvCxnSpPr>
          <p:spPr bwMode="auto">
            <a:xfrm>
              <a:off x="1641475" y="4811713"/>
              <a:ext cx="1588" cy="736600"/>
            </a:xfrm>
            <a:prstGeom prst="bentConnector3">
              <a:avLst>
                <a:gd name="adj1" fmla="val 309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DF29C4F2-E44B-472C-AAF8-47D5EB7C0634}"/>
                </a:ext>
              </a:extLst>
            </p:cNvPr>
            <p:cNvCxnSpPr>
              <a:cxnSpLocks noChangeShapeType="1"/>
              <a:stCxn id="9" idx="6"/>
            </p:cNvCxnSpPr>
            <p:nvPr/>
          </p:nvCxnSpPr>
          <p:spPr bwMode="auto">
            <a:xfrm>
              <a:off x="1597025" y="1916113"/>
              <a:ext cx="3530600" cy="2649537"/>
            </a:xfrm>
            <a:prstGeom prst="bentConnector3">
              <a:avLst>
                <a:gd name="adj1" fmla="val 11416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Rectangle 14">
              <a:extLst>
                <a:ext uri="{FF2B5EF4-FFF2-40B4-BE49-F238E27FC236}">
                  <a16:creationId xmlns:a16="http://schemas.microsoft.com/office/drawing/2014/main" id="{CE3B993B-8F10-4439-8452-0F2CE3269CB1}"/>
                </a:ext>
              </a:extLst>
            </p:cNvPr>
            <p:cNvSpPr>
              <a:spLocks noChangeArrowheads="1"/>
            </p:cNvSpPr>
            <p:nvPr/>
          </p:nvSpPr>
          <p:spPr bwMode="auto">
            <a:xfrm>
              <a:off x="6926263" y="2060575"/>
              <a:ext cx="465137" cy="16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16" name="Rectangle 15">
              <a:extLst>
                <a:ext uri="{FF2B5EF4-FFF2-40B4-BE49-F238E27FC236}">
                  <a16:creationId xmlns:a16="http://schemas.microsoft.com/office/drawing/2014/main" id="{D18A54C2-CBEA-4629-8073-223B414B0295}"/>
                </a:ext>
              </a:extLst>
            </p:cNvPr>
            <p:cNvSpPr>
              <a:spLocks noChangeArrowheads="1"/>
            </p:cNvSpPr>
            <p:nvPr/>
          </p:nvSpPr>
          <p:spPr bwMode="auto">
            <a:xfrm>
              <a:off x="6845300" y="2636838"/>
              <a:ext cx="463550"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sp>
          <p:nvSpPr>
            <p:cNvPr id="17" name="Rectangle 17">
              <a:extLst>
                <a:ext uri="{FF2B5EF4-FFF2-40B4-BE49-F238E27FC236}">
                  <a16:creationId xmlns:a16="http://schemas.microsoft.com/office/drawing/2014/main" id="{DDEC8E05-6D5B-4D3A-8985-3FCF927334D9}"/>
                </a:ext>
              </a:extLst>
            </p:cNvPr>
            <p:cNvSpPr>
              <a:spLocks noChangeArrowheads="1"/>
            </p:cNvSpPr>
            <p:nvPr/>
          </p:nvSpPr>
          <p:spPr bwMode="auto">
            <a:xfrm>
              <a:off x="42863" y="5387975"/>
              <a:ext cx="720725"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b="1" i="1">
                  <a:cs typeface="+mn-ea"/>
                  <a:sym typeface="+mn-lt"/>
                </a:rPr>
                <a:t>d</a:t>
              </a:r>
              <a:endParaRPr kumimoji="1" lang="en-US" altLang="zh-CN" sz="1400" b="1">
                <a:cs typeface="+mn-ea"/>
                <a:sym typeface="+mn-lt"/>
              </a:endParaRPr>
            </a:p>
          </p:txBody>
        </p:sp>
        <p:sp>
          <p:nvSpPr>
            <p:cNvPr id="18" name="Oval 18">
              <a:extLst>
                <a:ext uri="{FF2B5EF4-FFF2-40B4-BE49-F238E27FC236}">
                  <a16:creationId xmlns:a16="http://schemas.microsoft.com/office/drawing/2014/main" id="{3EF1F81B-8438-46CE-82BF-6FD88728D237}"/>
                </a:ext>
              </a:extLst>
            </p:cNvPr>
            <p:cNvSpPr>
              <a:spLocks noChangeArrowheads="1"/>
            </p:cNvSpPr>
            <p:nvPr/>
          </p:nvSpPr>
          <p:spPr bwMode="auto">
            <a:xfrm>
              <a:off x="611188" y="5372100"/>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1/22</a:t>
              </a:r>
            </a:p>
          </p:txBody>
        </p:sp>
        <p:sp>
          <p:nvSpPr>
            <p:cNvPr id="19" name="Line 19">
              <a:extLst>
                <a:ext uri="{FF2B5EF4-FFF2-40B4-BE49-F238E27FC236}">
                  <a16:creationId xmlns:a16="http://schemas.microsoft.com/office/drawing/2014/main" id="{282A79A4-231D-4C42-8C9B-1F87A8157E87}"/>
                </a:ext>
              </a:extLst>
            </p:cNvPr>
            <p:cNvSpPr>
              <a:spLocks noChangeShapeType="1"/>
            </p:cNvSpPr>
            <p:nvPr/>
          </p:nvSpPr>
          <p:spPr bwMode="auto">
            <a:xfrm>
              <a:off x="2144713" y="5156200"/>
              <a:ext cx="361950" cy="15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sp>
          <p:nvSpPr>
            <p:cNvPr id="20" name="Oval 20">
              <a:extLst>
                <a:ext uri="{FF2B5EF4-FFF2-40B4-BE49-F238E27FC236}">
                  <a16:creationId xmlns:a16="http://schemas.microsoft.com/office/drawing/2014/main" id="{2D4D2D04-F3D6-40ED-881C-935BD45F9194}"/>
                </a:ext>
              </a:extLst>
            </p:cNvPr>
            <p:cNvSpPr>
              <a:spLocks noChangeArrowheads="1"/>
            </p:cNvSpPr>
            <p:nvPr/>
          </p:nvSpPr>
          <p:spPr bwMode="auto">
            <a:xfrm>
              <a:off x="2533650" y="4940300"/>
              <a:ext cx="885825"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3/22</a:t>
              </a:r>
            </a:p>
          </p:txBody>
        </p:sp>
        <p:cxnSp>
          <p:nvCxnSpPr>
            <p:cNvPr id="21" name="AutoShape 21">
              <a:extLst>
                <a:ext uri="{FF2B5EF4-FFF2-40B4-BE49-F238E27FC236}">
                  <a16:creationId xmlns:a16="http://schemas.microsoft.com/office/drawing/2014/main" id="{1D92EBDF-37A9-410C-9593-DAE97A85D14B}"/>
                </a:ext>
              </a:extLst>
            </p:cNvPr>
            <p:cNvCxnSpPr>
              <a:cxnSpLocks noChangeShapeType="1"/>
              <a:stCxn id="32" idx="6"/>
            </p:cNvCxnSpPr>
            <p:nvPr/>
          </p:nvCxnSpPr>
          <p:spPr bwMode="auto">
            <a:xfrm>
              <a:off x="1597025" y="4148138"/>
              <a:ext cx="1838325" cy="977900"/>
            </a:xfrm>
            <a:prstGeom prst="bentConnector3">
              <a:avLst>
                <a:gd name="adj1" fmla="val 12504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Line 22">
              <a:extLst>
                <a:ext uri="{FF2B5EF4-FFF2-40B4-BE49-F238E27FC236}">
                  <a16:creationId xmlns:a16="http://schemas.microsoft.com/office/drawing/2014/main" id="{3D30B14F-C5D8-499E-B990-C7FB8C2B10B6}"/>
                </a:ext>
              </a:extLst>
            </p:cNvPr>
            <p:cNvSpPr>
              <a:spLocks noChangeShapeType="1"/>
            </p:cNvSpPr>
            <p:nvPr/>
          </p:nvSpPr>
          <p:spPr bwMode="auto">
            <a:xfrm>
              <a:off x="3902075" y="4579938"/>
              <a:ext cx="303213" cy="15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sp>
          <p:nvSpPr>
            <p:cNvPr id="23" name="Oval 23">
              <a:extLst>
                <a:ext uri="{FF2B5EF4-FFF2-40B4-BE49-F238E27FC236}">
                  <a16:creationId xmlns:a16="http://schemas.microsoft.com/office/drawing/2014/main" id="{AB58B4E9-F274-4AC9-B333-2E2BF03A07FB}"/>
                </a:ext>
              </a:extLst>
            </p:cNvPr>
            <p:cNvSpPr>
              <a:spLocks noChangeArrowheads="1"/>
            </p:cNvSpPr>
            <p:nvPr/>
          </p:nvSpPr>
          <p:spPr bwMode="auto">
            <a:xfrm>
              <a:off x="4205288" y="4364038"/>
              <a:ext cx="942975"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6/22</a:t>
              </a:r>
            </a:p>
          </p:txBody>
        </p:sp>
        <p:cxnSp>
          <p:nvCxnSpPr>
            <p:cNvPr id="24" name="AutoShape 24">
              <a:extLst>
                <a:ext uri="{FF2B5EF4-FFF2-40B4-BE49-F238E27FC236}">
                  <a16:creationId xmlns:a16="http://schemas.microsoft.com/office/drawing/2014/main" id="{B990BA63-97A4-40CE-8119-10A7CEB31997}"/>
                </a:ext>
              </a:extLst>
            </p:cNvPr>
            <p:cNvCxnSpPr>
              <a:cxnSpLocks noChangeShapeType="1"/>
            </p:cNvCxnSpPr>
            <p:nvPr/>
          </p:nvCxnSpPr>
          <p:spPr bwMode="auto">
            <a:xfrm>
              <a:off x="1670050" y="2636838"/>
              <a:ext cx="1588" cy="736600"/>
            </a:xfrm>
            <a:prstGeom prst="bentConnector3">
              <a:avLst>
                <a:gd name="adj1" fmla="val 601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Line 25">
              <a:extLst>
                <a:ext uri="{FF2B5EF4-FFF2-40B4-BE49-F238E27FC236}">
                  <a16:creationId xmlns:a16="http://schemas.microsoft.com/office/drawing/2014/main" id="{A9C17731-5E33-4F44-98D5-102802771981}"/>
                </a:ext>
              </a:extLst>
            </p:cNvPr>
            <p:cNvSpPr>
              <a:spLocks noChangeShapeType="1"/>
            </p:cNvSpPr>
            <p:nvPr/>
          </p:nvSpPr>
          <p:spPr bwMode="auto">
            <a:xfrm>
              <a:off x="2620963" y="2881313"/>
              <a:ext cx="288925" cy="15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sp>
          <p:nvSpPr>
            <p:cNvPr id="26" name="Line 26">
              <a:extLst>
                <a:ext uri="{FF2B5EF4-FFF2-40B4-BE49-F238E27FC236}">
                  <a16:creationId xmlns:a16="http://schemas.microsoft.com/office/drawing/2014/main" id="{D4D2EB3D-85D8-4C29-B367-CB664FEEFDFA}"/>
                </a:ext>
              </a:extLst>
            </p:cNvPr>
            <p:cNvSpPr>
              <a:spLocks noChangeShapeType="1"/>
            </p:cNvSpPr>
            <p:nvPr/>
          </p:nvSpPr>
          <p:spPr bwMode="auto">
            <a:xfrm>
              <a:off x="5645150" y="2347913"/>
              <a:ext cx="430213" cy="15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cxnSp>
          <p:nvCxnSpPr>
            <p:cNvPr id="27" name="AutoShape 27">
              <a:extLst>
                <a:ext uri="{FF2B5EF4-FFF2-40B4-BE49-F238E27FC236}">
                  <a16:creationId xmlns:a16="http://schemas.microsoft.com/office/drawing/2014/main" id="{2CA5BA34-06A2-431D-B2C3-C1C7C0501C64}"/>
                </a:ext>
              </a:extLst>
            </p:cNvPr>
            <p:cNvCxnSpPr>
              <a:cxnSpLocks noChangeShapeType="1"/>
              <a:stCxn id="31" idx="6"/>
              <a:endCxn id="30" idx="6"/>
            </p:cNvCxnSpPr>
            <p:nvPr/>
          </p:nvCxnSpPr>
          <p:spPr bwMode="auto">
            <a:xfrm flipV="1">
              <a:off x="3924300" y="2347913"/>
              <a:ext cx="3095625" cy="504825"/>
            </a:xfrm>
            <a:prstGeom prst="bentConnector3">
              <a:avLst>
                <a:gd name="adj1" fmla="val 109435"/>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Oval 28">
              <a:extLst>
                <a:ext uri="{FF2B5EF4-FFF2-40B4-BE49-F238E27FC236}">
                  <a16:creationId xmlns:a16="http://schemas.microsoft.com/office/drawing/2014/main" id="{A21B3491-53F6-45E1-911C-70D0F9E10351}"/>
                </a:ext>
              </a:extLst>
            </p:cNvPr>
            <p:cNvSpPr>
              <a:spLocks noChangeArrowheads="1"/>
            </p:cNvSpPr>
            <p:nvPr/>
          </p:nvSpPr>
          <p:spPr bwMode="auto">
            <a:xfrm>
              <a:off x="7646988" y="2419350"/>
              <a:ext cx="957262"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22/22</a:t>
              </a:r>
            </a:p>
          </p:txBody>
        </p:sp>
        <p:sp>
          <p:nvSpPr>
            <p:cNvPr id="29" name="Line 29">
              <a:extLst>
                <a:ext uri="{FF2B5EF4-FFF2-40B4-BE49-F238E27FC236}">
                  <a16:creationId xmlns:a16="http://schemas.microsoft.com/office/drawing/2014/main" id="{6C42C988-F96B-4798-8186-8E512F84437C}"/>
                </a:ext>
              </a:extLst>
            </p:cNvPr>
            <p:cNvSpPr>
              <a:spLocks noChangeShapeType="1"/>
            </p:cNvSpPr>
            <p:nvPr/>
          </p:nvSpPr>
          <p:spPr bwMode="auto">
            <a:xfrm>
              <a:off x="7307263" y="2636838"/>
              <a:ext cx="338137" cy="15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a:cs typeface="+mn-ea"/>
                <a:sym typeface="+mn-lt"/>
              </a:endParaRPr>
            </a:p>
          </p:txBody>
        </p:sp>
        <p:sp>
          <p:nvSpPr>
            <p:cNvPr id="30" name="Oval 30">
              <a:extLst>
                <a:ext uri="{FF2B5EF4-FFF2-40B4-BE49-F238E27FC236}">
                  <a16:creationId xmlns:a16="http://schemas.microsoft.com/office/drawing/2014/main" id="{02EE48C9-CA9D-44C6-99B6-36A0FE622F21}"/>
                </a:ext>
              </a:extLst>
            </p:cNvPr>
            <p:cNvSpPr>
              <a:spLocks noChangeArrowheads="1"/>
            </p:cNvSpPr>
            <p:nvPr/>
          </p:nvSpPr>
          <p:spPr bwMode="auto">
            <a:xfrm>
              <a:off x="6062663" y="2132013"/>
              <a:ext cx="957262"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13/22</a:t>
              </a:r>
            </a:p>
          </p:txBody>
        </p:sp>
        <p:sp>
          <p:nvSpPr>
            <p:cNvPr id="31" name="Oval 31">
              <a:extLst>
                <a:ext uri="{FF2B5EF4-FFF2-40B4-BE49-F238E27FC236}">
                  <a16:creationId xmlns:a16="http://schemas.microsoft.com/office/drawing/2014/main" id="{A81F0BFF-5438-40F5-B8C0-87366D278C8E}"/>
                </a:ext>
              </a:extLst>
            </p:cNvPr>
            <p:cNvSpPr>
              <a:spLocks noChangeArrowheads="1"/>
            </p:cNvSpPr>
            <p:nvPr/>
          </p:nvSpPr>
          <p:spPr bwMode="auto">
            <a:xfrm>
              <a:off x="2916238" y="2636838"/>
              <a:ext cx="1008062"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9/22</a:t>
              </a:r>
            </a:p>
          </p:txBody>
        </p:sp>
        <p:sp>
          <p:nvSpPr>
            <p:cNvPr id="32" name="Oval 32">
              <a:extLst>
                <a:ext uri="{FF2B5EF4-FFF2-40B4-BE49-F238E27FC236}">
                  <a16:creationId xmlns:a16="http://schemas.microsoft.com/office/drawing/2014/main" id="{2F15F45F-B56B-4762-A34B-527F280CA799}"/>
                </a:ext>
              </a:extLst>
            </p:cNvPr>
            <p:cNvSpPr>
              <a:spLocks noChangeArrowheads="1"/>
            </p:cNvSpPr>
            <p:nvPr/>
          </p:nvSpPr>
          <p:spPr bwMode="auto">
            <a:xfrm>
              <a:off x="611188" y="3932238"/>
              <a:ext cx="985837" cy="431800"/>
            </a:xfrm>
            <a:prstGeom prst="ellipse">
              <a:avLst/>
            </a:prstGeom>
            <a:solidFill>
              <a:srgbClr val="47FFCF"/>
            </a:solidFill>
            <a:ln w="9525" algn="ctr">
              <a:round/>
              <a:headEnd/>
              <a:tailEnd/>
            </a:ln>
            <a:effectLst/>
            <a:scene3d>
              <a:camera prst="legacyObliqueTopRight"/>
              <a:lightRig rig="legacyFlat3" dir="b"/>
            </a:scene3d>
            <a:sp3d extrusionH="100000" prstMaterial="legacyMatte">
              <a:bevelT w="13500" h="13500" prst="angle"/>
              <a:bevelB w="13500" h="13500" prst="angle"/>
              <a:extrusionClr>
                <a:srgbClr val="47FFCF"/>
              </a:extrusionClr>
              <a:contourClr>
                <a:srgbClr val="47FFC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lnSpc>
                  <a:spcPct val="90000"/>
                </a:lnSpc>
                <a:spcBef>
                  <a:spcPct val="20000"/>
                </a:spcBef>
                <a:spcAft>
                  <a:spcPts val="20"/>
                </a:spcAft>
                <a:buClrTx/>
                <a:buFontTx/>
                <a:buNone/>
              </a:pPr>
              <a:r>
                <a:rPr kumimoji="1" lang="en-US" altLang="zh-CN" sz="1600" b="1">
                  <a:solidFill>
                    <a:schemeClr val="bg1"/>
                  </a:solidFill>
                  <a:cs typeface="+mn-ea"/>
                  <a:sym typeface="+mn-lt"/>
                </a:rPr>
                <a:t>3/22</a:t>
              </a:r>
            </a:p>
          </p:txBody>
        </p:sp>
        <p:sp>
          <p:nvSpPr>
            <p:cNvPr id="33" name="Rectangle 33">
              <a:extLst>
                <a:ext uri="{FF2B5EF4-FFF2-40B4-BE49-F238E27FC236}">
                  <a16:creationId xmlns:a16="http://schemas.microsoft.com/office/drawing/2014/main" id="{0D632B87-72DC-464B-A38E-44F86C7553A3}"/>
                </a:ext>
              </a:extLst>
            </p:cNvPr>
            <p:cNvSpPr>
              <a:spLocks noChangeArrowheads="1"/>
            </p:cNvSpPr>
            <p:nvPr/>
          </p:nvSpPr>
          <p:spPr bwMode="auto">
            <a:xfrm>
              <a:off x="3830638" y="1700213"/>
              <a:ext cx="465137"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34" name="Rectangle 34">
              <a:extLst>
                <a:ext uri="{FF2B5EF4-FFF2-40B4-BE49-F238E27FC236}">
                  <a16:creationId xmlns:a16="http://schemas.microsoft.com/office/drawing/2014/main" id="{D2FA69CD-934E-44E7-B557-50AA22BC3A27}"/>
                </a:ext>
              </a:extLst>
            </p:cNvPr>
            <p:cNvSpPr>
              <a:spLocks noChangeArrowheads="1"/>
            </p:cNvSpPr>
            <p:nvPr/>
          </p:nvSpPr>
          <p:spPr bwMode="auto">
            <a:xfrm>
              <a:off x="5184775" y="4306888"/>
              <a:ext cx="463550"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sp>
          <p:nvSpPr>
            <p:cNvPr id="35" name="Rectangle 35">
              <a:extLst>
                <a:ext uri="{FF2B5EF4-FFF2-40B4-BE49-F238E27FC236}">
                  <a16:creationId xmlns:a16="http://schemas.microsoft.com/office/drawing/2014/main" id="{E6848751-8DA9-4FDA-87A0-D283D3F989C9}"/>
                </a:ext>
              </a:extLst>
            </p:cNvPr>
            <p:cNvSpPr>
              <a:spLocks noChangeArrowheads="1"/>
            </p:cNvSpPr>
            <p:nvPr/>
          </p:nvSpPr>
          <p:spPr bwMode="auto">
            <a:xfrm>
              <a:off x="1814513" y="2390775"/>
              <a:ext cx="465137" cy="16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36" name="Rectangle 36">
              <a:extLst>
                <a:ext uri="{FF2B5EF4-FFF2-40B4-BE49-F238E27FC236}">
                  <a16:creationId xmlns:a16="http://schemas.microsoft.com/office/drawing/2014/main" id="{A3123A1C-4553-431A-88EE-143CC64EA6EA}"/>
                </a:ext>
              </a:extLst>
            </p:cNvPr>
            <p:cNvSpPr>
              <a:spLocks noChangeArrowheads="1"/>
            </p:cNvSpPr>
            <p:nvPr/>
          </p:nvSpPr>
          <p:spPr bwMode="auto">
            <a:xfrm>
              <a:off x="1784350" y="3168650"/>
              <a:ext cx="463550" cy="16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sp>
          <p:nvSpPr>
            <p:cNvPr id="37" name="Rectangle 37">
              <a:extLst>
                <a:ext uri="{FF2B5EF4-FFF2-40B4-BE49-F238E27FC236}">
                  <a16:creationId xmlns:a16="http://schemas.microsoft.com/office/drawing/2014/main" id="{20125A2F-3D89-4D6F-BFF0-F40035417565}"/>
                </a:ext>
              </a:extLst>
            </p:cNvPr>
            <p:cNvSpPr>
              <a:spLocks noChangeArrowheads="1"/>
            </p:cNvSpPr>
            <p:nvPr/>
          </p:nvSpPr>
          <p:spPr bwMode="auto">
            <a:xfrm>
              <a:off x="2678113" y="3932238"/>
              <a:ext cx="465137"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38" name="Rectangle 38">
              <a:extLst>
                <a:ext uri="{FF2B5EF4-FFF2-40B4-BE49-F238E27FC236}">
                  <a16:creationId xmlns:a16="http://schemas.microsoft.com/office/drawing/2014/main" id="{F583514E-0E3B-44A4-AA50-ABEE630FF8EB}"/>
                </a:ext>
              </a:extLst>
            </p:cNvPr>
            <p:cNvSpPr>
              <a:spLocks noChangeArrowheads="1"/>
            </p:cNvSpPr>
            <p:nvPr/>
          </p:nvSpPr>
          <p:spPr bwMode="auto">
            <a:xfrm>
              <a:off x="3398838" y="4868863"/>
              <a:ext cx="463550"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sp>
          <p:nvSpPr>
            <p:cNvPr id="39" name="Rectangle 39">
              <a:extLst>
                <a:ext uri="{FF2B5EF4-FFF2-40B4-BE49-F238E27FC236}">
                  <a16:creationId xmlns:a16="http://schemas.microsoft.com/office/drawing/2014/main" id="{7BFEFA2B-46B4-4B14-9F01-40A6025B9065}"/>
                </a:ext>
              </a:extLst>
            </p:cNvPr>
            <p:cNvSpPr>
              <a:spLocks noChangeArrowheads="1"/>
            </p:cNvSpPr>
            <p:nvPr/>
          </p:nvSpPr>
          <p:spPr bwMode="auto">
            <a:xfrm>
              <a:off x="1598613" y="4579938"/>
              <a:ext cx="465137" cy="16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solidFill>
                    <a:srgbClr val="FF00FF"/>
                  </a:solidFill>
                  <a:cs typeface="+mn-ea"/>
                  <a:sym typeface="+mn-lt"/>
                </a:rPr>
                <a:t>1</a:t>
              </a:r>
            </a:p>
          </p:txBody>
        </p:sp>
        <p:sp>
          <p:nvSpPr>
            <p:cNvPr id="40" name="Rectangle 40">
              <a:extLst>
                <a:ext uri="{FF2B5EF4-FFF2-40B4-BE49-F238E27FC236}">
                  <a16:creationId xmlns:a16="http://schemas.microsoft.com/office/drawing/2014/main" id="{25F57D31-7FF2-4B4E-8A29-1B8A88D2D688}"/>
                </a:ext>
              </a:extLst>
            </p:cNvPr>
            <p:cNvSpPr>
              <a:spLocks noChangeArrowheads="1"/>
            </p:cNvSpPr>
            <p:nvPr/>
          </p:nvSpPr>
          <p:spPr bwMode="auto">
            <a:xfrm>
              <a:off x="1670050" y="5372100"/>
              <a:ext cx="463550" cy="16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spcBef>
                  <a:spcPct val="20000"/>
                </a:spcBef>
                <a:spcAft>
                  <a:spcPts val="20"/>
                </a:spcAft>
                <a:buClrTx/>
                <a:buFontTx/>
                <a:buNone/>
              </a:pPr>
              <a:r>
                <a:rPr kumimoji="1" lang="en-US" altLang="zh-CN" sz="1800" b="1" i="1">
                  <a:cs typeface="+mn-ea"/>
                  <a:sym typeface="+mn-lt"/>
                </a:rPr>
                <a:t>0</a:t>
              </a:r>
            </a:p>
          </p:txBody>
        </p:sp>
      </p:grpSp>
      <p:sp>
        <p:nvSpPr>
          <p:cNvPr id="42" name="Text Box 16">
            <a:extLst>
              <a:ext uri="{FF2B5EF4-FFF2-40B4-BE49-F238E27FC236}">
                <a16:creationId xmlns:a16="http://schemas.microsoft.com/office/drawing/2014/main" id="{5FAF7E1C-0654-4863-A00E-45398737D409}"/>
              </a:ext>
            </a:extLst>
          </p:cNvPr>
          <p:cNvSpPr txBox="1">
            <a:spLocks noChangeArrowheads="1"/>
          </p:cNvSpPr>
          <p:nvPr/>
        </p:nvSpPr>
        <p:spPr bwMode="auto">
          <a:xfrm>
            <a:off x="5906294" y="5895154"/>
            <a:ext cx="5545138" cy="646780"/>
          </a:xfrm>
          <a:prstGeom prst="rect">
            <a:avLst/>
          </a:prstGeom>
          <a:solidFill>
            <a:srgbClr val="FFCCFF"/>
          </a:solidFill>
          <a:ln w="12700" cap="sq">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spcAft>
                <a:spcPts val="20"/>
              </a:spcAft>
              <a:buClr>
                <a:schemeClr val="tx2"/>
              </a:buClr>
              <a:buSzPct val="90000"/>
              <a:buFont typeface="Symbol" panose="05050102010706020507" pitchFamily="18" charset="2"/>
              <a:buNone/>
            </a:pPr>
            <a:r>
              <a:rPr kumimoji="1" lang="en-US" altLang="zh-CN" sz="2000" b="1" dirty="0">
                <a:solidFill>
                  <a:schemeClr val="tx2"/>
                </a:solidFill>
                <a:cs typeface="+mn-ea"/>
                <a:sym typeface="+mn-lt"/>
              </a:rPr>
              <a:t>f=11   e=01   a=00   b=101    c=1001   d=1000</a:t>
            </a:r>
          </a:p>
        </p:txBody>
      </p:sp>
    </p:spTree>
    <p:extLst>
      <p:ext uri="{BB962C8B-B14F-4D97-AF65-F5344CB8AC3E}">
        <p14:creationId xmlns:p14="http://schemas.microsoft.com/office/powerpoint/2010/main" val="320259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en-US">
              <a:cs typeface="+mn-ea"/>
              <a:sym typeface="+mn-lt"/>
            </a:endParaRPr>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en-US">
              <a:cs typeface="+mn-ea"/>
              <a:sym typeface="+mn-lt"/>
            </a:endParaRPr>
          </a:p>
        </p:txBody>
      </p:sp>
      <p:pic>
        <p:nvPicPr>
          <p:cNvPr id="2" name="Picture 2">
            <a:extLst>
              <a:ext uri="{FF2B5EF4-FFF2-40B4-BE49-F238E27FC236}">
                <a16:creationId xmlns:a16="http://schemas.microsoft.com/office/drawing/2014/main" id="{644FB0AD-4B1F-4FCF-B610-A8AEB2413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67" y="689103"/>
            <a:ext cx="10905066" cy="547979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963677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6137F17-1EF7-43C5-8DEE-43EC27A833DB}"/>
              </a:ext>
            </a:extLst>
          </p:cNvPr>
          <p:cNvSpPr/>
          <p:nvPr/>
        </p:nvSpPr>
        <p:spPr>
          <a:xfrm>
            <a:off x="0" y="571500"/>
            <a:ext cx="12192000" cy="83981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lnSpc>
                <a:spcPct val="90000"/>
              </a:lnSpc>
              <a:spcBef>
                <a:spcPts val="20"/>
              </a:spcBef>
              <a:spcAft>
                <a:spcPts val="20"/>
              </a:spcAft>
            </a:pPr>
            <a:endParaRPr lang="zh-CN" altLang="en-US">
              <a:cs typeface="+mn-ea"/>
              <a:sym typeface="+mn-lt"/>
            </a:endParaRPr>
          </a:p>
        </p:txBody>
      </p:sp>
      <p:sp>
        <p:nvSpPr>
          <p:cNvPr id="2" name="标题 1">
            <a:extLst>
              <a:ext uri="{FF2B5EF4-FFF2-40B4-BE49-F238E27FC236}">
                <a16:creationId xmlns:a16="http://schemas.microsoft.com/office/drawing/2014/main" id="{D5B65876-5FB0-4F39-A1C2-DB99E259507F}"/>
              </a:ext>
            </a:extLst>
          </p:cNvPr>
          <p:cNvSpPr>
            <a:spLocks noGrp="1"/>
          </p:cNvSpPr>
          <p:nvPr>
            <p:ph type="title"/>
          </p:nvPr>
        </p:nvSpPr>
        <p:spPr/>
        <p:txBody>
          <a:bodyPr/>
          <a:lstStyle/>
          <a:p>
            <a:pPr>
              <a:spcBef>
                <a:spcPct val="20000"/>
              </a:spcBef>
              <a:spcAft>
                <a:spcPts val="20"/>
              </a:spcAft>
            </a:pPr>
            <a:r>
              <a:rPr lang="en-US" altLang="zh-CN" dirty="0">
                <a:latin typeface="+mn-lt"/>
                <a:ea typeface="+mn-ea"/>
                <a:cs typeface="+mn-ea"/>
                <a:sym typeface="+mn-lt"/>
              </a:rPr>
              <a:t>Huffman</a:t>
            </a:r>
            <a:r>
              <a:rPr lang="zh-CN" altLang="en-US" dirty="0">
                <a:latin typeface="+mn-lt"/>
                <a:ea typeface="+mn-ea"/>
                <a:cs typeface="+mn-ea"/>
                <a:sym typeface="+mn-lt"/>
              </a:rPr>
              <a:t>编码 </a:t>
            </a:r>
            <a:r>
              <a:rPr lang="en-US" altLang="zh-CN" dirty="0">
                <a:latin typeface="+mn-lt"/>
                <a:ea typeface="+mn-ea"/>
                <a:cs typeface="+mn-ea"/>
                <a:sym typeface="+mn-lt"/>
              </a:rPr>
              <a:t>—— </a:t>
            </a:r>
            <a:r>
              <a:rPr lang="zh-CN" altLang="en-US" dirty="0">
                <a:latin typeface="+mn-lt"/>
                <a:ea typeface="+mn-ea"/>
                <a:cs typeface="+mn-ea"/>
                <a:sym typeface="+mn-lt"/>
              </a:rPr>
              <a:t>压缩效率</a:t>
            </a:r>
          </a:p>
        </p:txBody>
      </p:sp>
      <p:sp>
        <p:nvSpPr>
          <p:cNvPr id="3" name="内容占位符 2">
            <a:extLst>
              <a:ext uri="{FF2B5EF4-FFF2-40B4-BE49-F238E27FC236}">
                <a16:creationId xmlns:a16="http://schemas.microsoft.com/office/drawing/2014/main" id="{90ACAE41-31BE-4CB9-860E-CE79E217C0FD}"/>
              </a:ext>
            </a:extLst>
          </p:cNvPr>
          <p:cNvSpPr>
            <a:spLocks noGrp="1"/>
          </p:cNvSpPr>
          <p:nvPr>
            <p:ph idx="1"/>
          </p:nvPr>
        </p:nvSpPr>
        <p:spPr/>
        <p:txBody>
          <a:bodyPr/>
          <a:lstStyle/>
          <a:p>
            <a:pPr>
              <a:spcBef>
                <a:spcPts val="20"/>
              </a:spcBef>
              <a:spcAft>
                <a:spcPts val="20"/>
              </a:spcAft>
              <a:buSzPct val="80000"/>
              <a:buFont typeface="Wingdings" panose="05000000000000000000" pitchFamily="2" charset="2"/>
              <a:buChar char="n"/>
            </a:pPr>
            <a:endParaRPr lang="en-US" altLang="zh-CN" b="1" dirty="0">
              <a:cs typeface="+mn-ea"/>
              <a:sym typeface="+mn-lt"/>
            </a:endParaRPr>
          </a:p>
          <a:p>
            <a:pPr>
              <a:spcBef>
                <a:spcPts val="20"/>
              </a:spcBef>
              <a:spcAft>
                <a:spcPts val="20"/>
              </a:spcAft>
              <a:buSzPct val="80000"/>
              <a:buFont typeface="Wingdings" panose="05000000000000000000" pitchFamily="2" charset="2"/>
              <a:buChar char="n"/>
            </a:pPr>
            <a:endParaRPr lang="en-US" altLang="zh-CN" b="1" dirty="0">
              <a:cs typeface="+mn-ea"/>
              <a:sym typeface="+mn-lt"/>
            </a:endParaRPr>
          </a:p>
          <a:p>
            <a:pPr>
              <a:spcBef>
                <a:spcPts val="20"/>
              </a:spcBef>
              <a:spcAft>
                <a:spcPts val="20"/>
              </a:spcAft>
              <a:buSzPct val="80000"/>
              <a:buFont typeface="Wingdings" panose="05000000000000000000" pitchFamily="2" charset="2"/>
              <a:buChar char="n"/>
            </a:pPr>
            <a:endParaRPr lang="en-US" altLang="zh-CN" b="1" dirty="0">
              <a:cs typeface="+mn-ea"/>
              <a:sym typeface="+mn-lt"/>
            </a:endParaRPr>
          </a:p>
          <a:p>
            <a:pPr>
              <a:spcBef>
                <a:spcPts val="20"/>
              </a:spcBef>
              <a:spcAft>
                <a:spcPts val="20"/>
              </a:spcAft>
              <a:buSzPct val="80000"/>
              <a:buFont typeface="Wingdings" panose="05000000000000000000" pitchFamily="2" charset="2"/>
              <a:buChar char="n"/>
            </a:pPr>
            <a:r>
              <a:rPr lang="zh-CN" altLang="en-US" b="1" dirty="0">
                <a:cs typeface="+mn-ea"/>
                <a:sym typeface="+mn-lt"/>
              </a:rPr>
              <a:t>对这个例子，计算出经过</a:t>
            </a:r>
            <a:r>
              <a:rPr lang="en-US" altLang="zh-CN" b="1" dirty="0">
                <a:cs typeface="+mn-ea"/>
                <a:sym typeface="+mn-lt"/>
              </a:rPr>
              <a:t>Huffman</a:t>
            </a:r>
            <a:r>
              <a:rPr lang="zh-CN" altLang="en-US" b="1" dirty="0">
                <a:cs typeface="+mn-ea"/>
                <a:sym typeface="+mn-lt"/>
              </a:rPr>
              <a:t>编码后的数据为： </a:t>
            </a:r>
            <a:endParaRPr lang="en-US" altLang="zh-CN" b="1" dirty="0">
              <a:cs typeface="+mn-ea"/>
              <a:sym typeface="+mn-lt"/>
            </a:endParaRPr>
          </a:p>
          <a:p>
            <a:pPr>
              <a:spcBef>
                <a:spcPts val="20"/>
              </a:spcBef>
              <a:spcAft>
                <a:spcPts val="20"/>
              </a:spcAft>
              <a:buSzPct val="80000"/>
              <a:buFont typeface="Wingdings" panose="05000000000000000000" pitchFamily="2" charset="2"/>
              <a:buChar char="n"/>
            </a:pPr>
            <a:r>
              <a:rPr lang="en-US" altLang="zh-CN" u="sng" dirty="0" err="1">
                <a:solidFill>
                  <a:schemeClr val="tx2"/>
                </a:solidFill>
                <a:cs typeface="+mn-ea"/>
                <a:sym typeface="+mn-lt"/>
              </a:rPr>
              <a:t>aaaa</a:t>
            </a:r>
            <a:r>
              <a:rPr lang="en-US" altLang="zh-CN" dirty="0">
                <a:solidFill>
                  <a:schemeClr val="tx2"/>
                </a:solidFill>
                <a:cs typeface="+mn-ea"/>
                <a:sym typeface="+mn-lt"/>
              </a:rPr>
              <a:t> </a:t>
            </a:r>
            <a:r>
              <a:rPr lang="en-US" altLang="zh-CN" u="sng" dirty="0" err="1">
                <a:solidFill>
                  <a:schemeClr val="tx2"/>
                </a:solidFill>
                <a:cs typeface="+mn-ea"/>
                <a:sym typeface="+mn-lt"/>
              </a:rPr>
              <a:t>bbb</a:t>
            </a:r>
            <a:r>
              <a:rPr lang="en-US" altLang="zh-CN" dirty="0">
                <a:solidFill>
                  <a:schemeClr val="tx2"/>
                </a:solidFill>
                <a:cs typeface="+mn-ea"/>
                <a:sym typeface="+mn-lt"/>
              </a:rPr>
              <a:t> </a:t>
            </a:r>
            <a:r>
              <a:rPr lang="en-US" altLang="zh-CN" u="sng" dirty="0">
                <a:solidFill>
                  <a:schemeClr val="tx2"/>
                </a:solidFill>
                <a:cs typeface="+mn-ea"/>
                <a:sym typeface="+mn-lt"/>
              </a:rPr>
              <a:t>cc</a:t>
            </a:r>
            <a:r>
              <a:rPr lang="en-US" altLang="zh-CN" dirty="0">
                <a:solidFill>
                  <a:schemeClr val="tx2"/>
                </a:solidFill>
                <a:cs typeface="+mn-ea"/>
                <a:sym typeface="+mn-lt"/>
              </a:rPr>
              <a:t> </a:t>
            </a:r>
            <a:r>
              <a:rPr lang="en-US" altLang="zh-CN" u="sng" dirty="0">
                <a:solidFill>
                  <a:schemeClr val="tx2"/>
                </a:solidFill>
                <a:cs typeface="+mn-ea"/>
                <a:sym typeface="+mn-lt"/>
              </a:rPr>
              <a:t>d</a:t>
            </a:r>
            <a:r>
              <a:rPr lang="en-US" altLang="zh-CN" dirty="0">
                <a:solidFill>
                  <a:schemeClr val="tx2"/>
                </a:solidFill>
                <a:cs typeface="+mn-ea"/>
                <a:sym typeface="+mn-lt"/>
              </a:rPr>
              <a:t> </a:t>
            </a:r>
            <a:r>
              <a:rPr lang="en-US" altLang="zh-CN" u="sng" dirty="0" err="1">
                <a:solidFill>
                  <a:schemeClr val="tx2"/>
                </a:solidFill>
                <a:cs typeface="+mn-ea"/>
                <a:sym typeface="+mn-lt"/>
              </a:rPr>
              <a:t>eeeee</a:t>
            </a:r>
            <a:r>
              <a:rPr lang="en-US" altLang="zh-CN" dirty="0">
                <a:solidFill>
                  <a:schemeClr val="tx2"/>
                </a:solidFill>
                <a:cs typeface="+mn-ea"/>
                <a:sym typeface="+mn-lt"/>
              </a:rPr>
              <a:t> </a:t>
            </a:r>
            <a:r>
              <a:rPr lang="en-US" altLang="zh-CN" u="sng" dirty="0" err="1">
                <a:solidFill>
                  <a:schemeClr val="tx2"/>
                </a:solidFill>
                <a:cs typeface="+mn-ea"/>
                <a:sym typeface="+mn-lt"/>
              </a:rPr>
              <a:t>fffffff</a:t>
            </a:r>
            <a:endParaRPr lang="en-US" altLang="zh-CN" u="sng" dirty="0">
              <a:solidFill>
                <a:schemeClr val="tx2"/>
              </a:solidFill>
              <a:cs typeface="+mn-ea"/>
              <a:sym typeface="+mn-lt"/>
            </a:endParaRPr>
          </a:p>
          <a:p>
            <a:pPr>
              <a:spcBef>
                <a:spcPts val="20"/>
              </a:spcBef>
              <a:spcAft>
                <a:spcPts val="20"/>
              </a:spcAft>
              <a:buSzPct val="80000"/>
              <a:buFont typeface="Wingdings" panose="05000000000000000000" pitchFamily="2" charset="2"/>
              <a:buChar char="n"/>
            </a:pPr>
            <a:endParaRPr lang="en-US" altLang="zh-CN" b="1" u="sng" dirty="0">
              <a:solidFill>
                <a:schemeClr val="tx2"/>
              </a:solidFill>
              <a:cs typeface="+mn-ea"/>
              <a:sym typeface="+mn-lt"/>
            </a:endParaRPr>
          </a:p>
          <a:p>
            <a:pPr>
              <a:spcBef>
                <a:spcPts val="20"/>
              </a:spcBef>
              <a:spcAft>
                <a:spcPts val="20"/>
              </a:spcAft>
              <a:buSzPct val="80000"/>
              <a:buFont typeface="Wingdings" panose="05000000000000000000" pitchFamily="2" charset="2"/>
              <a:buChar char="n"/>
            </a:pPr>
            <a:endParaRPr lang="zh-CN" altLang="en-US" b="1" dirty="0">
              <a:cs typeface="+mn-ea"/>
              <a:sym typeface="+mn-lt"/>
            </a:endParaRPr>
          </a:p>
          <a:p>
            <a:pPr>
              <a:spcBef>
                <a:spcPts val="20"/>
              </a:spcBef>
              <a:spcAft>
                <a:spcPts val="20"/>
              </a:spcAft>
              <a:buNone/>
            </a:pPr>
            <a:r>
              <a:rPr lang="zh-CN" altLang="en-US" sz="1800" b="1" dirty="0">
                <a:cs typeface="+mn-ea"/>
                <a:sym typeface="+mn-lt"/>
              </a:rPr>
              <a:t>    </a:t>
            </a:r>
            <a:r>
              <a:rPr lang="zh-CN" altLang="en-US" sz="1800" b="1" dirty="0">
                <a:solidFill>
                  <a:srgbClr val="CCFFFF"/>
                </a:solidFill>
                <a:cs typeface="+mn-ea"/>
                <a:sym typeface="+mn-lt"/>
              </a:rPr>
              <a:t> </a:t>
            </a:r>
            <a:endParaRPr lang="en-US" altLang="zh-CN" b="1" dirty="0">
              <a:solidFill>
                <a:srgbClr val="FF6600"/>
              </a:solidFill>
              <a:cs typeface="+mn-ea"/>
              <a:sym typeface="+mn-lt"/>
            </a:endParaRPr>
          </a:p>
          <a:p>
            <a:pPr>
              <a:spcBef>
                <a:spcPts val="20"/>
              </a:spcBef>
              <a:spcAft>
                <a:spcPts val="20"/>
              </a:spcAft>
              <a:buSzPct val="80000"/>
              <a:buFont typeface="Wingdings" panose="05000000000000000000" pitchFamily="2" charset="2"/>
              <a:buNone/>
            </a:pPr>
            <a:r>
              <a:rPr lang="en-US" altLang="zh-CN" sz="4000" b="1" dirty="0">
                <a:cs typeface="+mn-ea"/>
                <a:sym typeface="+mn-lt"/>
              </a:rPr>
              <a:t>     </a:t>
            </a:r>
            <a:r>
              <a:rPr lang="zh-CN" altLang="en-US" b="1" dirty="0">
                <a:cs typeface="+mn-ea"/>
                <a:sym typeface="+mn-lt"/>
              </a:rPr>
              <a:t>共  </a:t>
            </a:r>
            <a:r>
              <a:rPr lang="en-US" altLang="zh-CN" b="1" dirty="0">
                <a:cs typeface="+mn-ea"/>
                <a:sym typeface="+mn-lt"/>
              </a:rPr>
              <a:t>7*2+5*2+1*4+2*4+3*3+4*2=</a:t>
            </a:r>
            <a:r>
              <a:rPr lang="en-US" altLang="zh-CN" b="1" dirty="0">
                <a:solidFill>
                  <a:srgbClr val="FF0000"/>
                </a:solidFill>
                <a:cs typeface="+mn-ea"/>
                <a:sym typeface="+mn-lt"/>
              </a:rPr>
              <a:t>53</a:t>
            </a:r>
            <a:r>
              <a:rPr lang="en-US" altLang="zh-CN" b="1" dirty="0">
                <a:cs typeface="+mn-ea"/>
                <a:sym typeface="+mn-lt"/>
              </a:rPr>
              <a:t> bit</a:t>
            </a:r>
            <a:endParaRPr lang="en-US" altLang="zh-CN" b="1" dirty="0">
              <a:solidFill>
                <a:srgbClr val="FF0000"/>
              </a:solidFill>
              <a:cs typeface="+mn-ea"/>
              <a:sym typeface="+mn-lt"/>
            </a:endParaRPr>
          </a:p>
          <a:p>
            <a:pPr>
              <a:spcBef>
                <a:spcPts val="20"/>
              </a:spcBef>
              <a:spcAft>
                <a:spcPts val="20"/>
              </a:spcAft>
            </a:pPr>
            <a:endParaRPr lang="zh-CN" altLang="en-US" dirty="0">
              <a:cs typeface="+mn-ea"/>
              <a:sym typeface="+mn-lt"/>
            </a:endParaRPr>
          </a:p>
        </p:txBody>
      </p:sp>
      <p:sp>
        <p:nvSpPr>
          <p:cNvPr id="4" name="Rectangle 4">
            <a:extLst>
              <a:ext uri="{FF2B5EF4-FFF2-40B4-BE49-F238E27FC236}">
                <a16:creationId xmlns:a16="http://schemas.microsoft.com/office/drawing/2014/main" id="{04C8E15D-73C2-4998-91AA-0E1346958862}"/>
              </a:ext>
            </a:extLst>
          </p:cNvPr>
          <p:cNvSpPr>
            <a:spLocks noChangeArrowheads="1"/>
          </p:cNvSpPr>
          <p:nvPr/>
        </p:nvSpPr>
        <p:spPr bwMode="auto">
          <a:xfrm>
            <a:off x="3428042" y="5727125"/>
            <a:ext cx="4927952" cy="535531"/>
          </a:xfrm>
          <a:prstGeom prst="rect">
            <a:avLst/>
          </a:prstGeom>
          <a:solidFill>
            <a:schemeClr val="bg1"/>
          </a:solidFill>
          <a:ln w="12700" cap="sq">
            <a:solidFill>
              <a:srgbClr val="FF00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spcAft>
                <a:spcPts val="20"/>
              </a:spcAft>
              <a:buClrTx/>
              <a:buFontTx/>
              <a:buNone/>
            </a:pPr>
            <a:r>
              <a:rPr lang="zh-CN" altLang="en-US" sz="3200" b="1" dirty="0">
                <a:solidFill>
                  <a:srgbClr val="FF0000"/>
                </a:solidFill>
                <a:cs typeface="+mn-ea"/>
                <a:sym typeface="+mn-lt"/>
              </a:rPr>
              <a:t>压缩比为</a:t>
            </a:r>
            <a:r>
              <a:rPr lang="en-US" altLang="zh-CN" sz="3200" b="1" dirty="0">
                <a:solidFill>
                  <a:srgbClr val="FF0000"/>
                </a:solidFill>
                <a:cs typeface="+mn-ea"/>
                <a:sym typeface="+mn-lt"/>
              </a:rPr>
              <a:t>176</a:t>
            </a:r>
            <a:r>
              <a:rPr lang="zh-CN" altLang="en-US" sz="3200" b="1" dirty="0">
                <a:solidFill>
                  <a:srgbClr val="FF0000"/>
                </a:solidFill>
                <a:cs typeface="+mn-ea"/>
                <a:sym typeface="+mn-lt"/>
              </a:rPr>
              <a:t>：</a:t>
            </a:r>
            <a:r>
              <a:rPr lang="en-US" altLang="zh-CN" sz="3200" b="1" dirty="0">
                <a:solidFill>
                  <a:srgbClr val="FF0000"/>
                </a:solidFill>
                <a:cs typeface="+mn-ea"/>
                <a:sym typeface="+mn-lt"/>
              </a:rPr>
              <a:t>53=3.32:1</a:t>
            </a:r>
          </a:p>
        </p:txBody>
      </p:sp>
      <p:sp>
        <p:nvSpPr>
          <p:cNvPr id="5" name="Text Box 16">
            <a:extLst>
              <a:ext uri="{FF2B5EF4-FFF2-40B4-BE49-F238E27FC236}">
                <a16:creationId xmlns:a16="http://schemas.microsoft.com/office/drawing/2014/main" id="{9A737A22-063A-4D4B-B06A-3268CA654105}"/>
              </a:ext>
            </a:extLst>
          </p:cNvPr>
          <p:cNvSpPr txBox="1">
            <a:spLocks noChangeArrowheads="1"/>
          </p:cNvSpPr>
          <p:nvPr/>
        </p:nvSpPr>
        <p:spPr bwMode="auto">
          <a:xfrm>
            <a:off x="838200" y="2173856"/>
            <a:ext cx="8200636" cy="480773"/>
          </a:xfrm>
          <a:prstGeom prst="rect">
            <a:avLst/>
          </a:prstGeom>
          <a:solidFill>
            <a:srgbClr val="FFCCFF"/>
          </a:solidFill>
          <a:ln w="12700" cap="sq">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20000"/>
              </a:spcBef>
              <a:spcAft>
                <a:spcPts val="20"/>
              </a:spcAft>
              <a:buClr>
                <a:schemeClr val="tx2"/>
              </a:buClr>
              <a:buSzPct val="90000"/>
              <a:buFont typeface="Symbol" panose="05050102010706020507" pitchFamily="18" charset="2"/>
              <a:buNone/>
            </a:pPr>
            <a:r>
              <a:rPr kumimoji="1" lang="en-US" altLang="zh-CN" sz="2800" b="1" dirty="0">
                <a:solidFill>
                  <a:schemeClr val="tx2"/>
                </a:solidFill>
                <a:cs typeface="+mn-ea"/>
                <a:sym typeface="+mn-lt"/>
              </a:rPr>
              <a:t>f=11   e=01   a=00   b=101    c=1001   d=1000</a:t>
            </a:r>
          </a:p>
        </p:txBody>
      </p:sp>
      <p:sp>
        <p:nvSpPr>
          <p:cNvPr id="7" name="矩形 6">
            <a:extLst>
              <a:ext uri="{FF2B5EF4-FFF2-40B4-BE49-F238E27FC236}">
                <a16:creationId xmlns:a16="http://schemas.microsoft.com/office/drawing/2014/main" id="{A7794C00-A87E-4BC8-87CB-F2C772C1958E}"/>
              </a:ext>
            </a:extLst>
          </p:cNvPr>
          <p:cNvSpPr/>
          <p:nvPr/>
        </p:nvSpPr>
        <p:spPr>
          <a:xfrm>
            <a:off x="1115682" y="4001294"/>
            <a:ext cx="8649419" cy="400110"/>
          </a:xfrm>
          <a:prstGeom prst="rect">
            <a:avLst/>
          </a:prstGeom>
        </p:spPr>
        <p:txBody>
          <a:bodyPr wrap="square">
            <a:spAutoFit/>
          </a:bodyPr>
          <a:lstStyle/>
          <a:p>
            <a:r>
              <a:rPr lang="en-US" altLang="zh-CN" sz="2000" b="1" dirty="0">
                <a:cs typeface="+mn-ea"/>
                <a:sym typeface="+mn-lt"/>
              </a:rPr>
              <a:t>00000000</a:t>
            </a:r>
            <a:r>
              <a:rPr lang="en-US" altLang="zh-CN" sz="2000" b="1" dirty="0">
                <a:solidFill>
                  <a:srgbClr val="CC00CC"/>
                </a:solidFill>
                <a:cs typeface="+mn-ea"/>
                <a:sym typeface="+mn-lt"/>
              </a:rPr>
              <a:t>101101101101</a:t>
            </a:r>
            <a:r>
              <a:rPr lang="en-US" altLang="zh-CN" sz="2000" b="1" dirty="0">
                <a:solidFill>
                  <a:srgbClr val="008000"/>
                </a:solidFill>
                <a:cs typeface="+mn-ea"/>
                <a:sym typeface="+mn-lt"/>
              </a:rPr>
              <a:t>10011001</a:t>
            </a:r>
            <a:r>
              <a:rPr lang="en-US" altLang="zh-CN" sz="2000" b="1" dirty="0">
                <a:solidFill>
                  <a:srgbClr val="FF8989"/>
                </a:solidFill>
                <a:cs typeface="+mn-ea"/>
                <a:sym typeface="+mn-lt"/>
              </a:rPr>
              <a:t>1000</a:t>
            </a:r>
            <a:r>
              <a:rPr lang="en-US" altLang="zh-CN" sz="2000" b="1" dirty="0">
                <a:solidFill>
                  <a:srgbClr val="3333FF"/>
                </a:solidFill>
                <a:cs typeface="+mn-ea"/>
                <a:sym typeface="+mn-lt"/>
              </a:rPr>
              <a:t>0101010101</a:t>
            </a:r>
            <a:r>
              <a:rPr lang="en-US" altLang="zh-CN" sz="2000" b="1" dirty="0">
                <a:solidFill>
                  <a:srgbClr val="FF6600"/>
                </a:solidFill>
                <a:cs typeface="+mn-ea"/>
                <a:sym typeface="+mn-lt"/>
              </a:rPr>
              <a:t>11111111111111</a:t>
            </a:r>
            <a:endParaRPr lang="zh-CN" altLang="en-US" sz="2000" dirty="0"/>
          </a:p>
        </p:txBody>
      </p:sp>
    </p:spTree>
    <p:extLst>
      <p:ext uri="{BB962C8B-B14F-4D97-AF65-F5344CB8AC3E}">
        <p14:creationId xmlns:p14="http://schemas.microsoft.com/office/powerpoint/2010/main" val="58124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2818478-A94E-4050-889B-CBAD68BFA289}"/>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pPr>
              <a:lnSpc>
                <a:spcPct val="90000"/>
              </a:lnSpc>
              <a:spcBef>
                <a:spcPts val="20"/>
              </a:spcBef>
              <a:spcAft>
                <a:spcPts val="20"/>
              </a:spcAft>
            </a:pPr>
            <a:r>
              <a:rPr lang="zh-CN" altLang="en-US" sz="2600" dirty="0">
                <a:solidFill>
                  <a:srgbClr val="000000"/>
                </a:solidFill>
                <a:cs typeface="+mn-ea"/>
                <a:sym typeface="+mn-lt"/>
              </a:rPr>
              <a:t>设有一信源</a:t>
            </a:r>
            <a:r>
              <a:rPr lang="en-US" altLang="zh-CN" sz="2600" dirty="0">
                <a:solidFill>
                  <a:srgbClr val="000000"/>
                </a:solidFill>
                <a:cs typeface="+mn-ea"/>
                <a:sym typeface="+mn-lt"/>
              </a:rPr>
              <a:t>X={x1, x2, x3, x4, x5, x6}</a:t>
            </a:r>
            <a:r>
              <a:rPr lang="zh-CN" altLang="en-US" sz="2600" dirty="0">
                <a:solidFill>
                  <a:srgbClr val="000000"/>
                </a:solidFill>
                <a:cs typeface="+mn-ea"/>
                <a:sym typeface="+mn-lt"/>
              </a:rPr>
              <a:t>，对应概率</a:t>
            </a:r>
            <a:r>
              <a:rPr lang="en-US" altLang="zh-CN" sz="2600" dirty="0">
                <a:solidFill>
                  <a:srgbClr val="000000"/>
                </a:solidFill>
                <a:cs typeface="+mn-ea"/>
                <a:sym typeface="+mn-lt"/>
              </a:rPr>
              <a:t>P</a:t>
            </a:r>
            <a:r>
              <a:rPr lang="zh-CN" altLang="en-US" sz="2600" dirty="0">
                <a:solidFill>
                  <a:srgbClr val="000000"/>
                </a:solidFill>
                <a:cs typeface="+mn-ea"/>
                <a:sym typeface="+mn-lt"/>
              </a:rPr>
              <a:t>＝</a:t>
            </a:r>
            <a:r>
              <a:rPr lang="en-US" altLang="zh-CN" sz="2600" dirty="0">
                <a:solidFill>
                  <a:srgbClr val="000000"/>
                </a:solidFill>
                <a:cs typeface="+mn-ea"/>
                <a:sym typeface="+mn-lt"/>
              </a:rPr>
              <a:t>{0.40</a:t>
            </a:r>
            <a:r>
              <a:rPr lang="zh-CN" altLang="en-US" sz="2600" dirty="0">
                <a:solidFill>
                  <a:srgbClr val="000000"/>
                </a:solidFill>
                <a:cs typeface="+mn-ea"/>
                <a:sym typeface="+mn-lt"/>
              </a:rPr>
              <a:t>，</a:t>
            </a:r>
            <a:r>
              <a:rPr lang="en-US" altLang="zh-CN" sz="2600" dirty="0">
                <a:solidFill>
                  <a:srgbClr val="000000"/>
                </a:solidFill>
                <a:cs typeface="+mn-ea"/>
                <a:sym typeface="+mn-lt"/>
              </a:rPr>
              <a:t>0.20</a:t>
            </a:r>
            <a:r>
              <a:rPr lang="zh-CN" altLang="en-US" sz="2600" dirty="0">
                <a:solidFill>
                  <a:srgbClr val="000000"/>
                </a:solidFill>
                <a:cs typeface="+mn-ea"/>
                <a:sym typeface="+mn-lt"/>
              </a:rPr>
              <a:t>，</a:t>
            </a:r>
            <a:r>
              <a:rPr lang="en-US" altLang="zh-CN" sz="2600" dirty="0">
                <a:solidFill>
                  <a:srgbClr val="000000"/>
                </a:solidFill>
                <a:cs typeface="+mn-ea"/>
                <a:sym typeface="+mn-lt"/>
              </a:rPr>
              <a:t>0.12</a:t>
            </a:r>
            <a:r>
              <a:rPr lang="zh-CN" altLang="en-US" sz="2600" dirty="0">
                <a:solidFill>
                  <a:srgbClr val="000000"/>
                </a:solidFill>
                <a:cs typeface="+mn-ea"/>
                <a:sym typeface="+mn-lt"/>
              </a:rPr>
              <a:t>，</a:t>
            </a:r>
            <a:r>
              <a:rPr lang="en-US" altLang="zh-CN" sz="2600" dirty="0">
                <a:solidFill>
                  <a:srgbClr val="000000"/>
                </a:solidFill>
                <a:cs typeface="+mn-ea"/>
                <a:sym typeface="+mn-lt"/>
              </a:rPr>
              <a:t>0.11</a:t>
            </a:r>
            <a:r>
              <a:rPr lang="zh-CN" altLang="en-US" sz="2600" dirty="0">
                <a:solidFill>
                  <a:srgbClr val="000000"/>
                </a:solidFill>
                <a:cs typeface="+mn-ea"/>
                <a:sym typeface="+mn-lt"/>
              </a:rPr>
              <a:t>，</a:t>
            </a:r>
            <a:r>
              <a:rPr lang="en-US" altLang="zh-CN" sz="2600" dirty="0">
                <a:solidFill>
                  <a:srgbClr val="000000"/>
                </a:solidFill>
                <a:cs typeface="+mn-ea"/>
                <a:sym typeface="+mn-lt"/>
              </a:rPr>
              <a:t>0.09</a:t>
            </a:r>
            <a:r>
              <a:rPr lang="zh-CN" altLang="en-US" sz="2600" dirty="0">
                <a:solidFill>
                  <a:srgbClr val="000000"/>
                </a:solidFill>
                <a:cs typeface="+mn-ea"/>
                <a:sym typeface="+mn-lt"/>
              </a:rPr>
              <a:t>，</a:t>
            </a:r>
            <a:r>
              <a:rPr lang="en-US" altLang="zh-CN" sz="2600" dirty="0">
                <a:solidFill>
                  <a:srgbClr val="000000"/>
                </a:solidFill>
                <a:cs typeface="+mn-ea"/>
                <a:sym typeface="+mn-lt"/>
              </a:rPr>
              <a:t>0.08}.</a:t>
            </a:r>
            <a:r>
              <a:rPr lang="zh-CN" altLang="en-US" sz="2600" dirty="0">
                <a:solidFill>
                  <a:srgbClr val="000000"/>
                </a:solidFill>
                <a:cs typeface="+mn-ea"/>
                <a:sym typeface="+mn-lt"/>
              </a:rPr>
              <a:t>进行</a:t>
            </a:r>
            <a:r>
              <a:rPr lang="en-US" altLang="zh-CN" sz="2600" dirty="0">
                <a:solidFill>
                  <a:srgbClr val="000000"/>
                </a:solidFill>
                <a:cs typeface="+mn-ea"/>
                <a:sym typeface="+mn-lt"/>
              </a:rPr>
              <a:t>Huffman </a:t>
            </a:r>
            <a:r>
              <a:rPr lang="zh-CN" altLang="en-US" sz="2600" dirty="0">
                <a:solidFill>
                  <a:srgbClr val="000000"/>
                </a:solidFill>
                <a:cs typeface="+mn-ea"/>
                <a:sym typeface="+mn-lt"/>
              </a:rPr>
              <a:t>编码（要求大概率的赋码字</a:t>
            </a:r>
            <a:r>
              <a:rPr lang="en-US" altLang="zh-CN" sz="2600" dirty="0">
                <a:solidFill>
                  <a:srgbClr val="000000"/>
                </a:solidFill>
                <a:cs typeface="+mn-ea"/>
                <a:sym typeface="+mn-lt"/>
              </a:rPr>
              <a:t>0</a:t>
            </a:r>
            <a:r>
              <a:rPr lang="zh-CN" altLang="en-US" sz="2600" dirty="0">
                <a:solidFill>
                  <a:srgbClr val="000000"/>
                </a:solidFill>
                <a:cs typeface="+mn-ea"/>
                <a:sym typeface="+mn-lt"/>
              </a:rPr>
              <a:t>，小概率的赋码字</a:t>
            </a:r>
            <a:r>
              <a:rPr lang="en-US" altLang="zh-CN" sz="2600" dirty="0">
                <a:solidFill>
                  <a:srgbClr val="000000"/>
                </a:solidFill>
                <a:cs typeface="+mn-ea"/>
                <a:sym typeface="+mn-lt"/>
              </a:rPr>
              <a:t>1</a:t>
            </a:r>
            <a:r>
              <a:rPr lang="zh-CN" altLang="en-US" sz="2600" dirty="0">
                <a:solidFill>
                  <a:srgbClr val="000000"/>
                </a:solidFill>
                <a:cs typeface="+mn-ea"/>
                <a:sym typeface="+mn-lt"/>
              </a:rPr>
              <a:t>），给出码字，平均码长。</a:t>
            </a:r>
          </a:p>
        </p:txBody>
      </p:sp>
      <p:sp>
        <p:nvSpPr>
          <p:cNvPr id="7" name="矩形: 圆角 6">
            <a:extLst>
              <a:ext uri="{FF2B5EF4-FFF2-40B4-BE49-F238E27FC236}">
                <a16:creationId xmlns:a16="http://schemas.microsoft.com/office/drawing/2014/main" id="{618AD2A5-2E05-4ADE-BE92-3A06DF3D9558}"/>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lnSpc>
                <a:spcPct val="90000"/>
              </a:lnSpc>
              <a:spcBef>
                <a:spcPts val="20"/>
              </a:spcBef>
              <a:spcAft>
                <a:spcPts val="20"/>
              </a:spcAft>
            </a:pPr>
            <a:r>
              <a:rPr lang="zh-CN" altLang="en-US" sz="1600">
                <a:solidFill>
                  <a:srgbClr val="FFFFFF"/>
                </a:solidFill>
                <a:cs typeface="+mn-ea"/>
                <a:sym typeface="+mn-lt"/>
              </a:rPr>
              <a:t>作答</a:t>
            </a:r>
          </a:p>
        </p:txBody>
      </p:sp>
      <p:sp>
        <p:nvSpPr>
          <p:cNvPr id="13" name="矩形 12">
            <a:extLst>
              <a:ext uri="{FF2B5EF4-FFF2-40B4-BE49-F238E27FC236}">
                <a16:creationId xmlns:a16="http://schemas.microsoft.com/office/drawing/2014/main" id="{0387A711-F397-4EBD-AA3A-DC1B4772C834}"/>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pPr>
              <a:lnSpc>
                <a:spcPct val="90000"/>
              </a:lnSpc>
              <a:spcBef>
                <a:spcPts val="20"/>
              </a:spcBef>
              <a:spcAft>
                <a:spcPts val="20"/>
              </a:spcAft>
            </a:pPr>
            <a:r>
              <a:rPr lang="zh-CN" altLang="en-US" sz="1600">
                <a:solidFill>
                  <a:srgbClr val="F84F41"/>
                </a:solidFill>
                <a:cs typeface="+mn-ea"/>
                <a:sym typeface="+mn-lt"/>
              </a:rPr>
              <a:t>正常使用主观题需</a:t>
            </a:r>
            <a:r>
              <a:rPr lang="en-US" altLang="zh-CN" sz="1600">
                <a:solidFill>
                  <a:srgbClr val="F84F41"/>
                </a:solidFill>
                <a:cs typeface="+mn-ea"/>
                <a:sym typeface="+mn-lt"/>
              </a:rPr>
              <a:t>2.0</a:t>
            </a:r>
            <a:r>
              <a:rPr lang="zh-CN" altLang="en-US" sz="1600">
                <a:solidFill>
                  <a:srgbClr val="F84F41"/>
                </a:solidFill>
                <a:cs typeface="+mn-ea"/>
                <a:sym typeface="+mn-lt"/>
              </a:rPr>
              <a:t>以上版本雨课堂</a:t>
            </a:r>
          </a:p>
        </p:txBody>
      </p:sp>
      <p:grpSp>
        <p:nvGrpSpPr>
          <p:cNvPr id="12" name="组合 11">
            <a:extLst>
              <a:ext uri="{FF2B5EF4-FFF2-40B4-BE49-F238E27FC236}">
                <a16:creationId xmlns:a16="http://schemas.microsoft.com/office/drawing/2014/main" id="{0D29A142-33EA-4806-9E09-6B45B687E6B8}"/>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3F3C3C8B-CC6D-4742-A706-8431A86869D3}"/>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zh-CN" altLang="en-US">
                <a:cs typeface="+mn-ea"/>
                <a:sym typeface="+mn-lt"/>
              </a:endParaRPr>
            </a:p>
          </p:txBody>
        </p:sp>
        <p:sp>
          <p:nvSpPr>
            <p:cNvPr id="9" name="ColorBlock">
              <a:extLst>
                <a:ext uri="{FF2B5EF4-FFF2-40B4-BE49-F238E27FC236}">
                  <a16:creationId xmlns:a16="http://schemas.microsoft.com/office/drawing/2014/main" id="{FECDC7C4-B590-4899-8FE5-0713D2B25492}"/>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zh-CN" altLang="en-US">
                <a:cs typeface="+mn-ea"/>
                <a:sym typeface="+mn-lt"/>
              </a:endParaRPr>
            </a:p>
          </p:txBody>
        </p:sp>
        <p:sp>
          <p:nvSpPr>
            <p:cNvPr id="10" name="TypeText">
              <a:extLst>
                <a:ext uri="{FF2B5EF4-FFF2-40B4-BE49-F238E27FC236}">
                  <a16:creationId xmlns:a16="http://schemas.microsoft.com/office/drawing/2014/main" id="{0C26E723-2ED8-4C13-A2A0-8D0E51E09362}"/>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pPr>
                <a:lnSpc>
                  <a:spcPct val="90000"/>
                </a:lnSpc>
                <a:spcBef>
                  <a:spcPts val="20"/>
                </a:spcBef>
                <a:spcAft>
                  <a:spcPts val="20"/>
                </a:spcAft>
              </a:pPr>
              <a:r>
                <a:rPr lang="zh-CN" altLang="en-US" sz="2600">
                  <a:solidFill>
                    <a:srgbClr val="000000"/>
                  </a:solidFill>
                  <a:cs typeface="+mn-ea"/>
                  <a:sym typeface="+mn-lt"/>
                </a:rPr>
                <a:t>主观题</a:t>
              </a:r>
            </a:p>
          </p:txBody>
        </p:sp>
        <p:sp>
          <p:nvSpPr>
            <p:cNvPr id="11" name="TipText">
              <a:extLst>
                <a:ext uri="{FF2B5EF4-FFF2-40B4-BE49-F238E27FC236}">
                  <a16:creationId xmlns:a16="http://schemas.microsoft.com/office/drawing/2014/main" id="{AFF436CA-69E8-46B1-AECA-CC67F45BA743}"/>
                </a:ext>
              </a:extLst>
            </p:cNvPr>
            <p:cNvSpPr txBox="1"/>
            <p:nvPr>
              <p:custDataLst>
                <p:tags r:id="rId10"/>
              </p:custDataLst>
            </p:nvPr>
          </p:nvSpPr>
          <p:spPr>
            <a:xfrm>
              <a:off x="1502093" y="109220"/>
              <a:ext cx="2286000" cy="508000"/>
            </a:xfrm>
            <a:prstGeom prst="rect">
              <a:avLst/>
            </a:prstGeom>
            <a:noFill/>
          </p:spPr>
          <p:txBody>
            <a:bodyPr vert="horz" wrap="none" rtlCol="0" anchor="ctr" anchorCtr="0">
              <a:noAutofit/>
            </a:bodyPr>
            <a:lstStyle/>
            <a:p>
              <a:pPr>
                <a:lnSpc>
                  <a:spcPct val="90000"/>
                </a:lnSpc>
                <a:spcBef>
                  <a:spcPts val="20"/>
                </a:spcBef>
                <a:spcAft>
                  <a:spcPts val="20"/>
                </a:spcAft>
              </a:pPr>
              <a:r>
                <a:rPr lang="en-US" altLang="zh-CN" sz="2000">
                  <a:solidFill>
                    <a:srgbClr val="808080"/>
                  </a:solidFill>
                  <a:cs typeface="+mn-ea"/>
                  <a:sym typeface="+mn-lt"/>
                </a:rPr>
                <a:t>10</a:t>
              </a:r>
              <a:r>
                <a:rPr lang="zh-CN" altLang="en-US" sz="2000">
                  <a:solidFill>
                    <a:srgbClr val="808080"/>
                  </a:solidFill>
                  <a:cs typeface="+mn-ea"/>
                  <a:sym typeface="+mn-lt"/>
                </a:rPr>
                <a:t>分</a:t>
              </a:r>
            </a:p>
          </p:txBody>
        </p:sp>
      </p:grpSp>
      <p:pic>
        <p:nvPicPr>
          <p:cNvPr id="5" name="图片 4">
            <a:extLst>
              <a:ext uri="{FF2B5EF4-FFF2-40B4-BE49-F238E27FC236}">
                <a16:creationId xmlns:a16="http://schemas.microsoft.com/office/drawing/2014/main" id="{8F2993F4-82CA-4A16-AABF-5ED26D4C59BE}"/>
              </a:ext>
            </a:extLst>
          </p:cNvPr>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912542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1A82E7B3-D436-4D9C-9F6A-55DFD85DE252}"/>
              </a:ext>
            </a:extLst>
          </p:cNvPr>
          <p:cNvGraphicFramePr>
            <a:graphicFrameLocks noGrp="1"/>
          </p:cNvGraphicFramePr>
          <p:nvPr>
            <p:extLst>
              <p:ext uri="{D42A27DB-BD31-4B8C-83A1-F6EECF244321}">
                <p14:modId xmlns:p14="http://schemas.microsoft.com/office/powerpoint/2010/main" val="3598050452"/>
              </p:ext>
            </p:extLst>
          </p:nvPr>
        </p:nvGraphicFramePr>
        <p:xfrm>
          <a:off x="1742536" y="4258536"/>
          <a:ext cx="9661584" cy="822960"/>
        </p:xfrm>
        <a:graphic>
          <a:graphicData uri="http://schemas.openxmlformats.org/drawingml/2006/table">
            <a:tbl>
              <a:tblPr firstRow="1" firstCol="1" bandRow="1">
                <a:tableStyleId>{5C22544A-7EE6-4342-B048-85BDC9FD1C3A}</a:tableStyleId>
              </a:tblPr>
              <a:tblGrid>
                <a:gridCol w="1789608">
                  <a:extLst>
                    <a:ext uri="{9D8B030D-6E8A-4147-A177-3AD203B41FA5}">
                      <a16:colId xmlns:a16="http://schemas.microsoft.com/office/drawing/2014/main" val="1546849624"/>
                    </a:ext>
                  </a:extLst>
                </a:gridCol>
                <a:gridCol w="1311996">
                  <a:extLst>
                    <a:ext uri="{9D8B030D-6E8A-4147-A177-3AD203B41FA5}">
                      <a16:colId xmlns:a16="http://schemas.microsoft.com/office/drawing/2014/main" val="3695455199"/>
                    </a:ext>
                  </a:extLst>
                </a:gridCol>
                <a:gridCol w="1311996">
                  <a:extLst>
                    <a:ext uri="{9D8B030D-6E8A-4147-A177-3AD203B41FA5}">
                      <a16:colId xmlns:a16="http://schemas.microsoft.com/office/drawing/2014/main" val="2827962687"/>
                    </a:ext>
                  </a:extLst>
                </a:gridCol>
                <a:gridCol w="1311996">
                  <a:extLst>
                    <a:ext uri="{9D8B030D-6E8A-4147-A177-3AD203B41FA5}">
                      <a16:colId xmlns:a16="http://schemas.microsoft.com/office/drawing/2014/main" val="2565832130"/>
                    </a:ext>
                  </a:extLst>
                </a:gridCol>
                <a:gridCol w="1311996">
                  <a:extLst>
                    <a:ext uri="{9D8B030D-6E8A-4147-A177-3AD203B41FA5}">
                      <a16:colId xmlns:a16="http://schemas.microsoft.com/office/drawing/2014/main" val="3795464594"/>
                    </a:ext>
                  </a:extLst>
                </a:gridCol>
                <a:gridCol w="1311996">
                  <a:extLst>
                    <a:ext uri="{9D8B030D-6E8A-4147-A177-3AD203B41FA5}">
                      <a16:colId xmlns:a16="http://schemas.microsoft.com/office/drawing/2014/main" val="4038863679"/>
                    </a:ext>
                  </a:extLst>
                </a:gridCol>
                <a:gridCol w="1311996">
                  <a:extLst>
                    <a:ext uri="{9D8B030D-6E8A-4147-A177-3AD203B41FA5}">
                      <a16:colId xmlns:a16="http://schemas.microsoft.com/office/drawing/2014/main" val="3061253666"/>
                    </a:ext>
                  </a:extLst>
                </a:gridCol>
              </a:tblGrid>
              <a:tr h="215900">
                <a:tc>
                  <a:txBody>
                    <a:bodyPr/>
                    <a:lstStyle/>
                    <a:p>
                      <a:pPr algn="ctr">
                        <a:lnSpc>
                          <a:spcPct val="90000"/>
                        </a:lnSpc>
                        <a:spcBef>
                          <a:spcPts val="20"/>
                        </a:spcBef>
                        <a:spcAft>
                          <a:spcPts val="20"/>
                        </a:spcAft>
                      </a:pPr>
                      <a:r>
                        <a:rPr lang="zh-CN" sz="2000" kern="100">
                          <a:effectLst/>
                          <a:latin typeface="+mn-lt"/>
                          <a:ea typeface="+mn-ea"/>
                          <a:cs typeface="+mn-ea"/>
                          <a:sym typeface="+mn-lt"/>
                        </a:rPr>
                        <a:t>符号集</a:t>
                      </a:r>
                      <a:r>
                        <a:rPr lang="en-US" sz="2000" kern="100">
                          <a:effectLst/>
                          <a:latin typeface="+mn-lt"/>
                          <a:ea typeface="+mn-ea"/>
                          <a:cs typeface="+mn-ea"/>
                          <a:sym typeface="+mn-lt"/>
                        </a:rPr>
                        <a:t>{xi}</a:t>
                      </a:r>
                      <a:endParaRPr lang="zh-CN" sz="2000" kern="10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a:effectLst/>
                          <a:latin typeface="+mn-lt"/>
                          <a:ea typeface="+mn-ea"/>
                          <a:cs typeface="+mn-ea"/>
                          <a:sym typeface="+mn-lt"/>
                        </a:rPr>
                        <a:t>X1</a:t>
                      </a:r>
                      <a:endParaRPr lang="zh-CN" sz="2000" kern="10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dirty="0">
                          <a:effectLst/>
                          <a:latin typeface="+mn-lt"/>
                          <a:ea typeface="+mn-ea"/>
                          <a:cs typeface="+mn-ea"/>
                          <a:sym typeface="+mn-lt"/>
                        </a:rPr>
                        <a:t>X2</a:t>
                      </a:r>
                      <a:endParaRPr lang="zh-CN" sz="2000" kern="100" dirty="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a:effectLst/>
                          <a:latin typeface="+mn-lt"/>
                          <a:ea typeface="+mn-ea"/>
                          <a:cs typeface="+mn-ea"/>
                          <a:sym typeface="+mn-lt"/>
                        </a:rPr>
                        <a:t>X3</a:t>
                      </a:r>
                      <a:endParaRPr lang="zh-CN" sz="2000" kern="10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a:effectLst/>
                          <a:latin typeface="+mn-lt"/>
                          <a:ea typeface="+mn-ea"/>
                          <a:cs typeface="+mn-ea"/>
                          <a:sym typeface="+mn-lt"/>
                        </a:rPr>
                        <a:t>X4</a:t>
                      </a:r>
                      <a:endParaRPr lang="zh-CN" sz="2000" kern="10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a:effectLst/>
                          <a:latin typeface="+mn-lt"/>
                          <a:ea typeface="+mn-ea"/>
                          <a:cs typeface="+mn-ea"/>
                          <a:sym typeface="+mn-lt"/>
                        </a:rPr>
                        <a:t>X5</a:t>
                      </a:r>
                      <a:endParaRPr lang="zh-CN" sz="2000" kern="10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a:effectLst/>
                          <a:latin typeface="+mn-lt"/>
                          <a:ea typeface="+mn-ea"/>
                          <a:cs typeface="+mn-ea"/>
                          <a:sym typeface="+mn-lt"/>
                        </a:rPr>
                        <a:t>X6</a:t>
                      </a:r>
                      <a:endParaRPr lang="zh-CN" sz="2000" kern="100">
                        <a:effectLst/>
                        <a:latin typeface="+mn-lt"/>
                        <a:ea typeface="+mn-ea"/>
                        <a:cs typeface="+mn-ea"/>
                        <a:sym typeface="+mn-lt"/>
                      </a:endParaRPr>
                    </a:p>
                  </a:txBody>
                  <a:tcPr marL="68580" marR="68580" marT="0" marB="0" anchor="ctr"/>
                </a:tc>
                <a:extLst>
                  <a:ext uri="{0D108BD9-81ED-4DB2-BD59-A6C34878D82A}">
                    <a16:rowId xmlns:a16="http://schemas.microsoft.com/office/drawing/2014/main" val="1184176115"/>
                  </a:ext>
                </a:extLst>
              </a:tr>
              <a:tr h="215900">
                <a:tc>
                  <a:txBody>
                    <a:bodyPr/>
                    <a:lstStyle/>
                    <a:p>
                      <a:pPr algn="ctr">
                        <a:lnSpc>
                          <a:spcPct val="90000"/>
                        </a:lnSpc>
                        <a:spcBef>
                          <a:spcPts val="20"/>
                        </a:spcBef>
                        <a:spcAft>
                          <a:spcPts val="20"/>
                        </a:spcAft>
                      </a:pPr>
                      <a:r>
                        <a:rPr lang="zh-CN" sz="2000" kern="100">
                          <a:effectLst/>
                          <a:latin typeface="+mn-lt"/>
                          <a:ea typeface="+mn-ea"/>
                          <a:cs typeface="+mn-ea"/>
                          <a:sym typeface="+mn-lt"/>
                        </a:rPr>
                        <a:t>概率分布</a:t>
                      </a:r>
                      <a:r>
                        <a:rPr lang="en-US" sz="2000" kern="100">
                          <a:effectLst/>
                          <a:latin typeface="+mn-lt"/>
                          <a:ea typeface="+mn-ea"/>
                          <a:cs typeface="+mn-ea"/>
                          <a:sym typeface="+mn-lt"/>
                        </a:rPr>
                        <a:t>{pi}</a:t>
                      </a:r>
                      <a:endParaRPr lang="zh-CN" sz="2000" kern="10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dirty="0">
                          <a:effectLst/>
                          <a:latin typeface="+mn-lt"/>
                          <a:ea typeface="+mn-ea"/>
                          <a:cs typeface="+mn-ea"/>
                          <a:sym typeface="+mn-lt"/>
                        </a:rPr>
                        <a:t>0.40</a:t>
                      </a:r>
                      <a:endParaRPr lang="zh-CN" sz="2000" kern="100" dirty="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dirty="0">
                          <a:effectLst/>
                          <a:latin typeface="+mn-lt"/>
                          <a:ea typeface="+mn-ea"/>
                          <a:cs typeface="+mn-ea"/>
                          <a:sym typeface="+mn-lt"/>
                        </a:rPr>
                        <a:t>0.20</a:t>
                      </a:r>
                      <a:endParaRPr lang="zh-CN" sz="2000" kern="100" dirty="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a:effectLst/>
                          <a:latin typeface="+mn-lt"/>
                          <a:ea typeface="+mn-ea"/>
                          <a:cs typeface="+mn-ea"/>
                          <a:sym typeface="+mn-lt"/>
                        </a:rPr>
                        <a:t>0.12</a:t>
                      </a:r>
                      <a:endParaRPr lang="zh-CN" sz="2000" kern="10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dirty="0">
                          <a:effectLst/>
                          <a:latin typeface="+mn-lt"/>
                          <a:ea typeface="+mn-ea"/>
                          <a:cs typeface="+mn-ea"/>
                          <a:sym typeface="+mn-lt"/>
                        </a:rPr>
                        <a:t>0.11</a:t>
                      </a:r>
                      <a:endParaRPr lang="zh-CN" sz="2000" kern="100" dirty="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a:effectLst/>
                          <a:latin typeface="+mn-lt"/>
                          <a:ea typeface="+mn-ea"/>
                          <a:cs typeface="+mn-ea"/>
                          <a:sym typeface="+mn-lt"/>
                        </a:rPr>
                        <a:t>0.09</a:t>
                      </a:r>
                      <a:endParaRPr lang="zh-CN" sz="2000" kern="10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a:effectLst/>
                          <a:latin typeface="+mn-lt"/>
                          <a:ea typeface="+mn-ea"/>
                          <a:cs typeface="+mn-ea"/>
                          <a:sym typeface="+mn-lt"/>
                        </a:rPr>
                        <a:t>0.08</a:t>
                      </a:r>
                      <a:endParaRPr lang="zh-CN" sz="2000" kern="100">
                        <a:effectLst/>
                        <a:latin typeface="+mn-lt"/>
                        <a:ea typeface="+mn-ea"/>
                        <a:cs typeface="+mn-ea"/>
                        <a:sym typeface="+mn-lt"/>
                      </a:endParaRPr>
                    </a:p>
                  </a:txBody>
                  <a:tcPr marL="68580" marR="68580" marT="0" marB="0" anchor="ctr"/>
                </a:tc>
                <a:extLst>
                  <a:ext uri="{0D108BD9-81ED-4DB2-BD59-A6C34878D82A}">
                    <a16:rowId xmlns:a16="http://schemas.microsoft.com/office/drawing/2014/main" val="3655434965"/>
                  </a:ext>
                </a:extLst>
              </a:tr>
              <a:tr h="215900">
                <a:tc>
                  <a:txBody>
                    <a:bodyPr/>
                    <a:lstStyle/>
                    <a:p>
                      <a:pPr algn="ctr">
                        <a:lnSpc>
                          <a:spcPct val="90000"/>
                        </a:lnSpc>
                        <a:spcBef>
                          <a:spcPts val="20"/>
                        </a:spcBef>
                        <a:spcAft>
                          <a:spcPts val="20"/>
                        </a:spcAft>
                      </a:pPr>
                      <a:r>
                        <a:rPr lang="en-US" sz="2000" kern="100">
                          <a:effectLst/>
                          <a:latin typeface="+mn-lt"/>
                          <a:ea typeface="+mn-ea"/>
                          <a:cs typeface="+mn-ea"/>
                          <a:sym typeface="+mn-lt"/>
                        </a:rPr>
                        <a:t>Huffman </a:t>
                      </a:r>
                      <a:r>
                        <a:rPr lang="zh-CN" sz="2000" kern="100">
                          <a:effectLst/>
                          <a:latin typeface="+mn-lt"/>
                          <a:ea typeface="+mn-ea"/>
                          <a:cs typeface="+mn-ea"/>
                          <a:sym typeface="+mn-lt"/>
                        </a:rPr>
                        <a:t>编码</a:t>
                      </a:r>
                    </a:p>
                  </a:txBody>
                  <a:tcPr marL="68580" marR="68580" marT="0" marB="0" anchor="ctr"/>
                </a:tc>
                <a:tc>
                  <a:txBody>
                    <a:bodyPr/>
                    <a:lstStyle/>
                    <a:p>
                      <a:pPr algn="ctr">
                        <a:lnSpc>
                          <a:spcPct val="90000"/>
                        </a:lnSpc>
                        <a:spcBef>
                          <a:spcPts val="20"/>
                        </a:spcBef>
                        <a:spcAft>
                          <a:spcPts val="20"/>
                        </a:spcAft>
                      </a:pPr>
                      <a:r>
                        <a:rPr lang="en-US" sz="2000" kern="100">
                          <a:effectLst/>
                          <a:latin typeface="+mn-lt"/>
                          <a:ea typeface="+mn-ea"/>
                          <a:cs typeface="+mn-ea"/>
                          <a:sym typeface="+mn-lt"/>
                        </a:rPr>
                        <a:t>1</a:t>
                      </a:r>
                      <a:endParaRPr lang="zh-CN" sz="2000" kern="10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dirty="0">
                          <a:effectLst/>
                          <a:latin typeface="+mn-lt"/>
                          <a:ea typeface="+mn-ea"/>
                          <a:cs typeface="+mn-ea"/>
                          <a:sym typeface="+mn-lt"/>
                        </a:rPr>
                        <a:t>000</a:t>
                      </a:r>
                      <a:endParaRPr lang="zh-CN" sz="2000" kern="100" dirty="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dirty="0">
                          <a:effectLst/>
                          <a:latin typeface="+mn-lt"/>
                          <a:ea typeface="+mn-ea"/>
                          <a:cs typeface="+mn-ea"/>
                          <a:sym typeface="+mn-lt"/>
                        </a:rPr>
                        <a:t>010</a:t>
                      </a:r>
                      <a:endParaRPr lang="zh-CN" sz="2000" kern="100" dirty="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dirty="0">
                          <a:effectLst/>
                          <a:latin typeface="+mn-lt"/>
                          <a:ea typeface="+mn-ea"/>
                          <a:cs typeface="+mn-ea"/>
                          <a:sym typeface="+mn-lt"/>
                        </a:rPr>
                        <a:t>011</a:t>
                      </a:r>
                      <a:endParaRPr lang="zh-CN" sz="2000" kern="100" dirty="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dirty="0">
                          <a:effectLst/>
                          <a:latin typeface="+mn-lt"/>
                          <a:ea typeface="+mn-ea"/>
                          <a:cs typeface="+mn-ea"/>
                          <a:sym typeface="+mn-lt"/>
                        </a:rPr>
                        <a:t>0010</a:t>
                      </a:r>
                      <a:endParaRPr lang="zh-CN" sz="2000" kern="100" dirty="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dirty="0">
                          <a:effectLst/>
                          <a:latin typeface="+mn-lt"/>
                          <a:ea typeface="+mn-ea"/>
                          <a:cs typeface="+mn-ea"/>
                          <a:sym typeface="+mn-lt"/>
                        </a:rPr>
                        <a:t>0011</a:t>
                      </a:r>
                      <a:endParaRPr lang="zh-CN" sz="2000" kern="100" dirty="0">
                        <a:effectLst/>
                        <a:latin typeface="+mn-lt"/>
                        <a:ea typeface="+mn-ea"/>
                        <a:cs typeface="+mn-ea"/>
                        <a:sym typeface="+mn-lt"/>
                      </a:endParaRPr>
                    </a:p>
                  </a:txBody>
                  <a:tcPr marL="68580" marR="68580" marT="0" marB="0" anchor="ctr"/>
                </a:tc>
                <a:extLst>
                  <a:ext uri="{0D108BD9-81ED-4DB2-BD59-A6C34878D82A}">
                    <a16:rowId xmlns:a16="http://schemas.microsoft.com/office/drawing/2014/main" val="1441129769"/>
                  </a:ext>
                </a:extLst>
              </a:tr>
            </a:tbl>
          </a:graphicData>
        </a:graphic>
      </p:graphicFrame>
      <p:sp>
        <p:nvSpPr>
          <p:cNvPr id="3" name="Rectangle 1">
            <a:extLst>
              <a:ext uri="{FF2B5EF4-FFF2-40B4-BE49-F238E27FC236}">
                <a16:creationId xmlns:a16="http://schemas.microsoft.com/office/drawing/2014/main" id="{8C57A187-79C1-4044-98EF-21B9A66A50DB}"/>
              </a:ext>
            </a:extLst>
          </p:cNvPr>
          <p:cNvSpPr>
            <a:spLocks noChangeArrowheads="1"/>
          </p:cNvSpPr>
          <p:nvPr/>
        </p:nvSpPr>
        <p:spPr bwMode="auto">
          <a:xfrm>
            <a:off x="1601560" y="5383415"/>
            <a:ext cx="9440251"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90000"/>
              </a:lnSpc>
              <a:spcBef>
                <a:spcPct val="20000"/>
              </a:spcBef>
              <a:spcAft>
                <a:spcPct val="20000"/>
              </a:spcAft>
              <a:buClrTx/>
              <a:buSzTx/>
              <a:buFontTx/>
              <a:buNone/>
              <a:tabLst/>
            </a:pPr>
            <a:r>
              <a:rPr kumimoji="0" lang="zh-CN" altLang="en-US" sz="2400" b="0" i="0" u="none" strike="noStrike" cap="none" normalizeH="0" baseline="0" dirty="0">
                <a:ln>
                  <a:noFill/>
                </a:ln>
                <a:solidFill>
                  <a:schemeClr val="tx1"/>
                </a:solidFill>
                <a:effectLst/>
                <a:cs typeface="+mn-ea"/>
                <a:sym typeface="+mn-lt"/>
              </a:rPr>
              <a:t>（</a:t>
            </a:r>
            <a:r>
              <a:rPr kumimoji="0" lang="en-US" altLang="zh-CN" sz="2400" b="0" i="0" u="none" strike="noStrike" cap="none" normalizeH="0" baseline="0" dirty="0">
                <a:ln>
                  <a:noFill/>
                </a:ln>
                <a:solidFill>
                  <a:schemeClr val="tx1"/>
                </a:solidFill>
                <a:effectLst/>
                <a:cs typeface="+mn-ea"/>
                <a:sym typeface="+mn-lt"/>
              </a:rPr>
              <a:t>2</a:t>
            </a:r>
            <a:r>
              <a:rPr kumimoji="0" lang="zh-CN" altLang="en-US" sz="2400" b="0" i="0" u="none" strike="noStrike" cap="none" normalizeH="0" baseline="0" dirty="0">
                <a:ln>
                  <a:noFill/>
                </a:ln>
                <a:solidFill>
                  <a:schemeClr val="tx1"/>
                </a:solidFill>
                <a:effectLst/>
                <a:cs typeface="+mn-ea"/>
                <a:sym typeface="+mn-lt"/>
              </a:rPr>
              <a:t>）平均码长：</a:t>
            </a:r>
            <a:endParaRPr kumimoji="0" lang="en-US" altLang="zh-CN" sz="2400" b="0" i="0" u="none" strike="noStrike" cap="none" normalizeH="0" baseline="0" dirty="0">
              <a:ln>
                <a:noFill/>
              </a:ln>
              <a:solidFill>
                <a:schemeClr val="tx1"/>
              </a:solidFill>
              <a:effectLst/>
              <a:cs typeface="+mn-ea"/>
              <a:sym typeface="+mn-lt"/>
            </a:endParaRPr>
          </a:p>
          <a:p>
            <a:pPr marL="0" marR="0" lvl="0" indent="0" algn="l" defTabSz="914400" rtl="0" eaLnBrk="0" fontAlgn="base" latinLnBrk="0" hangingPunct="0">
              <a:lnSpc>
                <a:spcPct val="90000"/>
              </a:lnSpc>
              <a:spcBef>
                <a:spcPct val="20000"/>
              </a:spcBef>
              <a:spcAft>
                <a:spcPct val="20000"/>
              </a:spcAft>
              <a:buClrTx/>
              <a:buSzTx/>
              <a:buFontTx/>
              <a:buNone/>
              <a:tabLst/>
            </a:pPr>
            <a:r>
              <a:rPr kumimoji="0" lang="en-US" altLang="zh-CN" sz="2400" b="0" i="0" u="none" strike="noStrike" cap="none" normalizeH="0" baseline="0" dirty="0">
                <a:ln>
                  <a:noFill/>
                </a:ln>
                <a:solidFill>
                  <a:schemeClr val="tx1"/>
                </a:solidFill>
                <a:effectLst/>
                <a:cs typeface="+mn-ea"/>
                <a:sym typeface="+mn-lt"/>
              </a:rPr>
              <a:t>R</a:t>
            </a:r>
            <a:r>
              <a:rPr kumimoji="0" lang="zh-CN" altLang="en-US" sz="2400" b="0" i="0" u="none" strike="noStrike" cap="none" normalizeH="0" baseline="0" dirty="0">
                <a:ln>
                  <a:noFill/>
                </a:ln>
                <a:solidFill>
                  <a:schemeClr val="tx1"/>
                </a:solidFill>
                <a:effectLst/>
                <a:cs typeface="+mn-ea"/>
                <a:sym typeface="+mn-lt"/>
              </a:rPr>
              <a:t>＝</a:t>
            </a:r>
            <a:r>
              <a:rPr kumimoji="0" lang="en-US" altLang="zh-CN" sz="2400" b="0" i="0" u="none" strike="noStrike" cap="none" normalizeH="0" baseline="0" dirty="0">
                <a:ln>
                  <a:noFill/>
                </a:ln>
                <a:solidFill>
                  <a:schemeClr val="tx1"/>
                </a:solidFill>
                <a:effectLst/>
                <a:cs typeface="+mn-ea"/>
                <a:sym typeface="+mn-lt"/>
              </a:rPr>
              <a:t>1*0.40+3*0.20+3*0.12+3*0.11+4*0.09+4*0.08</a:t>
            </a:r>
            <a:r>
              <a:rPr kumimoji="0" lang="zh-CN" altLang="en-US" sz="2400" b="0" i="0" u="none" strike="noStrike" cap="none" normalizeH="0" baseline="0" dirty="0">
                <a:ln>
                  <a:noFill/>
                </a:ln>
                <a:solidFill>
                  <a:schemeClr val="tx1"/>
                </a:solidFill>
                <a:effectLst/>
                <a:cs typeface="+mn-ea"/>
                <a:sym typeface="+mn-lt"/>
              </a:rPr>
              <a:t>＝</a:t>
            </a:r>
            <a:r>
              <a:rPr kumimoji="0" lang="en-US" altLang="zh-CN" sz="2400" b="0" i="0" u="none" strike="noStrike" cap="none" normalizeH="0" baseline="0" dirty="0">
                <a:ln>
                  <a:noFill/>
                </a:ln>
                <a:solidFill>
                  <a:schemeClr val="tx1"/>
                </a:solidFill>
                <a:effectLst/>
                <a:cs typeface="+mn-ea"/>
                <a:sym typeface="+mn-lt"/>
              </a:rPr>
              <a:t>2.37</a:t>
            </a:r>
          </a:p>
        </p:txBody>
      </p:sp>
      <p:sp>
        <p:nvSpPr>
          <p:cNvPr id="4" name="矩形 3">
            <a:extLst>
              <a:ext uri="{FF2B5EF4-FFF2-40B4-BE49-F238E27FC236}">
                <a16:creationId xmlns:a16="http://schemas.microsoft.com/office/drawing/2014/main" id="{0AF28937-CB69-44C2-A0FB-929404169A75}"/>
              </a:ext>
            </a:extLst>
          </p:cNvPr>
          <p:cNvSpPr/>
          <p:nvPr/>
        </p:nvSpPr>
        <p:spPr>
          <a:xfrm>
            <a:off x="1601560" y="3580239"/>
            <a:ext cx="2512226" cy="424732"/>
          </a:xfrm>
          <a:prstGeom prst="rect">
            <a:avLst/>
          </a:prstGeom>
        </p:spPr>
        <p:txBody>
          <a:bodyPr wrap="none">
            <a:spAutoFit/>
          </a:bodyPr>
          <a:lstStyle/>
          <a:p>
            <a:pPr lvl="0" eaLnBrk="0" fontAlgn="base" hangingPunct="0">
              <a:lnSpc>
                <a:spcPct val="90000"/>
              </a:lnSpc>
              <a:spcBef>
                <a:spcPct val="20000"/>
              </a:spcBef>
              <a:spcAft>
                <a:spcPct val="20000"/>
              </a:spcAft>
            </a:pPr>
            <a:r>
              <a:rPr lang="zh-CN" altLang="zh-CN" sz="2400" dirty="0">
                <a:cs typeface="+mn-ea"/>
                <a:sym typeface="+mn-lt"/>
              </a:rPr>
              <a:t>（</a:t>
            </a:r>
            <a:r>
              <a:rPr lang="en-US" altLang="zh-CN" sz="2400" dirty="0">
                <a:cs typeface="+mn-ea"/>
                <a:sym typeface="+mn-lt"/>
              </a:rPr>
              <a:t>1</a:t>
            </a:r>
            <a:r>
              <a:rPr lang="zh-CN" altLang="en-US" sz="2400" dirty="0">
                <a:cs typeface="+mn-ea"/>
                <a:sym typeface="+mn-lt"/>
              </a:rPr>
              <a:t>）所得码字：</a:t>
            </a:r>
          </a:p>
        </p:txBody>
      </p:sp>
      <p:pic>
        <p:nvPicPr>
          <p:cNvPr id="5" name="图片 4">
            <a:extLst>
              <a:ext uri="{FF2B5EF4-FFF2-40B4-BE49-F238E27FC236}">
                <a16:creationId xmlns:a16="http://schemas.microsoft.com/office/drawing/2014/main" id="{7A5A6426-3B38-4E2E-9292-F84440896CBB}"/>
              </a:ext>
            </a:extLst>
          </p:cNvPr>
          <p:cNvPicPr/>
          <p:nvPr/>
        </p:nvPicPr>
        <p:blipFill>
          <a:blip r:embed="rId2"/>
          <a:stretch>
            <a:fillRect/>
          </a:stretch>
        </p:blipFill>
        <p:spPr>
          <a:xfrm>
            <a:off x="2289102" y="392249"/>
            <a:ext cx="7096437" cy="2971357"/>
          </a:xfrm>
          <a:prstGeom prst="rect">
            <a:avLst/>
          </a:prstGeom>
        </p:spPr>
      </p:pic>
    </p:spTree>
    <p:extLst>
      <p:ext uri="{BB962C8B-B14F-4D97-AF65-F5344CB8AC3E}">
        <p14:creationId xmlns:p14="http://schemas.microsoft.com/office/powerpoint/2010/main" val="29773999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E1BAA490-45A9-4D9B-80EF-98E559386A26}"/>
              </a:ext>
            </a:extLst>
          </p:cNvPr>
          <p:cNvSpPr>
            <a:spLocks noChangeArrowheads="1"/>
          </p:cNvSpPr>
          <p:nvPr/>
        </p:nvSpPr>
        <p:spPr bwMode="auto">
          <a:xfrm>
            <a:off x="1360020" y="2174388"/>
            <a:ext cx="9440251"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90000"/>
              </a:lnSpc>
              <a:spcBef>
                <a:spcPct val="20000"/>
              </a:spcBef>
              <a:spcAft>
                <a:spcPct val="20000"/>
              </a:spcAft>
              <a:buClrTx/>
              <a:buSzTx/>
              <a:buFontTx/>
              <a:buNone/>
              <a:tabLst/>
            </a:pPr>
            <a:r>
              <a:rPr kumimoji="0" lang="zh-CN" altLang="en-US" sz="2400" b="0" i="0" u="none" strike="noStrike" cap="none" normalizeH="0" baseline="0" dirty="0">
                <a:ln>
                  <a:noFill/>
                </a:ln>
                <a:solidFill>
                  <a:schemeClr val="tx1"/>
                </a:solidFill>
                <a:effectLst/>
                <a:cs typeface="+mn-ea"/>
                <a:sym typeface="+mn-lt"/>
              </a:rPr>
              <a:t>（</a:t>
            </a:r>
            <a:r>
              <a:rPr kumimoji="0" lang="en-US" altLang="zh-CN" sz="2400" b="0" i="0" u="none" strike="noStrike" cap="none" normalizeH="0" baseline="0" dirty="0">
                <a:ln>
                  <a:noFill/>
                </a:ln>
                <a:solidFill>
                  <a:schemeClr val="tx1"/>
                </a:solidFill>
                <a:effectLst/>
                <a:cs typeface="+mn-ea"/>
                <a:sym typeface="+mn-lt"/>
              </a:rPr>
              <a:t>2</a:t>
            </a:r>
            <a:r>
              <a:rPr kumimoji="0" lang="zh-CN" altLang="en-US" sz="2400" b="0" i="0" u="none" strike="noStrike" cap="none" normalizeH="0" baseline="0" dirty="0">
                <a:ln>
                  <a:noFill/>
                </a:ln>
                <a:solidFill>
                  <a:schemeClr val="tx1"/>
                </a:solidFill>
                <a:effectLst/>
                <a:cs typeface="+mn-ea"/>
                <a:sym typeface="+mn-lt"/>
              </a:rPr>
              <a:t>）平均码长：</a:t>
            </a:r>
            <a:endParaRPr kumimoji="0" lang="en-US" altLang="zh-CN" sz="2400" b="0" i="0" u="none" strike="noStrike" cap="none" normalizeH="0" baseline="0" dirty="0">
              <a:ln>
                <a:noFill/>
              </a:ln>
              <a:solidFill>
                <a:schemeClr val="tx1"/>
              </a:solidFill>
              <a:effectLst/>
              <a:cs typeface="+mn-ea"/>
              <a:sym typeface="+mn-lt"/>
            </a:endParaRPr>
          </a:p>
          <a:p>
            <a:pPr marL="0" marR="0" lvl="0" indent="0" algn="l" defTabSz="914400" rtl="0" eaLnBrk="0" fontAlgn="base" latinLnBrk="0" hangingPunct="0">
              <a:lnSpc>
                <a:spcPct val="90000"/>
              </a:lnSpc>
              <a:spcBef>
                <a:spcPct val="20000"/>
              </a:spcBef>
              <a:spcAft>
                <a:spcPct val="20000"/>
              </a:spcAft>
              <a:buClrTx/>
              <a:buSzTx/>
              <a:buFontTx/>
              <a:buNone/>
              <a:tabLst/>
            </a:pPr>
            <a:r>
              <a:rPr kumimoji="0" lang="en-US" altLang="zh-CN" sz="2400" b="0" i="0" u="none" strike="noStrike" cap="none" normalizeH="0" baseline="0" dirty="0">
                <a:ln>
                  <a:noFill/>
                </a:ln>
                <a:solidFill>
                  <a:schemeClr val="tx1"/>
                </a:solidFill>
                <a:effectLst/>
                <a:cs typeface="+mn-ea"/>
                <a:sym typeface="+mn-lt"/>
              </a:rPr>
              <a:t>R</a:t>
            </a:r>
            <a:r>
              <a:rPr kumimoji="0" lang="zh-CN" altLang="en-US" sz="2400" b="0" i="0" u="none" strike="noStrike" cap="none" normalizeH="0" baseline="0" dirty="0">
                <a:ln>
                  <a:noFill/>
                </a:ln>
                <a:solidFill>
                  <a:schemeClr val="tx1"/>
                </a:solidFill>
                <a:effectLst/>
                <a:cs typeface="+mn-ea"/>
                <a:sym typeface="+mn-lt"/>
              </a:rPr>
              <a:t>＝</a:t>
            </a:r>
            <a:r>
              <a:rPr kumimoji="0" lang="en-US" altLang="zh-CN" sz="2400" b="0" i="0" u="none" strike="noStrike" cap="none" normalizeH="0" baseline="0" dirty="0">
                <a:ln>
                  <a:noFill/>
                </a:ln>
                <a:solidFill>
                  <a:schemeClr val="tx1"/>
                </a:solidFill>
                <a:effectLst/>
                <a:cs typeface="+mn-ea"/>
                <a:sym typeface="+mn-lt"/>
              </a:rPr>
              <a:t>1*0.40+3*0.20+3*0.12+3*0.11+4*0.09+4*0.08</a:t>
            </a:r>
            <a:r>
              <a:rPr kumimoji="0" lang="zh-CN" altLang="en-US" sz="2400" b="0" i="0" u="none" strike="noStrike" cap="none" normalizeH="0" baseline="0" dirty="0">
                <a:ln>
                  <a:noFill/>
                </a:ln>
                <a:solidFill>
                  <a:schemeClr val="tx1"/>
                </a:solidFill>
                <a:effectLst/>
                <a:cs typeface="+mn-ea"/>
                <a:sym typeface="+mn-lt"/>
              </a:rPr>
              <a:t>＝</a:t>
            </a:r>
            <a:r>
              <a:rPr kumimoji="0" lang="en-US" altLang="zh-CN" sz="2400" b="0" i="0" u="none" strike="noStrike" cap="none" normalizeH="0" baseline="0" dirty="0">
                <a:ln>
                  <a:noFill/>
                </a:ln>
                <a:solidFill>
                  <a:schemeClr val="tx1"/>
                </a:solidFill>
                <a:effectLst/>
                <a:cs typeface="+mn-ea"/>
                <a:sym typeface="+mn-lt"/>
              </a:rPr>
              <a:t>2.37</a:t>
            </a:r>
          </a:p>
        </p:txBody>
      </p:sp>
      <p:sp>
        <p:nvSpPr>
          <p:cNvPr id="4" name="矩形 3">
            <a:extLst>
              <a:ext uri="{FF2B5EF4-FFF2-40B4-BE49-F238E27FC236}">
                <a16:creationId xmlns:a16="http://schemas.microsoft.com/office/drawing/2014/main" id="{091D8361-FF6A-4A4F-AA29-EF9E91FB6688}"/>
              </a:ext>
            </a:extLst>
          </p:cNvPr>
          <p:cNvSpPr/>
          <p:nvPr/>
        </p:nvSpPr>
        <p:spPr>
          <a:xfrm>
            <a:off x="1360020" y="371212"/>
            <a:ext cx="2512226" cy="424732"/>
          </a:xfrm>
          <a:prstGeom prst="rect">
            <a:avLst/>
          </a:prstGeom>
        </p:spPr>
        <p:txBody>
          <a:bodyPr wrap="none">
            <a:spAutoFit/>
          </a:bodyPr>
          <a:lstStyle/>
          <a:p>
            <a:pPr lvl="0" eaLnBrk="0" fontAlgn="base" hangingPunct="0">
              <a:lnSpc>
                <a:spcPct val="90000"/>
              </a:lnSpc>
              <a:spcBef>
                <a:spcPct val="20000"/>
              </a:spcBef>
              <a:spcAft>
                <a:spcPct val="20000"/>
              </a:spcAft>
            </a:pPr>
            <a:r>
              <a:rPr lang="zh-CN" altLang="zh-CN" sz="2400" dirty="0">
                <a:cs typeface="+mn-ea"/>
                <a:sym typeface="+mn-lt"/>
              </a:rPr>
              <a:t>（</a:t>
            </a:r>
            <a:r>
              <a:rPr lang="en-US" altLang="zh-CN" sz="2400" dirty="0">
                <a:cs typeface="+mn-ea"/>
                <a:sym typeface="+mn-lt"/>
              </a:rPr>
              <a:t>1</a:t>
            </a:r>
            <a:r>
              <a:rPr lang="zh-CN" altLang="en-US" sz="2400" dirty="0">
                <a:cs typeface="+mn-ea"/>
                <a:sym typeface="+mn-lt"/>
              </a:rPr>
              <a:t>）所得码字：</a:t>
            </a:r>
          </a:p>
        </p:txBody>
      </p:sp>
      <p:sp>
        <p:nvSpPr>
          <p:cNvPr id="5" name="Rectangle 1">
            <a:extLst>
              <a:ext uri="{FF2B5EF4-FFF2-40B4-BE49-F238E27FC236}">
                <a16:creationId xmlns:a16="http://schemas.microsoft.com/office/drawing/2014/main" id="{6B40EA9A-9DFF-490F-938D-4AB474D7E296}"/>
              </a:ext>
            </a:extLst>
          </p:cNvPr>
          <p:cNvSpPr>
            <a:spLocks noChangeArrowheads="1"/>
          </p:cNvSpPr>
          <p:nvPr/>
        </p:nvSpPr>
        <p:spPr bwMode="auto">
          <a:xfrm>
            <a:off x="1375874" y="3213379"/>
            <a:ext cx="9440251" cy="123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90000"/>
              </a:lnSpc>
              <a:spcBef>
                <a:spcPct val="20000"/>
              </a:spcBef>
              <a:spcAft>
                <a:spcPct val="20000"/>
              </a:spcAft>
              <a:buClrTx/>
              <a:buSzTx/>
              <a:buFontTx/>
              <a:buNone/>
              <a:tabLst/>
            </a:pPr>
            <a:r>
              <a:rPr kumimoji="0" lang="zh-CN" altLang="en-US" sz="2400" b="0" i="0" u="none" strike="noStrike" cap="none" normalizeH="0" baseline="0" dirty="0">
                <a:ln>
                  <a:noFill/>
                </a:ln>
                <a:solidFill>
                  <a:schemeClr val="tx1"/>
                </a:solidFill>
                <a:effectLst/>
                <a:cs typeface="+mn-ea"/>
                <a:sym typeface="+mn-lt"/>
              </a:rPr>
              <a:t>（</a:t>
            </a:r>
            <a:r>
              <a:rPr kumimoji="0" lang="en-US" altLang="zh-CN" sz="2400" b="0" i="0" u="none" strike="noStrike" cap="none" normalizeH="0" baseline="0" dirty="0">
                <a:ln>
                  <a:noFill/>
                </a:ln>
                <a:solidFill>
                  <a:schemeClr val="tx1"/>
                </a:solidFill>
                <a:effectLst/>
                <a:cs typeface="+mn-ea"/>
                <a:sym typeface="+mn-lt"/>
              </a:rPr>
              <a:t>3</a:t>
            </a:r>
            <a:r>
              <a:rPr kumimoji="0" lang="zh-CN" altLang="en-US" sz="2400" b="0" i="0" u="none" strike="noStrike" cap="none" normalizeH="0" baseline="0" dirty="0">
                <a:ln>
                  <a:noFill/>
                </a:ln>
                <a:solidFill>
                  <a:schemeClr val="tx1"/>
                </a:solidFill>
                <a:effectLst/>
                <a:cs typeface="+mn-ea"/>
                <a:sym typeface="+mn-lt"/>
              </a:rPr>
              <a:t>）熵：</a:t>
            </a:r>
            <a:endParaRPr kumimoji="0" lang="en-US" altLang="zh-CN" sz="2400" b="0" i="0" u="none" strike="noStrike" cap="none" normalizeH="0" baseline="0" dirty="0">
              <a:ln>
                <a:noFill/>
              </a:ln>
              <a:solidFill>
                <a:schemeClr val="tx1"/>
              </a:solidFill>
              <a:effectLst/>
              <a:cs typeface="+mn-ea"/>
              <a:sym typeface="+mn-lt"/>
            </a:endParaRPr>
          </a:p>
          <a:p>
            <a:pPr lvl="0" eaLnBrk="0" fontAlgn="base" hangingPunct="0">
              <a:lnSpc>
                <a:spcPct val="90000"/>
              </a:lnSpc>
              <a:spcBef>
                <a:spcPct val="20000"/>
              </a:spcBef>
              <a:spcAft>
                <a:spcPct val="20000"/>
              </a:spcAft>
            </a:pPr>
            <a:r>
              <a:rPr kumimoji="0" lang="en-US" altLang="zh-CN" sz="2400" b="0" i="0" u="none" strike="noStrike" cap="none" normalizeH="0" baseline="0" dirty="0">
                <a:ln>
                  <a:noFill/>
                </a:ln>
                <a:solidFill>
                  <a:schemeClr val="tx1"/>
                </a:solidFill>
                <a:effectLst/>
                <a:cs typeface="+mn-ea"/>
                <a:sym typeface="+mn-lt"/>
              </a:rPr>
              <a:t>H</a:t>
            </a:r>
            <a:r>
              <a:rPr kumimoji="0" lang="zh-CN" altLang="en-US" sz="2400" b="0" i="0" u="none" strike="noStrike" cap="none" normalizeH="0" baseline="0" dirty="0">
                <a:ln>
                  <a:noFill/>
                </a:ln>
                <a:solidFill>
                  <a:schemeClr val="tx1"/>
                </a:solidFill>
                <a:effectLst/>
                <a:cs typeface="+mn-ea"/>
                <a:sym typeface="+mn-lt"/>
              </a:rPr>
              <a:t>＝</a:t>
            </a:r>
            <a:r>
              <a:rPr kumimoji="0" lang="en-US" altLang="zh-CN" sz="2400" b="0" i="0" u="none" strike="noStrike" cap="none" normalizeH="0" baseline="0" dirty="0">
                <a:ln>
                  <a:noFill/>
                </a:ln>
                <a:solidFill>
                  <a:schemeClr val="tx1"/>
                </a:solidFill>
                <a:effectLst/>
                <a:cs typeface="+mn-ea"/>
                <a:sym typeface="+mn-lt"/>
              </a:rPr>
              <a:t>-[0.40*log(</a:t>
            </a:r>
            <a:r>
              <a:rPr lang="en-US" altLang="zh-CN" sz="2400" dirty="0">
                <a:cs typeface="+mn-ea"/>
                <a:sym typeface="+mn-lt"/>
              </a:rPr>
              <a:t>0.40)+0.20 *log(0.20)+ +0.12 *log(0.12)+ +0.11 *log(0.11)+ 0.09 *log(0.09)+ 0.08 *log(0.08)</a:t>
            </a:r>
            <a:r>
              <a:rPr kumimoji="0" lang="en-US" altLang="zh-CN" sz="2400" b="0" i="0" u="none" strike="noStrike" cap="none" normalizeH="0" baseline="0" dirty="0">
                <a:ln>
                  <a:noFill/>
                </a:ln>
                <a:solidFill>
                  <a:schemeClr val="tx1"/>
                </a:solidFill>
                <a:effectLst/>
                <a:cs typeface="+mn-ea"/>
                <a:sym typeface="+mn-lt"/>
              </a:rPr>
              <a:t>]/log(2)</a:t>
            </a:r>
            <a:r>
              <a:rPr kumimoji="0" lang="zh-CN" altLang="en-US" sz="2400" b="0" i="0" u="none" strike="noStrike" cap="none" normalizeH="0" baseline="0" dirty="0">
                <a:ln>
                  <a:noFill/>
                </a:ln>
                <a:solidFill>
                  <a:schemeClr val="tx1"/>
                </a:solidFill>
                <a:effectLst/>
                <a:cs typeface="+mn-ea"/>
                <a:sym typeface="+mn-lt"/>
              </a:rPr>
              <a:t>＝</a:t>
            </a:r>
            <a:r>
              <a:rPr kumimoji="0" lang="en-US" altLang="zh-CN" sz="2400" b="0" i="0" u="none" strike="noStrike" cap="none" normalizeH="0" baseline="0" dirty="0">
                <a:ln>
                  <a:noFill/>
                </a:ln>
                <a:solidFill>
                  <a:schemeClr val="tx1"/>
                </a:solidFill>
                <a:effectLst/>
                <a:cs typeface="+mn-ea"/>
                <a:sym typeface="+mn-lt"/>
              </a:rPr>
              <a:t>2.3147</a:t>
            </a:r>
          </a:p>
        </p:txBody>
      </p:sp>
      <p:sp>
        <p:nvSpPr>
          <p:cNvPr id="6" name="Rectangle 1">
            <a:extLst>
              <a:ext uri="{FF2B5EF4-FFF2-40B4-BE49-F238E27FC236}">
                <a16:creationId xmlns:a16="http://schemas.microsoft.com/office/drawing/2014/main" id="{47FA7D62-3B21-4E1A-A5E4-DF97EF39C366}"/>
              </a:ext>
            </a:extLst>
          </p:cNvPr>
          <p:cNvSpPr>
            <a:spLocks noChangeArrowheads="1"/>
          </p:cNvSpPr>
          <p:nvPr/>
        </p:nvSpPr>
        <p:spPr bwMode="auto">
          <a:xfrm>
            <a:off x="1360019" y="4850685"/>
            <a:ext cx="9440251" cy="905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90000"/>
              </a:lnSpc>
              <a:spcBef>
                <a:spcPct val="20000"/>
              </a:spcBef>
              <a:spcAft>
                <a:spcPct val="20000"/>
              </a:spcAft>
              <a:buClrTx/>
              <a:buSzTx/>
              <a:buFontTx/>
              <a:buNone/>
              <a:tabLst/>
            </a:pPr>
            <a:r>
              <a:rPr kumimoji="0" lang="zh-CN" altLang="en-US" sz="2400" b="0" i="0" u="none" strike="noStrike" cap="none" normalizeH="0" baseline="0" dirty="0">
                <a:ln>
                  <a:noFill/>
                </a:ln>
                <a:solidFill>
                  <a:schemeClr val="tx1"/>
                </a:solidFill>
                <a:effectLst/>
                <a:cs typeface="+mn-ea"/>
                <a:sym typeface="+mn-lt"/>
              </a:rPr>
              <a:t>（</a:t>
            </a:r>
            <a:r>
              <a:rPr kumimoji="0" lang="en-US" altLang="zh-CN" sz="2400" b="0" i="0" u="none" strike="noStrike" cap="none" normalizeH="0" baseline="0" dirty="0">
                <a:ln>
                  <a:noFill/>
                </a:ln>
                <a:solidFill>
                  <a:schemeClr val="tx1"/>
                </a:solidFill>
                <a:effectLst/>
                <a:cs typeface="+mn-ea"/>
                <a:sym typeface="+mn-lt"/>
              </a:rPr>
              <a:t>4</a:t>
            </a:r>
            <a:r>
              <a:rPr kumimoji="0" lang="zh-CN" altLang="en-US" sz="2400" b="0" i="0" u="none" strike="noStrike" cap="none" normalizeH="0" baseline="0" dirty="0">
                <a:ln>
                  <a:noFill/>
                </a:ln>
                <a:solidFill>
                  <a:schemeClr val="tx1"/>
                </a:solidFill>
                <a:effectLst/>
                <a:cs typeface="+mn-ea"/>
                <a:sym typeface="+mn-lt"/>
              </a:rPr>
              <a:t>）</a:t>
            </a:r>
            <a:r>
              <a:rPr lang="zh-CN" altLang="en-US" sz="2400" dirty="0">
                <a:cs typeface="+mn-ea"/>
                <a:sym typeface="+mn-lt"/>
              </a:rPr>
              <a:t>编码效率</a:t>
            </a:r>
            <a:r>
              <a:rPr kumimoji="0" lang="zh-CN" altLang="en-US" sz="2400" b="0" i="0" u="none" strike="noStrike" cap="none" normalizeH="0" baseline="0" dirty="0">
                <a:ln>
                  <a:noFill/>
                </a:ln>
                <a:solidFill>
                  <a:schemeClr val="tx1"/>
                </a:solidFill>
                <a:effectLst/>
                <a:cs typeface="+mn-ea"/>
                <a:sym typeface="+mn-lt"/>
              </a:rPr>
              <a:t>：</a:t>
            </a:r>
            <a:endParaRPr kumimoji="0" lang="en-US" altLang="zh-CN" sz="2400" b="0" i="0" u="none" strike="noStrike" cap="none" normalizeH="0" baseline="0" dirty="0">
              <a:ln>
                <a:noFill/>
              </a:ln>
              <a:solidFill>
                <a:schemeClr val="tx1"/>
              </a:solidFill>
              <a:effectLst/>
              <a:cs typeface="+mn-ea"/>
              <a:sym typeface="+mn-lt"/>
            </a:endParaRPr>
          </a:p>
          <a:p>
            <a:pPr lvl="0" eaLnBrk="0" fontAlgn="base" hangingPunct="0">
              <a:lnSpc>
                <a:spcPct val="90000"/>
              </a:lnSpc>
              <a:spcBef>
                <a:spcPct val="20000"/>
              </a:spcBef>
              <a:spcAft>
                <a:spcPct val="20000"/>
              </a:spcAft>
            </a:pPr>
            <a:r>
              <a:rPr kumimoji="0" lang="en-US" altLang="zh-CN" sz="2400" b="0" i="0" u="none" strike="noStrike" cap="none" normalizeH="0" baseline="0" dirty="0">
                <a:ln>
                  <a:noFill/>
                </a:ln>
                <a:solidFill>
                  <a:schemeClr val="tx1"/>
                </a:solidFill>
                <a:effectLst/>
                <a:cs typeface="+mn-ea"/>
                <a:sym typeface="+mn-lt"/>
              </a:rPr>
              <a:t>2.3147</a:t>
            </a:r>
            <a:r>
              <a:rPr lang="en-US" altLang="zh-CN" sz="2400" dirty="0">
                <a:cs typeface="+mn-ea"/>
                <a:sym typeface="+mn-lt"/>
              </a:rPr>
              <a:t>/2.37=0.9767≈97.7%</a:t>
            </a:r>
            <a:endParaRPr kumimoji="0" lang="en-US" altLang="zh-CN" sz="2400" b="0" i="0" u="none" strike="noStrike" cap="none" normalizeH="0" baseline="0" dirty="0">
              <a:ln>
                <a:noFill/>
              </a:ln>
              <a:solidFill>
                <a:schemeClr val="tx1"/>
              </a:solidFill>
              <a:effectLst/>
              <a:cs typeface="+mn-ea"/>
              <a:sym typeface="+mn-lt"/>
            </a:endParaRPr>
          </a:p>
        </p:txBody>
      </p:sp>
      <p:graphicFrame>
        <p:nvGraphicFramePr>
          <p:cNvPr id="7" name="表格 6">
            <a:extLst>
              <a:ext uri="{FF2B5EF4-FFF2-40B4-BE49-F238E27FC236}">
                <a16:creationId xmlns:a16="http://schemas.microsoft.com/office/drawing/2014/main" id="{ED6158B7-C36B-46F9-BD27-EE3D0D901EEC}"/>
              </a:ext>
            </a:extLst>
          </p:cNvPr>
          <p:cNvGraphicFramePr>
            <a:graphicFrameLocks noGrp="1"/>
          </p:cNvGraphicFramePr>
          <p:nvPr>
            <p:extLst>
              <p:ext uri="{D42A27DB-BD31-4B8C-83A1-F6EECF244321}">
                <p14:modId xmlns:p14="http://schemas.microsoft.com/office/powerpoint/2010/main" val="610290048"/>
              </p:ext>
            </p:extLst>
          </p:nvPr>
        </p:nvGraphicFramePr>
        <p:xfrm>
          <a:off x="1690777" y="950562"/>
          <a:ext cx="9661584" cy="822960"/>
        </p:xfrm>
        <a:graphic>
          <a:graphicData uri="http://schemas.openxmlformats.org/drawingml/2006/table">
            <a:tbl>
              <a:tblPr firstRow="1" firstCol="1" bandRow="1">
                <a:tableStyleId>{5C22544A-7EE6-4342-B048-85BDC9FD1C3A}</a:tableStyleId>
              </a:tblPr>
              <a:tblGrid>
                <a:gridCol w="1789608">
                  <a:extLst>
                    <a:ext uri="{9D8B030D-6E8A-4147-A177-3AD203B41FA5}">
                      <a16:colId xmlns:a16="http://schemas.microsoft.com/office/drawing/2014/main" val="1546849624"/>
                    </a:ext>
                  </a:extLst>
                </a:gridCol>
                <a:gridCol w="1311996">
                  <a:extLst>
                    <a:ext uri="{9D8B030D-6E8A-4147-A177-3AD203B41FA5}">
                      <a16:colId xmlns:a16="http://schemas.microsoft.com/office/drawing/2014/main" val="3695455199"/>
                    </a:ext>
                  </a:extLst>
                </a:gridCol>
                <a:gridCol w="1311996">
                  <a:extLst>
                    <a:ext uri="{9D8B030D-6E8A-4147-A177-3AD203B41FA5}">
                      <a16:colId xmlns:a16="http://schemas.microsoft.com/office/drawing/2014/main" val="2827962687"/>
                    </a:ext>
                  </a:extLst>
                </a:gridCol>
                <a:gridCol w="1311996">
                  <a:extLst>
                    <a:ext uri="{9D8B030D-6E8A-4147-A177-3AD203B41FA5}">
                      <a16:colId xmlns:a16="http://schemas.microsoft.com/office/drawing/2014/main" val="2565832130"/>
                    </a:ext>
                  </a:extLst>
                </a:gridCol>
                <a:gridCol w="1311996">
                  <a:extLst>
                    <a:ext uri="{9D8B030D-6E8A-4147-A177-3AD203B41FA5}">
                      <a16:colId xmlns:a16="http://schemas.microsoft.com/office/drawing/2014/main" val="3795464594"/>
                    </a:ext>
                  </a:extLst>
                </a:gridCol>
                <a:gridCol w="1311996">
                  <a:extLst>
                    <a:ext uri="{9D8B030D-6E8A-4147-A177-3AD203B41FA5}">
                      <a16:colId xmlns:a16="http://schemas.microsoft.com/office/drawing/2014/main" val="4038863679"/>
                    </a:ext>
                  </a:extLst>
                </a:gridCol>
                <a:gridCol w="1311996">
                  <a:extLst>
                    <a:ext uri="{9D8B030D-6E8A-4147-A177-3AD203B41FA5}">
                      <a16:colId xmlns:a16="http://schemas.microsoft.com/office/drawing/2014/main" val="3061253666"/>
                    </a:ext>
                  </a:extLst>
                </a:gridCol>
              </a:tblGrid>
              <a:tr h="215900">
                <a:tc>
                  <a:txBody>
                    <a:bodyPr/>
                    <a:lstStyle/>
                    <a:p>
                      <a:pPr algn="ctr">
                        <a:lnSpc>
                          <a:spcPct val="90000"/>
                        </a:lnSpc>
                        <a:spcBef>
                          <a:spcPts val="20"/>
                        </a:spcBef>
                        <a:spcAft>
                          <a:spcPts val="20"/>
                        </a:spcAft>
                      </a:pPr>
                      <a:r>
                        <a:rPr lang="zh-CN" sz="2000" kern="100">
                          <a:effectLst/>
                          <a:latin typeface="+mn-lt"/>
                          <a:ea typeface="+mn-ea"/>
                          <a:cs typeface="+mn-ea"/>
                          <a:sym typeface="+mn-lt"/>
                        </a:rPr>
                        <a:t>符号集</a:t>
                      </a:r>
                      <a:r>
                        <a:rPr lang="en-US" sz="2000" kern="100">
                          <a:effectLst/>
                          <a:latin typeface="+mn-lt"/>
                          <a:ea typeface="+mn-ea"/>
                          <a:cs typeface="+mn-ea"/>
                          <a:sym typeface="+mn-lt"/>
                        </a:rPr>
                        <a:t>{xi}</a:t>
                      </a:r>
                      <a:endParaRPr lang="zh-CN" sz="2000" kern="10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a:effectLst/>
                          <a:latin typeface="+mn-lt"/>
                          <a:ea typeface="+mn-ea"/>
                          <a:cs typeface="+mn-ea"/>
                          <a:sym typeface="+mn-lt"/>
                        </a:rPr>
                        <a:t>X1</a:t>
                      </a:r>
                      <a:endParaRPr lang="zh-CN" sz="2000" kern="10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dirty="0">
                          <a:effectLst/>
                          <a:latin typeface="+mn-lt"/>
                          <a:ea typeface="+mn-ea"/>
                          <a:cs typeface="+mn-ea"/>
                          <a:sym typeface="+mn-lt"/>
                        </a:rPr>
                        <a:t>X2</a:t>
                      </a:r>
                      <a:endParaRPr lang="zh-CN" sz="2000" kern="100" dirty="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a:effectLst/>
                          <a:latin typeface="+mn-lt"/>
                          <a:ea typeface="+mn-ea"/>
                          <a:cs typeface="+mn-ea"/>
                          <a:sym typeface="+mn-lt"/>
                        </a:rPr>
                        <a:t>X3</a:t>
                      </a:r>
                      <a:endParaRPr lang="zh-CN" sz="2000" kern="10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a:effectLst/>
                          <a:latin typeface="+mn-lt"/>
                          <a:ea typeface="+mn-ea"/>
                          <a:cs typeface="+mn-ea"/>
                          <a:sym typeface="+mn-lt"/>
                        </a:rPr>
                        <a:t>X4</a:t>
                      </a:r>
                      <a:endParaRPr lang="zh-CN" sz="2000" kern="10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a:effectLst/>
                          <a:latin typeface="+mn-lt"/>
                          <a:ea typeface="+mn-ea"/>
                          <a:cs typeface="+mn-ea"/>
                          <a:sym typeface="+mn-lt"/>
                        </a:rPr>
                        <a:t>X5</a:t>
                      </a:r>
                      <a:endParaRPr lang="zh-CN" sz="2000" kern="10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a:effectLst/>
                          <a:latin typeface="+mn-lt"/>
                          <a:ea typeface="+mn-ea"/>
                          <a:cs typeface="+mn-ea"/>
                          <a:sym typeface="+mn-lt"/>
                        </a:rPr>
                        <a:t>X6</a:t>
                      </a:r>
                      <a:endParaRPr lang="zh-CN" sz="2000" kern="100">
                        <a:effectLst/>
                        <a:latin typeface="+mn-lt"/>
                        <a:ea typeface="+mn-ea"/>
                        <a:cs typeface="+mn-ea"/>
                        <a:sym typeface="+mn-lt"/>
                      </a:endParaRPr>
                    </a:p>
                  </a:txBody>
                  <a:tcPr marL="68580" marR="68580" marT="0" marB="0" anchor="ctr"/>
                </a:tc>
                <a:extLst>
                  <a:ext uri="{0D108BD9-81ED-4DB2-BD59-A6C34878D82A}">
                    <a16:rowId xmlns:a16="http://schemas.microsoft.com/office/drawing/2014/main" val="1184176115"/>
                  </a:ext>
                </a:extLst>
              </a:tr>
              <a:tr h="215900">
                <a:tc>
                  <a:txBody>
                    <a:bodyPr/>
                    <a:lstStyle/>
                    <a:p>
                      <a:pPr algn="ctr">
                        <a:lnSpc>
                          <a:spcPct val="90000"/>
                        </a:lnSpc>
                        <a:spcBef>
                          <a:spcPts val="20"/>
                        </a:spcBef>
                        <a:spcAft>
                          <a:spcPts val="20"/>
                        </a:spcAft>
                      </a:pPr>
                      <a:r>
                        <a:rPr lang="zh-CN" sz="2000" kern="100">
                          <a:effectLst/>
                          <a:latin typeface="+mn-lt"/>
                          <a:ea typeface="+mn-ea"/>
                          <a:cs typeface="+mn-ea"/>
                          <a:sym typeface="+mn-lt"/>
                        </a:rPr>
                        <a:t>概率分布</a:t>
                      </a:r>
                      <a:r>
                        <a:rPr lang="en-US" sz="2000" kern="100">
                          <a:effectLst/>
                          <a:latin typeface="+mn-lt"/>
                          <a:ea typeface="+mn-ea"/>
                          <a:cs typeface="+mn-ea"/>
                          <a:sym typeface="+mn-lt"/>
                        </a:rPr>
                        <a:t>{pi}</a:t>
                      </a:r>
                      <a:endParaRPr lang="zh-CN" sz="2000" kern="10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dirty="0">
                          <a:effectLst/>
                          <a:latin typeface="+mn-lt"/>
                          <a:ea typeface="+mn-ea"/>
                          <a:cs typeface="+mn-ea"/>
                          <a:sym typeface="+mn-lt"/>
                        </a:rPr>
                        <a:t>0.40</a:t>
                      </a:r>
                      <a:endParaRPr lang="zh-CN" sz="2000" kern="100" dirty="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dirty="0">
                          <a:effectLst/>
                          <a:latin typeface="+mn-lt"/>
                          <a:ea typeface="+mn-ea"/>
                          <a:cs typeface="+mn-ea"/>
                          <a:sym typeface="+mn-lt"/>
                        </a:rPr>
                        <a:t>0.20</a:t>
                      </a:r>
                      <a:endParaRPr lang="zh-CN" sz="2000" kern="100" dirty="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a:effectLst/>
                          <a:latin typeface="+mn-lt"/>
                          <a:ea typeface="+mn-ea"/>
                          <a:cs typeface="+mn-ea"/>
                          <a:sym typeface="+mn-lt"/>
                        </a:rPr>
                        <a:t>0.12</a:t>
                      </a:r>
                      <a:endParaRPr lang="zh-CN" sz="2000" kern="10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dirty="0">
                          <a:effectLst/>
                          <a:latin typeface="+mn-lt"/>
                          <a:ea typeface="+mn-ea"/>
                          <a:cs typeface="+mn-ea"/>
                          <a:sym typeface="+mn-lt"/>
                        </a:rPr>
                        <a:t>0.11</a:t>
                      </a:r>
                      <a:endParaRPr lang="zh-CN" sz="2000" kern="100" dirty="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a:effectLst/>
                          <a:latin typeface="+mn-lt"/>
                          <a:ea typeface="+mn-ea"/>
                          <a:cs typeface="+mn-ea"/>
                          <a:sym typeface="+mn-lt"/>
                        </a:rPr>
                        <a:t>0.09</a:t>
                      </a:r>
                      <a:endParaRPr lang="zh-CN" sz="2000" kern="10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a:effectLst/>
                          <a:latin typeface="+mn-lt"/>
                          <a:ea typeface="+mn-ea"/>
                          <a:cs typeface="+mn-ea"/>
                          <a:sym typeface="+mn-lt"/>
                        </a:rPr>
                        <a:t>0.08</a:t>
                      </a:r>
                      <a:endParaRPr lang="zh-CN" sz="2000" kern="100">
                        <a:effectLst/>
                        <a:latin typeface="+mn-lt"/>
                        <a:ea typeface="+mn-ea"/>
                        <a:cs typeface="+mn-ea"/>
                        <a:sym typeface="+mn-lt"/>
                      </a:endParaRPr>
                    </a:p>
                  </a:txBody>
                  <a:tcPr marL="68580" marR="68580" marT="0" marB="0" anchor="ctr"/>
                </a:tc>
                <a:extLst>
                  <a:ext uri="{0D108BD9-81ED-4DB2-BD59-A6C34878D82A}">
                    <a16:rowId xmlns:a16="http://schemas.microsoft.com/office/drawing/2014/main" val="3655434965"/>
                  </a:ext>
                </a:extLst>
              </a:tr>
              <a:tr h="215900">
                <a:tc>
                  <a:txBody>
                    <a:bodyPr/>
                    <a:lstStyle/>
                    <a:p>
                      <a:pPr algn="ctr">
                        <a:lnSpc>
                          <a:spcPct val="90000"/>
                        </a:lnSpc>
                        <a:spcBef>
                          <a:spcPts val="20"/>
                        </a:spcBef>
                        <a:spcAft>
                          <a:spcPts val="20"/>
                        </a:spcAft>
                      </a:pPr>
                      <a:r>
                        <a:rPr lang="en-US" sz="2000" kern="100">
                          <a:effectLst/>
                          <a:latin typeface="+mn-lt"/>
                          <a:ea typeface="+mn-ea"/>
                          <a:cs typeface="+mn-ea"/>
                          <a:sym typeface="+mn-lt"/>
                        </a:rPr>
                        <a:t>Huffman </a:t>
                      </a:r>
                      <a:r>
                        <a:rPr lang="zh-CN" sz="2000" kern="100">
                          <a:effectLst/>
                          <a:latin typeface="+mn-lt"/>
                          <a:ea typeface="+mn-ea"/>
                          <a:cs typeface="+mn-ea"/>
                          <a:sym typeface="+mn-lt"/>
                        </a:rPr>
                        <a:t>编码</a:t>
                      </a:r>
                    </a:p>
                  </a:txBody>
                  <a:tcPr marL="68580" marR="68580" marT="0" marB="0" anchor="ctr"/>
                </a:tc>
                <a:tc>
                  <a:txBody>
                    <a:bodyPr/>
                    <a:lstStyle/>
                    <a:p>
                      <a:pPr algn="ctr">
                        <a:lnSpc>
                          <a:spcPct val="90000"/>
                        </a:lnSpc>
                        <a:spcBef>
                          <a:spcPts val="20"/>
                        </a:spcBef>
                        <a:spcAft>
                          <a:spcPts val="20"/>
                        </a:spcAft>
                      </a:pPr>
                      <a:r>
                        <a:rPr lang="en-US" sz="2000" kern="100">
                          <a:effectLst/>
                          <a:latin typeface="+mn-lt"/>
                          <a:ea typeface="+mn-ea"/>
                          <a:cs typeface="+mn-ea"/>
                          <a:sym typeface="+mn-lt"/>
                        </a:rPr>
                        <a:t>1</a:t>
                      </a:r>
                      <a:endParaRPr lang="zh-CN" sz="2000" kern="10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dirty="0">
                          <a:effectLst/>
                          <a:latin typeface="+mn-lt"/>
                          <a:ea typeface="+mn-ea"/>
                          <a:cs typeface="+mn-ea"/>
                          <a:sym typeface="+mn-lt"/>
                        </a:rPr>
                        <a:t>000</a:t>
                      </a:r>
                      <a:endParaRPr lang="zh-CN" sz="2000" kern="100" dirty="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dirty="0">
                          <a:effectLst/>
                          <a:latin typeface="+mn-lt"/>
                          <a:ea typeface="+mn-ea"/>
                          <a:cs typeface="+mn-ea"/>
                          <a:sym typeface="+mn-lt"/>
                        </a:rPr>
                        <a:t>010</a:t>
                      </a:r>
                      <a:endParaRPr lang="zh-CN" sz="2000" kern="100" dirty="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dirty="0">
                          <a:effectLst/>
                          <a:latin typeface="+mn-lt"/>
                          <a:ea typeface="+mn-ea"/>
                          <a:cs typeface="+mn-ea"/>
                          <a:sym typeface="+mn-lt"/>
                        </a:rPr>
                        <a:t>011</a:t>
                      </a:r>
                      <a:endParaRPr lang="zh-CN" sz="2000" kern="100" dirty="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dirty="0">
                          <a:effectLst/>
                          <a:latin typeface="+mn-lt"/>
                          <a:ea typeface="+mn-ea"/>
                          <a:cs typeface="+mn-ea"/>
                          <a:sym typeface="+mn-lt"/>
                        </a:rPr>
                        <a:t>0010</a:t>
                      </a:r>
                      <a:endParaRPr lang="zh-CN" sz="2000" kern="100" dirty="0">
                        <a:effectLst/>
                        <a:latin typeface="+mn-lt"/>
                        <a:ea typeface="+mn-ea"/>
                        <a:cs typeface="+mn-ea"/>
                        <a:sym typeface="+mn-lt"/>
                      </a:endParaRPr>
                    </a:p>
                  </a:txBody>
                  <a:tcPr marL="68580" marR="68580" marT="0" marB="0" anchor="ctr"/>
                </a:tc>
                <a:tc>
                  <a:txBody>
                    <a:bodyPr/>
                    <a:lstStyle/>
                    <a:p>
                      <a:pPr algn="ctr">
                        <a:lnSpc>
                          <a:spcPct val="90000"/>
                        </a:lnSpc>
                        <a:spcBef>
                          <a:spcPts val="20"/>
                        </a:spcBef>
                        <a:spcAft>
                          <a:spcPts val="20"/>
                        </a:spcAft>
                      </a:pPr>
                      <a:r>
                        <a:rPr lang="en-US" sz="2000" kern="100" dirty="0">
                          <a:effectLst/>
                          <a:latin typeface="+mn-lt"/>
                          <a:ea typeface="+mn-ea"/>
                          <a:cs typeface="+mn-ea"/>
                          <a:sym typeface="+mn-lt"/>
                        </a:rPr>
                        <a:t>0011</a:t>
                      </a:r>
                      <a:endParaRPr lang="zh-CN" sz="2000" kern="100" dirty="0">
                        <a:effectLst/>
                        <a:latin typeface="+mn-lt"/>
                        <a:ea typeface="+mn-ea"/>
                        <a:cs typeface="+mn-ea"/>
                        <a:sym typeface="+mn-lt"/>
                      </a:endParaRPr>
                    </a:p>
                  </a:txBody>
                  <a:tcPr marL="68580" marR="68580" marT="0" marB="0" anchor="ctr"/>
                </a:tc>
                <a:extLst>
                  <a:ext uri="{0D108BD9-81ED-4DB2-BD59-A6C34878D82A}">
                    <a16:rowId xmlns:a16="http://schemas.microsoft.com/office/drawing/2014/main" val="1441129769"/>
                  </a:ext>
                </a:extLst>
              </a:tr>
            </a:tbl>
          </a:graphicData>
        </a:graphic>
      </p:graphicFrame>
    </p:spTree>
    <p:extLst>
      <p:ext uri="{BB962C8B-B14F-4D97-AF65-F5344CB8AC3E}">
        <p14:creationId xmlns:p14="http://schemas.microsoft.com/office/powerpoint/2010/main" val="31750477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34016D8-2C1B-4660-81E9-10D33C6F3E1F}"/>
              </a:ext>
            </a:extLst>
          </p:cNvPr>
          <p:cNvSpPr/>
          <p:nvPr/>
        </p:nvSpPr>
        <p:spPr>
          <a:xfrm>
            <a:off x="0" y="571500"/>
            <a:ext cx="12192000" cy="83981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lnSpc>
                <a:spcPct val="90000"/>
              </a:lnSpc>
              <a:spcBef>
                <a:spcPts val="20"/>
              </a:spcBef>
              <a:spcAft>
                <a:spcPts val="20"/>
              </a:spcAft>
            </a:pPr>
            <a:endParaRPr lang="zh-CN" altLang="en-US">
              <a:cs typeface="+mn-ea"/>
              <a:sym typeface="+mn-lt"/>
            </a:endParaRPr>
          </a:p>
        </p:txBody>
      </p:sp>
      <p:sp>
        <p:nvSpPr>
          <p:cNvPr id="2" name="标题 1">
            <a:extLst>
              <a:ext uri="{FF2B5EF4-FFF2-40B4-BE49-F238E27FC236}">
                <a16:creationId xmlns:a16="http://schemas.microsoft.com/office/drawing/2014/main" id="{A103B460-4DF5-463E-B7F2-D2A7868DD80E}"/>
              </a:ext>
            </a:extLst>
          </p:cNvPr>
          <p:cNvSpPr>
            <a:spLocks noGrp="1"/>
          </p:cNvSpPr>
          <p:nvPr>
            <p:ph type="title"/>
          </p:nvPr>
        </p:nvSpPr>
        <p:spPr/>
        <p:txBody>
          <a:bodyPr/>
          <a:lstStyle/>
          <a:p>
            <a:pPr>
              <a:spcBef>
                <a:spcPct val="20000"/>
              </a:spcBef>
              <a:spcAft>
                <a:spcPts val="20"/>
              </a:spcAft>
            </a:pPr>
            <a:r>
              <a:rPr lang="zh-CN" altLang="en-US" dirty="0">
                <a:latin typeface="+mn-lt"/>
                <a:ea typeface="+mn-ea"/>
                <a:cs typeface="+mn-ea"/>
                <a:sym typeface="+mn-lt"/>
              </a:rPr>
              <a:t>函数</a:t>
            </a:r>
            <a:r>
              <a:rPr lang="en-US" altLang="zh-CN" dirty="0" err="1">
                <a:latin typeface="+mn-lt"/>
                <a:ea typeface="+mn-ea"/>
                <a:cs typeface="+mn-ea"/>
                <a:sym typeface="+mn-lt"/>
              </a:rPr>
              <a:t>huffman</a:t>
            </a:r>
            <a:endParaRPr lang="zh-CN" altLang="en-US" dirty="0">
              <a:latin typeface="+mn-lt"/>
              <a:ea typeface="+mn-ea"/>
              <a:cs typeface="+mn-ea"/>
              <a:sym typeface="+mn-lt"/>
            </a:endParaRPr>
          </a:p>
        </p:txBody>
      </p:sp>
      <p:sp>
        <p:nvSpPr>
          <p:cNvPr id="3" name="内容占位符 2">
            <a:extLst>
              <a:ext uri="{FF2B5EF4-FFF2-40B4-BE49-F238E27FC236}">
                <a16:creationId xmlns:a16="http://schemas.microsoft.com/office/drawing/2014/main" id="{94B08AAC-BFF9-4A7B-AB66-A4FC270C94EE}"/>
              </a:ext>
            </a:extLst>
          </p:cNvPr>
          <p:cNvSpPr>
            <a:spLocks noGrp="1"/>
          </p:cNvSpPr>
          <p:nvPr>
            <p:ph idx="1"/>
          </p:nvPr>
        </p:nvSpPr>
        <p:spPr/>
        <p:txBody>
          <a:bodyPr>
            <a:normAutofit fontScale="92500" lnSpcReduction="20000"/>
          </a:bodyPr>
          <a:lstStyle/>
          <a:p>
            <a:pPr marL="0" indent="0">
              <a:lnSpc>
                <a:spcPct val="110000"/>
              </a:lnSpc>
              <a:spcBef>
                <a:spcPts val="20"/>
              </a:spcBef>
              <a:spcAft>
                <a:spcPts val="20"/>
              </a:spcAft>
              <a:buNone/>
            </a:pPr>
            <a:r>
              <a:rPr lang="sv-SE" altLang="zh-CN" dirty="0">
                <a:cs typeface="+mn-ea"/>
                <a:sym typeface="+mn-lt"/>
              </a:rPr>
              <a:t>&gt;&gt; p=[4/22 3/22 2/22 1/22 5/22 7/22]</a:t>
            </a:r>
          </a:p>
          <a:p>
            <a:pPr marL="0" indent="0">
              <a:lnSpc>
                <a:spcPct val="110000"/>
              </a:lnSpc>
              <a:spcBef>
                <a:spcPts val="20"/>
              </a:spcBef>
              <a:spcAft>
                <a:spcPts val="20"/>
              </a:spcAft>
              <a:buNone/>
            </a:pPr>
            <a:r>
              <a:rPr lang="sv-SE" altLang="zh-CN" dirty="0">
                <a:cs typeface="+mn-ea"/>
                <a:sym typeface="+mn-lt"/>
              </a:rPr>
              <a:t>p =</a:t>
            </a:r>
          </a:p>
          <a:p>
            <a:pPr marL="0" indent="0">
              <a:lnSpc>
                <a:spcPct val="110000"/>
              </a:lnSpc>
              <a:spcBef>
                <a:spcPts val="20"/>
              </a:spcBef>
              <a:spcAft>
                <a:spcPts val="20"/>
              </a:spcAft>
              <a:buNone/>
            </a:pPr>
            <a:r>
              <a:rPr lang="sv-SE" altLang="zh-CN" dirty="0">
                <a:cs typeface="+mn-ea"/>
                <a:sym typeface="+mn-lt"/>
              </a:rPr>
              <a:t>    0.1818    0.1364    0.0909    0.0455    0.2273    0.3182</a:t>
            </a:r>
          </a:p>
          <a:p>
            <a:pPr marL="0" indent="0">
              <a:lnSpc>
                <a:spcPct val="110000"/>
              </a:lnSpc>
              <a:spcBef>
                <a:spcPts val="20"/>
              </a:spcBef>
              <a:spcAft>
                <a:spcPts val="20"/>
              </a:spcAft>
              <a:buNone/>
            </a:pPr>
            <a:r>
              <a:rPr lang="sv-SE" altLang="zh-CN" dirty="0">
                <a:cs typeface="+mn-ea"/>
                <a:sym typeface="+mn-lt"/>
              </a:rPr>
              <a:t>&gt;&gt; c=huffman(p)</a:t>
            </a:r>
          </a:p>
          <a:p>
            <a:pPr marL="0" indent="0">
              <a:lnSpc>
                <a:spcPct val="110000"/>
              </a:lnSpc>
              <a:spcBef>
                <a:spcPts val="20"/>
              </a:spcBef>
              <a:spcAft>
                <a:spcPts val="20"/>
              </a:spcAft>
              <a:buNone/>
            </a:pPr>
            <a:r>
              <a:rPr lang="sv-SE" altLang="zh-CN" dirty="0">
                <a:cs typeface="+mn-ea"/>
                <a:sym typeface="+mn-lt"/>
              </a:rPr>
              <a:t>c = </a:t>
            </a:r>
          </a:p>
          <a:p>
            <a:pPr marL="0" indent="0">
              <a:lnSpc>
                <a:spcPct val="110000"/>
              </a:lnSpc>
              <a:spcBef>
                <a:spcPts val="20"/>
              </a:spcBef>
              <a:spcAft>
                <a:spcPts val="20"/>
              </a:spcAft>
              <a:buNone/>
            </a:pPr>
            <a:r>
              <a:rPr lang="sv-SE" altLang="zh-CN" dirty="0">
                <a:cs typeface="+mn-ea"/>
                <a:sym typeface="+mn-lt"/>
              </a:rPr>
              <a:t>    '10'</a:t>
            </a:r>
          </a:p>
          <a:p>
            <a:pPr marL="0" indent="0">
              <a:lnSpc>
                <a:spcPct val="110000"/>
              </a:lnSpc>
              <a:spcBef>
                <a:spcPts val="20"/>
              </a:spcBef>
              <a:spcAft>
                <a:spcPts val="20"/>
              </a:spcAft>
              <a:buNone/>
            </a:pPr>
            <a:r>
              <a:rPr lang="sv-SE" altLang="zh-CN" dirty="0">
                <a:cs typeface="+mn-ea"/>
                <a:sym typeface="+mn-lt"/>
              </a:rPr>
              <a:t>    '001'</a:t>
            </a:r>
          </a:p>
          <a:p>
            <a:pPr marL="0" indent="0">
              <a:lnSpc>
                <a:spcPct val="110000"/>
              </a:lnSpc>
              <a:spcBef>
                <a:spcPts val="20"/>
              </a:spcBef>
              <a:spcAft>
                <a:spcPts val="20"/>
              </a:spcAft>
              <a:buNone/>
            </a:pPr>
            <a:r>
              <a:rPr lang="sv-SE" altLang="zh-CN" dirty="0">
                <a:cs typeface="+mn-ea"/>
                <a:sym typeface="+mn-lt"/>
              </a:rPr>
              <a:t>    '0001'</a:t>
            </a:r>
          </a:p>
          <a:p>
            <a:pPr marL="0" indent="0">
              <a:lnSpc>
                <a:spcPct val="110000"/>
              </a:lnSpc>
              <a:spcBef>
                <a:spcPts val="20"/>
              </a:spcBef>
              <a:spcAft>
                <a:spcPts val="20"/>
              </a:spcAft>
              <a:buNone/>
            </a:pPr>
            <a:r>
              <a:rPr lang="sv-SE" altLang="zh-CN" dirty="0">
                <a:cs typeface="+mn-ea"/>
                <a:sym typeface="+mn-lt"/>
              </a:rPr>
              <a:t>    '0000'</a:t>
            </a:r>
          </a:p>
          <a:p>
            <a:pPr marL="0" indent="0">
              <a:lnSpc>
                <a:spcPct val="110000"/>
              </a:lnSpc>
              <a:spcBef>
                <a:spcPts val="20"/>
              </a:spcBef>
              <a:spcAft>
                <a:spcPts val="20"/>
              </a:spcAft>
              <a:buNone/>
            </a:pPr>
            <a:r>
              <a:rPr lang="sv-SE" altLang="zh-CN" dirty="0">
                <a:cs typeface="+mn-ea"/>
                <a:sym typeface="+mn-lt"/>
              </a:rPr>
              <a:t>    '11'</a:t>
            </a:r>
          </a:p>
          <a:p>
            <a:pPr marL="0" indent="0">
              <a:lnSpc>
                <a:spcPct val="110000"/>
              </a:lnSpc>
              <a:spcBef>
                <a:spcPts val="20"/>
              </a:spcBef>
              <a:spcAft>
                <a:spcPts val="20"/>
              </a:spcAft>
              <a:buNone/>
            </a:pPr>
            <a:r>
              <a:rPr lang="sv-SE" altLang="zh-CN" dirty="0">
                <a:cs typeface="+mn-ea"/>
                <a:sym typeface="+mn-lt"/>
              </a:rPr>
              <a:t>    '01'</a:t>
            </a:r>
          </a:p>
          <a:p>
            <a:pPr marL="0" indent="0">
              <a:lnSpc>
                <a:spcPct val="110000"/>
              </a:lnSpc>
              <a:spcBef>
                <a:spcPts val="20"/>
              </a:spcBef>
              <a:spcAft>
                <a:spcPts val="20"/>
              </a:spcAft>
              <a:buNone/>
            </a:pPr>
            <a:endParaRPr lang="zh-CN" altLang="en-US" dirty="0">
              <a:cs typeface="+mn-ea"/>
              <a:sym typeface="+mn-lt"/>
            </a:endParaRPr>
          </a:p>
        </p:txBody>
      </p:sp>
    </p:spTree>
    <p:extLst>
      <p:ext uri="{BB962C8B-B14F-4D97-AF65-F5344CB8AC3E}">
        <p14:creationId xmlns:p14="http://schemas.microsoft.com/office/powerpoint/2010/main" val="30232041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34016D8-2C1B-4660-81E9-10D33C6F3E1F}"/>
              </a:ext>
            </a:extLst>
          </p:cNvPr>
          <p:cNvSpPr/>
          <p:nvPr/>
        </p:nvSpPr>
        <p:spPr>
          <a:xfrm>
            <a:off x="0" y="571500"/>
            <a:ext cx="12192000" cy="83981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lnSpc>
                <a:spcPct val="90000"/>
              </a:lnSpc>
              <a:spcBef>
                <a:spcPts val="20"/>
              </a:spcBef>
              <a:spcAft>
                <a:spcPts val="20"/>
              </a:spcAft>
            </a:pPr>
            <a:endParaRPr lang="zh-CN" altLang="en-US">
              <a:cs typeface="+mn-ea"/>
              <a:sym typeface="+mn-lt"/>
            </a:endParaRPr>
          </a:p>
        </p:txBody>
      </p:sp>
      <p:sp>
        <p:nvSpPr>
          <p:cNvPr id="2" name="标题 1">
            <a:extLst>
              <a:ext uri="{FF2B5EF4-FFF2-40B4-BE49-F238E27FC236}">
                <a16:creationId xmlns:a16="http://schemas.microsoft.com/office/drawing/2014/main" id="{A103B460-4DF5-463E-B7F2-D2A7868DD80E}"/>
              </a:ext>
            </a:extLst>
          </p:cNvPr>
          <p:cNvSpPr>
            <a:spLocks noGrp="1"/>
          </p:cNvSpPr>
          <p:nvPr>
            <p:ph type="title"/>
          </p:nvPr>
        </p:nvSpPr>
        <p:spPr/>
        <p:txBody>
          <a:bodyPr/>
          <a:lstStyle/>
          <a:p>
            <a:pPr>
              <a:spcBef>
                <a:spcPct val="20000"/>
              </a:spcBef>
              <a:spcAft>
                <a:spcPts val="20"/>
              </a:spcAft>
            </a:pPr>
            <a:r>
              <a:rPr lang="zh-CN" altLang="en-US" dirty="0">
                <a:latin typeface="+mn-lt"/>
                <a:ea typeface="+mn-ea"/>
                <a:cs typeface="+mn-ea"/>
                <a:sym typeface="+mn-lt"/>
              </a:rPr>
              <a:t>函数</a:t>
            </a:r>
            <a:r>
              <a:rPr lang="en-US" altLang="zh-CN" dirty="0" err="1">
                <a:latin typeface="+mn-lt"/>
                <a:ea typeface="+mn-ea"/>
                <a:cs typeface="+mn-ea"/>
                <a:sym typeface="+mn-lt"/>
              </a:rPr>
              <a:t>huffman</a:t>
            </a:r>
            <a:endParaRPr lang="zh-CN" altLang="en-US" dirty="0">
              <a:latin typeface="+mn-lt"/>
              <a:ea typeface="+mn-ea"/>
              <a:cs typeface="+mn-ea"/>
              <a:sym typeface="+mn-lt"/>
            </a:endParaRPr>
          </a:p>
        </p:txBody>
      </p:sp>
      <p:sp>
        <p:nvSpPr>
          <p:cNvPr id="3" name="内容占位符 2">
            <a:extLst>
              <a:ext uri="{FF2B5EF4-FFF2-40B4-BE49-F238E27FC236}">
                <a16:creationId xmlns:a16="http://schemas.microsoft.com/office/drawing/2014/main" id="{94B08AAC-BFF9-4A7B-AB66-A4FC270C94EE}"/>
              </a:ext>
            </a:extLst>
          </p:cNvPr>
          <p:cNvSpPr>
            <a:spLocks noGrp="1"/>
          </p:cNvSpPr>
          <p:nvPr>
            <p:ph idx="1"/>
          </p:nvPr>
        </p:nvSpPr>
        <p:spPr/>
        <p:txBody>
          <a:bodyPr>
            <a:normAutofit/>
          </a:bodyPr>
          <a:lstStyle/>
          <a:p>
            <a:pPr marL="0" indent="0">
              <a:spcBef>
                <a:spcPts val="20"/>
              </a:spcBef>
              <a:spcAft>
                <a:spcPts val="20"/>
              </a:spcAft>
              <a:buNone/>
            </a:pPr>
            <a:r>
              <a:rPr lang="en-US" altLang="zh-CN" dirty="0">
                <a:cs typeface="+mn-ea"/>
                <a:sym typeface="+mn-lt"/>
              </a:rPr>
              <a:t>&gt;&gt; f2=uint8([2 3 4 2; 3 2 4 4; 2 2 1 2; 1 1 2 2]);</a:t>
            </a:r>
          </a:p>
          <a:p>
            <a:pPr marL="0" indent="0">
              <a:spcBef>
                <a:spcPts val="20"/>
              </a:spcBef>
              <a:spcAft>
                <a:spcPts val="20"/>
              </a:spcAft>
              <a:buNone/>
            </a:pPr>
            <a:r>
              <a:rPr lang="en-US" altLang="zh-CN" dirty="0">
                <a:cs typeface="+mn-ea"/>
                <a:sym typeface="+mn-lt"/>
              </a:rPr>
              <a:t>&gt;&gt; c=</a:t>
            </a:r>
            <a:r>
              <a:rPr lang="en-US" altLang="zh-CN" dirty="0" err="1">
                <a:cs typeface="+mn-ea"/>
                <a:sym typeface="+mn-lt"/>
              </a:rPr>
              <a:t>huffman</a:t>
            </a:r>
            <a:r>
              <a:rPr lang="en-US" altLang="zh-CN" dirty="0">
                <a:cs typeface="+mn-ea"/>
                <a:sym typeface="+mn-lt"/>
              </a:rPr>
              <a:t>(hist(double(f2(:)),4))</a:t>
            </a:r>
          </a:p>
          <a:p>
            <a:pPr marL="0" indent="0">
              <a:spcBef>
                <a:spcPts val="20"/>
              </a:spcBef>
              <a:spcAft>
                <a:spcPts val="20"/>
              </a:spcAft>
              <a:buNone/>
            </a:pPr>
            <a:r>
              <a:rPr lang="en-US" altLang="zh-CN" dirty="0">
                <a:cs typeface="+mn-ea"/>
                <a:sym typeface="+mn-lt"/>
              </a:rPr>
              <a:t>&gt;&gt; h1f2=c(f2(:))'</a:t>
            </a:r>
          </a:p>
          <a:p>
            <a:pPr marL="0" indent="0">
              <a:spcBef>
                <a:spcPts val="20"/>
              </a:spcBef>
              <a:spcAft>
                <a:spcPts val="20"/>
              </a:spcAft>
              <a:buNone/>
            </a:pPr>
            <a:endParaRPr lang="en-US" altLang="zh-CN" dirty="0">
              <a:cs typeface="+mn-ea"/>
              <a:sym typeface="+mn-lt"/>
            </a:endParaRPr>
          </a:p>
          <a:p>
            <a:pPr marL="0" indent="0">
              <a:spcBef>
                <a:spcPts val="20"/>
              </a:spcBef>
              <a:spcAft>
                <a:spcPts val="20"/>
              </a:spcAft>
              <a:buNone/>
            </a:pPr>
            <a:endParaRPr lang="zh-CN" altLang="en-US" dirty="0">
              <a:cs typeface="+mn-ea"/>
              <a:sym typeface="+mn-lt"/>
            </a:endParaRPr>
          </a:p>
        </p:txBody>
      </p:sp>
      <p:sp>
        <p:nvSpPr>
          <p:cNvPr id="5" name="矩形 4">
            <a:extLst>
              <a:ext uri="{FF2B5EF4-FFF2-40B4-BE49-F238E27FC236}">
                <a16:creationId xmlns:a16="http://schemas.microsoft.com/office/drawing/2014/main" id="{666A2DAD-0545-437C-B713-5710F8FFA3B3}"/>
              </a:ext>
            </a:extLst>
          </p:cNvPr>
          <p:cNvSpPr/>
          <p:nvPr/>
        </p:nvSpPr>
        <p:spPr>
          <a:xfrm>
            <a:off x="994914" y="3726577"/>
            <a:ext cx="6096000" cy="2336409"/>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nSpc>
                <a:spcPct val="90000"/>
              </a:lnSpc>
              <a:spcBef>
                <a:spcPts val="20"/>
              </a:spcBef>
              <a:spcAft>
                <a:spcPts val="20"/>
              </a:spcAft>
            </a:pPr>
            <a:r>
              <a:rPr lang="en-US" altLang="zh-CN" dirty="0">
                <a:cs typeface="+mn-ea"/>
                <a:sym typeface="+mn-lt"/>
              </a:rPr>
              <a:t>h1f2 = </a:t>
            </a:r>
          </a:p>
          <a:p>
            <a:pPr>
              <a:lnSpc>
                <a:spcPct val="90000"/>
              </a:lnSpc>
              <a:spcBef>
                <a:spcPts val="20"/>
              </a:spcBef>
              <a:spcAft>
                <a:spcPts val="20"/>
              </a:spcAft>
            </a:pPr>
            <a:endParaRPr lang="en-US" altLang="zh-CN" dirty="0">
              <a:cs typeface="+mn-ea"/>
              <a:sym typeface="+mn-lt"/>
            </a:endParaRPr>
          </a:p>
          <a:p>
            <a:pPr>
              <a:lnSpc>
                <a:spcPct val="90000"/>
              </a:lnSpc>
              <a:spcBef>
                <a:spcPts val="20"/>
              </a:spcBef>
              <a:spcAft>
                <a:spcPts val="20"/>
              </a:spcAft>
            </a:pPr>
            <a:r>
              <a:rPr lang="en-US" altLang="zh-CN" dirty="0">
                <a:cs typeface="+mn-ea"/>
                <a:sym typeface="+mn-lt"/>
              </a:rPr>
              <a:t>  Columns 1 through 10</a:t>
            </a:r>
          </a:p>
          <a:p>
            <a:pPr>
              <a:lnSpc>
                <a:spcPct val="90000"/>
              </a:lnSpc>
              <a:spcBef>
                <a:spcPts val="20"/>
              </a:spcBef>
              <a:spcAft>
                <a:spcPts val="20"/>
              </a:spcAft>
            </a:pPr>
            <a:endParaRPr lang="en-US" altLang="zh-CN" dirty="0">
              <a:cs typeface="+mn-ea"/>
              <a:sym typeface="+mn-lt"/>
            </a:endParaRPr>
          </a:p>
          <a:p>
            <a:pPr>
              <a:lnSpc>
                <a:spcPct val="90000"/>
              </a:lnSpc>
              <a:spcBef>
                <a:spcPts val="20"/>
              </a:spcBef>
              <a:spcAft>
                <a:spcPts val="20"/>
              </a:spcAft>
            </a:pPr>
            <a:r>
              <a:rPr lang="en-US" altLang="zh-CN" dirty="0">
                <a:cs typeface="+mn-ea"/>
                <a:sym typeface="+mn-lt"/>
              </a:rPr>
              <a:t>    '1'    '010'    '1'    '011'    '010'    '1'    '1'    '011'    '00'    '00'</a:t>
            </a:r>
          </a:p>
          <a:p>
            <a:pPr>
              <a:lnSpc>
                <a:spcPct val="90000"/>
              </a:lnSpc>
              <a:spcBef>
                <a:spcPts val="20"/>
              </a:spcBef>
              <a:spcAft>
                <a:spcPts val="20"/>
              </a:spcAft>
            </a:pPr>
            <a:endParaRPr lang="en-US" altLang="zh-CN" dirty="0">
              <a:cs typeface="+mn-ea"/>
              <a:sym typeface="+mn-lt"/>
            </a:endParaRPr>
          </a:p>
          <a:p>
            <a:pPr>
              <a:lnSpc>
                <a:spcPct val="90000"/>
              </a:lnSpc>
              <a:spcBef>
                <a:spcPts val="20"/>
              </a:spcBef>
              <a:spcAft>
                <a:spcPts val="20"/>
              </a:spcAft>
            </a:pPr>
            <a:r>
              <a:rPr lang="en-US" altLang="zh-CN" dirty="0">
                <a:cs typeface="+mn-ea"/>
                <a:sym typeface="+mn-lt"/>
              </a:rPr>
              <a:t>  Columns 11 through 16</a:t>
            </a:r>
          </a:p>
          <a:p>
            <a:pPr>
              <a:lnSpc>
                <a:spcPct val="90000"/>
              </a:lnSpc>
              <a:spcBef>
                <a:spcPts val="20"/>
              </a:spcBef>
              <a:spcAft>
                <a:spcPts val="20"/>
              </a:spcAft>
            </a:pPr>
            <a:endParaRPr lang="en-US" altLang="zh-CN" dirty="0">
              <a:cs typeface="+mn-ea"/>
              <a:sym typeface="+mn-lt"/>
            </a:endParaRPr>
          </a:p>
          <a:p>
            <a:pPr>
              <a:lnSpc>
                <a:spcPct val="90000"/>
              </a:lnSpc>
              <a:spcBef>
                <a:spcPts val="20"/>
              </a:spcBef>
              <a:spcAft>
                <a:spcPts val="20"/>
              </a:spcAft>
            </a:pPr>
            <a:r>
              <a:rPr lang="en-US" altLang="zh-CN" dirty="0">
                <a:cs typeface="+mn-ea"/>
                <a:sym typeface="+mn-lt"/>
              </a:rPr>
              <a:t>    '011'    '1'    '1'    '00'    '1'    '1'</a:t>
            </a:r>
          </a:p>
        </p:txBody>
      </p:sp>
      <p:sp>
        <p:nvSpPr>
          <p:cNvPr id="6" name="矩形 5">
            <a:extLst>
              <a:ext uri="{FF2B5EF4-FFF2-40B4-BE49-F238E27FC236}">
                <a16:creationId xmlns:a16="http://schemas.microsoft.com/office/drawing/2014/main" id="{72AE056A-F80E-437E-8266-107776E7C340}"/>
              </a:ext>
            </a:extLst>
          </p:cNvPr>
          <p:cNvSpPr/>
          <p:nvPr/>
        </p:nvSpPr>
        <p:spPr>
          <a:xfrm>
            <a:off x="9086491" y="2126198"/>
            <a:ext cx="1610264" cy="208723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90000"/>
              </a:lnSpc>
              <a:spcBef>
                <a:spcPts val="20"/>
              </a:spcBef>
              <a:spcAft>
                <a:spcPts val="20"/>
              </a:spcAft>
            </a:pPr>
            <a:r>
              <a:rPr lang="zh-CN" altLang="en-US" sz="2400" dirty="0">
                <a:cs typeface="+mn-ea"/>
                <a:sym typeface="+mn-lt"/>
              </a:rPr>
              <a:t>c = </a:t>
            </a:r>
          </a:p>
          <a:p>
            <a:pPr>
              <a:lnSpc>
                <a:spcPct val="90000"/>
              </a:lnSpc>
              <a:spcBef>
                <a:spcPts val="20"/>
              </a:spcBef>
              <a:spcAft>
                <a:spcPts val="20"/>
              </a:spcAft>
            </a:pPr>
            <a:endParaRPr lang="zh-CN" altLang="en-US" sz="2400" dirty="0">
              <a:cs typeface="+mn-ea"/>
              <a:sym typeface="+mn-lt"/>
            </a:endParaRPr>
          </a:p>
          <a:p>
            <a:pPr>
              <a:lnSpc>
                <a:spcPct val="90000"/>
              </a:lnSpc>
              <a:spcBef>
                <a:spcPts val="20"/>
              </a:spcBef>
              <a:spcAft>
                <a:spcPts val="20"/>
              </a:spcAft>
            </a:pPr>
            <a:r>
              <a:rPr lang="zh-CN" altLang="en-US" sz="2400" dirty="0">
                <a:cs typeface="+mn-ea"/>
                <a:sym typeface="+mn-lt"/>
              </a:rPr>
              <a:t>    '011'</a:t>
            </a:r>
          </a:p>
          <a:p>
            <a:pPr>
              <a:lnSpc>
                <a:spcPct val="90000"/>
              </a:lnSpc>
              <a:spcBef>
                <a:spcPts val="20"/>
              </a:spcBef>
              <a:spcAft>
                <a:spcPts val="20"/>
              </a:spcAft>
            </a:pPr>
            <a:r>
              <a:rPr lang="zh-CN" altLang="en-US" sz="2400" dirty="0">
                <a:cs typeface="+mn-ea"/>
                <a:sym typeface="+mn-lt"/>
              </a:rPr>
              <a:t>    '1'</a:t>
            </a:r>
          </a:p>
          <a:p>
            <a:pPr>
              <a:lnSpc>
                <a:spcPct val="90000"/>
              </a:lnSpc>
              <a:spcBef>
                <a:spcPts val="20"/>
              </a:spcBef>
              <a:spcAft>
                <a:spcPts val="20"/>
              </a:spcAft>
            </a:pPr>
            <a:r>
              <a:rPr lang="zh-CN" altLang="en-US" sz="2400" dirty="0">
                <a:cs typeface="+mn-ea"/>
                <a:sym typeface="+mn-lt"/>
              </a:rPr>
              <a:t>    '010'</a:t>
            </a:r>
          </a:p>
          <a:p>
            <a:pPr>
              <a:lnSpc>
                <a:spcPct val="90000"/>
              </a:lnSpc>
              <a:spcBef>
                <a:spcPts val="20"/>
              </a:spcBef>
              <a:spcAft>
                <a:spcPts val="20"/>
              </a:spcAft>
            </a:pPr>
            <a:r>
              <a:rPr lang="zh-CN" altLang="en-US" sz="2400" dirty="0">
                <a:cs typeface="+mn-ea"/>
                <a:sym typeface="+mn-lt"/>
              </a:rPr>
              <a:t>    '00'</a:t>
            </a:r>
          </a:p>
        </p:txBody>
      </p:sp>
      <p:sp>
        <p:nvSpPr>
          <p:cNvPr id="8" name="文本框 7">
            <a:extLst>
              <a:ext uri="{FF2B5EF4-FFF2-40B4-BE49-F238E27FC236}">
                <a16:creationId xmlns:a16="http://schemas.microsoft.com/office/drawing/2014/main" id="{D8B1B94C-2951-4031-920F-6F5CF390E049}"/>
              </a:ext>
            </a:extLst>
          </p:cNvPr>
          <p:cNvSpPr txBox="1"/>
          <p:nvPr/>
        </p:nvSpPr>
        <p:spPr>
          <a:xfrm>
            <a:off x="10696755" y="2864862"/>
            <a:ext cx="657045" cy="1422441"/>
          </a:xfrm>
          <a:prstGeom prst="rect">
            <a:avLst/>
          </a:prstGeom>
          <a:noFill/>
        </p:spPr>
        <p:txBody>
          <a:bodyPr wrap="square" rtlCol="0">
            <a:spAutoFit/>
          </a:bodyPr>
          <a:lstStyle/>
          <a:p>
            <a:pPr>
              <a:lnSpc>
                <a:spcPct val="90000"/>
              </a:lnSpc>
              <a:spcBef>
                <a:spcPts val="20"/>
              </a:spcBef>
              <a:spcAft>
                <a:spcPts val="20"/>
              </a:spcAft>
            </a:pPr>
            <a:r>
              <a:rPr lang="en-US" altLang="zh-CN" sz="2400" dirty="0">
                <a:cs typeface="+mn-ea"/>
                <a:sym typeface="+mn-lt"/>
              </a:rPr>
              <a:t>1</a:t>
            </a:r>
          </a:p>
          <a:p>
            <a:pPr>
              <a:lnSpc>
                <a:spcPct val="90000"/>
              </a:lnSpc>
              <a:spcBef>
                <a:spcPts val="20"/>
              </a:spcBef>
              <a:spcAft>
                <a:spcPts val="20"/>
              </a:spcAft>
            </a:pPr>
            <a:r>
              <a:rPr lang="en-US" altLang="zh-CN" sz="2400" dirty="0">
                <a:cs typeface="+mn-ea"/>
                <a:sym typeface="+mn-lt"/>
              </a:rPr>
              <a:t>2</a:t>
            </a:r>
          </a:p>
          <a:p>
            <a:pPr>
              <a:lnSpc>
                <a:spcPct val="90000"/>
              </a:lnSpc>
              <a:spcBef>
                <a:spcPts val="20"/>
              </a:spcBef>
              <a:spcAft>
                <a:spcPts val="20"/>
              </a:spcAft>
            </a:pPr>
            <a:r>
              <a:rPr lang="en-US" altLang="zh-CN" sz="2400" dirty="0">
                <a:cs typeface="+mn-ea"/>
                <a:sym typeface="+mn-lt"/>
              </a:rPr>
              <a:t>3</a:t>
            </a:r>
          </a:p>
          <a:p>
            <a:pPr>
              <a:lnSpc>
                <a:spcPct val="90000"/>
              </a:lnSpc>
              <a:spcBef>
                <a:spcPts val="20"/>
              </a:spcBef>
              <a:spcAft>
                <a:spcPts val="20"/>
              </a:spcAft>
            </a:pPr>
            <a:r>
              <a:rPr lang="en-US" altLang="zh-CN" sz="2400" dirty="0">
                <a:cs typeface="+mn-ea"/>
                <a:sym typeface="+mn-lt"/>
              </a:rPr>
              <a:t>4</a:t>
            </a:r>
            <a:endParaRPr lang="zh-CN" altLang="en-US" sz="2400" dirty="0">
              <a:cs typeface="+mn-ea"/>
              <a:sym typeface="+mn-lt"/>
            </a:endParaRPr>
          </a:p>
        </p:txBody>
      </p:sp>
    </p:spTree>
    <p:extLst>
      <p:ext uri="{BB962C8B-B14F-4D97-AF65-F5344CB8AC3E}">
        <p14:creationId xmlns:p14="http://schemas.microsoft.com/office/powerpoint/2010/main" val="11208951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52E7D-5385-49E1-97C8-70812B969C13}"/>
              </a:ext>
            </a:extLst>
          </p:cNvPr>
          <p:cNvSpPr>
            <a:spLocks noGrp="1"/>
          </p:cNvSpPr>
          <p:nvPr>
            <p:ph type="title"/>
          </p:nvPr>
        </p:nvSpPr>
        <p:spPr/>
        <p:txBody>
          <a:bodyPr/>
          <a:lstStyle/>
          <a:p>
            <a:pPr>
              <a:spcBef>
                <a:spcPct val="20000"/>
              </a:spcBef>
              <a:spcAft>
                <a:spcPts val="20"/>
              </a:spcAft>
            </a:pPr>
            <a:r>
              <a:rPr lang="zh-CN" altLang="en-US" dirty="0">
                <a:latin typeface="+mn-lt"/>
                <a:ea typeface="+mn-ea"/>
                <a:cs typeface="+mn-ea"/>
                <a:sym typeface="+mn-lt"/>
              </a:rPr>
              <a:t>函数</a:t>
            </a:r>
            <a:r>
              <a:rPr lang="en-US" altLang="zh-CN" dirty="0">
                <a:latin typeface="+mn-lt"/>
                <a:ea typeface="+mn-ea"/>
                <a:cs typeface="+mn-ea"/>
                <a:sym typeface="+mn-lt"/>
              </a:rPr>
              <a:t>mat2huff</a:t>
            </a:r>
            <a:r>
              <a:rPr lang="zh-CN" altLang="en-US" dirty="0">
                <a:latin typeface="+mn-lt"/>
                <a:ea typeface="+mn-ea"/>
                <a:cs typeface="+mn-ea"/>
                <a:sym typeface="+mn-lt"/>
              </a:rPr>
              <a:t>和</a:t>
            </a:r>
            <a:r>
              <a:rPr lang="en-US" altLang="zh-CN" dirty="0" err="1">
                <a:latin typeface="+mn-lt"/>
                <a:ea typeface="+mn-ea"/>
                <a:cs typeface="+mn-ea"/>
                <a:sym typeface="+mn-lt"/>
              </a:rPr>
              <a:t>imratio</a:t>
            </a:r>
            <a:endParaRPr lang="zh-CN" altLang="en-US" dirty="0">
              <a:latin typeface="+mn-lt"/>
              <a:ea typeface="+mn-ea"/>
              <a:cs typeface="+mn-ea"/>
              <a:sym typeface="+mn-lt"/>
            </a:endParaRPr>
          </a:p>
        </p:txBody>
      </p:sp>
      <p:sp>
        <p:nvSpPr>
          <p:cNvPr id="7" name="矩形 6">
            <a:extLst>
              <a:ext uri="{FF2B5EF4-FFF2-40B4-BE49-F238E27FC236}">
                <a16:creationId xmlns:a16="http://schemas.microsoft.com/office/drawing/2014/main" id="{3C2D50F7-CFB8-4B8D-88EF-AF2F7E4427CA}"/>
              </a:ext>
            </a:extLst>
          </p:cNvPr>
          <p:cNvSpPr/>
          <p:nvPr/>
        </p:nvSpPr>
        <p:spPr>
          <a:xfrm>
            <a:off x="955125" y="1567178"/>
            <a:ext cx="6096000" cy="283462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nSpc>
                <a:spcPct val="90000"/>
              </a:lnSpc>
              <a:spcBef>
                <a:spcPts val="20"/>
              </a:spcBef>
              <a:spcAft>
                <a:spcPts val="20"/>
              </a:spcAft>
            </a:pPr>
            <a:r>
              <a:rPr lang="en-US" altLang="zh-CN" dirty="0">
                <a:cs typeface="+mn-ea"/>
                <a:sym typeface="+mn-lt"/>
              </a:rPr>
              <a:t>h1f2 = </a:t>
            </a:r>
          </a:p>
          <a:p>
            <a:pPr>
              <a:lnSpc>
                <a:spcPct val="90000"/>
              </a:lnSpc>
              <a:spcBef>
                <a:spcPts val="20"/>
              </a:spcBef>
              <a:spcAft>
                <a:spcPts val="20"/>
              </a:spcAft>
            </a:pPr>
            <a:endParaRPr lang="en-US" altLang="zh-CN" dirty="0">
              <a:cs typeface="+mn-ea"/>
              <a:sym typeface="+mn-lt"/>
            </a:endParaRPr>
          </a:p>
          <a:p>
            <a:pPr>
              <a:lnSpc>
                <a:spcPct val="90000"/>
              </a:lnSpc>
              <a:spcBef>
                <a:spcPts val="20"/>
              </a:spcBef>
              <a:spcAft>
                <a:spcPts val="20"/>
              </a:spcAft>
            </a:pPr>
            <a:r>
              <a:rPr lang="en-US" altLang="zh-CN" dirty="0">
                <a:cs typeface="+mn-ea"/>
                <a:sym typeface="+mn-lt"/>
              </a:rPr>
              <a:t>  Columns 1 through 10</a:t>
            </a:r>
          </a:p>
          <a:p>
            <a:pPr>
              <a:lnSpc>
                <a:spcPct val="90000"/>
              </a:lnSpc>
              <a:spcBef>
                <a:spcPts val="20"/>
              </a:spcBef>
              <a:spcAft>
                <a:spcPts val="20"/>
              </a:spcAft>
            </a:pPr>
            <a:endParaRPr lang="en-US" altLang="zh-CN" dirty="0">
              <a:cs typeface="+mn-ea"/>
              <a:sym typeface="+mn-lt"/>
            </a:endParaRPr>
          </a:p>
          <a:p>
            <a:pPr>
              <a:lnSpc>
                <a:spcPct val="90000"/>
              </a:lnSpc>
              <a:spcBef>
                <a:spcPts val="20"/>
              </a:spcBef>
              <a:spcAft>
                <a:spcPts val="20"/>
              </a:spcAft>
            </a:pPr>
            <a:r>
              <a:rPr lang="en-US" altLang="zh-CN" dirty="0">
                <a:cs typeface="+mn-ea"/>
                <a:sym typeface="+mn-lt"/>
              </a:rPr>
              <a:t>    '1'    '010'    '1'    '011'    '010'    '1'    '1'    '011'    '00'    '00'</a:t>
            </a:r>
          </a:p>
          <a:p>
            <a:pPr>
              <a:lnSpc>
                <a:spcPct val="90000"/>
              </a:lnSpc>
              <a:spcBef>
                <a:spcPts val="20"/>
              </a:spcBef>
              <a:spcAft>
                <a:spcPts val="20"/>
              </a:spcAft>
            </a:pPr>
            <a:endParaRPr lang="en-US" altLang="zh-CN" dirty="0">
              <a:cs typeface="+mn-ea"/>
              <a:sym typeface="+mn-lt"/>
            </a:endParaRPr>
          </a:p>
          <a:p>
            <a:pPr>
              <a:lnSpc>
                <a:spcPct val="90000"/>
              </a:lnSpc>
              <a:spcBef>
                <a:spcPts val="20"/>
              </a:spcBef>
              <a:spcAft>
                <a:spcPts val="20"/>
              </a:spcAft>
            </a:pPr>
            <a:r>
              <a:rPr lang="en-US" altLang="zh-CN" dirty="0">
                <a:cs typeface="+mn-ea"/>
                <a:sym typeface="+mn-lt"/>
              </a:rPr>
              <a:t>  Columns 11 through 16</a:t>
            </a:r>
          </a:p>
          <a:p>
            <a:pPr>
              <a:lnSpc>
                <a:spcPct val="90000"/>
              </a:lnSpc>
              <a:spcBef>
                <a:spcPts val="20"/>
              </a:spcBef>
              <a:spcAft>
                <a:spcPts val="20"/>
              </a:spcAft>
            </a:pPr>
            <a:endParaRPr lang="en-US" altLang="zh-CN" dirty="0">
              <a:cs typeface="+mn-ea"/>
              <a:sym typeface="+mn-lt"/>
            </a:endParaRPr>
          </a:p>
          <a:p>
            <a:pPr>
              <a:lnSpc>
                <a:spcPct val="90000"/>
              </a:lnSpc>
              <a:spcBef>
                <a:spcPts val="20"/>
              </a:spcBef>
              <a:spcAft>
                <a:spcPts val="20"/>
              </a:spcAft>
            </a:pPr>
            <a:r>
              <a:rPr lang="en-US" altLang="zh-CN" dirty="0">
                <a:cs typeface="+mn-ea"/>
                <a:sym typeface="+mn-lt"/>
              </a:rPr>
              <a:t>    '011'    '1'    '1'    '00'    '1'    ‘1’</a:t>
            </a:r>
          </a:p>
          <a:p>
            <a:pPr>
              <a:lnSpc>
                <a:spcPct val="90000"/>
              </a:lnSpc>
              <a:spcBef>
                <a:spcPts val="20"/>
              </a:spcBef>
              <a:spcAft>
                <a:spcPts val="20"/>
              </a:spcAft>
            </a:pPr>
            <a:endParaRPr lang="en-US" altLang="zh-CN" dirty="0">
              <a:cs typeface="+mn-ea"/>
              <a:sym typeface="+mn-lt"/>
            </a:endParaRPr>
          </a:p>
          <a:p>
            <a:pPr>
              <a:lnSpc>
                <a:spcPct val="90000"/>
              </a:lnSpc>
              <a:spcBef>
                <a:spcPts val="20"/>
              </a:spcBef>
              <a:spcAft>
                <a:spcPts val="20"/>
              </a:spcAft>
            </a:pPr>
            <a:r>
              <a:rPr lang="en-US" altLang="zh-CN" dirty="0">
                <a:cs typeface="+mn-ea"/>
                <a:sym typeface="+mn-lt"/>
              </a:rPr>
              <a:t>h2f2=char(h1f2)’</a:t>
            </a:r>
          </a:p>
        </p:txBody>
      </p:sp>
      <p:pic>
        <p:nvPicPr>
          <p:cNvPr id="5" name="图片 4">
            <a:extLst>
              <a:ext uri="{FF2B5EF4-FFF2-40B4-BE49-F238E27FC236}">
                <a16:creationId xmlns:a16="http://schemas.microsoft.com/office/drawing/2014/main" id="{199E7573-BA77-4572-9EC2-80E31B04FCD5}"/>
              </a:ext>
            </a:extLst>
          </p:cNvPr>
          <p:cNvPicPr>
            <a:picLocks noChangeAspect="1"/>
          </p:cNvPicPr>
          <p:nvPr/>
        </p:nvPicPr>
        <p:blipFill>
          <a:blip r:embed="rId3"/>
          <a:stretch>
            <a:fillRect/>
          </a:stretch>
        </p:blipFill>
        <p:spPr>
          <a:xfrm>
            <a:off x="7660595" y="1934310"/>
            <a:ext cx="3693205" cy="3286512"/>
          </a:xfrm>
          <a:prstGeom prst="rect">
            <a:avLst/>
          </a:prstGeom>
        </p:spPr>
      </p:pic>
      <p:pic>
        <p:nvPicPr>
          <p:cNvPr id="8" name="图片 7">
            <a:extLst>
              <a:ext uri="{FF2B5EF4-FFF2-40B4-BE49-F238E27FC236}">
                <a16:creationId xmlns:a16="http://schemas.microsoft.com/office/drawing/2014/main" id="{376075EE-CC85-4344-BF6F-547CD15156B7}"/>
              </a:ext>
            </a:extLst>
          </p:cNvPr>
          <p:cNvPicPr>
            <a:picLocks noChangeAspect="1"/>
          </p:cNvPicPr>
          <p:nvPr/>
        </p:nvPicPr>
        <p:blipFill>
          <a:blip r:embed="rId4"/>
          <a:stretch>
            <a:fillRect/>
          </a:stretch>
        </p:blipFill>
        <p:spPr>
          <a:xfrm>
            <a:off x="4484677" y="4208888"/>
            <a:ext cx="2566448" cy="2163868"/>
          </a:xfrm>
          <a:prstGeom prst="rect">
            <a:avLst/>
          </a:prstGeom>
          <a:ln>
            <a:noFill/>
          </a:ln>
          <a:effectLst>
            <a:outerShdw blurRad="292100" dist="139700" dir="2700000" algn="tl" rotWithShape="0">
              <a:srgbClr val="333333">
                <a:alpha val="65000"/>
              </a:srgbClr>
            </a:outerShdw>
          </a:effectLst>
        </p:spPr>
      </p:pic>
      <p:cxnSp>
        <p:nvCxnSpPr>
          <p:cNvPr id="11" name="直接连接符 10">
            <a:extLst>
              <a:ext uri="{FF2B5EF4-FFF2-40B4-BE49-F238E27FC236}">
                <a16:creationId xmlns:a16="http://schemas.microsoft.com/office/drawing/2014/main" id="{428625E6-0CF0-4C0B-B7AA-4220A5088BAB}"/>
              </a:ext>
            </a:extLst>
          </p:cNvPr>
          <p:cNvCxnSpPr>
            <a:cxnSpLocks/>
          </p:cNvCxnSpPr>
          <p:nvPr/>
        </p:nvCxnSpPr>
        <p:spPr>
          <a:xfrm>
            <a:off x="86438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直接连接符 11">
            <a:extLst>
              <a:ext uri="{FF2B5EF4-FFF2-40B4-BE49-F238E27FC236}">
                <a16:creationId xmlns:a16="http://schemas.microsoft.com/office/drawing/2014/main" id="{C5A6E229-1A5F-4F0D-8553-B37EF8DE9E35}"/>
              </a:ext>
            </a:extLst>
          </p:cNvPr>
          <p:cNvCxnSpPr>
            <a:cxnSpLocks/>
          </p:cNvCxnSpPr>
          <p:nvPr/>
        </p:nvCxnSpPr>
        <p:spPr>
          <a:xfrm>
            <a:off x="87962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直接连接符 12">
            <a:extLst>
              <a:ext uri="{FF2B5EF4-FFF2-40B4-BE49-F238E27FC236}">
                <a16:creationId xmlns:a16="http://schemas.microsoft.com/office/drawing/2014/main" id="{970871F3-7EEA-4D8A-9222-28AF801064D4}"/>
              </a:ext>
            </a:extLst>
          </p:cNvPr>
          <p:cNvCxnSpPr>
            <a:cxnSpLocks/>
          </p:cNvCxnSpPr>
          <p:nvPr/>
        </p:nvCxnSpPr>
        <p:spPr>
          <a:xfrm>
            <a:off x="89486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直接连接符 13">
            <a:extLst>
              <a:ext uri="{FF2B5EF4-FFF2-40B4-BE49-F238E27FC236}">
                <a16:creationId xmlns:a16="http://schemas.microsoft.com/office/drawing/2014/main" id="{36A35C75-E569-4A5B-817D-99DA0014BD37}"/>
              </a:ext>
            </a:extLst>
          </p:cNvPr>
          <p:cNvCxnSpPr>
            <a:cxnSpLocks/>
          </p:cNvCxnSpPr>
          <p:nvPr/>
        </p:nvCxnSpPr>
        <p:spPr>
          <a:xfrm>
            <a:off x="91010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直接连接符 14">
            <a:extLst>
              <a:ext uri="{FF2B5EF4-FFF2-40B4-BE49-F238E27FC236}">
                <a16:creationId xmlns:a16="http://schemas.microsoft.com/office/drawing/2014/main" id="{35977732-42B2-48D5-AAA1-BB79B2F659CF}"/>
              </a:ext>
            </a:extLst>
          </p:cNvPr>
          <p:cNvCxnSpPr>
            <a:cxnSpLocks/>
          </p:cNvCxnSpPr>
          <p:nvPr/>
        </p:nvCxnSpPr>
        <p:spPr>
          <a:xfrm>
            <a:off x="92534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cxnSp>
        <p:nvCxnSpPr>
          <p:cNvPr id="16" name="直接连接符 15">
            <a:extLst>
              <a:ext uri="{FF2B5EF4-FFF2-40B4-BE49-F238E27FC236}">
                <a16:creationId xmlns:a16="http://schemas.microsoft.com/office/drawing/2014/main" id="{FE31683F-A2B3-4F1C-B647-E0850BA645C3}"/>
              </a:ext>
            </a:extLst>
          </p:cNvPr>
          <p:cNvCxnSpPr>
            <a:cxnSpLocks/>
          </p:cNvCxnSpPr>
          <p:nvPr/>
        </p:nvCxnSpPr>
        <p:spPr>
          <a:xfrm>
            <a:off x="94058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直接连接符 16">
            <a:extLst>
              <a:ext uri="{FF2B5EF4-FFF2-40B4-BE49-F238E27FC236}">
                <a16:creationId xmlns:a16="http://schemas.microsoft.com/office/drawing/2014/main" id="{FA0DD6F5-8308-4100-961D-DC9A1B0BB45E}"/>
              </a:ext>
            </a:extLst>
          </p:cNvPr>
          <p:cNvCxnSpPr>
            <a:cxnSpLocks/>
          </p:cNvCxnSpPr>
          <p:nvPr/>
        </p:nvCxnSpPr>
        <p:spPr>
          <a:xfrm>
            <a:off x="95582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cxnSp>
        <p:nvCxnSpPr>
          <p:cNvPr id="18" name="直接连接符 17">
            <a:extLst>
              <a:ext uri="{FF2B5EF4-FFF2-40B4-BE49-F238E27FC236}">
                <a16:creationId xmlns:a16="http://schemas.microsoft.com/office/drawing/2014/main" id="{9BEF4243-9232-4ED1-A555-A5C10455D819}"/>
              </a:ext>
            </a:extLst>
          </p:cNvPr>
          <p:cNvCxnSpPr>
            <a:cxnSpLocks/>
          </p:cNvCxnSpPr>
          <p:nvPr/>
        </p:nvCxnSpPr>
        <p:spPr>
          <a:xfrm>
            <a:off x="97106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直接连接符 18">
            <a:extLst>
              <a:ext uri="{FF2B5EF4-FFF2-40B4-BE49-F238E27FC236}">
                <a16:creationId xmlns:a16="http://schemas.microsoft.com/office/drawing/2014/main" id="{7E6B1957-D6ED-4A57-A3F8-EF826A39837C}"/>
              </a:ext>
            </a:extLst>
          </p:cNvPr>
          <p:cNvCxnSpPr>
            <a:cxnSpLocks/>
          </p:cNvCxnSpPr>
          <p:nvPr/>
        </p:nvCxnSpPr>
        <p:spPr>
          <a:xfrm>
            <a:off x="98630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cxnSp>
        <p:nvCxnSpPr>
          <p:cNvPr id="20" name="直接连接符 19">
            <a:extLst>
              <a:ext uri="{FF2B5EF4-FFF2-40B4-BE49-F238E27FC236}">
                <a16:creationId xmlns:a16="http://schemas.microsoft.com/office/drawing/2014/main" id="{97D1D800-A7B9-4335-B783-94B263473BCE}"/>
              </a:ext>
            </a:extLst>
          </p:cNvPr>
          <p:cNvCxnSpPr>
            <a:cxnSpLocks/>
          </p:cNvCxnSpPr>
          <p:nvPr/>
        </p:nvCxnSpPr>
        <p:spPr>
          <a:xfrm>
            <a:off x="100154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直接连接符 20">
            <a:extLst>
              <a:ext uri="{FF2B5EF4-FFF2-40B4-BE49-F238E27FC236}">
                <a16:creationId xmlns:a16="http://schemas.microsoft.com/office/drawing/2014/main" id="{BE3B4059-0F98-493D-B7D0-287F6F1CDE98}"/>
              </a:ext>
            </a:extLst>
          </p:cNvPr>
          <p:cNvCxnSpPr>
            <a:cxnSpLocks/>
          </p:cNvCxnSpPr>
          <p:nvPr/>
        </p:nvCxnSpPr>
        <p:spPr>
          <a:xfrm>
            <a:off x="101678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直接连接符 21">
            <a:extLst>
              <a:ext uri="{FF2B5EF4-FFF2-40B4-BE49-F238E27FC236}">
                <a16:creationId xmlns:a16="http://schemas.microsoft.com/office/drawing/2014/main" id="{1B21672E-2E2B-4071-B29E-10517D2A58B3}"/>
              </a:ext>
            </a:extLst>
          </p:cNvPr>
          <p:cNvCxnSpPr>
            <a:cxnSpLocks/>
          </p:cNvCxnSpPr>
          <p:nvPr/>
        </p:nvCxnSpPr>
        <p:spPr>
          <a:xfrm>
            <a:off x="103202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直接连接符 22">
            <a:extLst>
              <a:ext uri="{FF2B5EF4-FFF2-40B4-BE49-F238E27FC236}">
                <a16:creationId xmlns:a16="http://schemas.microsoft.com/office/drawing/2014/main" id="{6E733AC2-ECC4-42FE-BC68-8B49B9D754C5}"/>
              </a:ext>
            </a:extLst>
          </p:cNvPr>
          <p:cNvCxnSpPr>
            <a:cxnSpLocks/>
          </p:cNvCxnSpPr>
          <p:nvPr/>
        </p:nvCxnSpPr>
        <p:spPr>
          <a:xfrm>
            <a:off x="104726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cxnSp>
        <p:nvCxnSpPr>
          <p:cNvPr id="28" name="直接连接符 27">
            <a:extLst>
              <a:ext uri="{FF2B5EF4-FFF2-40B4-BE49-F238E27FC236}">
                <a16:creationId xmlns:a16="http://schemas.microsoft.com/office/drawing/2014/main" id="{D76C5949-8BC3-445B-B5AB-E1C96A13C302}"/>
              </a:ext>
            </a:extLst>
          </p:cNvPr>
          <p:cNvCxnSpPr>
            <a:cxnSpLocks/>
          </p:cNvCxnSpPr>
          <p:nvPr/>
        </p:nvCxnSpPr>
        <p:spPr>
          <a:xfrm>
            <a:off x="106250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直接连接符 28">
            <a:extLst>
              <a:ext uri="{FF2B5EF4-FFF2-40B4-BE49-F238E27FC236}">
                <a16:creationId xmlns:a16="http://schemas.microsoft.com/office/drawing/2014/main" id="{1F611897-1964-400B-A2D6-68365CCBC89D}"/>
              </a:ext>
            </a:extLst>
          </p:cNvPr>
          <p:cNvCxnSpPr>
            <a:cxnSpLocks/>
          </p:cNvCxnSpPr>
          <p:nvPr/>
        </p:nvCxnSpPr>
        <p:spPr>
          <a:xfrm>
            <a:off x="107774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cxnSp>
        <p:nvCxnSpPr>
          <p:cNvPr id="30" name="直接连接符 29">
            <a:extLst>
              <a:ext uri="{FF2B5EF4-FFF2-40B4-BE49-F238E27FC236}">
                <a16:creationId xmlns:a16="http://schemas.microsoft.com/office/drawing/2014/main" id="{E324C9B3-7C90-489A-B718-3271A1EA706E}"/>
              </a:ext>
            </a:extLst>
          </p:cNvPr>
          <p:cNvCxnSpPr>
            <a:cxnSpLocks/>
          </p:cNvCxnSpPr>
          <p:nvPr/>
        </p:nvCxnSpPr>
        <p:spPr>
          <a:xfrm>
            <a:off x="109298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923208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52E7D-5385-49E1-97C8-70812B969C13}"/>
              </a:ext>
            </a:extLst>
          </p:cNvPr>
          <p:cNvSpPr>
            <a:spLocks noGrp="1"/>
          </p:cNvSpPr>
          <p:nvPr>
            <p:ph type="title"/>
          </p:nvPr>
        </p:nvSpPr>
        <p:spPr/>
        <p:txBody>
          <a:bodyPr/>
          <a:lstStyle/>
          <a:p>
            <a:pPr>
              <a:spcBef>
                <a:spcPct val="20000"/>
              </a:spcBef>
              <a:spcAft>
                <a:spcPts val="20"/>
              </a:spcAft>
            </a:pPr>
            <a:r>
              <a:rPr lang="zh-CN" altLang="en-US" dirty="0">
                <a:latin typeface="+mn-lt"/>
                <a:ea typeface="+mn-ea"/>
                <a:cs typeface="+mn-ea"/>
                <a:sym typeface="+mn-lt"/>
              </a:rPr>
              <a:t>函数</a:t>
            </a:r>
            <a:r>
              <a:rPr lang="en-US" altLang="zh-CN" dirty="0">
                <a:latin typeface="+mn-lt"/>
                <a:ea typeface="+mn-ea"/>
                <a:cs typeface="+mn-ea"/>
                <a:sym typeface="+mn-lt"/>
              </a:rPr>
              <a:t>mat2huff</a:t>
            </a:r>
            <a:r>
              <a:rPr lang="zh-CN" altLang="en-US" dirty="0">
                <a:latin typeface="+mn-lt"/>
                <a:ea typeface="+mn-ea"/>
                <a:cs typeface="+mn-ea"/>
                <a:sym typeface="+mn-lt"/>
              </a:rPr>
              <a:t>和</a:t>
            </a:r>
            <a:r>
              <a:rPr lang="en-US" altLang="zh-CN" dirty="0" err="1">
                <a:latin typeface="+mn-lt"/>
                <a:ea typeface="+mn-ea"/>
                <a:cs typeface="+mn-ea"/>
                <a:sym typeface="+mn-lt"/>
              </a:rPr>
              <a:t>imratio</a:t>
            </a:r>
            <a:endParaRPr lang="zh-CN" altLang="en-US" dirty="0">
              <a:latin typeface="+mn-lt"/>
              <a:ea typeface="+mn-ea"/>
              <a:cs typeface="+mn-ea"/>
              <a:sym typeface="+mn-lt"/>
            </a:endParaRPr>
          </a:p>
        </p:txBody>
      </p:sp>
      <p:sp>
        <p:nvSpPr>
          <p:cNvPr id="7" name="矩形 6">
            <a:extLst>
              <a:ext uri="{FF2B5EF4-FFF2-40B4-BE49-F238E27FC236}">
                <a16:creationId xmlns:a16="http://schemas.microsoft.com/office/drawing/2014/main" id="{3C2D50F7-CFB8-4B8D-88EF-AF2F7E4427CA}"/>
              </a:ext>
            </a:extLst>
          </p:cNvPr>
          <p:cNvSpPr/>
          <p:nvPr/>
        </p:nvSpPr>
        <p:spPr>
          <a:xfrm>
            <a:off x="955125" y="1567178"/>
            <a:ext cx="6096000" cy="283462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nSpc>
                <a:spcPct val="90000"/>
              </a:lnSpc>
              <a:spcBef>
                <a:spcPts val="20"/>
              </a:spcBef>
              <a:spcAft>
                <a:spcPts val="20"/>
              </a:spcAft>
            </a:pPr>
            <a:r>
              <a:rPr lang="en-US" altLang="zh-CN" dirty="0">
                <a:cs typeface="+mn-ea"/>
                <a:sym typeface="+mn-lt"/>
              </a:rPr>
              <a:t>h1f2 = </a:t>
            </a:r>
          </a:p>
          <a:p>
            <a:pPr>
              <a:lnSpc>
                <a:spcPct val="90000"/>
              </a:lnSpc>
              <a:spcBef>
                <a:spcPts val="20"/>
              </a:spcBef>
              <a:spcAft>
                <a:spcPts val="20"/>
              </a:spcAft>
            </a:pPr>
            <a:endParaRPr lang="en-US" altLang="zh-CN" dirty="0">
              <a:cs typeface="+mn-ea"/>
              <a:sym typeface="+mn-lt"/>
            </a:endParaRPr>
          </a:p>
          <a:p>
            <a:pPr>
              <a:lnSpc>
                <a:spcPct val="90000"/>
              </a:lnSpc>
              <a:spcBef>
                <a:spcPts val="20"/>
              </a:spcBef>
              <a:spcAft>
                <a:spcPts val="20"/>
              </a:spcAft>
            </a:pPr>
            <a:r>
              <a:rPr lang="en-US" altLang="zh-CN" dirty="0">
                <a:cs typeface="+mn-ea"/>
                <a:sym typeface="+mn-lt"/>
              </a:rPr>
              <a:t>  Columns 1 through 10</a:t>
            </a:r>
          </a:p>
          <a:p>
            <a:pPr>
              <a:lnSpc>
                <a:spcPct val="90000"/>
              </a:lnSpc>
              <a:spcBef>
                <a:spcPts val="20"/>
              </a:spcBef>
              <a:spcAft>
                <a:spcPts val="20"/>
              </a:spcAft>
            </a:pPr>
            <a:endParaRPr lang="en-US" altLang="zh-CN" dirty="0">
              <a:cs typeface="+mn-ea"/>
              <a:sym typeface="+mn-lt"/>
            </a:endParaRPr>
          </a:p>
          <a:p>
            <a:pPr>
              <a:lnSpc>
                <a:spcPct val="90000"/>
              </a:lnSpc>
              <a:spcBef>
                <a:spcPts val="20"/>
              </a:spcBef>
              <a:spcAft>
                <a:spcPts val="20"/>
              </a:spcAft>
            </a:pPr>
            <a:r>
              <a:rPr lang="en-US" altLang="zh-CN" dirty="0">
                <a:cs typeface="+mn-ea"/>
                <a:sym typeface="+mn-lt"/>
              </a:rPr>
              <a:t>    '1'    '010'    '1'    '011'    '010'    '1'    '1'    '011'    '00'    '00'</a:t>
            </a:r>
          </a:p>
          <a:p>
            <a:pPr>
              <a:lnSpc>
                <a:spcPct val="90000"/>
              </a:lnSpc>
              <a:spcBef>
                <a:spcPts val="20"/>
              </a:spcBef>
              <a:spcAft>
                <a:spcPts val="20"/>
              </a:spcAft>
            </a:pPr>
            <a:endParaRPr lang="en-US" altLang="zh-CN" dirty="0">
              <a:cs typeface="+mn-ea"/>
              <a:sym typeface="+mn-lt"/>
            </a:endParaRPr>
          </a:p>
          <a:p>
            <a:pPr>
              <a:lnSpc>
                <a:spcPct val="90000"/>
              </a:lnSpc>
              <a:spcBef>
                <a:spcPts val="20"/>
              </a:spcBef>
              <a:spcAft>
                <a:spcPts val="20"/>
              </a:spcAft>
            </a:pPr>
            <a:r>
              <a:rPr lang="en-US" altLang="zh-CN" dirty="0">
                <a:cs typeface="+mn-ea"/>
                <a:sym typeface="+mn-lt"/>
              </a:rPr>
              <a:t>  Columns 11 through 16</a:t>
            </a:r>
          </a:p>
          <a:p>
            <a:pPr>
              <a:lnSpc>
                <a:spcPct val="90000"/>
              </a:lnSpc>
              <a:spcBef>
                <a:spcPts val="20"/>
              </a:spcBef>
              <a:spcAft>
                <a:spcPts val="20"/>
              </a:spcAft>
            </a:pPr>
            <a:endParaRPr lang="en-US" altLang="zh-CN" dirty="0">
              <a:cs typeface="+mn-ea"/>
              <a:sym typeface="+mn-lt"/>
            </a:endParaRPr>
          </a:p>
          <a:p>
            <a:pPr>
              <a:lnSpc>
                <a:spcPct val="90000"/>
              </a:lnSpc>
              <a:spcBef>
                <a:spcPts val="20"/>
              </a:spcBef>
              <a:spcAft>
                <a:spcPts val="20"/>
              </a:spcAft>
            </a:pPr>
            <a:r>
              <a:rPr lang="en-US" altLang="zh-CN" dirty="0">
                <a:cs typeface="+mn-ea"/>
                <a:sym typeface="+mn-lt"/>
              </a:rPr>
              <a:t>    '011'    '1'    '1'    '00'    '1'    ‘1’</a:t>
            </a:r>
          </a:p>
          <a:p>
            <a:pPr>
              <a:lnSpc>
                <a:spcPct val="90000"/>
              </a:lnSpc>
              <a:spcBef>
                <a:spcPts val="20"/>
              </a:spcBef>
              <a:spcAft>
                <a:spcPts val="20"/>
              </a:spcAft>
            </a:pPr>
            <a:endParaRPr lang="en-US" altLang="zh-CN" dirty="0">
              <a:cs typeface="+mn-ea"/>
              <a:sym typeface="+mn-lt"/>
            </a:endParaRPr>
          </a:p>
          <a:p>
            <a:pPr>
              <a:lnSpc>
                <a:spcPct val="90000"/>
              </a:lnSpc>
              <a:spcBef>
                <a:spcPts val="20"/>
              </a:spcBef>
              <a:spcAft>
                <a:spcPts val="20"/>
              </a:spcAft>
            </a:pPr>
            <a:r>
              <a:rPr lang="en-US" altLang="zh-CN" dirty="0">
                <a:cs typeface="+mn-ea"/>
                <a:sym typeface="+mn-lt"/>
              </a:rPr>
              <a:t>h2f2=char(h1f2)’</a:t>
            </a:r>
          </a:p>
        </p:txBody>
      </p:sp>
      <p:pic>
        <p:nvPicPr>
          <p:cNvPr id="5" name="图片 4">
            <a:extLst>
              <a:ext uri="{FF2B5EF4-FFF2-40B4-BE49-F238E27FC236}">
                <a16:creationId xmlns:a16="http://schemas.microsoft.com/office/drawing/2014/main" id="{199E7573-BA77-4572-9EC2-80E31B04FCD5}"/>
              </a:ext>
            </a:extLst>
          </p:cNvPr>
          <p:cNvPicPr>
            <a:picLocks noChangeAspect="1"/>
          </p:cNvPicPr>
          <p:nvPr/>
        </p:nvPicPr>
        <p:blipFill>
          <a:blip r:embed="rId3"/>
          <a:stretch>
            <a:fillRect/>
          </a:stretch>
        </p:blipFill>
        <p:spPr>
          <a:xfrm>
            <a:off x="7660595" y="1934310"/>
            <a:ext cx="3693205" cy="3286512"/>
          </a:xfrm>
          <a:prstGeom prst="rect">
            <a:avLst/>
          </a:prstGeom>
        </p:spPr>
      </p:pic>
      <p:cxnSp>
        <p:nvCxnSpPr>
          <p:cNvPr id="11" name="直接连接符 10">
            <a:extLst>
              <a:ext uri="{FF2B5EF4-FFF2-40B4-BE49-F238E27FC236}">
                <a16:creationId xmlns:a16="http://schemas.microsoft.com/office/drawing/2014/main" id="{428625E6-0CF0-4C0B-B7AA-4220A5088BAB}"/>
              </a:ext>
            </a:extLst>
          </p:cNvPr>
          <p:cNvCxnSpPr>
            <a:cxnSpLocks/>
          </p:cNvCxnSpPr>
          <p:nvPr/>
        </p:nvCxnSpPr>
        <p:spPr>
          <a:xfrm>
            <a:off x="86438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直接连接符 11">
            <a:extLst>
              <a:ext uri="{FF2B5EF4-FFF2-40B4-BE49-F238E27FC236}">
                <a16:creationId xmlns:a16="http://schemas.microsoft.com/office/drawing/2014/main" id="{C5A6E229-1A5F-4F0D-8553-B37EF8DE9E35}"/>
              </a:ext>
            </a:extLst>
          </p:cNvPr>
          <p:cNvCxnSpPr>
            <a:cxnSpLocks/>
          </p:cNvCxnSpPr>
          <p:nvPr/>
        </p:nvCxnSpPr>
        <p:spPr>
          <a:xfrm>
            <a:off x="87962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直接连接符 12">
            <a:extLst>
              <a:ext uri="{FF2B5EF4-FFF2-40B4-BE49-F238E27FC236}">
                <a16:creationId xmlns:a16="http://schemas.microsoft.com/office/drawing/2014/main" id="{970871F3-7EEA-4D8A-9222-28AF801064D4}"/>
              </a:ext>
            </a:extLst>
          </p:cNvPr>
          <p:cNvCxnSpPr>
            <a:cxnSpLocks/>
          </p:cNvCxnSpPr>
          <p:nvPr/>
        </p:nvCxnSpPr>
        <p:spPr>
          <a:xfrm>
            <a:off x="89486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直接连接符 13">
            <a:extLst>
              <a:ext uri="{FF2B5EF4-FFF2-40B4-BE49-F238E27FC236}">
                <a16:creationId xmlns:a16="http://schemas.microsoft.com/office/drawing/2014/main" id="{36A35C75-E569-4A5B-817D-99DA0014BD37}"/>
              </a:ext>
            </a:extLst>
          </p:cNvPr>
          <p:cNvCxnSpPr>
            <a:cxnSpLocks/>
          </p:cNvCxnSpPr>
          <p:nvPr/>
        </p:nvCxnSpPr>
        <p:spPr>
          <a:xfrm>
            <a:off x="91010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直接连接符 14">
            <a:extLst>
              <a:ext uri="{FF2B5EF4-FFF2-40B4-BE49-F238E27FC236}">
                <a16:creationId xmlns:a16="http://schemas.microsoft.com/office/drawing/2014/main" id="{35977732-42B2-48D5-AAA1-BB79B2F659CF}"/>
              </a:ext>
            </a:extLst>
          </p:cNvPr>
          <p:cNvCxnSpPr>
            <a:cxnSpLocks/>
          </p:cNvCxnSpPr>
          <p:nvPr/>
        </p:nvCxnSpPr>
        <p:spPr>
          <a:xfrm>
            <a:off x="92534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cxnSp>
        <p:nvCxnSpPr>
          <p:cNvPr id="16" name="直接连接符 15">
            <a:extLst>
              <a:ext uri="{FF2B5EF4-FFF2-40B4-BE49-F238E27FC236}">
                <a16:creationId xmlns:a16="http://schemas.microsoft.com/office/drawing/2014/main" id="{FE31683F-A2B3-4F1C-B647-E0850BA645C3}"/>
              </a:ext>
            </a:extLst>
          </p:cNvPr>
          <p:cNvCxnSpPr>
            <a:cxnSpLocks/>
          </p:cNvCxnSpPr>
          <p:nvPr/>
        </p:nvCxnSpPr>
        <p:spPr>
          <a:xfrm>
            <a:off x="94058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直接连接符 16">
            <a:extLst>
              <a:ext uri="{FF2B5EF4-FFF2-40B4-BE49-F238E27FC236}">
                <a16:creationId xmlns:a16="http://schemas.microsoft.com/office/drawing/2014/main" id="{FA0DD6F5-8308-4100-961D-DC9A1B0BB45E}"/>
              </a:ext>
            </a:extLst>
          </p:cNvPr>
          <p:cNvCxnSpPr>
            <a:cxnSpLocks/>
          </p:cNvCxnSpPr>
          <p:nvPr/>
        </p:nvCxnSpPr>
        <p:spPr>
          <a:xfrm>
            <a:off x="95582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cxnSp>
        <p:nvCxnSpPr>
          <p:cNvPr id="18" name="直接连接符 17">
            <a:extLst>
              <a:ext uri="{FF2B5EF4-FFF2-40B4-BE49-F238E27FC236}">
                <a16:creationId xmlns:a16="http://schemas.microsoft.com/office/drawing/2014/main" id="{9BEF4243-9232-4ED1-A555-A5C10455D819}"/>
              </a:ext>
            </a:extLst>
          </p:cNvPr>
          <p:cNvCxnSpPr>
            <a:cxnSpLocks/>
          </p:cNvCxnSpPr>
          <p:nvPr/>
        </p:nvCxnSpPr>
        <p:spPr>
          <a:xfrm>
            <a:off x="97106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直接连接符 18">
            <a:extLst>
              <a:ext uri="{FF2B5EF4-FFF2-40B4-BE49-F238E27FC236}">
                <a16:creationId xmlns:a16="http://schemas.microsoft.com/office/drawing/2014/main" id="{7E6B1957-D6ED-4A57-A3F8-EF826A39837C}"/>
              </a:ext>
            </a:extLst>
          </p:cNvPr>
          <p:cNvCxnSpPr>
            <a:cxnSpLocks/>
          </p:cNvCxnSpPr>
          <p:nvPr/>
        </p:nvCxnSpPr>
        <p:spPr>
          <a:xfrm>
            <a:off x="98630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cxnSp>
        <p:nvCxnSpPr>
          <p:cNvPr id="20" name="直接连接符 19">
            <a:extLst>
              <a:ext uri="{FF2B5EF4-FFF2-40B4-BE49-F238E27FC236}">
                <a16:creationId xmlns:a16="http://schemas.microsoft.com/office/drawing/2014/main" id="{97D1D800-A7B9-4335-B783-94B263473BCE}"/>
              </a:ext>
            </a:extLst>
          </p:cNvPr>
          <p:cNvCxnSpPr>
            <a:cxnSpLocks/>
          </p:cNvCxnSpPr>
          <p:nvPr/>
        </p:nvCxnSpPr>
        <p:spPr>
          <a:xfrm>
            <a:off x="100154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直接连接符 20">
            <a:extLst>
              <a:ext uri="{FF2B5EF4-FFF2-40B4-BE49-F238E27FC236}">
                <a16:creationId xmlns:a16="http://schemas.microsoft.com/office/drawing/2014/main" id="{BE3B4059-0F98-493D-B7D0-287F6F1CDE98}"/>
              </a:ext>
            </a:extLst>
          </p:cNvPr>
          <p:cNvCxnSpPr>
            <a:cxnSpLocks/>
          </p:cNvCxnSpPr>
          <p:nvPr/>
        </p:nvCxnSpPr>
        <p:spPr>
          <a:xfrm>
            <a:off x="101678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直接连接符 21">
            <a:extLst>
              <a:ext uri="{FF2B5EF4-FFF2-40B4-BE49-F238E27FC236}">
                <a16:creationId xmlns:a16="http://schemas.microsoft.com/office/drawing/2014/main" id="{1B21672E-2E2B-4071-B29E-10517D2A58B3}"/>
              </a:ext>
            </a:extLst>
          </p:cNvPr>
          <p:cNvCxnSpPr>
            <a:cxnSpLocks/>
          </p:cNvCxnSpPr>
          <p:nvPr/>
        </p:nvCxnSpPr>
        <p:spPr>
          <a:xfrm>
            <a:off x="103202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直接连接符 22">
            <a:extLst>
              <a:ext uri="{FF2B5EF4-FFF2-40B4-BE49-F238E27FC236}">
                <a16:creationId xmlns:a16="http://schemas.microsoft.com/office/drawing/2014/main" id="{6E733AC2-ECC4-42FE-BC68-8B49B9D754C5}"/>
              </a:ext>
            </a:extLst>
          </p:cNvPr>
          <p:cNvCxnSpPr>
            <a:cxnSpLocks/>
          </p:cNvCxnSpPr>
          <p:nvPr/>
        </p:nvCxnSpPr>
        <p:spPr>
          <a:xfrm>
            <a:off x="104726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cxnSp>
        <p:nvCxnSpPr>
          <p:cNvPr id="28" name="直接连接符 27">
            <a:extLst>
              <a:ext uri="{FF2B5EF4-FFF2-40B4-BE49-F238E27FC236}">
                <a16:creationId xmlns:a16="http://schemas.microsoft.com/office/drawing/2014/main" id="{D76C5949-8BC3-445B-B5AB-E1C96A13C302}"/>
              </a:ext>
            </a:extLst>
          </p:cNvPr>
          <p:cNvCxnSpPr>
            <a:cxnSpLocks/>
          </p:cNvCxnSpPr>
          <p:nvPr/>
        </p:nvCxnSpPr>
        <p:spPr>
          <a:xfrm>
            <a:off x="106250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直接连接符 28">
            <a:extLst>
              <a:ext uri="{FF2B5EF4-FFF2-40B4-BE49-F238E27FC236}">
                <a16:creationId xmlns:a16="http://schemas.microsoft.com/office/drawing/2014/main" id="{1F611897-1964-400B-A2D6-68365CCBC89D}"/>
              </a:ext>
            </a:extLst>
          </p:cNvPr>
          <p:cNvCxnSpPr>
            <a:cxnSpLocks/>
          </p:cNvCxnSpPr>
          <p:nvPr/>
        </p:nvCxnSpPr>
        <p:spPr>
          <a:xfrm>
            <a:off x="107774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cxnSp>
        <p:nvCxnSpPr>
          <p:cNvPr id="30" name="直接连接符 29">
            <a:extLst>
              <a:ext uri="{FF2B5EF4-FFF2-40B4-BE49-F238E27FC236}">
                <a16:creationId xmlns:a16="http://schemas.microsoft.com/office/drawing/2014/main" id="{E324C9B3-7C90-489A-B718-3271A1EA706E}"/>
              </a:ext>
            </a:extLst>
          </p:cNvPr>
          <p:cNvCxnSpPr>
            <a:cxnSpLocks/>
          </p:cNvCxnSpPr>
          <p:nvPr/>
        </p:nvCxnSpPr>
        <p:spPr>
          <a:xfrm>
            <a:off x="10929815" y="3456346"/>
            <a:ext cx="0" cy="1719385"/>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496939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52E7D-5385-49E1-97C8-70812B969C13}"/>
              </a:ext>
            </a:extLst>
          </p:cNvPr>
          <p:cNvSpPr>
            <a:spLocks noGrp="1"/>
          </p:cNvSpPr>
          <p:nvPr>
            <p:ph type="title"/>
          </p:nvPr>
        </p:nvSpPr>
        <p:spPr/>
        <p:txBody>
          <a:bodyPr/>
          <a:lstStyle/>
          <a:p>
            <a:pPr>
              <a:spcBef>
                <a:spcPct val="20000"/>
              </a:spcBef>
              <a:spcAft>
                <a:spcPts val="20"/>
              </a:spcAft>
            </a:pPr>
            <a:r>
              <a:rPr lang="zh-CN" altLang="en-US" dirty="0">
                <a:latin typeface="+mn-lt"/>
                <a:ea typeface="+mn-ea"/>
                <a:cs typeface="+mn-ea"/>
                <a:sym typeface="+mn-lt"/>
              </a:rPr>
              <a:t>函数</a:t>
            </a:r>
            <a:r>
              <a:rPr lang="en-US" altLang="zh-CN" dirty="0">
                <a:latin typeface="+mn-lt"/>
                <a:ea typeface="+mn-ea"/>
                <a:cs typeface="+mn-ea"/>
                <a:sym typeface="+mn-lt"/>
              </a:rPr>
              <a:t>mat2huff</a:t>
            </a:r>
            <a:r>
              <a:rPr lang="zh-CN" altLang="en-US" dirty="0">
                <a:latin typeface="+mn-lt"/>
                <a:ea typeface="+mn-ea"/>
                <a:cs typeface="+mn-ea"/>
                <a:sym typeface="+mn-lt"/>
              </a:rPr>
              <a:t>和</a:t>
            </a:r>
            <a:r>
              <a:rPr lang="en-US" altLang="zh-CN" dirty="0" err="1">
                <a:latin typeface="+mn-lt"/>
                <a:ea typeface="+mn-ea"/>
                <a:cs typeface="+mn-ea"/>
                <a:sym typeface="+mn-lt"/>
              </a:rPr>
              <a:t>imratio</a:t>
            </a:r>
            <a:endParaRPr lang="zh-CN" altLang="en-US" dirty="0">
              <a:latin typeface="+mn-lt"/>
              <a:ea typeface="+mn-ea"/>
              <a:cs typeface="+mn-ea"/>
              <a:sym typeface="+mn-lt"/>
            </a:endParaRPr>
          </a:p>
        </p:txBody>
      </p:sp>
      <p:sp>
        <p:nvSpPr>
          <p:cNvPr id="3" name="内容占位符 2">
            <a:extLst>
              <a:ext uri="{FF2B5EF4-FFF2-40B4-BE49-F238E27FC236}">
                <a16:creationId xmlns:a16="http://schemas.microsoft.com/office/drawing/2014/main" id="{79412490-E54D-4FB2-B349-CC10B9D400FB}"/>
              </a:ext>
            </a:extLst>
          </p:cNvPr>
          <p:cNvSpPr>
            <a:spLocks noGrp="1"/>
          </p:cNvSpPr>
          <p:nvPr>
            <p:ph idx="1"/>
          </p:nvPr>
        </p:nvSpPr>
        <p:spPr/>
        <p:txBody>
          <a:bodyPr/>
          <a:lstStyle/>
          <a:p>
            <a:pPr marL="0" indent="0">
              <a:spcBef>
                <a:spcPts val="20"/>
              </a:spcBef>
              <a:spcAft>
                <a:spcPts val="20"/>
              </a:spcAft>
              <a:buNone/>
            </a:pPr>
            <a:r>
              <a:rPr lang="en-US" altLang="zh-CN" dirty="0">
                <a:cs typeface="+mn-ea"/>
                <a:sym typeface="+mn-lt"/>
              </a:rPr>
              <a:t>&gt;&gt; h3f2=mat2huff(f2)</a:t>
            </a:r>
          </a:p>
          <a:p>
            <a:pPr marL="0" indent="0">
              <a:spcBef>
                <a:spcPts val="20"/>
              </a:spcBef>
              <a:spcAft>
                <a:spcPts val="20"/>
              </a:spcAft>
              <a:buNone/>
            </a:pPr>
            <a:endParaRPr lang="en-US" altLang="zh-CN" dirty="0">
              <a:cs typeface="+mn-ea"/>
              <a:sym typeface="+mn-lt"/>
            </a:endParaRPr>
          </a:p>
          <a:p>
            <a:pPr marL="0" indent="0">
              <a:spcBef>
                <a:spcPts val="20"/>
              </a:spcBef>
              <a:spcAft>
                <a:spcPts val="20"/>
              </a:spcAft>
              <a:buNone/>
            </a:pPr>
            <a:r>
              <a:rPr lang="en-US" altLang="zh-CN" dirty="0">
                <a:cs typeface="+mn-ea"/>
                <a:sym typeface="+mn-lt"/>
              </a:rPr>
              <a:t>h3f2 = </a:t>
            </a:r>
          </a:p>
          <a:p>
            <a:pPr marL="0" indent="0">
              <a:spcBef>
                <a:spcPts val="20"/>
              </a:spcBef>
              <a:spcAft>
                <a:spcPts val="20"/>
              </a:spcAft>
              <a:buNone/>
            </a:pPr>
            <a:endParaRPr lang="en-US" altLang="zh-CN" dirty="0">
              <a:cs typeface="+mn-ea"/>
              <a:sym typeface="+mn-lt"/>
            </a:endParaRPr>
          </a:p>
          <a:p>
            <a:pPr marL="0" indent="0">
              <a:spcBef>
                <a:spcPts val="20"/>
              </a:spcBef>
              <a:spcAft>
                <a:spcPts val="20"/>
              </a:spcAft>
              <a:buNone/>
            </a:pPr>
            <a:r>
              <a:rPr lang="en-US" altLang="zh-CN" dirty="0">
                <a:cs typeface="+mn-ea"/>
                <a:sym typeface="+mn-lt"/>
              </a:rPr>
              <a:t>    size: [4 4]</a:t>
            </a:r>
          </a:p>
          <a:p>
            <a:pPr marL="0" indent="0">
              <a:spcBef>
                <a:spcPts val="20"/>
              </a:spcBef>
              <a:spcAft>
                <a:spcPts val="20"/>
              </a:spcAft>
              <a:buNone/>
            </a:pPr>
            <a:r>
              <a:rPr lang="en-US" altLang="zh-CN" dirty="0">
                <a:cs typeface="+mn-ea"/>
                <a:sym typeface="+mn-lt"/>
              </a:rPr>
              <a:t>    min: 32769</a:t>
            </a:r>
          </a:p>
          <a:p>
            <a:pPr marL="0" indent="0">
              <a:spcBef>
                <a:spcPts val="20"/>
              </a:spcBef>
              <a:spcAft>
                <a:spcPts val="20"/>
              </a:spcAft>
              <a:buNone/>
            </a:pPr>
            <a:r>
              <a:rPr lang="en-US" altLang="zh-CN" dirty="0">
                <a:cs typeface="+mn-ea"/>
                <a:sym typeface="+mn-lt"/>
              </a:rPr>
              <a:t>    hist: [3 8 2 3]</a:t>
            </a:r>
          </a:p>
          <a:p>
            <a:pPr marL="0" indent="0">
              <a:spcBef>
                <a:spcPts val="20"/>
              </a:spcBef>
              <a:spcAft>
                <a:spcPts val="20"/>
              </a:spcAft>
              <a:buNone/>
            </a:pPr>
            <a:r>
              <a:rPr lang="en-US" altLang="zh-CN" dirty="0">
                <a:cs typeface="+mn-ea"/>
                <a:sym typeface="+mn-lt"/>
              </a:rPr>
              <a:t>    code: [43867 1944]</a:t>
            </a:r>
            <a:endParaRPr lang="zh-CN" altLang="en-US" dirty="0">
              <a:cs typeface="+mn-ea"/>
              <a:sym typeface="+mn-lt"/>
            </a:endParaRPr>
          </a:p>
        </p:txBody>
      </p:sp>
      <p:sp>
        <p:nvSpPr>
          <p:cNvPr id="7" name="矩形 6">
            <a:extLst>
              <a:ext uri="{FF2B5EF4-FFF2-40B4-BE49-F238E27FC236}">
                <a16:creationId xmlns:a16="http://schemas.microsoft.com/office/drawing/2014/main" id="{3C2D50F7-CFB8-4B8D-88EF-AF2F7E4427CA}"/>
              </a:ext>
            </a:extLst>
          </p:cNvPr>
          <p:cNvSpPr/>
          <p:nvPr/>
        </p:nvSpPr>
        <p:spPr>
          <a:xfrm>
            <a:off x="5441156" y="1527048"/>
            <a:ext cx="6096000" cy="2336409"/>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nSpc>
                <a:spcPct val="90000"/>
              </a:lnSpc>
              <a:spcBef>
                <a:spcPts val="20"/>
              </a:spcBef>
              <a:spcAft>
                <a:spcPts val="20"/>
              </a:spcAft>
            </a:pPr>
            <a:r>
              <a:rPr lang="en-US" altLang="zh-CN" dirty="0">
                <a:cs typeface="+mn-ea"/>
                <a:sym typeface="+mn-lt"/>
              </a:rPr>
              <a:t>h1f2 = </a:t>
            </a:r>
          </a:p>
          <a:p>
            <a:pPr>
              <a:lnSpc>
                <a:spcPct val="90000"/>
              </a:lnSpc>
              <a:spcBef>
                <a:spcPts val="20"/>
              </a:spcBef>
              <a:spcAft>
                <a:spcPts val="20"/>
              </a:spcAft>
            </a:pPr>
            <a:endParaRPr lang="en-US" altLang="zh-CN" dirty="0">
              <a:cs typeface="+mn-ea"/>
              <a:sym typeface="+mn-lt"/>
            </a:endParaRPr>
          </a:p>
          <a:p>
            <a:pPr>
              <a:lnSpc>
                <a:spcPct val="90000"/>
              </a:lnSpc>
              <a:spcBef>
                <a:spcPts val="20"/>
              </a:spcBef>
              <a:spcAft>
                <a:spcPts val="20"/>
              </a:spcAft>
            </a:pPr>
            <a:r>
              <a:rPr lang="en-US" altLang="zh-CN" dirty="0">
                <a:cs typeface="+mn-ea"/>
                <a:sym typeface="+mn-lt"/>
              </a:rPr>
              <a:t>  Columns 1 through 10</a:t>
            </a:r>
          </a:p>
          <a:p>
            <a:pPr>
              <a:lnSpc>
                <a:spcPct val="90000"/>
              </a:lnSpc>
              <a:spcBef>
                <a:spcPts val="20"/>
              </a:spcBef>
              <a:spcAft>
                <a:spcPts val="20"/>
              </a:spcAft>
            </a:pPr>
            <a:endParaRPr lang="en-US" altLang="zh-CN" dirty="0">
              <a:cs typeface="+mn-ea"/>
              <a:sym typeface="+mn-lt"/>
            </a:endParaRPr>
          </a:p>
          <a:p>
            <a:pPr>
              <a:lnSpc>
                <a:spcPct val="90000"/>
              </a:lnSpc>
              <a:spcBef>
                <a:spcPts val="20"/>
              </a:spcBef>
              <a:spcAft>
                <a:spcPts val="20"/>
              </a:spcAft>
            </a:pPr>
            <a:r>
              <a:rPr lang="en-US" altLang="zh-CN" dirty="0">
                <a:cs typeface="+mn-ea"/>
                <a:sym typeface="+mn-lt"/>
              </a:rPr>
              <a:t>    '1'    '010'    '1'    '011'    '010'    '1'    '1'    '011'    '00'    '00'</a:t>
            </a:r>
          </a:p>
          <a:p>
            <a:pPr>
              <a:lnSpc>
                <a:spcPct val="90000"/>
              </a:lnSpc>
              <a:spcBef>
                <a:spcPts val="20"/>
              </a:spcBef>
              <a:spcAft>
                <a:spcPts val="20"/>
              </a:spcAft>
            </a:pPr>
            <a:endParaRPr lang="en-US" altLang="zh-CN" dirty="0">
              <a:cs typeface="+mn-ea"/>
              <a:sym typeface="+mn-lt"/>
            </a:endParaRPr>
          </a:p>
          <a:p>
            <a:pPr>
              <a:lnSpc>
                <a:spcPct val="90000"/>
              </a:lnSpc>
              <a:spcBef>
                <a:spcPts val="20"/>
              </a:spcBef>
              <a:spcAft>
                <a:spcPts val="20"/>
              </a:spcAft>
            </a:pPr>
            <a:r>
              <a:rPr lang="en-US" altLang="zh-CN" dirty="0">
                <a:cs typeface="+mn-ea"/>
                <a:sym typeface="+mn-lt"/>
              </a:rPr>
              <a:t>  Columns 11 through 16</a:t>
            </a:r>
          </a:p>
          <a:p>
            <a:pPr>
              <a:lnSpc>
                <a:spcPct val="90000"/>
              </a:lnSpc>
              <a:spcBef>
                <a:spcPts val="20"/>
              </a:spcBef>
              <a:spcAft>
                <a:spcPts val="20"/>
              </a:spcAft>
            </a:pPr>
            <a:endParaRPr lang="en-US" altLang="zh-CN" dirty="0">
              <a:cs typeface="+mn-ea"/>
              <a:sym typeface="+mn-lt"/>
            </a:endParaRPr>
          </a:p>
          <a:p>
            <a:pPr>
              <a:lnSpc>
                <a:spcPct val="90000"/>
              </a:lnSpc>
              <a:spcBef>
                <a:spcPts val="20"/>
              </a:spcBef>
              <a:spcAft>
                <a:spcPts val="20"/>
              </a:spcAft>
            </a:pPr>
            <a:r>
              <a:rPr lang="en-US" altLang="zh-CN" dirty="0">
                <a:cs typeface="+mn-ea"/>
                <a:sym typeface="+mn-lt"/>
              </a:rPr>
              <a:t>    '011'    '1'    '1'    '00'    '1'    '1'</a:t>
            </a:r>
          </a:p>
        </p:txBody>
      </p:sp>
      <p:pic>
        <p:nvPicPr>
          <p:cNvPr id="5" name="图片 4">
            <a:extLst>
              <a:ext uri="{FF2B5EF4-FFF2-40B4-BE49-F238E27FC236}">
                <a16:creationId xmlns:a16="http://schemas.microsoft.com/office/drawing/2014/main" id="{199E7573-BA77-4572-9EC2-80E31B04FCD5}"/>
              </a:ext>
            </a:extLst>
          </p:cNvPr>
          <p:cNvPicPr>
            <a:picLocks noChangeAspect="1"/>
          </p:cNvPicPr>
          <p:nvPr/>
        </p:nvPicPr>
        <p:blipFill>
          <a:blip r:embed="rId3"/>
          <a:stretch>
            <a:fillRect/>
          </a:stretch>
        </p:blipFill>
        <p:spPr>
          <a:xfrm>
            <a:off x="5441156" y="3863457"/>
            <a:ext cx="2751428" cy="2448443"/>
          </a:xfrm>
          <a:prstGeom prst="rect">
            <a:avLst/>
          </a:prstGeom>
        </p:spPr>
      </p:pic>
      <p:sp>
        <p:nvSpPr>
          <p:cNvPr id="8" name="任意多边形: 形状 7">
            <a:extLst>
              <a:ext uri="{FF2B5EF4-FFF2-40B4-BE49-F238E27FC236}">
                <a16:creationId xmlns:a16="http://schemas.microsoft.com/office/drawing/2014/main" id="{E1E358E4-78B6-4310-9D29-E3C52426AA2F}"/>
              </a:ext>
            </a:extLst>
          </p:cNvPr>
          <p:cNvSpPr/>
          <p:nvPr/>
        </p:nvSpPr>
        <p:spPr>
          <a:xfrm>
            <a:off x="6127262" y="5257473"/>
            <a:ext cx="1735113" cy="878591"/>
          </a:xfrm>
          <a:custGeom>
            <a:avLst/>
            <a:gdLst>
              <a:gd name="connsiteX0" fmla="*/ 0 w 1735113"/>
              <a:gd name="connsiteY0" fmla="*/ 111696 h 878591"/>
              <a:gd name="connsiteX1" fmla="*/ 117230 w 1735113"/>
              <a:gd name="connsiteY1" fmla="*/ 119512 h 878591"/>
              <a:gd name="connsiteX2" fmla="*/ 78153 w 1735113"/>
              <a:gd name="connsiteY2" fmla="*/ 838527 h 878591"/>
              <a:gd name="connsiteX3" fmla="*/ 226646 w 1735113"/>
              <a:gd name="connsiteY3" fmla="*/ 80435 h 878591"/>
              <a:gd name="connsiteX4" fmla="*/ 343876 w 1735113"/>
              <a:gd name="connsiteY4" fmla="*/ 111696 h 878591"/>
              <a:gd name="connsiteX5" fmla="*/ 336061 w 1735113"/>
              <a:gd name="connsiteY5" fmla="*/ 791635 h 878591"/>
              <a:gd name="connsiteX6" fmla="*/ 492369 w 1735113"/>
              <a:gd name="connsiteY6" fmla="*/ 791635 h 878591"/>
              <a:gd name="connsiteX7" fmla="*/ 453292 w 1735113"/>
              <a:gd name="connsiteY7" fmla="*/ 80435 h 878591"/>
              <a:gd name="connsiteX8" fmla="*/ 789353 w 1735113"/>
              <a:gd name="connsiteY8" fmla="*/ 96065 h 878591"/>
              <a:gd name="connsiteX9" fmla="*/ 804984 w 1735113"/>
              <a:gd name="connsiteY9" fmla="*/ 791635 h 878591"/>
              <a:gd name="connsiteX10" fmla="*/ 922215 w 1735113"/>
              <a:gd name="connsiteY10" fmla="*/ 432127 h 878591"/>
              <a:gd name="connsiteX11" fmla="*/ 922215 w 1735113"/>
              <a:gd name="connsiteY11" fmla="*/ 64804 h 878591"/>
              <a:gd name="connsiteX12" fmla="*/ 1008184 w 1735113"/>
              <a:gd name="connsiteY12" fmla="*/ 72619 h 878591"/>
              <a:gd name="connsiteX13" fmla="*/ 1031630 w 1735113"/>
              <a:gd name="connsiteY13" fmla="*/ 447758 h 878591"/>
              <a:gd name="connsiteX14" fmla="*/ 1117600 w 1735113"/>
              <a:gd name="connsiteY14" fmla="*/ 96065 h 878591"/>
              <a:gd name="connsiteX15" fmla="*/ 1148861 w 1735113"/>
              <a:gd name="connsiteY15" fmla="*/ 768189 h 878591"/>
              <a:gd name="connsiteX16" fmla="*/ 1250461 w 1735113"/>
              <a:gd name="connsiteY16" fmla="*/ 88250 h 878591"/>
              <a:gd name="connsiteX17" fmla="*/ 1352061 w 1735113"/>
              <a:gd name="connsiteY17" fmla="*/ 80435 h 878591"/>
              <a:gd name="connsiteX18" fmla="*/ 1477107 w 1735113"/>
              <a:gd name="connsiteY18" fmla="*/ 80435 h 878591"/>
              <a:gd name="connsiteX19" fmla="*/ 1492738 w 1735113"/>
              <a:gd name="connsiteY19" fmla="*/ 424312 h 878591"/>
              <a:gd name="connsiteX20" fmla="*/ 1609969 w 1735113"/>
              <a:gd name="connsiteY20" fmla="*/ 103881 h 878591"/>
              <a:gd name="connsiteX21" fmla="*/ 1703753 w 1735113"/>
              <a:gd name="connsiteY21" fmla="*/ 111696 h 878591"/>
              <a:gd name="connsiteX22" fmla="*/ 1735015 w 1735113"/>
              <a:gd name="connsiteY22" fmla="*/ 275819 h 878591"/>
              <a:gd name="connsiteX23" fmla="*/ 1695938 w 1735113"/>
              <a:gd name="connsiteY23" fmla="*/ 150773 h 878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35113" h="878591">
                <a:moveTo>
                  <a:pt x="0" y="111696"/>
                </a:moveTo>
                <a:cubicBezTo>
                  <a:pt x="52102" y="55035"/>
                  <a:pt x="104205" y="-1626"/>
                  <a:pt x="117230" y="119512"/>
                </a:cubicBezTo>
                <a:cubicBezTo>
                  <a:pt x="130255" y="240650"/>
                  <a:pt x="59917" y="845040"/>
                  <a:pt x="78153" y="838527"/>
                </a:cubicBezTo>
                <a:cubicBezTo>
                  <a:pt x="96389" y="832014"/>
                  <a:pt x="182359" y="201574"/>
                  <a:pt x="226646" y="80435"/>
                </a:cubicBezTo>
                <a:cubicBezTo>
                  <a:pt x="270933" y="-40704"/>
                  <a:pt x="325640" y="-6837"/>
                  <a:pt x="343876" y="111696"/>
                </a:cubicBezTo>
                <a:cubicBezTo>
                  <a:pt x="362112" y="230229"/>
                  <a:pt x="311312" y="678312"/>
                  <a:pt x="336061" y="791635"/>
                </a:cubicBezTo>
                <a:cubicBezTo>
                  <a:pt x="360810" y="904958"/>
                  <a:pt x="472831" y="910168"/>
                  <a:pt x="492369" y="791635"/>
                </a:cubicBezTo>
                <a:cubicBezTo>
                  <a:pt x="511908" y="673102"/>
                  <a:pt x="403795" y="196363"/>
                  <a:pt x="453292" y="80435"/>
                </a:cubicBezTo>
                <a:cubicBezTo>
                  <a:pt x="502789" y="-35493"/>
                  <a:pt x="730738" y="-22468"/>
                  <a:pt x="789353" y="96065"/>
                </a:cubicBezTo>
                <a:cubicBezTo>
                  <a:pt x="847968" y="214598"/>
                  <a:pt x="782840" y="735625"/>
                  <a:pt x="804984" y="791635"/>
                </a:cubicBezTo>
                <a:cubicBezTo>
                  <a:pt x="827128" y="847645"/>
                  <a:pt x="902677" y="553265"/>
                  <a:pt x="922215" y="432127"/>
                </a:cubicBezTo>
                <a:cubicBezTo>
                  <a:pt x="941753" y="310989"/>
                  <a:pt x="907887" y="124722"/>
                  <a:pt x="922215" y="64804"/>
                </a:cubicBezTo>
                <a:cubicBezTo>
                  <a:pt x="936543" y="4886"/>
                  <a:pt x="989948" y="8793"/>
                  <a:pt x="1008184" y="72619"/>
                </a:cubicBezTo>
                <a:cubicBezTo>
                  <a:pt x="1026420" y="136445"/>
                  <a:pt x="1013394" y="443850"/>
                  <a:pt x="1031630" y="447758"/>
                </a:cubicBezTo>
                <a:cubicBezTo>
                  <a:pt x="1049866" y="451666"/>
                  <a:pt x="1098062" y="42660"/>
                  <a:pt x="1117600" y="96065"/>
                </a:cubicBezTo>
                <a:cubicBezTo>
                  <a:pt x="1137138" y="149470"/>
                  <a:pt x="1126718" y="769491"/>
                  <a:pt x="1148861" y="768189"/>
                </a:cubicBezTo>
                <a:cubicBezTo>
                  <a:pt x="1171004" y="766887"/>
                  <a:pt x="1216594" y="202876"/>
                  <a:pt x="1250461" y="88250"/>
                </a:cubicBezTo>
                <a:cubicBezTo>
                  <a:pt x="1284328" y="-26376"/>
                  <a:pt x="1314287" y="81737"/>
                  <a:pt x="1352061" y="80435"/>
                </a:cubicBezTo>
                <a:cubicBezTo>
                  <a:pt x="1389835" y="79132"/>
                  <a:pt x="1453661" y="23122"/>
                  <a:pt x="1477107" y="80435"/>
                </a:cubicBezTo>
                <a:cubicBezTo>
                  <a:pt x="1500553" y="137748"/>
                  <a:pt x="1470594" y="420404"/>
                  <a:pt x="1492738" y="424312"/>
                </a:cubicBezTo>
                <a:cubicBezTo>
                  <a:pt x="1514882" y="428220"/>
                  <a:pt x="1574800" y="155984"/>
                  <a:pt x="1609969" y="103881"/>
                </a:cubicBezTo>
                <a:cubicBezTo>
                  <a:pt x="1645138" y="51778"/>
                  <a:pt x="1682912" y="83040"/>
                  <a:pt x="1703753" y="111696"/>
                </a:cubicBezTo>
                <a:cubicBezTo>
                  <a:pt x="1724594" y="140352"/>
                  <a:pt x="1736317" y="269306"/>
                  <a:pt x="1735015" y="275819"/>
                </a:cubicBezTo>
                <a:cubicBezTo>
                  <a:pt x="1733713" y="282332"/>
                  <a:pt x="1714825" y="216552"/>
                  <a:pt x="1695938" y="15077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AD545E77-AC08-4365-B2B8-8152DA545246}"/>
              </a:ext>
            </a:extLst>
          </p:cNvPr>
          <p:cNvSpPr txBox="1"/>
          <p:nvPr/>
        </p:nvSpPr>
        <p:spPr>
          <a:xfrm>
            <a:off x="521677" y="5235103"/>
            <a:ext cx="4736123"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a:t>10101011010110110000011110011</a:t>
            </a:r>
            <a:endParaRPr lang="zh-CN" altLang="en-US" sz="2400" dirty="0"/>
          </a:p>
        </p:txBody>
      </p:sp>
    </p:spTree>
    <p:extLst>
      <p:ext uri="{BB962C8B-B14F-4D97-AF65-F5344CB8AC3E}">
        <p14:creationId xmlns:p14="http://schemas.microsoft.com/office/powerpoint/2010/main" val="183421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52E7D-5385-49E1-97C8-70812B969C13}"/>
              </a:ext>
            </a:extLst>
          </p:cNvPr>
          <p:cNvSpPr>
            <a:spLocks noGrp="1"/>
          </p:cNvSpPr>
          <p:nvPr>
            <p:ph type="title"/>
          </p:nvPr>
        </p:nvSpPr>
        <p:spPr/>
        <p:txBody>
          <a:bodyPr/>
          <a:lstStyle/>
          <a:p>
            <a:pPr>
              <a:spcBef>
                <a:spcPct val="20000"/>
              </a:spcBef>
              <a:spcAft>
                <a:spcPts val="20"/>
              </a:spcAft>
            </a:pPr>
            <a:r>
              <a:rPr lang="zh-CN" altLang="en-US" dirty="0">
                <a:latin typeface="+mn-lt"/>
                <a:ea typeface="+mn-ea"/>
                <a:cs typeface="+mn-ea"/>
                <a:sym typeface="+mn-lt"/>
              </a:rPr>
              <a:t>函数</a:t>
            </a:r>
            <a:r>
              <a:rPr lang="en-US" altLang="zh-CN" dirty="0">
                <a:latin typeface="+mn-lt"/>
                <a:ea typeface="+mn-ea"/>
                <a:cs typeface="+mn-ea"/>
                <a:sym typeface="+mn-lt"/>
              </a:rPr>
              <a:t>mat2huff</a:t>
            </a:r>
            <a:r>
              <a:rPr lang="zh-CN" altLang="en-US" dirty="0">
                <a:latin typeface="+mn-lt"/>
                <a:ea typeface="+mn-ea"/>
                <a:cs typeface="+mn-ea"/>
                <a:sym typeface="+mn-lt"/>
              </a:rPr>
              <a:t>和</a:t>
            </a:r>
            <a:r>
              <a:rPr lang="en-US" altLang="zh-CN" dirty="0" err="1">
                <a:latin typeface="+mn-lt"/>
                <a:ea typeface="+mn-ea"/>
                <a:cs typeface="+mn-ea"/>
                <a:sym typeface="+mn-lt"/>
              </a:rPr>
              <a:t>imratio</a:t>
            </a:r>
            <a:endParaRPr lang="zh-CN" altLang="en-US" dirty="0">
              <a:latin typeface="+mn-lt"/>
              <a:ea typeface="+mn-ea"/>
              <a:cs typeface="+mn-ea"/>
              <a:sym typeface="+mn-lt"/>
            </a:endParaRPr>
          </a:p>
        </p:txBody>
      </p:sp>
      <p:sp>
        <p:nvSpPr>
          <p:cNvPr id="3" name="内容占位符 2">
            <a:extLst>
              <a:ext uri="{FF2B5EF4-FFF2-40B4-BE49-F238E27FC236}">
                <a16:creationId xmlns:a16="http://schemas.microsoft.com/office/drawing/2014/main" id="{79412490-E54D-4FB2-B349-CC10B9D400FB}"/>
              </a:ext>
            </a:extLst>
          </p:cNvPr>
          <p:cNvSpPr>
            <a:spLocks noGrp="1"/>
          </p:cNvSpPr>
          <p:nvPr>
            <p:ph idx="1"/>
          </p:nvPr>
        </p:nvSpPr>
        <p:spPr/>
        <p:txBody>
          <a:bodyPr/>
          <a:lstStyle/>
          <a:p>
            <a:pPr marL="0" indent="0">
              <a:spcBef>
                <a:spcPts val="20"/>
              </a:spcBef>
              <a:spcAft>
                <a:spcPts val="20"/>
              </a:spcAft>
              <a:buNone/>
            </a:pPr>
            <a:r>
              <a:rPr lang="en-US" altLang="zh-CN" dirty="0">
                <a:cs typeface="+mn-ea"/>
                <a:sym typeface="+mn-lt"/>
              </a:rPr>
              <a:t>&gt;&gt; h3f2=mat2huff(f2)</a:t>
            </a:r>
          </a:p>
          <a:p>
            <a:pPr marL="0" indent="0">
              <a:spcBef>
                <a:spcPts val="20"/>
              </a:spcBef>
              <a:spcAft>
                <a:spcPts val="20"/>
              </a:spcAft>
              <a:buNone/>
            </a:pPr>
            <a:endParaRPr lang="en-US" altLang="zh-CN" dirty="0">
              <a:cs typeface="+mn-ea"/>
              <a:sym typeface="+mn-lt"/>
            </a:endParaRPr>
          </a:p>
          <a:p>
            <a:pPr marL="0" indent="0">
              <a:spcBef>
                <a:spcPts val="20"/>
              </a:spcBef>
              <a:spcAft>
                <a:spcPts val="20"/>
              </a:spcAft>
              <a:buNone/>
            </a:pPr>
            <a:r>
              <a:rPr lang="en-US" altLang="zh-CN" dirty="0">
                <a:cs typeface="+mn-ea"/>
                <a:sym typeface="+mn-lt"/>
              </a:rPr>
              <a:t>h3f2 = </a:t>
            </a:r>
          </a:p>
          <a:p>
            <a:pPr marL="0" indent="0">
              <a:spcBef>
                <a:spcPts val="20"/>
              </a:spcBef>
              <a:spcAft>
                <a:spcPts val="20"/>
              </a:spcAft>
              <a:buNone/>
            </a:pPr>
            <a:endParaRPr lang="en-US" altLang="zh-CN" dirty="0">
              <a:cs typeface="+mn-ea"/>
              <a:sym typeface="+mn-lt"/>
            </a:endParaRPr>
          </a:p>
          <a:p>
            <a:pPr marL="0" indent="0">
              <a:spcBef>
                <a:spcPts val="20"/>
              </a:spcBef>
              <a:spcAft>
                <a:spcPts val="20"/>
              </a:spcAft>
              <a:buNone/>
            </a:pPr>
            <a:r>
              <a:rPr lang="en-US" altLang="zh-CN" dirty="0">
                <a:cs typeface="+mn-ea"/>
                <a:sym typeface="+mn-lt"/>
              </a:rPr>
              <a:t>    size: [4 4]</a:t>
            </a:r>
          </a:p>
          <a:p>
            <a:pPr marL="0" indent="0">
              <a:spcBef>
                <a:spcPts val="20"/>
              </a:spcBef>
              <a:spcAft>
                <a:spcPts val="20"/>
              </a:spcAft>
              <a:buNone/>
            </a:pPr>
            <a:r>
              <a:rPr lang="en-US" altLang="zh-CN" dirty="0">
                <a:cs typeface="+mn-ea"/>
                <a:sym typeface="+mn-lt"/>
              </a:rPr>
              <a:t>    min: 32769</a:t>
            </a:r>
          </a:p>
          <a:p>
            <a:pPr marL="0" indent="0">
              <a:spcBef>
                <a:spcPts val="20"/>
              </a:spcBef>
              <a:spcAft>
                <a:spcPts val="20"/>
              </a:spcAft>
              <a:buNone/>
            </a:pPr>
            <a:r>
              <a:rPr lang="en-US" altLang="zh-CN" dirty="0">
                <a:cs typeface="+mn-ea"/>
                <a:sym typeface="+mn-lt"/>
              </a:rPr>
              <a:t>    hist: [3 8 2 3]</a:t>
            </a:r>
          </a:p>
          <a:p>
            <a:pPr marL="0" indent="0">
              <a:spcBef>
                <a:spcPts val="20"/>
              </a:spcBef>
              <a:spcAft>
                <a:spcPts val="20"/>
              </a:spcAft>
              <a:buNone/>
            </a:pPr>
            <a:r>
              <a:rPr lang="en-US" altLang="zh-CN" dirty="0">
                <a:cs typeface="+mn-ea"/>
                <a:sym typeface="+mn-lt"/>
              </a:rPr>
              <a:t>    code: [43867 1944]</a:t>
            </a:r>
            <a:endParaRPr lang="zh-CN" altLang="en-US" dirty="0">
              <a:cs typeface="+mn-ea"/>
              <a:sym typeface="+mn-lt"/>
            </a:endParaRPr>
          </a:p>
        </p:txBody>
      </p:sp>
      <p:pic>
        <p:nvPicPr>
          <p:cNvPr id="5" name="图片 4">
            <a:extLst>
              <a:ext uri="{FF2B5EF4-FFF2-40B4-BE49-F238E27FC236}">
                <a16:creationId xmlns:a16="http://schemas.microsoft.com/office/drawing/2014/main" id="{C0B1400D-9D20-4A7B-8204-5E6CA53DA542}"/>
              </a:ext>
            </a:extLst>
          </p:cNvPr>
          <p:cNvPicPr>
            <a:picLocks noChangeAspect="1"/>
          </p:cNvPicPr>
          <p:nvPr/>
        </p:nvPicPr>
        <p:blipFill>
          <a:blip r:embed="rId3"/>
          <a:stretch>
            <a:fillRect/>
          </a:stretch>
        </p:blipFill>
        <p:spPr>
          <a:xfrm>
            <a:off x="4865298" y="1919122"/>
            <a:ext cx="6766186" cy="1869112"/>
          </a:xfrm>
          <a:prstGeom prst="rect">
            <a:avLst/>
          </a:prstGeom>
        </p:spPr>
      </p:pic>
      <p:pic>
        <p:nvPicPr>
          <p:cNvPr id="6" name="图片 5">
            <a:extLst>
              <a:ext uri="{FF2B5EF4-FFF2-40B4-BE49-F238E27FC236}">
                <a16:creationId xmlns:a16="http://schemas.microsoft.com/office/drawing/2014/main" id="{650B9331-9500-43FD-8761-65FACBDE1A18}"/>
              </a:ext>
            </a:extLst>
          </p:cNvPr>
          <p:cNvPicPr>
            <a:picLocks noChangeAspect="1"/>
          </p:cNvPicPr>
          <p:nvPr/>
        </p:nvPicPr>
        <p:blipFill>
          <a:blip r:embed="rId4"/>
          <a:stretch>
            <a:fillRect/>
          </a:stretch>
        </p:blipFill>
        <p:spPr>
          <a:xfrm>
            <a:off x="7085163" y="4241528"/>
            <a:ext cx="2566448" cy="21638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65854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20"/>
              </a:spcBef>
              <a:spcAft>
                <a:spcPts val="2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2" name="Rectangle 11">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20"/>
              </a:spcBef>
              <a:spcAft>
                <a:spcPts val="2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4" name="标题 3">
            <a:extLst>
              <a:ext uri="{FF2B5EF4-FFF2-40B4-BE49-F238E27FC236}">
                <a16:creationId xmlns:a16="http://schemas.microsoft.com/office/drawing/2014/main" id="{38E602B5-087E-40EB-BDFD-3EE1E2ED513D}"/>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spcBef>
                <a:spcPct val="20000"/>
              </a:spcBef>
              <a:spcAft>
                <a:spcPts val="20"/>
              </a:spcAft>
            </a:pPr>
            <a:r>
              <a:rPr lang="zh-CN" altLang="en-US" sz="5800" kern="1200" dirty="0">
                <a:solidFill>
                  <a:schemeClr val="tx1"/>
                </a:solidFill>
                <a:latin typeface="+mn-lt"/>
                <a:ea typeface="+mn-ea"/>
                <a:cs typeface="+mn-ea"/>
                <a:sym typeface="+mn-lt"/>
              </a:rPr>
              <a:t>本章概述</a:t>
            </a:r>
          </a:p>
        </p:txBody>
      </p:sp>
      <p:sp>
        <p:nvSpPr>
          <p:cNvPr id="5" name="内容占位符 4">
            <a:extLst>
              <a:ext uri="{FF2B5EF4-FFF2-40B4-BE49-F238E27FC236}">
                <a16:creationId xmlns:a16="http://schemas.microsoft.com/office/drawing/2014/main" id="{1187DB8D-2E55-40E1-A4DE-CDB83EF6BDE8}"/>
              </a:ext>
            </a:extLst>
          </p:cNvPr>
          <p:cNvSpPr>
            <a:spLocks noGrp="1"/>
          </p:cNvSpPr>
          <p:nvPr>
            <p:ph idx="1"/>
          </p:nvPr>
        </p:nvSpPr>
        <p:spPr>
          <a:xfrm>
            <a:off x="1524000" y="4256436"/>
            <a:ext cx="9144000" cy="1600818"/>
          </a:xfrm>
        </p:spPr>
        <p:txBody>
          <a:bodyPr vert="horz" lIns="91440" tIns="45720" rIns="91440" bIns="45720" rtlCol="0">
            <a:normAutofit/>
          </a:bodyPr>
          <a:lstStyle/>
          <a:p>
            <a:pPr marL="0" indent="0" algn="ctr">
              <a:spcBef>
                <a:spcPts val="20"/>
              </a:spcBef>
              <a:spcAft>
                <a:spcPts val="20"/>
              </a:spcAft>
              <a:buNone/>
            </a:pPr>
            <a:r>
              <a:rPr lang="zh-CN" altLang="en-US" sz="2400" b="1" dirty="0">
                <a:solidFill>
                  <a:schemeClr val="accent5">
                    <a:lumMod val="60000"/>
                    <a:lumOff val="40000"/>
                  </a:schemeClr>
                </a:solidFill>
                <a:cs typeface="+mn-ea"/>
                <a:sym typeface="+mn-lt"/>
              </a:rPr>
              <a:t>本章通过学习图像压缩理论及模型，了解图像编码常用方法，教学重点在于行程编码，</a:t>
            </a:r>
            <a:r>
              <a:rPr lang="en-US" altLang="zh-CN" sz="2400" b="1" dirty="0">
                <a:solidFill>
                  <a:schemeClr val="accent5">
                    <a:lumMod val="60000"/>
                    <a:lumOff val="40000"/>
                  </a:schemeClr>
                </a:solidFill>
                <a:cs typeface="+mn-ea"/>
                <a:sym typeface="+mn-lt"/>
              </a:rPr>
              <a:t>Huffman </a:t>
            </a:r>
            <a:r>
              <a:rPr lang="zh-CN" altLang="en-US" sz="2400" b="1" dirty="0">
                <a:solidFill>
                  <a:schemeClr val="accent5">
                    <a:lumMod val="60000"/>
                    <a:lumOff val="40000"/>
                  </a:schemeClr>
                </a:solidFill>
                <a:cs typeface="+mn-ea"/>
                <a:sym typeface="+mn-lt"/>
              </a:rPr>
              <a:t>编码，无损预测编码的原理概念。</a:t>
            </a:r>
          </a:p>
        </p:txBody>
      </p:sp>
      <p:cxnSp>
        <p:nvCxnSpPr>
          <p:cNvPr id="14" name="Straight Connector 13">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941671"/>
      </p:ext>
    </p:extLst>
  </p:cSld>
  <p:clrMapOvr>
    <a:overrideClrMapping bg1="dk1" tx1="lt1" bg2="dk2" tx2="lt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52E7D-5385-49E1-97C8-70812B969C13}"/>
              </a:ext>
            </a:extLst>
          </p:cNvPr>
          <p:cNvSpPr>
            <a:spLocks noGrp="1"/>
          </p:cNvSpPr>
          <p:nvPr>
            <p:ph type="title"/>
          </p:nvPr>
        </p:nvSpPr>
        <p:spPr/>
        <p:txBody>
          <a:bodyPr/>
          <a:lstStyle/>
          <a:p>
            <a:pPr>
              <a:spcBef>
                <a:spcPct val="20000"/>
              </a:spcBef>
              <a:spcAft>
                <a:spcPts val="20"/>
              </a:spcAft>
            </a:pPr>
            <a:r>
              <a:rPr lang="zh-CN" altLang="en-US" dirty="0">
                <a:latin typeface="+mn-lt"/>
                <a:ea typeface="+mn-ea"/>
                <a:cs typeface="+mn-ea"/>
                <a:sym typeface="+mn-lt"/>
              </a:rPr>
              <a:t>函数</a:t>
            </a:r>
            <a:r>
              <a:rPr lang="en-US" altLang="zh-CN" dirty="0">
                <a:latin typeface="+mn-lt"/>
                <a:ea typeface="+mn-ea"/>
                <a:cs typeface="+mn-ea"/>
                <a:sym typeface="+mn-lt"/>
              </a:rPr>
              <a:t>mat2huff</a:t>
            </a:r>
            <a:r>
              <a:rPr lang="zh-CN" altLang="en-US" dirty="0">
                <a:latin typeface="+mn-lt"/>
                <a:ea typeface="+mn-ea"/>
                <a:cs typeface="+mn-ea"/>
                <a:sym typeface="+mn-lt"/>
              </a:rPr>
              <a:t>和</a:t>
            </a:r>
            <a:r>
              <a:rPr lang="en-US" altLang="zh-CN" dirty="0" err="1">
                <a:latin typeface="+mn-lt"/>
                <a:ea typeface="+mn-ea"/>
                <a:cs typeface="+mn-ea"/>
                <a:sym typeface="+mn-lt"/>
              </a:rPr>
              <a:t>imratio</a:t>
            </a:r>
            <a:endParaRPr lang="zh-CN" altLang="en-US" dirty="0">
              <a:latin typeface="+mn-lt"/>
              <a:ea typeface="+mn-ea"/>
              <a:cs typeface="+mn-ea"/>
              <a:sym typeface="+mn-lt"/>
            </a:endParaRPr>
          </a:p>
        </p:txBody>
      </p:sp>
      <p:sp>
        <p:nvSpPr>
          <p:cNvPr id="3" name="内容占位符 2">
            <a:extLst>
              <a:ext uri="{FF2B5EF4-FFF2-40B4-BE49-F238E27FC236}">
                <a16:creationId xmlns:a16="http://schemas.microsoft.com/office/drawing/2014/main" id="{79412490-E54D-4FB2-B349-CC10B9D400FB}"/>
              </a:ext>
            </a:extLst>
          </p:cNvPr>
          <p:cNvSpPr>
            <a:spLocks noGrp="1"/>
          </p:cNvSpPr>
          <p:nvPr>
            <p:ph idx="1"/>
          </p:nvPr>
        </p:nvSpPr>
        <p:spPr/>
        <p:txBody>
          <a:bodyPr/>
          <a:lstStyle/>
          <a:p>
            <a:pPr marL="0" indent="0">
              <a:spcBef>
                <a:spcPts val="20"/>
              </a:spcBef>
              <a:spcAft>
                <a:spcPts val="20"/>
              </a:spcAft>
              <a:buNone/>
            </a:pPr>
            <a:r>
              <a:rPr lang="en-US" altLang="zh-CN" dirty="0">
                <a:cs typeface="+mn-ea"/>
                <a:sym typeface="+mn-lt"/>
              </a:rPr>
              <a:t>&gt;&gt; h3f2=mat2huff(f2)</a:t>
            </a:r>
          </a:p>
          <a:p>
            <a:pPr marL="0" indent="0">
              <a:spcBef>
                <a:spcPts val="20"/>
              </a:spcBef>
              <a:spcAft>
                <a:spcPts val="20"/>
              </a:spcAft>
              <a:buNone/>
            </a:pPr>
            <a:endParaRPr lang="en-US" altLang="zh-CN" dirty="0">
              <a:cs typeface="+mn-ea"/>
              <a:sym typeface="+mn-lt"/>
            </a:endParaRPr>
          </a:p>
          <a:p>
            <a:pPr marL="0" indent="0">
              <a:spcBef>
                <a:spcPts val="20"/>
              </a:spcBef>
              <a:spcAft>
                <a:spcPts val="20"/>
              </a:spcAft>
              <a:buNone/>
            </a:pPr>
            <a:r>
              <a:rPr lang="en-US" altLang="zh-CN" dirty="0">
                <a:cs typeface="+mn-ea"/>
                <a:sym typeface="+mn-lt"/>
              </a:rPr>
              <a:t>h3f2 = </a:t>
            </a:r>
          </a:p>
          <a:p>
            <a:pPr marL="0" indent="0">
              <a:spcBef>
                <a:spcPts val="20"/>
              </a:spcBef>
              <a:spcAft>
                <a:spcPts val="20"/>
              </a:spcAft>
              <a:buNone/>
            </a:pPr>
            <a:endParaRPr lang="en-US" altLang="zh-CN" dirty="0">
              <a:cs typeface="+mn-ea"/>
              <a:sym typeface="+mn-lt"/>
            </a:endParaRPr>
          </a:p>
          <a:p>
            <a:pPr marL="0" indent="0">
              <a:spcBef>
                <a:spcPts val="20"/>
              </a:spcBef>
              <a:spcAft>
                <a:spcPts val="20"/>
              </a:spcAft>
              <a:buNone/>
            </a:pPr>
            <a:r>
              <a:rPr lang="en-US" altLang="zh-CN" dirty="0">
                <a:cs typeface="+mn-ea"/>
                <a:sym typeface="+mn-lt"/>
              </a:rPr>
              <a:t>    size: [4 4]</a:t>
            </a:r>
          </a:p>
          <a:p>
            <a:pPr marL="0" indent="0">
              <a:spcBef>
                <a:spcPts val="20"/>
              </a:spcBef>
              <a:spcAft>
                <a:spcPts val="20"/>
              </a:spcAft>
              <a:buNone/>
            </a:pPr>
            <a:r>
              <a:rPr lang="en-US" altLang="zh-CN" dirty="0">
                <a:cs typeface="+mn-ea"/>
                <a:sym typeface="+mn-lt"/>
              </a:rPr>
              <a:t>    min: 32769</a:t>
            </a:r>
          </a:p>
          <a:p>
            <a:pPr marL="0" indent="0">
              <a:spcBef>
                <a:spcPts val="20"/>
              </a:spcBef>
              <a:spcAft>
                <a:spcPts val="20"/>
              </a:spcAft>
              <a:buNone/>
            </a:pPr>
            <a:r>
              <a:rPr lang="en-US" altLang="zh-CN" dirty="0">
                <a:cs typeface="+mn-ea"/>
                <a:sym typeface="+mn-lt"/>
              </a:rPr>
              <a:t>    hist: [3 8 2 3]</a:t>
            </a:r>
          </a:p>
          <a:p>
            <a:pPr marL="0" indent="0">
              <a:spcBef>
                <a:spcPts val="20"/>
              </a:spcBef>
              <a:spcAft>
                <a:spcPts val="20"/>
              </a:spcAft>
              <a:buNone/>
            </a:pPr>
            <a:r>
              <a:rPr lang="en-US" altLang="zh-CN" dirty="0">
                <a:cs typeface="+mn-ea"/>
                <a:sym typeface="+mn-lt"/>
              </a:rPr>
              <a:t>    code: [43867 1944]</a:t>
            </a:r>
            <a:endParaRPr lang="zh-CN" altLang="en-US" dirty="0">
              <a:cs typeface="+mn-ea"/>
              <a:sym typeface="+mn-lt"/>
            </a:endParaRPr>
          </a:p>
        </p:txBody>
      </p:sp>
      <p:sp>
        <p:nvSpPr>
          <p:cNvPr id="6" name="矩形 5">
            <a:extLst>
              <a:ext uri="{FF2B5EF4-FFF2-40B4-BE49-F238E27FC236}">
                <a16:creationId xmlns:a16="http://schemas.microsoft.com/office/drawing/2014/main" id="{AE7DB972-5C8F-4C84-BC89-E7E4249D584E}"/>
              </a:ext>
            </a:extLst>
          </p:cNvPr>
          <p:cNvSpPr/>
          <p:nvPr/>
        </p:nvSpPr>
        <p:spPr>
          <a:xfrm>
            <a:off x="5441156" y="4280575"/>
            <a:ext cx="3379848" cy="183781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nSpc>
                <a:spcPct val="90000"/>
              </a:lnSpc>
              <a:spcBef>
                <a:spcPts val="20"/>
              </a:spcBef>
              <a:spcAft>
                <a:spcPts val="20"/>
              </a:spcAft>
            </a:pPr>
            <a:r>
              <a:rPr lang="zh-CN" altLang="en-US" dirty="0">
                <a:cs typeface="+mn-ea"/>
                <a:sym typeface="+mn-lt"/>
              </a:rPr>
              <a:t>&gt;&gt; hcode=h3f2.code;</a:t>
            </a:r>
          </a:p>
          <a:p>
            <a:pPr>
              <a:lnSpc>
                <a:spcPct val="90000"/>
              </a:lnSpc>
              <a:spcBef>
                <a:spcPts val="20"/>
              </a:spcBef>
              <a:spcAft>
                <a:spcPts val="20"/>
              </a:spcAft>
            </a:pPr>
            <a:r>
              <a:rPr lang="zh-CN" altLang="en-US" dirty="0">
                <a:cs typeface="+mn-ea"/>
                <a:sym typeface="+mn-lt"/>
              </a:rPr>
              <a:t>&gt;&gt; dec2bin(double(hcode))</a:t>
            </a:r>
          </a:p>
          <a:p>
            <a:pPr>
              <a:lnSpc>
                <a:spcPct val="90000"/>
              </a:lnSpc>
              <a:spcBef>
                <a:spcPts val="20"/>
              </a:spcBef>
              <a:spcAft>
                <a:spcPts val="20"/>
              </a:spcAft>
            </a:pPr>
            <a:endParaRPr lang="zh-CN" altLang="en-US" dirty="0">
              <a:cs typeface="+mn-ea"/>
              <a:sym typeface="+mn-lt"/>
            </a:endParaRPr>
          </a:p>
          <a:p>
            <a:pPr>
              <a:lnSpc>
                <a:spcPct val="90000"/>
              </a:lnSpc>
              <a:spcBef>
                <a:spcPts val="20"/>
              </a:spcBef>
              <a:spcAft>
                <a:spcPts val="20"/>
              </a:spcAft>
            </a:pPr>
            <a:r>
              <a:rPr lang="zh-CN" altLang="en-US" dirty="0">
                <a:cs typeface="+mn-ea"/>
                <a:sym typeface="+mn-lt"/>
              </a:rPr>
              <a:t>ans =</a:t>
            </a:r>
          </a:p>
          <a:p>
            <a:pPr>
              <a:lnSpc>
                <a:spcPct val="90000"/>
              </a:lnSpc>
              <a:spcBef>
                <a:spcPts val="20"/>
              </a:spcBef>
              <a:spcAft>
                <a:spcPts val="20"/>
              </a:spcAft>
            </a:pPr>
            <a:endParaRPr lang="zh-CN" altLang="en-US" dirty="0">
              <a:cs typeface="+mn-ea"/>
              <a:sym typeface="+mn-lt"/>
            </a:endParaRPr>
          </a:p>
          <a:p>
            <a:pPr>
              <a:lnSpc>
                <a:spcPct val="90000"/>
              </a:lnSpc>
              <a:spcBef>
                <a:spcPts val="20"/>
              </a:spcBef>
              <a:spcAft>
                <a:spcPts val="20"/>
              </a:spcAft>
            </a:pPr>
            <a:r>
              <a:rPr lang="zh-CN" altLang="en-US" dirty="0">
                <a:cs typeface="+mn-ea"/>
                <a:sym typeface="+mn-lt"/>
              </a:rPr>
              <a:t>1010101101011011</a:t>
            </a:r>
          </a:p>
          <a:p>
            <a:pPr>
              <a:lnSpc>
                <a:spcPct val="90000"/>
              </a:lnSpc>
              <a:spcBef>
                <a:spcPts val="20"/>
              </a:spcBef>
              <a:spcAft>
                <a:spcPts val="20"/>
              </a:spcAft>
            </a:pPr>
            <a:r>
              <a:rPr lang="zh-CN" altLang="en-US" dirty="0">
                <a:cs typeface="+mn-ea"/>
                <a:sym typeface="+mn-lt"/>
              </a:rPr>
              <a:t>0000011110011000</a:t>
            </a:r>
          </a:p>
        </p:txBody>
      </p:sp>
      <p:pic>
        <p:nvPicPr>
          <p:cNvPr id="4" name="图片 3">
            <a:extLst>
              <a:ext uri="{FF2B5EF4-FFF2-40B4-BE49-F238E27FC236}">
                <a16:creationId xmlns:a16="http://schemas.microsoft.com/office/drawing/2014/main" id="{42D4E3A3-D895-421E-A6E5-DB0F8452AF74}"/>
              </a:ext>
            </a:extLst>
          </p:cNvPr>
          <p:cNvPicPr>
            <a:picLocks noChangeAspect="1"/>
          </p:cNvPicPr>
          <p:nvPr/>
        </p:nvPicPr>
        <p:blipFill>
          <a:blip r:embed="rId3"/>
          <a:stretch>
            <a:fillRect/>
          </a:stretch>
        </p:blipFill>
        <p:spPr>
          <a:xfrm>
            <a:off x="5441156" y="1432084"/>
            <a:ext cx="5425831" cy="2758794"/>
          </a:xfrm>
          <a:prstGeom prst="rect">
            <a:avLst/>
          </a:prstGeom>
        </p:spPr>
      </p:pic>
    </p:spTree>
    <p:extLst>
      <p:ext uri="{BB962C8B-B14F-4D97-AF65-F5344CB8AC3E}">
        <p14:creationId xmlns:p14="http://schemas.microsoft.com/office/powerpoint/2010/main" val="22075101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52E7D-5385-49E1-97C8-70812B969C13}"/>
              </a:ext>
            </a:extLst>
          </p:cNvPr>
          <p:cNvSpPr>
            <a:spLocks noGrp="1"/>
          </p:cNvSpPr>
          <p:nvPr>
            <p:ph type="title"/>
          </p:nvPr>
        </p:nvSpPr>
        <p:spPr/>
        <p:txBody>
          <a:bodyPr/>
          <a:lstStyle/>
          <a:p>
            <a:pPr>
              <a:spcBef>
                <a:spcPct val="20000"/>
              </a:spcBef>
              <a:spcAft>
                <a:spcPts val="20"/>
              </a:spcAft>
            </a:pPr>
            <a:r>
              <a:rPr lang="zh-CN" altLang="en-US" dirty="0">
                <a:latin typeface="+mn-lt"/>
                <a:ea typeface="+mn-ea"/>
                <a:cs typeface="+mn-ea"/>
                <a:sym typeface="+mn-lt"/>
              </a:rPr>
              <a:t>函数</a:t>
            </a:r>
            <a:r>
              <a:rPr lang="en-US" altLang="zh-CN" dirty="0">
                <a:latin typeface="+mn-lt"/>
                <a:ea typeface="+mn-ea"/>
                <a:cs typeface="+mn-ea"/>
                <a:sym typeface="+mn-lt"/>
              </a:rPr>
              <a:t>mat2huff</a:t>
            </a:r>
            <a:r>
              <a:rPr lang="zh-CN" altLang="en-US" dirty="0">
                <a:latin typeface="+mn-lt"/>
                <a:ea typeface="+mn-ea"/>
                <a:cs typeface="+mn-ea"/>
                <a:sym typeface="+mn-lt"/>
              </a:rPr>
              <a:t>和</a:t>
            </a:r>
            <a:r>
              <a:rPr lang="en-US" altLang="zh-CN" dirty="0" err="1">
                <a:latin typeface="+mn-lt"/>
                <a:ea typeface="+mn-ea"/>
                <a:cs typeface="+mn-ea"/>
                <a:sym typeface="+mn-lt"/>
              </a:rPr>
              <a:t>imratio</a:t>
            </a:r>
            <a:endParaRPr lang="zh-CN" altLang="en-US" dirty="0">
              <a:latin typeface="+mn-lt"/>
              <a:ea typeface="+mn-ea"/>
              <a:cs typeface="+mn-ea"/>
              <a:sym typeface="+mn-lt"/>
            </a:endParaRPr>
          </a:p>
        </p:txBody>
      </p:sp>
      <p:sp>
        <p:nvSpPr>
          <p:cNvPr id="3" name="内容占位符 2">
            <a:extLst>
              <a:ext uri="{FF2B5EF4-FFF2-40B4-BE49-F238E27FC236}">
                <a16:creationId xmlns:a16="http://schemas.microsoft.com/office/drawing/2014/main" id="{79412490-E54D-4FB2-B349-CC10B9D400FB}"/>
              </a:ext>
            </a:extLst>
          </p:cNvPr>
          <p:cNvSpPr>
            <a:spLocks noGrp="1"/>
          </p:cNvSpPr>
          <p:nvPr>
            <p:ph idx="1"/>
          </p:nvPr>
        </p:nvSpPr>
        <p:spPr/>
        <p:txBody>
          <a:bodyPr/>
          <a:lstStyle/>
          <a:p>
            <a:pPr marL="0" indent="0">
              <a:spcBef>
                <a:spcPts val="20"/>
              </a:spcBef>
              <a:spcAft>
                <a:spcPts val="20"/>
              </a:spcAft>
              <a:buNone/>
            </a:pPr>
            <a:r>
              <a:rPr lang="en-US" altLang="zh-CN" dirty="0">
                <a:cs typeface="+mn-ea"/>
                <a:sym typeface="+mn-lt"/>
              </a:rPr>
              <a:t>&gt;&gt; f=</a:t>
            </a:r>
            <a:r>
              <a:rPr lang="en-US" altLang="zh-CN" dirty="0" err="1">
                <a:cs typeface="+mn-ea"/>
                <a:sym typeface="+mn-lt"/>
              </a:rPr>
              <a:t>imread</a:t>
            </a:r>
            <a:r>
              <a:rPr lang="en-US" altLang="zh-CN" dirty="0">
                <a:cs typeface="+mn-ea"/>
                <a:sym typeface="+mn-lt"/>
              </a:rPr>
              <a:t>('rice.png');</a:t>
            </a:r>
          </a:p>
          <a:p>
            <a:pPr marL="0" indent="0">
              <a:spcBef>
                <a:spcPts val="20"/>
              </a:spcBef>
              <a:spcAft>
                <a:spcPts val="20"/>
              </a:spcAft>
              <a:buNone/>
            </a:pPr>
            <a:r>
              <a:rPr lang="en-US" altLang="zh-CN" dirty="0">
                <a:cs typeface="+mn-ea"/>
                <a:sym typeface="+mn-lt"/>
              </a:rPr>
              <a:t>&gt;&gt; c=mat2huff(f);</a:t>
            </a:r>
          </a:p>
          <a:p>
            <a:pPr marL="0" indent="0">
              <a:spcBef>
                <a:spcPts val="20"/>
              </a:spcBef>
              <a:spcAft>
                <a:spcPts val="20"/>
              </a:spcAft>
              <a:buNone/>
            </a:pPr>
            <a:r>
              <a:rPr lang="en-US" altLang="zh-CN" dirty="0">
                <a:cs typeface="+mn-ea"/>
                <a:sym typeface="+mn-lt"/>
              </a:rPr>
              <a:t>&gt;&gt; cr1=</a:t>
            </a:r>
            <a:r>
              <a:rPr lang="en-US" altLang="zh-CN" dirty="0" err="1">
                <a:cs typeface="+mn-ea"/>
                <a:sym typeface="+mn-lt"/>
              </a:rPr>
              <a:t>imratio</a:t>
            </a:r>
            <a:r>
              <a:rPr lang="en-US" altLang="zh-CN" dirty="0">
                <a:cs typeface="+mn-ea"/>
                <a:sym typeface="+mn-lt"/>
              </a:rPr>
              <a:t>(</a:t>
            </a:r>
            <a:r>
              <a:rPr lang="en-US" altLang="zh-CN" dirty="0" err="1">
                <a:cs typeface="+mn-ea"/>
                <a:sym typeface="+mn-lt"/>
              </a:rPr>
              <a:t>f,c</a:t>
            </a:r>
            <a:r>
              <a:rPr lang="en-US" altLang="zh-CN" dirty="0">
                <a:cs typeface="+mn-ea"/>
                <a:sym typeface="+mn-lt"/>
              </a:rPr>
              <a:t>)</a:t>
            </a:r>
          </a:p>
          <a:p>
            <a:pPr marL="0" indent="0">
              <a:spcBef>
                <a:spcPts val="20"/>
              </a:spcBef>
              <a:spcAft>
                <a:spcPts val="20"/>
              </a:spcAft>
              <a:buNone/>
            </a:pPr>
            <a:r>
              <a:rPr lang="en-US" altLang="zh-CN" dirty="0">
                <a:cs typeface="+mn-ea"/>
                <a:sym typeface="+mn-lt"/>
              </a:rPr>
              <a:t>1.1286</a:t>
            </a:r>
            <a:endParaRPr lang="zh-CN" altLang="en-US" dirty="0">
              <a:cs typeface="+mn-ea"/>
              <a:sym typeface="+mn-lt"/>
            </a:endParaRPr>
          </a:p>
        </p:txBody>
      </p:sp>
      <p:pic>
        <p:nvPicPr>
          <p:cNvPr id="4" name="图片 3">
            <a:extLst>
              <a:ext uri="{FF2B5EF4-FFF2-40B4-BE49-F238E27FC236}">
                <a16:creationId xmlns:a16="http://schemas.microsoft.com/office/drawing/2014/main" id="{CDF4FEB5-D275-4DF2-A9D3-7DCB7169687D}"/>
              </a:ext>
            </a:extLst>
          </p:cNvPr>
          <p:cNvPicPr>
            <a:picLocks noChangeAspect="1"/>
          </p:cNvPicPr>
          <p:nvPr/>
        </p:nvPicPr>
        <p:blipFill>
          <a:blip r:embed="rId3"/>
          <a:stretch>
            <a:fillRect/>
          </a:stretch>
        </p:blipFill>
        <p:spPr>
          <a:xfrm>
            <a:off x="4387428" y="3990100"/>
            <a:ext cx="6694185" cy="675206"/>
          </a:xfrm>
          <a:prstGeom prst="rect">
            <a:avLst/>
          </a:prstGeom>
        </p:spPr>
      </p:pic>
    </p:spTree>
    <p:extLst>
      <p:ext uri="{BB962C8B-B14F-4D97-AF65-F5344CB8AC3E}">
        <p14:creationId xmlns:p14="http://schemas.microsoft.com/office/powerpoint/2010/main" val="22266597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52E7D-5385-49E1-97C8-70812B969C13}"/>
              </a:ext>
            </a:extLst>
          </p:cNvPr>
          <p:cNvSpPr>
            <a:spLocks noGrp="1"/>
          </p:cNvSpPr>
          <p:nvPr>
            <p:ph type="title"/>
          </p:nvPr>
        </p:nvSpPr>
        <p:spPr/>
        <p:txBody>
          <a:bodyPr/>
          <a:lstStyle/>
          <a:p>
            <a:pPr>
              <a:spcBef>
                <a:spcPct val="20000"/>
              </a:spcBef>
              <a:spcAft>
                <a:spcPts val="20"/>
              </a:spcAft>
            </a:pPr>
            <a:r>
              <a:rPr lang="zh-CN" altLang="en-US" dirty="0">
                <a:latin typeface="+mn-lt"/>
                <a:ea typeface="+mn-ea"/>
                <a:cs typeface="+mn-ea"/>
                <a:sym typeface="+mn-lt"/>
              </a:rPr>
              <a:t>函数</a:t>
            </a:r>
            <a:r>
              <a:rPr lang="en-US" altLang="zh-CN" dirty="0">
                <a:latin typeface="+mn-lt"/>
                <a:ea typeface="+mn-ea"/>
                <a:cs typeface="+mn-ea"/>
                <a:sym typeface="+mn-lt"/>
              </a:rPr>
              <a:t>huff2mat</a:t>
            </a:r>
            <a:r>
              <a:rPr lang="zh-CN" altLang="en-US" dirty="0">
                <a:latin typeface="+mn-lt"/>
                <a:ea typeface="+mn-ea"/>
                <a:cs typeface="+mn-ea"/>
                <a:sym typeface="+mn-lt"/>
              </a:rPr>
              <a:t>和</a:t>
            </a:r>
            <a:r>
              <a:rPr lang="en-US" altLang="zh-CN" dirty="0">
                <a:latin typeface="+mn-lt"/>
                <a:ea typeface="+mn-ea"/>
                <a:cs typeface="+mn-ea"/>
                <a:sym typeface="+mn-lt"/>
              </a:rPr>
              <a:t>compare</a:t>
            </a:r>
            <a:endParaRPr lang="zh-CN" altLang="en-US" dirty="0">
              <a:latin typeface="+mn-lt"/>
              <a:ea typeface="+mn-ea"/>
              <a:cs typeface="+mn-ea"/>
              <a:sym typeface="+mn-lt"/>
            </a:endParaRPr>
          </a:p>
        </p:txBody>
      </p:sp>
      <p:sp>
        <p:nvSpPr>
          <p:cNvPr id="3" name="内容占位符 2">
            <a:extLst>
              <a:ext uri="{FF2B5EF4-FFF2-40B4-BE49-F238E27FC236}">
                <a16:creationId xmlns:a16="http://schemas.microsoft.com/office/drawing/2014/main" id="{79412490-E54D-4FB2-B349-CC10B9D400FB}"/>
              </a:ext>
            </a:extLst>
          </p:cNvPr>
          <p:cNvSpPr>
            <a:spLocks noGrp="1"/>
          </p:cNvSpPr>
          <p:nvPr>
            <p:ph idx="1"/>
          </p:nvPr>
        </p:nvSpPr>
        <p:spPr/>
        <p:txBody>
          <a:bodyPr>
            <a:normAutofit/>
          </a:bodyPr>
          <a:lstStyle/>
          <a:p>
            <a:pPr marL="0" indent="0">
              <a:spcBef>
                <a:spcPts val="20"/>
              </a:spcBef>
              <a:spcAft>
                <a:spcPts val="20"/>
              </a:spcAft>
              <a:buNone/>
            </a:pPr>
            <a:r>
              <a:rPr lang="en-US" altLang="zh-CN" dirty="0">
                <a:cs typeface="+mn-ea"/>
                <a:sym typeface="+mn-lt"/>
              </a:rPr>
              <a:t>&gt;&gt; save </a:t>
            </a:r>
            <a:r>
              <a:rPr lang="en-US" altLang="zh-CN" dirty="0" err="1">
                <a:cs typeface="+mn-ea"/>
                <a:sym typeface="+mn-lt"/>
              </a:rPr>
              <a:t>Strrice</a:t>
            </a:r>
            <a:r>
              <a:rPr lang="en-US" altLang="zh-CN" dirty="0">
                <a:cs typeface="+mn-ea"/>
                <a:sym typeface="+mn-lt"/>
              </a:rPr>
              <a:t> c;</a:t>
            </a:r>
          </a:p>
          <a:p>
            <a:pPr marL="0" indent="0">
              <a:spcBef>
                <a:spcPts val="20"/>
              </a:spcBef>
              <a:spcAft>
                <a:spcPts val="20"/>
              </a:spcAft>
              <a:buNone/>
            </a:pPr>
            <a:r>
              <a:rPr lang="en-US" altLang="zh-CN" dirty="0">
                <a:cs typeface="+mn-ea"/>
                <a:sym typeface="+mn-lt"/>
              </a:rPr>
              <a:t>&gt;&gt; load('</a:t>
            </a:r>
            <a:r>
              <a:rPr lang="en-US" altLang="zh-CN" dirty="0" err="1">
                <a:cs typeface="+mn-ea"/>
                <a:sym typeface="+mn-lt"/>
              </a:rPr>
              <a:t>Strrice.mat</a:t>
            </a:r>
            <a:r>
              <a:rPr lang="en-US" altLang="zh-CN" dirty="0">
                <a:cs typeface="+mn-ea"/>
                <a:sym typeface="+mn-lt"/>
              </a:rPr>
              <a:t>’);</a:t>
            </a:r>
          </a:p>
          <a:p>
            <a:pPr marL="0" indent="0">
              <a:spcBef>
                <a:spcPts val="20"/>
              </a:spcBef>
              <a:spcAft>
                <a:spcPts val="20"/>
              </a:spcAft>
              <a:buNone/>
            </a:pPr>
            <a:r>
              <a:rPr lang="en-US" altLang="zh-CN" dirty="0">
                <a:cs typeface="+mn-ea"/>
                <a:sym typeface="+mn-lt"/>
              </a:rPr>
              <a:t>&gt;&gt; g=huff2mat(c);</a:t>
            </a:r>
          </a:p>
          <a:p>
            <a:pPr marL="0" indent="0">
              <a:spcBef>
                <a:spcPts val="20"/>
              </a:spcBef>
              <a:spcAft>
                <a:spcPts val="20"/>
              </a:spcAft>
              <a:buNone/>
            </a:pPr>
            <a:r>
              <a:rPr lang="en-US" altLang="zh-CN" dirty="0">
                <a:cs typeface="+mn-ea"/>
                <a:sym typeface="+mn-lt"/>
              </a:rPr>
              <a:t>&gt;&gt; </a:t>
            </a:r>
            <a:r>
              <a:rPr lang="en-US" altLang="zh-CN" dirty="0" err="1">
                <a:cs typeface="+mn-ea"/>
                <a:sym typeface="+mn-lt"/>
              </a:rPr>
              <a:t>imshow</a:t>
            </a:r>
            <a:r>
              <a:rPr lang="en-US" altLang="zh-CN" dirty="0">
                <a:cs typeface="+mn-ea"/>
                <a:sym typeface="+mn-lt"/>
              </a:rPr>
              <a:t>(uint8(g))</a:t>
            </a:r>
          </a:p>
          <a:p>
            <a:pPr marL="0" indent="0">
              <a:spcBef>
                <a:spcPts val="20"/>
              </a:spcBef>
              <a:spcAft>
                <a:spcPts val="20"/>
              </a:spcAft>
              <a:buNone/>
            </a:pPr>
            <a:r>
              <a:rPr lang="en-US" altLang="zh-CN" dirty="0">
                <a:cs typeface="+mn-ea"/>
                <a:sym typeface="+mn-lt"/>
              </a:rPr>
              <a:t>&gt;&gt; </a:t>
            </a:r>
            <a:r>
              <a:rPr lang="en-US" altLang="zh-CN" dirty="0" err="1">
                <a:cs typeface="+mn-ea"/>
                <a:sym typeface="+mn-lt"/>
              </a:rPr>
              <a:t>rmse</a:t>
            </a:r>
            <a:r>
              <a:rPr lang="en-US" altLang="zh-CN" dirty="0">
                <a:cs typeface="+mn-ea"/>
                <a:sym typeface="+mn-lt"/>
              </a:rPr>
              <a:t>=compare(</a:t>
            </a:r>
            <a:r>
              <a:rPr lang="en-US" altLang="zh-CN" dirty="0" err="1">
                <a:cs typeface="+mn-ea"/>
                <a:sym typeface="+mn-lt"/>
              </a:rPr>
              <a:t>f,g</a:t>
            </a:r>
            <a:r>
              <a:rPr lang="en-US" altLang="zh-CN" dirty="0">
                <a:cs typeface="+mn-ea"/>
                <a:sym typeface="+mn-lt"/>
              </a:rPr>
              <a:t>)</a:t>
            </a:r>
          </a:p>
          <a:p>
            <a:pPr marL="0" indent="0">
              <a:spcBef>
                <a:spcPts val="20"/>
              </a:spcBef>
              <a:spcAft>
                <a:spcPts val="20"/>
              </a:spcAft>
              <a:buNone/>
            </a:pPr>
            <a:endParaRPr lang="en-US" altLang="zh-CN" dirty="0">
              <a:cs typeface="+mn-ea"/>
              <a:sym typeface="+mn-lt"/>
            </a:endParaRPr>
          </a:p>
          <a:p>
            <a:pPr marL="0" indent="0">
              <a:spcBef>
                <a:spcPts val="20"/>
              </a:spcBef>
              <a:spcAft>
                <a:spcPts val="20"/>
              </a:spcAft>
              <a:buNone/>
            </a:pPr>
            <a:r>
              <a:rPr lang="en-US" altLang="zh-CN" dirty="0" err="1">
                <a:cs typeface="+mn-ea"/>
                <a:sym typeface="+mn-lt"/>
              </a:rPr>
              <a:t>rmse</a:t>
            </a:r>
            <a:r>
              <a:rPr lang="en-US" altLang="zh-CN" dirty="0">
                <a:cs typeface="+mn-ea"/>
                <a:sym typeface="+mn-lt"/>
              </a:rPr>
              <a:t> =</a:t>
            </a:r>
          </a:p>
          <a:p>
            <a:pPr marL="0" indent="0">
              <a:spcBef>
                <a:spcPts val="20"/>
              </a:spcBef>
              <a:spcAft>
                <a:spcPts val="20"/>
              </a:spcAft>
              <a:buNone/>
            </a:pPr>
            <a:endParaRPr lang="en-US" altLang="zh-CN" dirty="0">
              <a:cs typeface="+mn-ea"/>
              <a:sym typeface="+mn-lt"/>
            </a:endParaRPr>
          </a:p>
          <a:p>
            <a:pPr marL="0" indent="0">
              <a:spcBef>
                <a:spcPts val="20"/>
              </a:spcBef>
              <a:spcAft>
                <a:spcPts val="20"/>
              </a:spcAft>
              <a:buNone/>
            </a:pPr>
            <a:r>
              <a:rPr lang="en-US" altLang="zh-CN" dirty="0">
                <a:cs typeface="+mn-ea"/>
                <a:sym typeface="+mn-lt"/>
              </a:rPr>
              <a:t>     0</a:t>
            </a:r>
            <a:endParaRPr lang="zh-CN" altLang="en-US" dirty="0">
              <a:cs typeface="+mn-ea"/>
              <a:sym typeface="+mn-lt"/>
            </a:endParaRPr>
          </a:p>
        </p:txBody>
      </p:sp>
      <p:pic>
        <p:nvPicPr>
          <p:cNvPr id="5" name="图片 4">
            <a:extLst>
              <a:ext uri="{FF2B5EF4-FFF2-40B4-BE49-F238E27FC236}">
                <a16:creationId xmlns:a16="http://schemas.microsoft.com/office/drawing/2014/main" id="{AB84FFB8-6415-4042-8067-78C7DDD252EE}"/>
              </a:ext>
            </a:extLst>
          </p:cNvPr>
          <p:cNvPicPr>
            <a:picLocks noChangeAspect="1"/>
          </p:cNvPicPr>
          <p:nvPr/>
        </p:nvPicPr>
        <p:blipFill>
          <a:blip r:embed="rId3"/>
          <a:stretch>
            <a:fillRect/>
          </a:stretch>
        </p:blipFill>
        <p:spPr>
          <a:xfrm>
            <a:off x="6096000" y="2167229"/>
            <a:ext cx="3880761" cy="464004"/>
          </a:xfrm>
          <a:prstGeom prst="rect">
            <a:avLst/>
          </a:prstGeom>
        </p:spPr>
      </p:pic>
    </p:spTree>
    <p:extLst>
      <p:ext uri="{BB962C8B-B14F-4D97-AF65-F5344CB8AC3E}">
        <p14:creationId xmlns:p14="http://schemas.microsoft.com/office/powerpoint/2010/main" val="8297309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en-US">
              <a:cs typeface="+mn-ea"/>
              <a:sym typeface="+mn-lt"/>
            </a:endParaRPr>
          </a:p>
        </p:txBody>
      </p:sp>
      <p:sp>
        <p:nvSpPr>
          <p:cNvPr id="2" name="标题 1">
            <a:extLst>
              <a:ext uri="{FF2B5EF4-FFF2-40B4-BE49-F238E27FC236}">
                <a16:creationId xmlns:a16="http://schemas.microsoft.com/office/drawing/2014/main" id="{230D058D-A7DF-4064-860C-FE30E3EED032}"/>
              </a:ext>
            </a:extLst>
          </p:cNvPr>
          <p:cNvSpPr>
            <a:spLocks noGrp="1"/>
          </p:cNvSpPr>
          <p:nvPr>
            <p:ph type="title"/>
          </p:nvPr>
        </p:nvSpPr>
        <p:spPr>
          <a:xfrm>
            <a:off x="838200" y="963877"/>
            <a:ext cx="3494362" cy="4930246"/>
          </a:xfrm>
        </p:spPr>
        <p:txBody>
          <a:bodyPr>
            <a:normAutofit/>
          </a:bodyPr>
          <a:lstStyle/>
          <a:p>
            <a:pPr algn="r">
              <a:spcBef>
                <a:spcPct val="20000"/>
              </a:spcBef>
              <a:spcAft>
                <a:spcPts val="20"/>
              </a:spcAft>
            </a:pPr>
            <a:r>
              <a:rPr lang="zh-CN" altLang="en-US" dirty="0">
                <a:solidFill>
                  <a:schemeClr val="accent1"/>
                </a:solidFill>
                <a:latin typeface="+mn-lt"/>
                <a:ea typeface="+mn-ea"/>
                <a:cs typeface="+mn-ea"/>
                <a:sym typeface="+mn-lt"/>
              </a:rPr>
              <a:t>算法分析：</a:t>
            </a:r>
          </a:p>
        </p:txBody>
      </p:sp>
      <p:cxnSp>
        <p:nvCxnSpPr>
          <p:cNvPr id="19"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7C46F6B4-BD0F-4906-B1DB-42D81EAA3F9A}"/>
              </a:ext>
            </a:extLst>
          </p:cNvPr>
          <p:cNvSpPr>
            <a:spLocks noGrp="1" noChangeArrowheads="1"/>
          </p:cNvSpPr>
          <p:nvPr>
            <p:ph idx="1"/>
          </p:nvPr>
        </p:nvSpPr>
        <p:spPr>
          <a:xfrm>
            <a:off x="4976031" y="963877"/>
            <a:ext cx="6377769" cy="4930246"/>
          </a:xfrm>
        </p:spPr>
        <p:txBody>
          <a:bodyPr anchor="ctr">
            <a:normAutofit/>
          </a:bodyPr>
          <a:lstStyle/>
          <a:p>
            <a:pPr>
              <a:spcBef>
                <a:spcPct val="20000"/>
              </a:spcBef>
              <a:spcAft>
                <a:spcPts val="20"/>
              </a:spcAft>
            </a:pPr>
            <a:r>
              <a:rPr lang="en-US" altLang="zh-CN" sz="2400" dirty="0">
                <a:cs typeface="+mn-ea"/>
                <a:sym typeface="+mn-lt"/>
              </a:rPr>
              <a:t>Huffman</a:t>
            </a:r>
            <a:r>
              <a:rPr lang="zh-CN" altLang="en-US" sz="2400" dirty="0">
                <a:cs typeface="+mn-ea"/>
                <a:sym typeface="+mn-lt"/>
              </a:rPr>
              <a:t>编码的结果不唯一，表现在两个方面：</a:t>
            </a:r>
            <a:endParaRPr lang="en-US" altLang="zh-CN" sz="2400" dirty="0">
              <a:cs typeface="+mn-ea"/>
              <a:sym typeface="+mn-lt"/>
            </a:endParaRPr>
          </a:p>
          <a:p>
            <a:pPr lvl="1">
              <a:spcBef>
                <a:spcPct val="20000"/>
              </a:spcBef>
              <a:spcAft>
                <a:spcPts val="20"/>
              </a:spcAft>
              <a:buFont typeface="Wingdings" panose="05000000000000000000" pitchFamily="2" charset="2"/>
              <a:buChar char="ü"/>
            </a:pPr>
            <a:r>
              <a:rPr lang="zh-CN" altLang="en-US" dirty="0">
                <a:cs typeface="+mn-ea"/>
                <a:sym typeface="+mn-lt"/>
              </a:rPr>
              <a:t>相同概率的符号可任意排序；</a:t>
            </a:r>
            <a:endParaRPr lang="en-US" altLang="zh-CN" dirty="0">
              <a:cs typeface="+mn-ea"/>
              <a:sym typeface="+mn-lt"/>
            </a:endParaRPr>
          </a:p>
          <a:p>
            <a:pPr lvl="1">
              <a:spcBef>
                <a:spcPct val="20000"/>
              </a:spcBef>
              <a:spcAft>
                <a:spcPts val="20"/>
              </a:spcAft>
              <a:buFont typeface="Wingdings" panose="05000000000000000000" pitchFamily="2" charset="2"/>
              <a:buChar char="ü"/>
            </a:pPr>
            <a:r>
              <a:rPr lang="zh-CN" altLang="en-US" dirty="0">
                <a:cs typeface="+mn-ea"/>
                <a:sym typeface="+mn-lt"/>
              </a:rPr>
              <a:t>编码时对两个符号赋值</a:t>
            </a:r>
            <a:r>
              <a:rPr lang="en-US" altLang="zh-CN" dirty="0">
                <a:cs typeface="+mn-ea"/>
                <a:sym typeface="+mn-lt"/>
              </a:rPr>
              <a:t>0, 1</a:t>
            </a:r>
            <a:r>
              <a:rPr lang="zh-CN" altLang="en-US" dirty="0">
                <a:cs typeface="+mn-ea"/>
                <a:sym typeface="+mn-lt"/>
              </a:rPr>
              <a:t>，也可以相反。</a:t>
            </a:r>
            <a:endParaRPr lang="en-US" altLang="zh-CN" dirty="0">
              <a:cs typeface="+mn-ea"/>
              <a:sym typeface="+mn-lt"/>
            </a:endParaRPr>
          </a:p>
          <a:p>
            <a:pPr>
              <a:spcBef>
                <a:spcPct val="20000"/>
              </a:spcBef>
              <a:spcAft>
                <a:spcPts val="20"/>
              </a:spcAft>
            </a:pPr>
            <a:r>
              <a:rPr lang="zh-CN" altLang="en-US" sz="2400" dirty="0">
                <a:cs typeface="+mn-ea"/>
                <a:sym typeface="+mn-lt"/>
              </a:rPr>
              <a:t>平均码长相同，接近信源的熵，是最佳编码的一种。</a:t>
            </a:r>
            <a:endParaRPr lang="en-US" altLang="zh-CN" sz="2400" dirty="0">
              <a:cs typeface="+mn-ea"/>
              <a:sym typeface="+mn-lt"/>
            </a:endParaRPr>
          </a:p>
          <a:p>
            <a:pPr>
              <a:spcBef>
                <a:spcPct val="20000"/>
              </a:spcBef>
              <a:spcAft>
                <a:spcPts val="20"/>
              </a:spcAft>
            </a:pPr>
            <a:r>
              <a:rPr lang="zh-CN" altLang="en-US" sz="2400" dirty="0">
                <a:cs typeface="+mn-ea"/>
                <a:sym typeface="+mn-lt"/>
              </a:rPr>
              <a:t>方法简单，容易实现。</a:t>
            </a:r>
            <a:endParaRPr lang="en-US" altLang="zh-CN" sz="2400" dirty="0">
              <a:cs typeface="+mn-ea"/>
              <a:sym typeface="+mn-lt"/>
            </a:endParaRPr>
          </a:p>
          <a:p>
            <a:pPr>
              <a:spcBef>
                <a:spcPct val="20000"/>
              </a:spcBef>
              <a:spcAft>
                <a:spcPts val="20"/>
              </a:spcAft>
            </a:pPr>
            <a:r>
              <a:rPr lang="zh-CN" altLang="en-US" sz="2400" dirty="0">
                <a:cs typeface="+mn-ea"/>
                <a:sym typeface="+mn-lt"/>
              </a:rPr>
              <a:t>编码和解码都可用简单的查表方式实现。</a:t>
            </a:r>
            <a:endParaRPr lang="en-US" altLang="zh-CN" sz="2400" dirty="0">
              <a:cs typeface="+mn-ea"/>
              <a:sym typeface="+mn-lt"/>
            </a:endParaRPr>
          </a:p>
          <a:p>
            <a:pPr>
              <a:spcBef>
                <a:spcPct val="20000"/>
              </a:spcBef>
              <a:spcAft>
                <a:spcPts val="20"/>
              </a:spcAft>
            </a:pPr>
            <a:r>
              <a:rPr lang="zh-CN" altLang="en-US" sz="2400" dirty="0">
                <a:cs typeface="+mn-ea"/>
                <a:sym typeface="+mn-lt"/>
              </a:rPr>
              <a:t>缺点：对于接近等概率分布的信源编码效率低。</a:t>
            </a:r>
            <a:endParaRPr lang="en-US" altLang="zh-CN" sz="2400" dirty="0">
              <a:cs typeface="+mn-ea"/>
              <a:sym typeface="+mn-lt"/>
            </a:endParaRPr>
          </a:p>
        </p:txBody>
      </p:sp>
    </p:spTree>
    <p:extLst>
      <p:ext uri="{BB962C8B-B14F-4D97-AF65-F5344CB8AC3E}">
        <p14:creationId xmlns:p14="http://schemas.microsoft.com/office/powerpoint/2010/main" val="9711918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en-US">
              <a:cs typeface="+mn-ea"/>
              <a:sym typeface="+mn-lt"/>
            </a:endParaRPr>
          </a:p>
        </p:txBody>
      </p:sp>
      <p:pic>
        <p:nvPicPr>
          <p:cNvPr id="2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2CCCE1F3-BC95-4F9F-AE0E-06277F881471}"/>
              </a:ext>
            </a:extLst>
          </p:cNvPr>
          <p:cNvSpPr>
            <a:spLocks noGrp="1"/>
          </p:cNvSpPr>
          <p:nvPr>
            <p:ph type="title"/>
          </p:nvPr>
        </p:nvSpPr>
        <p:spPr>
          <a:xfrm>
            <a:off x="1179226" y="826680"/>
            <a:ext cx="9833548" cy="1325563"/>
          </a:xfrm>
        </p:spPr>
        <p:txBody>
          <a:bodyPr>
            <a:normAutofit/>
          </a:bodyPr>
          <a:lstStyle/>
          <a:p>
            <a:pPr algn="ctr">
              <a:spcBef>
                <a:spcPct val="20000"/>
              </a:spcBef>
              <a:spcAft>
                <a:spcPts val="20"/>
              </a:spcAft>
            </a:pPr>
            <a:r>
              <a:rPr lang="en-US" altLang="zh-CN" sz="4000" dirty="0">
                <a:solidFill>
                  <a:srgbClr val="FFFFFF"/>
                </a:solidFill>
                <a:latin typeface="+mn-lt"/>
                <a:ea typeface="+mn-ea"/>
                <a:cs typeface="+mn-ea"/>
                <a:sym typeface="+mn-lt"/>
              </a:rPr>
              <a:t>Huffman</a:t>
            </a:r>
            <a:r>
              <a:rPr lang="zh-CN" altLang="en-US" sz="4000" dirty="0">
                <a:solidFill>
                  <a:srgbClr val="FFFFFF"/>
                </a:solidFill>
                <a:latin typeface="+mn-lt"/>
                <a:ea typeface="+mn-ea"/>
                <a:cs typeface="+mn-ea"/>
                <a:sym typeface="+mn-lt"/>
              </a:rPr>
              <a:t>编码</a:t>
            </a:r>
            <a:r>
              <a:rPr lang="en-US" altLang="zh-CN" sz="4000" dirty="0">
                <a:solidFill>
                  <a:srgbClr val="FFFFFF"/>
                </a:solidFill>
                <a:latin typeface="+mn-lt"/>
                <a:ea typeface="+mn-ea"/>
                <a:cs typeface="+mn-ea"/>
                <a:sym typeface="+mn-lt"/>
              </a:rPr>
              <a:t>—— </a:t>
            </a:r>
            <a:r>
              <a:rPr lang="zh-CN" altLang="en-US" sz="4000" dirty="0">
                <a:solidFill>
                  <a:srgbClr val="FFFFFF"/>
                </a:solidFill>
                <a:latin typeface="+mn-lt"/>
                <a:ea typeface="+mn-ea"/>
                <a:cs typeface="+mn-ea"/>
                <a:sym typeface="+mn-lt"/>
              </a:rPr>
              <a:t>图像压缩中的应用</a:t>
            </a:r>
          </a:p>
        </p:txBody>
      </p:sp>
      <p:sp>
        <p:nvSpPr>
          <p:cNvPr id="3" name="内容占位符 2">
            <a:extLst>
              <a:ext uri="{FF2B5EF4-FFF2-40B4-BE49-F238E27FC236}">
                <a16:creationId xmlns:a16="http://schemas.microsoft.com/office/drawing/2014/main" id="{BF98B211-97B0-48B0-B1E3-938FA998DD1C}"/>
              </a:ext>
            </a:extLst>
          </p:cNvPr>
          <p:cNvSpPr>
            <a:spLocks noGrp="1"/>
          </p:cNvSpPr>
          <p:nvPr>
            <p:ph idx="1"/>
          </p:nvPr>
        </p:nvSpPr>
        <p:spPr>
          <a:xfrm>
            <a:off x="1179226" y="3092970"/>
            <a:ext cx="9833548" cy="2693976"/>
          </a:xfrm>
        </p:spPr>
        <p:txBody>
          <a:bodyPr>
            <a:normAutofit/>
          </a:bodyPr>
          <a:lstStyle/>
          <a:p>
            <a:pPr>
              <a:spcBef>
                <a:spcPts val="20"/>
              </a:spcBef>
              <a:spcAft>
                <a:spcPts val="20"/>
              </a:spcAft>
            </a:pPr>
            <a:r>
              <a:rPr lang="zh-CN" altLang="en-US" dirty="0">
                <a:solidFill>
                  <a:srgbClr val="000000"/>
                </a:solidFill>
                <a:cs typeface="+mn-ea"/>
                <a:sym typeface="+mn-lt"/>
              </a:rPr>
              <a:t>常用的且有效的方法是：</a:t>
            </a:r>
          </a:p>
          <a:p>
            <a:pPr marL="0" indent="0">
              <a:spcBef>
                <a:spcPts val="20"/>
              </a:spcBef>
              <a:spcAft>
                <a:spcPts val="20"/>
              </a:spcAft>
              <a:buNone/>
            </a:pPr>
            <a:r>
              <a:rPr lang="zh-CN" altLang="en-US" dirty="0">
                <a:solidFill>
                  <a:srgbClr val="000000"/>
                </a:solidFill>
                <a:cs typeface="+mn-ea"/>
                <a:sym typeface="+mn-lt"/>
              </a:rPr>
              <a:t>将图像分割成若干的小块，对每块进行独立的</a:t>
            </a:r>
            <a:r>
              <a:rPr lang="en-US" altLang="zh-CN" dirty="0">
                <a:solidFill>
                  <a:srgbClr val="000000"/>
                </a:solidFill>
                <a:cs typeface="+mn-ea"/>
                <a:sym typeface="+mn-lt"/>
              </a:rPr>
              <a:t>Huffman</a:t>
            </a:r>
            <a:r>
              <a:rPr lang="zh-CN" altLang="en-US" dirty="0">
                <a:solidFill>
                  <a:srgbClr val="000000"/>
                </a:solidFill>
                <a:cs typeface="+mn-ea"/>
                <a:sym typeface="+mn-lt"/>
              </a:rPr>
              <a:t>编码。例如：分成的子块，就可以大大降低不同灰度值的个数（最多是</a:t>
            </a:r>
            <a:r>
              <a:rPr lang="en-US" altLang="zh-CN" dirty="0">
                <a:solidFill>
                  <a:srgbClr val="000000"/>
                </a:solidFill>
                <a:cs typeface="+mn-ea"/>
                <a:sym typeface="+mn-lt"/>
              </a:rPr>
              <a:t>64</a:t>
            </a:r>
            <a:r>
              <a:rPr lang="zh-CN" altLang="en-US" dirty="0">
                <a:solidFill>
                  <a:srgbClr val="000000"/>
                </a:solidFill>
                <a:cs typeface="+mn-ea"/>
                <a:sym typeface="+mn-lt"/>
              </a:rPr>
              <a:t>而不是</a:t>
            </a:r>
            <a:r>
              <a:rPr lang="en-US" altLang="zh-CN" dirty="0">
                <a:solidFill>
                  <a:srgbClr val="000000"/>
                </a:solidFill>
                <a:cs typeface="+mn-ea"/>
                <a:sym typeface="+mn-lt"/>
              </a:rPr>
              <a:t>256</a:t>
            </a:r>
            <a:r>
              <a:rPr lang="zh-CN" altLang="en-US" dirty="0">
                <a:solidFill>
                  <a:srgbClr val="000000"/>
                </a:solidFill>
                <a:cs typeface="+mn-ea"/>
                <a:sym typeface="+mn-lt"/>
              </a:rPr>
              <a:t>）。</a:t>
            </a:r>
          </a:p>
          <a:p>
            <a:pPr>
              <a:spcBef>
                <a:spcPts val="20"/>
              </a:spcBef>
              <a:spcAft>
                <a:spcPts val="20"/>
              </a:spcAft>
            </a:pPr>
            <a:endParaRPr lang="zh-CN" altLang="en-US" dirty="0">
              <a:solidFill>
                <a:srgbClr val="000000"/>
              </a:solidFill>
              <a:cs typeface="+mn-ea"/>
              <a:sym typeface="+mn-lt"/>
            </a:endParaRPr>
          </a:p>
        </p:txBody>
      </p:sp>
    </p:spTree>
    <p:extLst>
      <p:ext uri="{BB962C8B-B14F-4D97-AF65-F5344CB8AC3E}">
        <p14:creationId xmlns:p14="http://schemas.microsoft.com/office/powerpoint/2010/main" val="2540479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8D4A69-8E85-4AF6-A8BA-7439FDB17286}"/>
              </a:ext>
            </a:extLst>
          </p:cNvPr>
          <p:cNvSpPr>
            <a:spLocks noGrp="1"/>
          </p:cNvSpPr>
          <p:nvPr>
            <p:ph type="title"/>
          </p:nvPr>
        </p:nvSpPr>
        <p:spPr/>
        <p:txBody>
          <a:bodyPr>
            <a:normAutofit/>
          </a:bodyPr>
          <a:lstStyle/>
          <a:p>
            <a:pPr>
              <a:spcBef>
                <a:spcPct val="20000"/>
              </a:spcBef>
              <a:spcAft>
                <a:spcPts val="20"/>
              </a:spcAft>
            </a:pPr>
            <a:r>
              <a:rPr lang="en-US" altLang="zh-CN" dirty="0">
                <a:latin typeface="+mn-lt"/>
                <a:ea typeface="+mn-ea"/>
                <a:cs typeface="+mn-ea"/>
                <a:sym typeface="+mn-lt"/>
              </a:rPr>
              <a:t>Huffman</a:t>
            </a:r>
            <a:r>
              <a:rPr lang="zh-CN" altLang="en-US" dirty="0">
                <a:latin typeface="+mn-lt"/>
                <a:ea typeface="+mn-ea"/>
                <a:cs typeface="+mn-ea"/>
                <a:sym typeface="+mn-lt"/>
              </a:rPr>
              <a:t>编码</a:t>
            </a:r>
            <a:r>
              <a:rPr lang="en-US" altLang="zh-CN" dirty="0">
                <a:latin typeface="+mn-lt"/>
                <a:ea typeface="+mn-ea"/>
                <a:cs typeface="+mn-ea"/>
                <a:sym typeface="+mn-lt"/>
              </a:rPr>
              <a:t>—— </a:t>
            </a:r>
            <a:r>
              <a:rPr lang="zh-CN" altLang="en-US" dirty="0">
                <a:latin typeface="+mn-lt"/>
                <a:ea typeface="+mn-ea"/>
                <a:cs typeface="+mn-ea"/>
                <a:sym typeface="+mn-lt"/>
              </a:rPr>
              <a:t>图像压缩中的应用</a:t>
            </a:r>
          </a:p>
        </p:txBody>
      </p:sp>
      <p:pic>
        <p:nvPicPr>
          <p:cNvPr id="4" name="Picture 3" descr="2">
            <a:extLst>
              <a:ext uri="{FF2B5EF4-FFF2-40B4-BE49-F238E27FC236}">
                <a16:creationId xmlns:a16="http://schemas.microsoft.com/office/drawing/2014/main" id="{D791BBEF-5293-4C6C-B6FE-B5BAAAE64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209" y="2447131"/>
            <a:ext cx="4537075" cy="3402012"/>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4">
            <a:extLst>
              <a:ext uri="{FF2B5EF4-FFF2-40B4-BE49-F238E27FC236}">
                <a16:creationId xmlns:a16="http://schemas.microsoft.com/office/drawing/2014/main" id="{2BF3F796-98AD-48A3-A1C1-0F448B1D5879}"/>
              </a:ext>
            </a:extLst>
          </p:cNvPr>
          <p:cNvSpPr txBox="1">
            <a:spLocks noChangeArrowheads="1"/>
          </p:cNvSpPr>
          <p:nvPr/>
        </p:nvSpPr>
        <p:spPr bwMode="auto">
          <a:xfrm>
            <a:off x="7966841" y="4729959"/>
            <a:ext cx="2520949" cy="75713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20000"/>
              </a:spcBef>
              <a:spcAft>
                <a:spcPts val="20"/>
              </a:spcAft>
              <a:buClrTx/>
              <a:buFontTx/>
              <a:buNone/>
            </a:pPr>
            <a:r>
              <a:rPr lang="en-US" altLang="zh-CN" sz="2400" b="1" dirty="0">
                <a:cs typeface="+mn-ea"/>
                <a:sym typeface="+mn-lt"/>
              </a:rPr>
              <a:t>8*8</a:t>
            </a:r>
            <a:r>
              <a:rPr lang="zh-CN" altLang="en-US" sz="2400" b="1" dirty="0">
                <a:cs typeface="+mn-ea"/>
                <a:sym typeface="+mn-lt"/>
              </a:rPr>
              <a:t>分块的编码压缩比为</a:t>
            </a:r>
            <a:r>
              <a:rPr lang="en-US" altLang="zh-CN" sz="2400" b="1" dirty="0">
                <a:cs typeface="+mn-ea"/>
                <a:sym typeface="+mn-lt"/>
              </a:rPr>
              <a:t>2.12:1</a:t>
            </a:r>
          </a:p>
        </p:txBody>
      </p:sp>
      <p:sp>
        <p:nvSpPr>
          <p:cNvPr id="6" name="Text Box 5">
            <a:extLst>
              <a:ext uri="{FF2B5EF4-FFF2-40B4-BE49-F238E27FC236}">
                <a16:creationId xmlns:a16="http://schemas.microsoft.com/office/drawing/2014/main" id="{332B719A-595B-4DAA-8DCF-59A00BC6AF8F}"/>
              </a:ext>
            </a:extLst>
          </p:cNvPr>
          <p:cNvSpPr txBox="1">
            <a:spLocks noChangeArrowheads="1"/>
          </p:cNvSpPr>
          <p:nvPr/>
        </p:nvSpPr>
        <p:spPr bwMode="auto">
          <a:xfrm>
            <a:off x="7966841" y="3422089"/>
            <a:ext cx="2520950" cy="1090042"/>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spcAft>
                <a:spcPts val="20"/>
              </a:spcAft>
              <a:buClrTx/>
              <a:buFontTx/>
              <a:buNone/>
            </a:pPr>
            <a:r>
              <a:rPr lang="en-US" altLang="zh-CN" sz="2400" b="1" dirty="0">
                <a:cs typeface="+mn-ea"/>
                <a:sym typeface="+mn-lt"/>
              </a:rPr>
              <a:t>16*16</a:t>
            </a:r>
            <a:r>
              <a:rPr lang="zh-CN" altLang="en-US" sz="2400" b="1" dirty="0">
                <a:cs typeface="+mn-ea"/>
                <a:sym typeface="+mn-lt"/>
              </a:rPr>
              <a:t>分块的编码压缩比为</a:t>
            </a:r>
            <a:r>
              <a:rPr lang="en-US" altLang="zh-CN" sz="2400" b="1" dirty="0">
                <a:cs typeface="+mn-ea"/>
                <a:sym typeface="+mn-lt"/>
              </a:rPr>
              <a:t>1.64:1</a:t>
            </a:r>
          </a:p>
        </p:txBody>
      </p:sp>
      <p:sp>
        <p:nvSpPr>
          <p:cNvPr id="7" name="Text Box 6">
            <a:extLst>
              <a:ext uri="{FF2B5EF4-FFF2-40B4-BE49-F238E27FC236}">
                <a16:creationId xmlns:a16="http://schemas.microsoft.com/office/drawing/2014/main" id="{26347976-B1CE-4886-9C8F-A47B4AD4E1FD}"/>
              </a:ext>
            </a:extLst>
          </p:cNvPr>
          <p:cNvSpPr txBox="1">
            <a:spLocks noChangeArrowheads="1"/>
          </p:cNvSpPr>
          <p:nvPr/>
        </p:nvSpPr>
        <p:spPr bwMode="auto">
          <a:xfrm>
            <a:off x="7968483" y="2447131"/>
            <a:ext cx="2519307" cy="757130"/>
          </a:xfrm>
          <a:prstGeom prst="rect">
            <a:avLst/>
          </a:prstGeom>
          <a:solidFill>
            <a:srgbClr val="FF898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20000"/>
              </a:spcBef>
              <a:spcAft>
                <a:spcPts val="20"/>
              </a:spcAft>
              <a:buClrTx/>
              <a:buFontTx/>
              <a:buNone/>
            </a:pPr>
            <a:r>
              <a:rPr lang="zh-CN" altLang="en-US" sz="2400" b="1" dirty="0">
                <a:cs typeface="+mn-ea"/>
                <a:sym typeface="+mn-lt"/>
              </a:rPr>
              <a:t>全图的编码压缩比为</a:t>
            </a:r>
            <a:r>
              <a:rPr lang="en-US" altLang="zh-CN" sz="2400" b="1" dirty="0">
                <a:cs typeface="+mn-ea"/>
                <a:sym typeface="+mn-lt"/>
              </a:rPr>
              <a:t>1.09:1</a:t>
            </a:r>
          </a:p>
        </p:txBody>
      </p:sp>
    </p:spTree>
    <p:extLst>
      <p:ext uri="{BB962C8B-B14F-4D97-AF65-F5344CB8AC3E}">
        <p14:creationId xmlns:p14="http://schemas.microsoft.com/office/powerpoint/2010/main" val="2888471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en-US">
              <a:cs typeface="+mn-ea"/>
              <a:sym typeface="+mn-lt"/>
            </a:endParaRPr>
          </a:p>
        </p:txBody>
      </p:sp>
      <p:pic>
        <p:nvPicPr>
          <p:cNvPr id="2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2CCCE1F3-BC95-4F9F-AE0E-06277F881471}"/>
              </a:ext>
            </a:extLst>
          </p:cNvPr>
          <p:cNvSpPr>
            <a:spLocks noGrp="1"/>
          </p:cNvSpPr>
          <p:nvPr>
            <p:ph type="title"/>
          </p:nvPr>
        </p:nvSpPr>
        <p:spPr>
          <a:xfrm>
            <a:off x="1179226" y="826680"/>
            <a:ext cx="9833548" cy="1325563"/>
          </a:xfrm>
        </p:spPr>
        <p:txBody>
          <a:bodyPr>
            <a:normAutofit/>
          </a:bodyPr>
          <a:lstStyle/>
          <a:p>
            <a:pPr algn="ctr">
              <a:spcBef>
                <a:spcPct val="20000"/>
              </a:spcBef>
              <a:spcAft>
                <a:spcPts val="20"/>
              </a:spcAft>
            </a:pPr>
            <a:r>
              <a:rPr lang="en-US" altLang="zh-CN" sz="4000" dirty="0">
                <a:solidFill>
                  <a:srgbClr val="FFFFFF"/>
                </a:solidFill>
                <a:latin typeface="+mn-lt"/>
                <a:ea typeface="+mn-ea"/>
                <a:cs typeface="+mn-ea"/>
                <a:sym typeface="+mn-lt"/>
              </a:rPr>
              <a:t>8.3 </a:t>
            </a:r>
            <a:r>
              <a:rPr lang="zh-CN" altLang="en-US" sz="4000" dirty="0">
                <a:solidFill>
                  <a:srgbClr val="FFFFFF"/>
                </a:solidFill>
                <a:latin typeface="+mn-lt"/>
                <a:ea typeface="+mn-ea"/>
                <a:cs typeface="+mn-ea"/>
                <a:sym typeface="+mn-lt"/>
              </a:rPr>
              <a:t>空间冗余（预测编码）</a:t>
            </a:r>
          </a:p>
        </p:txBody>
      </p:sp>
      <p:sp>
        <p:nvSpPr>
          <p:cNvPr id="3" name="内容占位符 2">
            <a:extLst>
              <a:ext uri="{FF2B5EF4-FFF2-40B4-BE49-F238E27FC236}">
                <a16:creationId xmlns:a16="http://schemas.microsoft.com/office/drawing/2014/main" id="{BF98B211-97B0-48B0-B1E3-938FA998DD1C}"/>
              </a:ext>
            </a:extLst>
          </p:cNvPr>
          <p:cNvSpPr>
            <a:spLocks noGrp="1"/>
          </p:cNvSpPr>
          <p:nvPr>
            <p:ph idx="1"/>
          </p:nvPr>
        </p:nvSpPr>
        <p:spPr>
          <a:xfrm>
            <a:off x="1179226" y="3092970"/>
            <a:ext cx="9833548" cy="2693976"/>
          </a:xfrm>
        </p:spPr>
        <p:txBody>
          <a:bodyPr>
            <a:normAutofit/>
          </a:bodyPr>
          <a:lstStyle/>
          <a:p>
            <a:pPr>
              <a:spcBef>
                <a:spcPts val="20"/>
              </a:spcBef>
              <a:spcAft>
                <a:spcPts val="20"/>
              </a:spcAft>
            </a:pPr>
            <a:r>
              <a:rPr lang="zh-CN" altLang="en-US" dirty="0">
                <a:cs typeface="+mn-ea"/>
                <a:sym typeface="+mn-lt"/>
              </a:rPr>
              <a:t>预测编码。预测编码是基于图像数据的空间或时间冗余特性，用相邻的已知像素（或像素块）来预测当前像素（或像素块）的取值，然后再对预测误差进行量化和编码。下面给出了无损编码和有损编码的系统原理图。</a:t>
            </a:r>
          </a:p>
          <a:p>
            <a:pPr>
              <a:spcBef>
                <a:spcPts val="20"/>
              </a:spcBef>
              <a:spcAft>
                <a:spcPts val="20"/>
              </a:spcAft>
            </a:pPr>
            <a:endParaRPr lang="zh-CN" altLang="en-US" dirty="0">
              <a:solidFill>
                <a:srgbClr val="000000"/>
              </a:solidFill>
              <a:cs typeface="+mn-ea"/>
              <a:sym typeface="+mn-lt"/>
            </a:endParaRPr>
          </a:p>
        </p:txBody>
      </p:sp>
    </p:spTree>
    <p:extLst>
      <p:ext uri="{BB962C8B-B14F-4D97-AF65-F5344CB8AC3E}">
        <p14:creationId xmlns:p14="http://schemas.microsoft.com/office/powerpoint/2010/main" val="35486802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1E404-3453-449F-9914-2296C114A5D6}"/>
              </a:ext>
            </a:extLst>
          </p:cNvPr>
          <p:cNvSpPr>
            <a:spLocks noGrp="1"/>
          </p:cNvSpPr>
          <p:nvPr>
            <p:ph type="title"/>
          </p:nvPr>
        </p:nvSpPr>
        <p:spPr/>
        <p:txBody>
          <a:bodyPr/>
          <a:lstStyle/>
          <a:p>
            <a:pPr>
              <a:spcBef>
                <a:spcPct val="20000"/>
              </a:spcBef>
              <a:spcAft>
                <a:spcPts val="20"/>
              </a:spcAft>
            </a:pPr>
            <a:r>
              <a:rPr lang="en-US" altLang="zh-CN" dirty="0">
                <a:latin typeface="+mn-lt"/>
                <a:ea typeface="+mn-ea"/>
                <a:cs typeface="+mn-ea"/>
                <a:sym typeface="+mn-lt"/>
              </a:rPr>
              <a:t>8.3 </a:t>
            </a:r>
            <a:r>
              <a:rPr lang="zh-CN" altLang="en-US" dirty="0">
                <a:latin typeface="+mn-lt"/>
                <a:ea typeface="+mn-ea"/>
                <a:cs typeface="+mn-ea"/>
                <a:sym typeface="+mn-lt"/>
              </a:rPr>
              <a:t>空间冗余（预测编码）</a:t>
            </a:r>
          </a:p>
        </p:txBody>
      </p:sp>
      <p:grpSp>
        <p:nvGrpSpPr>
          <p:cNvPr id="4" name="Group 4">
            <a:extLst>
              <a:ext uri="{FF2B5EF4-FFF2-40B4-BE49-F238E27FC236}">
                <a16:creationId xmlns:a16="http://schemas.microsoft.com/office/drawing/2014/main" id="{ED8AF9E3-3DED-47FC-A818-0ECBA50F03B9}"/>
              </a:ext>
            </a:extLst>
          </p:cNvPr>
          <p:cNvGrpSpPr>
            <a:grpSpLocks/>
          </p:cNvGrpSpPr>
          <p:nvPr/>
        </p:nvGrpSpPr>
        <p:grpSpPr bwMode="auto">
          <a:xfrm>
            <a:off x="1304730" y="1690688"/>
            <a:ext cx="9251270" cy="4442426"/>
            <a:chOff x="0" y="0"/>
            <a:chExt cx="5376" cy="2640"/>
          </a:xfrm>
        </p:grpSpPr>
        <p:grpSp>
          <p:nvGrpSpPr>
            <p:cNvPr id="5" name="Group 5">
              <a:extLst>
                <a:ext uri="{FF2B5EF4-FFF2-40B4-BE49-F238E27FC236}">
                  <a16:creationId xmlns:a16="http://schemas.microsoft.com/office/drawing/2014/main" id="{BDFAE708-27E3-4729-B75C-F44FF06C2BCF}"/>
                </a:ext>
              </a:extLst>
            </p:cNvPr>
            <p:cNvGrpSpPr>
              <a:grpSpLocks/>
            </p:cNvGrpSpPr>
            <p:nvPr/>
          </p:nvGrpSpPr>
          <p:grpSpPr bwMode="auto">
            <a:xfrm>
              <a:off x="384" y="0"/>
              <a:ext cx="4737" cy="2640"/>
              <a:chOff x="0" y="0"/>
              <a:chExt cx="4737" cy="2640"/>
            </a:xfrm>
          </p:grpSpPr>
          <p:sp>
            <p:nvSpPr>
              <p:cNvPr id="8" name="Rectangle 6">
                <a:extLst>
                  <a:ext uri="{FF2B5EF4-FFF2-40B4-BE49-F238E27FC236}">
                    <a16:creationId xmlns:a16="http://schemas.microsoft.com/office/drawing/2014/main" id="{9F19EF63-EA33-4F50-BCF8-07E68D0B8A22}"/>
                  </a:ext>
                </a:extLst>
              </p:cNvPr>
              <p:cNvSpPr>
                <a:spLocks noChangeArrowheads="1"/>
              </p:cNvSpPr>
              <p:nvPr/>
            </p:nvSpPr>
            <p:spPr bwMode="auto">
              <a:xfrm>
                <a:off x="1114" y="720"/>
                <a:ext cx="624" cy="528"/>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wrap="none" anchor="ctr"/>
              <a:lstStyle/>
              <a:p>
                <a:pPr algn="ctr">
                  <a:lnSpc>
                    <a:spcPct val="90000"/>
                  </a:lnSpc>
                  <a:spcBef>
                    <a:spcPts val="20"/>
                  </a:spcBef>
                  <a:spcAft>
                    <a:spcPts val="20"/>
                  </a:spcAft>
                </a:pPr>
                <a:r>
                  <a:rPr lang="zh-CN" altLang="en-US" sz="2400" b="1">
                    <a:cs typeface="+mn-ea"/>
                    <a:sym typeface="+mn-lt"/>
                  </a:rPr>
                  <a:t>预测器</a:t>
                </a:r>
              </a:p>
            </p:txBody>
          </p:sp>
          <p:sp>
            <p:nvSpPr>
              <p:cNvPr id="9" name="Rectangle 7">
                <a:extLst>
                  <a:ext uri="{FF2B5EF4-FFF2-40B4-BE49-F238E27FC236}">
                    <a16:creationId xmlns:a16="http://schemas.microsoft.com/office/drawing/2014/main" id="{CAB3B71F-674F-4DEC-B017-D2F3251B67F5}"/>
                  </a:ext>
                </a:extLst>
              </p:cNvPr>
              <p:cNvSpPr>
                <a:spLocks noChangeArrowheads="1"/>
              </p:cNvSpPr>
              <p:nvPr/>
            </p:nvSpPr>
            <p:spPr bwMode="auto">
              <a:xfrm>
                <a:off x="2074" y="720"/>
                <a:ext cx="624" cy="528"/>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wrap="none" anchor="ctr"/>
              <a:lstStyle/>
              <a:p>
                <a:pPr algn="ctr">
                  <a:lnSpc>
                    <a:spcPct val="90000"/>
                  </a:lnSpc>
                  <a:spcBef>
                    <a:spcPts val="20"/>
                  </a:spcBef>
                  <a:spcAft>
                    <a:spcPts val="20"/>
                  </a:spcAft>
                </a:pPr>
                <a:r>
                  <a:rPr lang="zh-CN" altLang="en-US" sz="2400" b="1">
                    <a:cs typeface="+mn-ea"/>
                    <a:sym typeface="+mn-lt"/>
                  </a:rPr>
                  <a:t>整数</a:t>
                </a:r>
              </a:p>
              <a:p>
                <a:pPr algn="ctr">
                  <a:lnSpc>
                    <a:spcPct val="90000"/>
                  </a:lnSpc>
                  <a:spcBef>
                    <a:spcPts val="20"/>
                  </a:spcBef>
                  <a:spcAft>
                    <a:spcPts val="20"/>
                  </a:spcAft>
                </a:pPr>
                <a:r>
                  <a:rPr lang="zh-CN" altLang="en-US" sz="2400" b="1">
                    <a:cs typeface="+mn-ea"/>
                    <a:sym typeface="+mn-lt"/>
                  </a:rPr>
                  <a:t>舍入</a:t>
                </a:r>
              </a:p>
            </p:txBody>
          </p:sp>
          <p:sp>
            <p:nvSpPr>
              <p:cNvPr id="10" name="Rectangle 8">
                <a:extLst>
                  <a:ext uri="{FF2B5EF4-FFF2-40B4-BE49-F238E27FC236}">
                    <a16:creationId xmlns:a16="http://schemas.microsoft.com/office/drawing/2014/main" id="{965A9CBF-4A16-49CA-A40D-B3F0F9FF0DC6}"/>
                  </a:ext>
                </a:extLst>
              </p:cNvPr>
              <p:cNvSpPr>
                <a:spLocks noChangeArrowheads="1"/>
              </p:cNvSpPr>
              <p:nvPr/>
            </p:nvSpPr>
            <p:spPr bwMode="auto">
              <a:xfrm>
                <a:off x="3274" y="48"/>
                <a:ext cx="624" cy="528"/>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wrap="none" anchor="ctr"/>
              <a:lstStyle/>
              <a:p>
                <a:pPr algn="ctr">
                  <a:lnSpc>
                    <a:spcPct val="90000"/>
                  </a:lnSpc>
                  <a:spcBef>
                    <a:spcPts val="20"/>
                  </a:spcBef>
                  <a:spcAft>
                    <a:spcPts val="20"/>
                  </a:spcAft>
                </a:pPr>
                <a:r>
                  <a:rPr lang="zh-CN" altLang="en-US" sz="2400" b="1">
                    <a:cs typeface="+mn-ea"/>
                    <a:sym typeface="+mn-lt"/>
                  </a:rPr>
                  <a:t>符号编</a:t>
                </a:r>
              </a:p>
              <a:p>
                <a:pPr algn="ctr">
                  <a:lnSpc>
                    <a:spcPct val="90000"/>
                  </a:lnSpc>
                  <a:spcBef>
                    <a:spcPts val="20"/>
                  </a:spcBef>
                  <a:spcAft>
                    <a:spcPts val="20"/>
                  </a:spcAft>
                </a:pPr>
                <a:r>
                  <a:rPr lang="zh-CN" altLang="en-US" sz="2400" b="1">
                    <a:cs typeface="+mn-ea"/>
                    <a:sym typeface="+mn-lt"/>
                  </a:rPr>
                  <a:t>码器</a:t>
                </a:r>
              </a:p>
            </p:txBody>
          </p:sp>
          <p:sp>
            <p:nvSpPr>
              <p:cNvPr id="11" name="Rectangle 9">
                <a:extLst>
                  <a:ext uri="{FF2B5EF4-FFF2-40B4-BE49-F238E27FC236}">
                    <a16:creationId xmlns:a16="http://schemas.microsoft.com/office/drawing/2014/main" id="{5A096626-CA77-4971-B926-956E40C39782}"/>
                  </a:ext>
                </a:extLst>
              </p:cNvPr>
              <p:cNvSpPr>
                <a:spLocks noChangeArrowheads="1"/>
              </p:cNvSpPr>
              <p:nvPr/>
            </p:nvSpPr>
            <p:spPr bwMode="auto">
              <a:xfrm>
                <a:off x="2746" y="2112"/>
                <a:ext cx="624" cy="528"/>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wrap="none" anchor="ctr"/>
              <a:lstStyle/>
              <a:p>
                <a:pPr algn="ctr">
                  <a:lnSpc>
                    <a:spcPct val="90000"/>
                  </a:lnSpc>
                  <a:spcBef>
                    <a:spcPts val="20"/>
                  </a:spcBef>
                  <a:spcAft>
                    <a:spcPts val="20"/>
                  </a:spcAft>
                </a:pPr>
                <a:r>
                  <a:rPr lang="zh-CN" altLang="en-US" sz="2400" b="1">
                    <a:cs typeface="+mn-ea"/>
                    <a:sym typeface="+mn-lt"/>
                  </a:rPr>
                  <a:t>预测器</a:t>
                </a:r>
              </a:p>
            </p:txBody>
          </p:sp>
          <p:sp>
            <p:nvSpPr>
              <p:cNvPr id="12" name="Rectangle 10">
                <a:extLst>
                  <a:ext uri="{FF2B5EF4-FFF2-40B4-BE49-F238E27FC236}">
                    <a16:creationId xmlns:a16="http://schemas.microsoft.com/office/drawing/2014/main" id="{A7A76C60-2DBE-445D-9EA1-A7D49C646262}"/>
                  </a:ext>
                </a:extLst>
              </p:cNvPr>
              <p:cNvSpPr>
                <a:spLocks noChangeArrowheads="1"/>
              </p:cNvSpPr>
              <p:nvPr/>
            </p:nvSpPr>
            <p:spPr bwMode="auto">
              <a:xfrm>
                <a:off x="1114" y="1536"/>
                <a:ext cx="624" cy="528"/>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wrap="none" anchor="ctr"/>
              <a:lstStyle/>
              <a:p>
                <a:pPr algn="ctr">
                  <a:lnSpc>
                    <a:spcPct val="90000"/>
                  </a:lnSpc>
                  <a:spcBef>
                    <a:spcPts val="20"/>
                  </a:spcBef>
                  <a:spcAft>
                    <a:spcPts val="20"/>
                  </a:spcAft>
                </a:pPr>
                <a:r>
                  <a:rPr lang="zh-CN" altLang="en-US" sz="2400" b="1">
                    <a:cs typeface="+mn-ea"/>
                    <a:sym typeface="+mn-lt"/>
                  </a:rPr>
                  <a:t>符号解</a:t>
                </a:r>
              </a:p>
              <a:p>
                <a:pPr algn="ctr">
                  <a:lnSpc>
                    <a:spcPct val="90000"/>
                  </a:lnSpc>
                  <a:spcBef>
                    <a:spcPts val="20"/>
                  </a:spcBef>
                  <a:spcAft>
                    <a:spcPts val="20"/>
                  </a:spcAft>
                </a:pPr>
                <a:r>
                  <a:rPr lang="zh-CN" altLang="en-US" sz="2400" b="1">
                    <a:cs typeface="+mn-ea"/>
                    <a:sym typeface="+mn-lt"/>
                  </a:rPr>
                  <a:t>码器</a:t>
                </a:r>
              </a:p>
            </p:txBody>
          </p:sp>
          <p:sp>
            <p:nvSpPr>
              <p:cNvPr id="13" name="Oval 11">
                <a:extLst>
                  <a:ext uri="{FF2B5EF4-FFF2-40B4-BE49-F238E27FC236}">
                    <a16:creationId xmlns:a16="http://schemas.microsoft.com/office/drawing/2014/main" id="{F329B2ED-B920-41F1-B145-9474460E4714}"/>
                  </a:ext>
                </a:extLst>
              </p:cNvPr>
              <p:cNvSpPr>
                <a:spLocks noChangeArrowheads="1"/>
              </p:cNvSpPr>
              <p:nvPr/>
            </p:nvSpPr>
            <p:spPr bwMode="auto">
              <a:xfrm>
                <a:off x="2698" y="144"/>
                <a:ext cx="384" cy="384"/>
              </a:xfrm>
              <a:prstGeom prst="ellipse">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wrap="none" anchor="ctr"/>
              <a:lstStyle/>
              <a:p>
                <a:pPr algn="ctr">
                  <a:lnSpc>
                    <a:spcPct val="90000"/>
                  </a:lnSpc>
                  <a:spcBef>
                    <a:spcPts val="20"/>
                  </a:spcBef>
                  <a:spcAft>
                    <a:spcPts val="20"/>
                  </a:spcAft>
                </a:pPr>
                <a:r>
                  <a:rPr lang="zh-CN" altLang="en-US" sz="2400" b="1" dirty="0">
                    <a:cs typeface="+mn-ea"/>
                    <a:sym typeface="+mn-lt"/>
                  </a:rPr>
                  <a:t>S</a:t>
                </a:r>
                <a:endParaRPr lang="th-TH" altLang="en-US" sz="2400" b="1" dirty="0">
                  <a:cs typeface="+mn-ea"/>
                  <a:sym typeface="+mn-lt"/>
                </a:endParaRPr>
              </a:p>
            </p:txBody>
          </p:sp>
          <p:sp>
            <p:nvSpPr>
              <p:cNvPr id="14" name="Oval 12">
                <a:extLst>
                  <a:ext uri="{FF2B5EF4-FFF2-40B4-BE49-F238E27FC236}">
                    <a16:creationId xmlns:a16="http://schemas.microsoft.com/office/drawing/2014/main" id="{F518CA13-B48B-4D7D-A453-CA261A60F7AD}"/>
                  </a:ext>
                </a:extLst>
              </p:cNvPr>
              <p:cNvSpPr>
                <a:spLocks noChangeArrowheads="1"/>
              </p:cNvSpPr>
              <p:nvPr/>
            </p:nvSpPr>
            <p:spPr bwMode="auto">
              <a:xfrm>
                <a:off x="2122" y="1584"/>
                <a:ext cx="384" cy="384"/>
              </a:xfrm>
              <a:prstGeom prst="ellipse">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wrap="none" anchor="ctr"/>
              <a:lstStyle/>
              <a:p>
                <a:pPr algn="ctr">
                  <a:lnSpc>
                    <a:spcPct val="90000"/>
                  </a:lnSpc>
                  <a:spcBef>
                    <a:spcPts val="20"/>
                  </a:spcBef>
                  <a:spcAft>
                    <a:spcPts val="20"/>
                  </a:spcAft>
                </a:pPr>
                <a:r>
                  <a:rPr lang="zh-CN" altLang="en-US" sz="2400" b="1">
                    <a:cs typeface="+mn-ea"/>
                    <a:sym typeface="+mn-lt"/>
                  </a:rPr>
                  <a:t>S</a:t>
                </a:r>
                <a:endParaRPr lang="th-TH" altLang="en-US" sz="2400" b="1">
                  <a:cs typeface="+mn-ea"/>
                  <a:sym typeface="+mn-lt"/>
                </a:endParaRPr>
              </a:p>
            </p:txBody>
          </p:sp>
          <p:sp>
            <p:nvSpPr>
              <p:cNvPr id="15" name="Line 13">
                <a:extLst>
                  <a:ext uri="{FF2B5EF4-FFF2-40B4-BE49-F238E27FC236}">
                    <a16:creationId xmlns:a16="http://schemas.microsoft.com/office/drawing/2014/main" id="{22040B0A-0F64-4CBF-B597-3D35AE791C2A}"/>
                  </a:ext>
                </a:extLst>
              </p:cNvPr>
              <p:cNvSpPr>
                <a:spLocks noChangeShapeType="1"/>
              </p:cNvSpPr>
              <p:nvPr/>
            </p:nvSpPr>
            <p:spPr bwMode="auto">
              <a:xfrm>
                <a:off x="442" y="336"/>
                <a:ext cx="2256" cy="0"/>
              </a:xfrm>
              <a:prstGeom prst="line">
                <a:avLst/>
              </a:prstGeom>
              <a:noFill/>
              <a:ln w="28575" cap="flat"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ts val="20"/>
                  </a:spcBef>
                  <a:spcAft>
                    <a:spcPts val="20"/>
                  </a:spcAft>
                </a:pPr>
                <a:endParaRPr lang="zh-CN" altLang="en-US" sz="2400">
                  <a:cs typeface="+mn-ea"/>
                  <a:sym typeface="+mn-lt"/>
                </a:endParaRPr>
              </a:p>
            </p:txBody>
          </p:sp>
          <p:sp>
            <p:nvSpPr>
              <p:cNvPr id="16" name="Line 14">
                <a:extLst>
                  <a:ext uri="{FF2B5EF4-FFF2-40B4-BE49-F238E27FC236}">
                    <a16:creationId xmlns:a16="http://schemas.microsoft.com/office/drawing/2014/main" id="{C43ECFA5-4D19-4850-B315-5D38BD88CD55}"/>
                  </a:ext>
                </a:extLst>
              </p:cNvPr>
              <p:cNvSpPr>
                <a:spLocks noChangeShapeType="1"/>
              </p:cNvSpPr>
              <p:nvPr/>
            </p:nvSpPr>
            <p:spPr bwMode="auto">
              <a:xfrm>
                <a:off x="3082" y="336"/>
                <a:ext cx="192" cy="0"/>
              </a:xfrm>
              <a:prstGeom prst="line">
                <a:avLst/>
              </a:prstGeom>
              <a:noFill/>
              <a:ln w="28575" cap="flat"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ts val="20"/>
                  </a:spcBef>
                  <a:spcAft>
                    <a:spcPts val="20"/>
                  </a:spcAft>
                </a:pPr>
                <a:endParaRPr lang="zh-CN" altLang="en-US" sz="2400">
                  <a:cs typeface="+mn-ea"/>
                  <a:sym typeface="+mn-lt"/>
                </a:endParaRPr>
              </a:p>
            </p:txBody>
          </p:sp>
          <p:sp>
            <p:nvSpPr>
              <p:cNvPr id="17" name="Line 15">
                <a:extLst>
                  <a:ext uri="{FF2B5EF4-FFF2-40B4-BE49-F238E27FC236}">
                    <a16:creationId xmlns:a16="http://schemas.microsoft.com/office/drawing/2014/main" id="{E8755955-7B07-4988-930E-D538331E7C66}"/>
                  </a:ext>
                </a:extLst>
              </p:cNvPr>
              <p:cNvSpPr>
                <a:spLocks noChangeShapeType="1"/>
              </p:cNvSpPr>
              <p:nvPr/>
            </p:nvSpPr>
            <p:spPr bwMode="auto">
              <a:xfrm>
                <a:off x="3898" y="336"/>
                <a:ext cx="336" cy="0"/>
              </a:xfrm>
              <a:prstGeom prst="line">
                <a:avLst/>
              </a:prstGeom>
              <a:noFill/>
              <a:ln w="28575" cap="flat"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ts val="20"/>
                  </a:spcBef>
                  <a:spcAft>
                    <a:spcPts val="20"/>
                  </a:spcAft>
                </a:pPr>
                <a:endParaRPr lang="zh-CN" altLang="en-US" sz="2400">
                  <a:cs typeface="+mn-ea"/>
                  <a:sym typeface="+mn-lt"/>
                </a:endParaRPr>
              </a:p>
            </p:txBody>
          </p:sp>
          <p:sp>
            <p:nvSpPr>
              <p:cNvPr id="18" name="Line 16">
                <a:extLst>
                  <a:ext uri="{FF2B5EF4-FFF2-40B4-BE49-F238E27FC236}">
                    <a16:creationId xmlns:a16="http://schemas.microsoft.com/office/drawing/2014/main" id="{69F8DB81-A037-43A2-B165-1FD26A85B988}"/>
                  </a:ext>
                </a:extLst>
              </p:cNvPr>
              <p:cNvSpPr>
                <a:spLocks noChangeShapeType="1"/>
              </p:cNvSpPr>
              <p:nvPr/>
            </p:nvSpPr>
            <p:spPr bwMode="auto">
              <a:xfrm>
                <a:off x="826" y="1008"/>
                <a:ext cx="288" cy="0"/>
              </a:xfrm>
              <a:prstGeom prst="line">
                <a:avLst/>
              </a:prstGeom>
              <a:noFill/>
              <a:ln w="28575" cap="flat"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ts val="20"/>
                  </a:spcBef>
                  <a:spcAft>
                    <a:spcPts val="20"/>
                  </a:spcAft>
                </a:pPr>
                <a:endParaRPr lang="zh-CN" altLang="en-US" sz="2400">
                  <a:cs typeface="+mn-ea"/>
                  <a:sym typeface="+mn-lt"/>
                </a:endParaRPr>
              </a:p>
            </p:txBody>
          </p:sp>
          <p:sp>
            <p:nvSpPr>
              <p:cNvPr id="19" name="Line 17">
                <a:extLst>
                  <a:ext uri="{FF2B5EF4-FFF2-40B4-BE49-F238E27FC236}">
                    <a16:creationId xmlns:a16="http://schemas.microsoft.com/office/drawing/2014/main" id="{813A839E-9380-4B65-A41D-385AC019ED18}"/>
                  </a:ext>
                </a:extLst>
              </p:cNvPr>
              <p:cNvSpPr>
                <a:spLocks noChangeShapeType="1"/>
              </p:cNvSpPr>
              <p:nvPr/>
            </p:nvSpPr>
            <p:spPr bwMode="auto">
              <a:xfrm>
                <a:off x="1738" y="1008"/>
                <a:ext cx="336" cy="0"/>
              </a:xfrm>
              <a:prstGeom prst="line">
                <a:avLst/>
              </a:prstGeom>
              <a:noFill/>
              <a:ln w="28575" cap="flat"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ts val="20"/>
                  </a:spcBef>
                  <a:spcAft>
                    <a:spcPts val="20"/>
                  </a:spcAft>
                </a:pPr>
                <a:endParaRPr lang="zh-CN" altLang="en-US" sz="2400">
                  <a:cs typeface="+mn-ea"/>
                  <a:sym typeface="+mn-lt"/>
                </a:endParaRPr>
              </a:p>
            </p:txBody>
          </p:sp>
          <p:sp>
            <p:nvSpPr>
              <p:cNvPr id="20" name="Line 18">
                <a:extLst>
                  <a:ext uri="{FF2B5EF4-FFF2-40B4-BE49-F238E27FC236}">
                    <a16:creationId xmlns:a16="http://schemas.microsoft.com/office/drawing/2014/main" id="{DF0E06D0-FE31-4E69-A4C2-8894DB1139D3}"/>
                  </a:ext>
                </a:extLst>
              </p:cNvPr>
              <p:cNvSpPr>
                <a:spLocks noChangeShapeType="1"/>
              </p:cNvSpPr>
              <p:nvPr/>
            </p:nvSpPr>
            <p:spPr bwMode="auto">
              <a:xfrm>
                <a:off x="2698" y="1008"/>
                <a:ext cx="192" cy="0"/>
              </a:xfrm>
              <a:prstGeom prst="line">
                <a:avLst/>
              </a:prstGeom>
              <a:noFill/>
              <a:ln w="28575" cap="flat"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ts val="20"/>
                  </a:spcBef>
                  <a:spcAft>
                    <a:spcPts val="20"/>
                  </a:spcAft>
                </a:pPr>
                <a:endParaRPr lang="zh-CN" altLang="en-US" sz="2400">
                  <a:cs typeface="+mn-ea"/>
                  <a:sym typeface="+mn-lt"/>
                </a:endParaRPr>
              </a:p>
            </p:txBody>
          </p:sp>
          <p:sp>
            <p:nvSpPr>
              <p:cNvPr id="21" name="Line 19">
                <a:extLst>
                  <a:ext uri="{FF2B5EF4-FFF2-40B4-BE49-F238E27FC236}">
                    <a16:creationId xmlns:a16="http://schemas.microsoft.com/office/drawing/2014/main" id="{6E6605C9-4321-4B67-8497-8EE5BE0D5791}"/>
                  </a:ext>
                </a:extLst>
              </p:cNvPr>
              <p:cNvSpPr>
                <a:spLocks noChangeShapeType="1"/>
              </p:cNvSpPr>
              <p:nvPr/>
            </p:nvSpPr>
            <p:spPr bwMode="auto">
              <a:xfrm flipV="1">
                <a:off x="2890" y="528"/>
                <a:ext cx="0" cy="480"/>
              </a:xfrm>
              <a:prstGeom prst="line">
                <a:avLst/>
              </a:prstGeom>
              <a:noFill/>
              <a:ln w="28575" cap="flat"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ts val="20"/>
                  </a:spcBef>
                  <a:spcAft>
                    <a:spcPts val="20"/>
                  </a:spcAft>
                </a:pPr>
                <a:endParaRPr lang="zh-CN" altLang="en-US" sz="2400">
                  <a:cs typeface="+mn-ea"/>
                  <a:sym typeface="+mn-lt"/>
                </a:endParaRPr>
              </a:p>
            </p:txBody>
          </p:sp>
          <p:sp>
            <p:nvSpPr>
              <p:cNvPr id="22" name="Line 20">
                <a:extLst>
                  <a:ext uri="{FF2B5EF4-FFF2-40B4-BE49-F238E27FC236}">
                    <a16:creationId xmlns:a16="http://schemas.microsoft.com/office/drawing/2014/main" id="{345CF4A7-EADD-4016-87EB-5FACC0F1139E}"/>
                  </a:ext>
                </a:extLst>
              </p:cNvPr>
              <p:cNvSpPr>
                <a:spLocks noChangeShapeType="1"/>
              </p:cNvSpPr>
              <p:nvPr/>
            </p:nvSpPr>
            <p:spPr bwMode="auto">
              <a:xfrm flipV="1">
                <a:off x="826" y="336"/>
                <a:ext cx="0" cy="672"/>
              </a:xfrm>
              <a:prstGeom prst="line">
                <a:avLst/>
              </a:prstGeom>
              <a:noFill/>
              <a:ln w="28575" cap="flat"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ts val="20"/>
                  </a:spcBef>
                  <a:spcAft>
                    <a:spcPts val="20"/>
                  </a:spcAft>
                </a:pPr>
                <a:endParaRPr lang="zh-CN" altLang="en-US" sz="2400">
                  <a:cs typeface="+mn-ea"/>
                  <a:sym typeface="+mn-lt"/>
                </a:endParaRPr>
              </a:p>
            </p:txBody>
          </p:sp>
          <p:sp>
            <p:nvSpPr>
              <p:cNvPr id="23" name="Line 21">
                <a:extLst>
                  <a:ext uri="{FF2B5EF4-FFF2-40B4-BE49-F238E27FC236}">
                    <a16:creationId xmlns:a16="http://schemas.microsoft.com/office/drawing/2014/main" id="{890A933E-E47E-4E17-BFBF-926EAFE4809A}"/>
                  </a:ext>
                </a:extLst>
              </p:cNvPr>
              <p:cNvSpPr>
                <a:spLocks noChangeShapeType="1"/>
              </p:cNvSpPr>
              <p:nvPr/>
            </p:nvSpPr>
            <p:spPr bwMode="auto">
              <a:xfrm>
                <a:off x="538" y="1776"/>
                <a:ext cx="576" cy="0"/>
              </a:xfrm>
              <a:prstGeom prst="line">
                <a:avLst/>
              </a:prstGeom>
              <a:noFill/>
              <a:ln w="28575" cap="flat"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ts val="20"/>
                  </a:spcBef>
                  <a:spcAft>
                    <a:spcPts val="20"/>
                  </a:spcAft>
                </a:pPr>
                <a:endParaRPr lang="zh-CN" altLang="en-US" sz="2400">
                  <a:cs typeface="+mn-ea"/>
                  <a:sym typeface="+mn-lt"/>
                </a:endParaRPr>
              </a:p>
            </p:txBody>
          </p:sp>
          <p:sp>
            <p:nvSpPr>
              <p:cNvPr id="24" name="Line 22">
                <a:extLst>
                  <a:ext uri="{FF2B5EF4-FFF2-40B4-BE49-F238E27FC236}">
                    <a16:creationId xmlns:a16="http://schemas.microsoft.com/office/drawing/2014/main" id="{C174EDD8-95DA-4503-93D0-13FB86D8D7B2}"/>
                  </a:ext>
                </a:extLst>
              </p:cNvPr>
              <p:cNvSpPr>
                <a:spLocks noChangeShapeType="1"/>
              </p:cNvSpPr>
              <p:nvPr/>
            </p:nvSpPr>
            <p:spPr bwMode="auto">
              <a:xfrm>
                <a:off x="1738" y="1776"/>
                <a:ext cx="384" cy="0"/>
              </a:xfrm>
              <a:prstGeom prst="line">
                <a:avLst/>
              </a:prstGeom>
              <a:noFill/>
              <a:ln w="28575" cap="flat"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ts val="20"/>
                  </a:spcBef>
                  <a:spcAft>
                    <a:spcPts val="20"/>
                  </a:spcAft>
                </a:pPr>
                <a:endParaRPr lang="zh-CN" altLang="en-US" sz="2400">
                  <a:cs typeface="+mn-ea"/>
                  <a:sym typeface="+mn-lt"/>
                </a:endParaRPr>
              </a:p>
            </p:txBody>
          </p:sp>
          <p:sp>
            <p:nvSpPr>
              <p:cNvPr id="25" name="Line 23">
                <a:extLst>
                  <a:ext uri="{FF2B5EF4-FFF2-40B4-BE49-F238E27FC236}">
                    <a16:creationId xmlns:a16="http://schemas.microsoft.com/office/drawing/2014/main" id="{A2A52858-4D3F-4D40-971A-1F977F696532}"/>
                  </a:ext>
                </a:extLst>
              </p:cNvPr>
              <p:cNvSpPr>
                <a:spLocks noChangeShapeType="1"/>
              </p:cNvSpPr>
              <p:nvPr/>
            </p:nvSpPr>
            <p:spPr bwMode="auto">
              <a:xfrm>
                <a:off x="2506" y="1776"/>
                <a:ext cx="1776" cy="0"/>
              </a:xfrm>
              <a:prstGeom prst="line">
                <a:avLst/>
              </a:prstGeom>
              <a:noFill/>
              <a:ln w="28575" cap="flat"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ts val="20"/>
                  </a:spcBef>
                  <a:spcAft>
                    <a:spcPts val="20"/>
                  </a:spcAft>
                </a:pPr>
                <a:endParaRPr lang="zh-CN" altLang="en-US" sz="2400">
                  <a:cs typeface="+mn-ea"/>
                  <a:sym typeface="+mn-lt"/>
                </a:endParaRPr>
              </a:p>
            </p:txBody>
          </p:sp>
          <p:sp>
            <p:nvSpPr>
              <p:cNvPr id="26" name="Line 24">
                <a:extLst>
                  <a:ext uri="{FF2B5EF4-FFF2-40B4-BE49-F238E27FC236}">
                    <a16:creationId xmlns:a16="http://schemas.microsoft.com/office/drawing/2014/main" id="{BE86C147-3ABF-4B9A-83E8-213DB7F95CD0}"/>
                  </a:ext>
                </a:extLst>
              </p:cNvPr>
              <p:cNvSpPr>
                <a:spLocks noChangeShapeType="1"/>
              </p:cNvSpPr>
              <p:nvPr/>
            </p:nvSpPr>
            <p:spPr bwMode="auto">
              <a:xfrm>
                <a:off x="3706" y="1776"/>
                <a:ext cx="0" cy="624"/>
              </a:xfrm>
              <a:prstGeom prst="line">
                <a:avLst/>
              </a:prstGeom>
              <a:noFill/>
              <a:ln w="28575" cap="flat"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ts val="20"/>
                  </a:spcBef>
                  <a:spcAft>
                    <a:spcPts val="20"/>
                  </a:spcAft>
                </a:pPr>
                <a:endParaRPr lang="zh-CN" altLang="en-US" sz="2400">
                  <a:cs typeface="+mn-ea"/>
                  <a:sym typeface="+mn-lt"/>
                </a:endParaRPr>
              </a:p>
            </p:txBody>
          </p:sp>
          <p:sp>
            <p:nvSpPr>
              <p:cNvPr id="27" name="Line 25">
                <a:extLst>
                  <a:ext uri="{FF2B5EF4-FFF2-40B4-BE49-F238E27FC236}">
                    <a16:creationId xmlns:a16="http://schemas.microsoft.com/office/drawing/2014/main" id="{0E818F94-184D-49D5-8737-2B116FEEBB8B}"/>
                  </a:ext>
                </a:extLst>
              </p:cNvPr>
              <p:cNvSpPr>
                <a:spLocks noChangeShapeType="1"/>
              </p:cNvSpPr>
              <p:nvPr/>
            </p:nvSpPr>
            <p:spPr bwMode="auto">
              <a:xfrm flipH="1">
                <a:off x="3370" y="2400"/>
                <a:ext cx="336" cy="0"/>
              </a:xfrm>
              <a:prstGeom prst="line">
                <a:avLst/>
              </a:prstGeom>
              <a:noFill/>
              <a:ln w="28575" cap="flat"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ts val="20"/>
                  </a:spcBef>
                  <a:spcAft>
                    <a:spcPts val="20"/>
                  </a:spcAft>
                </a:pPr>
                <a:endParaRPr lang="zh-CN" altLang="en-US" sz="2400">
                  <a:cs typeface="+mn-ea"/>
                  <a:sym typeface="+mn-lt"/>
                </a:endParaRPr>
              </a:p>
            </p:txBody>
          </p:sp>
          <p:sp>
            <p:nvSpPr>
              <p:cNvPr id="28" name="Line 26">
                <a:extLst>
                  <a:ext uri="{FF2B5EF4-FFF2-40B4-BE49-F238E27FC236}">
                    <a16:creationId xmlns:a16="http://schemas.microsoft.com/office/drawing/2014/main" id="{E3CF2EAB-A547-4582-9ECC-CE23793D1DA2}"/>
                  </a:ext>
                </a:extLst>
              </p:cNvPr>
              <p:cNvSpPr>
                <a:spLocks noChangeShapeType="1"/>
              </p:cNvSpPr>
              <p:nvPr/>
            </p:nvSpPr>
            <p:spPr bwMode="auto">
              <a:xfrm flipH="1">
                <a:off x="2314" y="2400"/>
                <a:ext cx="432" cy="0"/>
              </a:xfrm>
              <a:prstGeom prst="line">
                <a:avLst/>
              </a:prstGeom>
              <a:noFill/>
              <a:ln w="28575" cap="flat"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ts val="20"/>
                  </a:spcBef>
                  <a:spcAft>
                    <a:spcPts val="20"/>
                  </a:spcAft>
                </a:pPr>
                <a:endParaRPr lang="zh-CN" altLang="en-US" sz="2400">
                  <a:cs typeface="+mn-ea"/>
                  <a:sym typeface="+mn-lt"/>
                </a:endParaRPr>
              </a:p>
            </p:txBody>
          </p:sp>
          <p:sp>
            <p:nvSpPr>
              <p:cNvPr id="29" name="Line 27">
                <a:extLst>
                  <a:ext uri="{FF2B5EF4-FFF2-40B4-BE49-F238E27FC236}">
                    <a16:creationId xmlns:a16="http://schemas.microsoft.com/office/drawing/2014/main" id="{423F789D-B161-40F2-974C-3A547E85ABC4}"/>
                  </a:ext>
                </a:extLst>
              </p:cNvPr>
              <p:cNvSpPr>
                <a:spLocks noChangeShapeType="1"/>
              </p:cNvSpPr>
              <p:nvPr/>
            </p:nvSpPr>
            <p:spPr bwMode="auto">
              <a:xfrm flipV="1">
                <a:off x="2314" y="1968"/>
                <a:ext cx="0" cy="432"/>
              </a:xfrm>
              <a:prstGeom prst="line">
                <a:avLst/>
              </a:prstGeom>
              <a:noFill/>
              <a:ln w="28575" cap="flat"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ts val="20"/>
                  </a:spcBef>
                  <a:spcAft>
                    <a:spcPts val="20"/>
                  </a:spcAft>
                </a:pPr>
                <a:endParaRPr lang="zh-CN" altLang="en-US" sz="2400">
                  <a:cs typeface="+mn-ea"/>
                  <a:sym typeface="+mn-lt"/>
                </a:endParaRPr>
              </a:p>
            </p:txBody>
          </p:sp>
          <p:sp>
            <p:nvSpPr>
              <p:cNvPr id="30" name="Text Box 28">
                <a:extLst>
                  <a:ext uri="{FF2B5EF4-FFF2-40B4-BE49-F238E27FC236}">
                    <a16:creationId xmlns:a16="http://schemas.microsoft.com/office/drawing/2014/main" id="{F70D2EF6-B2FF-4162-9685-195F24E50178}"/>
                  </a:ext>
                </a:extLst>
              </p:cNvPr>
              <p:cNvSpPr txBox="1">
                <a:spLocks noChangeArrowheads="1"/>
              </p:cNvSpPr>
              <p:nvPr/>
            </p:nvSpPr>
            <p:spPr bwMode="auto">
              <a:xfrm>
                <a:off x="0" y="62"/>
                <a:ext cx="82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ts val="20"/>
                  </a:spcBef>
                  <a:spcAft>
                    <a:spcPts val="20"/>
                  </a:spcAft>
                </a:pPr>
                <a:r>
                  <a:rPr lang="zh-CN" altLang="en-US" sz="2400" b="1">
                    <a:cs typeface="+mn-ea"/>
                    <a:sym typeface="+mn-lt"/>
                  </a:rPr>
                  <a:t>输入图像</a:t>
                </a:r>
              </a:p>
            </p:txBody>
          </p:sp>
          <p:sp>
            <p:nvSpPr>
              <p:cNvPr id="31" name="Text Box 29">
                <a:extLst>
                  <a:ext uri="{FF2B5EF4-FFF2-40B4-BE49-F238E27FC236}">
                    <a16:creationId xmlns:a16="http://schemas.microsoft.com/office/drawing/2014/main" id="{E1981C58-37D3-47EC-9E0C-A7E75C5F75CC}"/>
                  </a:ext>
                </a:extLst>
              </p:cNvPr>
              <p:cNvSpPr txBox="1">
                <a:spLocks noChangeArrowheads="1"/>
              </p:cNvSpPr>
              <p:nvPr/>
            </p:nvSpPr>
            <p:spPr bwMode="auto">
              <a:xfrm>
                <a:off x="362" y="1523"/>
                <a:ext cx="82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ts val="20"/>
                  </a:spcBef>
                  <a:spcAft>
                    <a:spcPts val="20"/>
                  </a:spcAft>
                </a:pPr>
                <a:r>
                  <a:rPr lang="zh-CN" altLang="en-US" sz="2400" b="1">
                    <a:cs typeface="+mn-ea"/>
                    <a:sym typeface="+mn-lt"/>
                  </a:rPr>
                  <a:t>压缩图像</a:t>
                </a:r>
              </a:p>
            </p:txBody>
          </p:sp>
          <p:sp>
            <p:nvSpPr>
              <p:cNvPr id="32" name="Text Box 30">
                <a:extLst>
                  <a:ext uri="{FF2B5EF4-FFF2-40B4-BE49-F238E27FC236}">
                    <a16:creationId xmlns:a16="http://schemas.microsoft.com/office/drawing/2014/main" id="{0318F083-039A-47F1-B34A-1E7F35A4E592}"/>
                  </a:ext>
                </a:extLst>
              </p:cNvPr>
              <p:cNvSpPr txBox="1">
                <a:spLocks noChangeArrowheads="1"/>
              </p:cNvSpPr>
              <p:nvPr/>
            </p:nvSpPr>
            <p:spPr bwMode="auto">
              <a:xfrm>
                <a:off x="3866" y="1514"/>
                <a:ext cx="82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ts val="20"/>
                  </a:spcBef>
                  <a:spcAft>
                    <a:spcPts val="20"/>
                  </a:spcAft>
                </a:pPr>
                <a:r>
                  <a:rPr lang="zh-CN" altLang="en-US" sz="2400" b="1">
                    <a:cs typeface="+mn-ea"/>
                    <a:sym typeface="+mn-lt"/>
                  </a:rPr>
                  <a:t>解压图像</a:t>
                </a:r>
              </a:p>
            </p:txBody>
          </p:sp>
          <p:sp>
            <p:nvSpPr>
              <p:cNvPr id="33" name="Oval 31">
                <a:extLst>
                  <a:ext uri="{FF2B5EF4-FFF2-40B4-BE49-F238E27FC236}">
                    <a16:creationId xmlns:a16="http://schemas.microsoft.com/office/drawing/2014/main" id="{FAA1A34C-2CF9-4360-A8D8-DE0CEED68B48}"/>
                  </a:ext>
                </a:extLst>
              </p:cNvPr>
              <p:cNvSpPr>
                <a:spLocks noChangeArrowheads="1"/>
              </p:cNvSpPr>
              <p:nvPr/>
            </p:nvSpPr>
            <p:spPr bwMode="auto">
              <a:xfrm>
                <a:off x="3082" y="720"/>
                <a:ext cx="1152" cy="432"/>
              </a:xfrm>
              <a:prstGeom prst="ellipse">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pPr algn="ctr">
                  <a:lnSpc>
                    <a:spcPct val="90000"/>
                  </a:lnSpc>
                  <a:spcBef>
                    <a:spcPts val="20"/>
                  </a:spcBef>
                  <a:spcAft>
                    <a:spcPts val="20"/>
                  </a:spcAft>
                </a:pPr>
                <a:r>
                  <a:rPr lang="zh-CN" altLang="en-US" sz="2400" b="1">
                    <a:cs typeface="+mn-ea"/>
                    <a:sym typeface="+mn-lt"/>
                  </a:rPr>
                  <a:t>预测误差, e</a:t>
                </a:r>
                <a:r>
                  <a:rPr lang="zh-CN" altLang="en-US" sz="2400" b="1" baseline="-25000">
                    <a:cs typeface="+mn-ea"/>
                    <a:sym typeface="+mn-lt"/>
                  </a:rPr>
                  <a:t>n</a:t>
                </a:r>
                <a:endParaRPr lang="th-TH" altLang="en-US" sz="2400" b="1" baseline="-25000">
                  <a:cs typeface="+mn-ea"/>
                  <a:sym typeface="+mn-lt"/>
                </a:endParaRPr>
              </a:p>
            </p:txBody>
          </p:sp>
          <p:sp>
            <p:nvSpPr>
              <p:cNvPr id="34" name="Line 32">
                <a:extLst>
                  <a:ext uri="{FF2B5EF4-FFF2-40B4-BE49-F238E27FC236}">
                    <a16:creationId xmlns:a16="http://schemas.microsoft.com/office/drawing/2014/main" id="{DE76491D-ED61-4452-A6D9-7FAB3DF6C7A1}"/>
                  </a:ext>
                </a:extLst>
              </p:cNvPr>
              <p:cNvSpPr>
                <a:spLocks noChangeShapeType="1"/>
              </p:cNvSpPr>
              <p:nvPr/>
            </p:nvSpPr>
            <p:spPr bwMode="auto">
              <a:xfrm flipV="1">
                <a:off x="3178" y="384"/>
                <a:ext cx="0" cy="432"/>
              </a:xfrm>
              <a:prstGeom prst="line">
                <a:avLst/>
              </a:prstGeom>
              <a:noFill/>
              <a:ln w="28575" cap="flat"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ts val="20"/>
                  </a:spcBef>
                  <a:spcAft>
                    <a:spcPts val="20"/>
                  </a:spcAft>
                </a:pPr>
                <a:endParaRPr lang="zh-CN" altLang="en-US" sz="2400">
                  <a:cs typeface="+mn-ea"/>
                  <a:sym typeface="+mn-lt"/>
                </a:endParaRPr>
              </a:p>
            </p:txBody>
          </p:sp>
          <p:sp>
            <p:nvSpPr>
              <p:cNvPr id="35" name="Text Box 33">
                <a:extLst>
                  <a:ext uri="{FF2B5EF4-FFF2-40B4-BE49-F238E27FC236}">
                    <a16:creationId xmlns:a16="http://schemas.microsoft.com/office/drawing/2014/main" id="{F006A053-9066-4162-8528-A7ED520ACBB2}"/>
                  </a:ext>
                </a:extLst>
              </p:cNvPr>
              <p:cNvSpPr txBox="1">
                <a:spLocks noChangeArrowheads="1"/>
              </p:cNvSpPr>
              <p:nvPr/>
            </p:nvSpPr>
            <p:spPr bwMode="auto">
              <a:xfrm>
                <a:off x="778" y="0"/>
                <a:ext cx="246"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ts val="20"/>
                  </a:spcBef>
                  <a:spcAft>
                    <a:spcPts val="20"/>
                  </a:spcAft>
                </a:pPr>
                <a:r>
                  <a:rPr lang="zh-CN" altLang="en-US" sz="2400" b="1">
                    <a:cs typeface="+mn-ea"/>
                    <a:sym typeface="+mn-lt"/>
                  </a:rPr>
                  <a:t>f</a:t>
                </a:r>
                <a:r>
                  <a:rPr lang="zh-CN" altLang="en-US" sz="2400" b="1" baseline="-25000">
                    <a:cs typeface="+mn-ea"/>
                    <a:sym typeface="+mn-lt"/>
                  </a:rPr>
                  <a:t>n</a:t>
                </a:r>
                <a:endParaRPr lang="th-TH" altLang="en-US" sz="2400" b="1" baseline="-25000">
                  <a:cs typeface="+mn-ea"/>
                  <a:sym typeface="+mn-lt"/>
                </a:endParaRPr>
              </a:p>
            </p:txBody>
          </p:sp>
          <p:sp>
            <p:nvSpPr>
              <p:cNvPr id="36" name="Text Box 34">
                <a:extLst>
                  <a:ext uri="{FF2B5EF4-FFF2-40B4-BE49-F238E27FC236}">
                    <a16:creationId xmlns:a16="http://schemas.microsoft.com/office/drawing/2014/main" id="{499633DB-CB5F-4162-85B3-2D029CA231A2}"/>
                  </a:ext>
                </a:extLst>
              </p:cNvPr>
              <p:cNvSpPr txBox="1">
                <a:spLocks noChangeArrowheads="1"/>
              </p:cNvSpPr>
              <p:nvPr/>
            </p:nvSpPr>
            <p:spPr bwMode="auto">
              <a:xfrm>
                <a:off x="2714" y="986"/>
                <a:ext cx="330"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ts val="20"/>
                  </a:spcBef>
                  <a:spcAft>
                    <a:spcPts val="20"/>
                  </a:spcAft>
                </a:pPr>
                <a:r>
                  <a:rPr lang="zh-CN" altLang="en-US" sz="2400" b="1">
                    <a:cs typeface="+mn-ea"/>
                    <a:sym typeface="+mn-lt"/>
                  </a:rPr>
                  <a:t>f</a:t>
                </a:r>
                <a:r>
                  <a:rPr lang="zh-CN" altLang="en-US" sz="2400" b="1" baseline="30000">
                    <a:cs typeface="+mn-ea"/>
                    <a:sym typeface="+mn-lt"/>
                  </a:rPr>
                  <a:t>^</a:t>
                </a:r>
                <a:r>
                  <a:rPr lang="zh-CN" altLang="en-US" sz="2400" b="1" baseline="-25000">
                    <a:cs typeface="+mn-ea"/>
                    <a:sym typeface="+mn-lt"/>
                  </a:rPr>
                  <a:t>n</a:t>
                </a:r>
                <a:endParaRPr lang="th-TH" altLang="en-US" sz="2400" b="1" baseline="-25000">
                  <a:cs typeface="+mn-ea"/>
                  <a:sym typeface="+mn-lt"/>
                </a:endParaRPr>
              </a:p>
            </p:txBody>
          </p:sp>
          <p:sp>
            <p:nvSpPr>
              <p:cNvPr id="37" name="Text Box 35">
                <a:extLst>
                  <a:ext uri="{FF2B5EF4-FFF2-40B4-BE49-F238E27FC236}">
                    <a16:creationId xmlns:a16="http://schemas.microsoft.com/office/drawing/2014/main" id="{95E74E48-4EE6-400B-B43F-34CEBA80E397}"/>
                  </a:ext>
                </a:extLst>
              </p:cNvPr>
              <p:cNvSpPr txBox="1">
                <a:spLocks noChangeArrowheads="1"/>
              </p:cNvSpPr>
              <p:nvPr/>
            </p:nvSpPr>
            <p:spPr bwMode="auto">
              <a:xfrm>
                <a:off x="1776" y="1466"/>
                <a:ext cx="45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ts val="20"/>
                  </a:spcBef>
                  <a:spcAft>
                    <a:spcPts val="20"/>
                  </a:spcAft>
                </a:pPr>
                <a:r>
                  <a:rPr lang="zh-CN" altLang="en-US" sz="2400" b="1">
                    <a:cs typeface="+mn-ea"/>
                    <a:sym typeface="+mn-lt"/>
                  </a:rPr>
                  <a:t>e</a:t>
                </a:r>
                <a:r>
                  <a:rPr lang="zh-CN" altLang="en-US" sz="2400" b="1" baseline="-25000">
                    <a:cs typeface="+mn-ea"/>
                    <a:sym typeface="+mn-lt"/>
                  </a:rPr>
                  <a:t>n</a:t>
                </a:r>
                <a:r>
                  <a:rPr lang="zh-CN" altLang="en-US" sz="2400" b="1">
                    <a:cs typeface="+mn-ea"/>
                    <a:sym typeface="+mn-lt"/>
                  </a:rPr>
                  <a:t> +</a:t>
                </a:r>
                <a:endParaRPr lang="th-TH" altLang="en-US" sz="2400" b="1">
                  <a:cs typeface="+mn-ea"/>
                  <a:sym typeface="+mn-lt"/>
                </a:endParaRPr>
              </a:p>
            </p:txBody>
          </p:sp>
          <p:sp>
            <p:nvSpPr>
              <p:cNvPr id="38" name="Text Box 36">
                <a:extLst>
                  <a:ext uri="{FF2B5EF4-FFF2-40B4-BE49-F238E27FC236}">
                    <a16:creationId xmlns:a16="http://schemas.microsoft.com/office/drawing/2014/main" id="{9E8D6A11-EC8E-4ACE-8AF5-98D87BBD13DA}"/>
                  </a:ext>
                </a:extLst>
              </p:cNvPr>
              <p:cNvSpPr txBox="1">
                <a:spLocks noChangeArrowheads="1"/>
              </p:cNvSpPr>
              <p:nvPr/>
            </p:nvSpPr>
            <p:spPr bwMode="auto">
              <a:xfrm>
                <a:off x="2352" y="2378"/>
                <a:ext cx="330"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ts val="20"/>
                  </a:spcBef>
                  <a:spcAft>
                    <a:spcPts val="20"/>
                  </a:spcAft>
                </a:pPr>
                <a:r>
                  <a:rPr lang="zh-CN" altLang="en-US" sz="2400" b="1">
                    <a:cs typeface="+mn-ea"/>
                    <a:sym typeface="+mn-lt"/>
                  </a:rPr>
                  <a:t>f</a:t>
                </a:r>
                <a:r>
                  <a:rPr lang="zh-CN" altLang="en-US" sz="2400" b="1" baseline="30000">
                    <a:cs typeface="+mn-ea"/>
                    <a:sym typeface="+mn-lt"/>
                  </a:rPr>
                  <a:t>^</a:t>
                </a:r>
                <a:r>
                  <a:rPr lang="zh-CN" altLang="en-US" sz="2400" b="1" baseline="-25000">
                    <a:cs typeface="+mn-ea"/>
                    <a:sym typeface="+mn-lt"/>
                  </a:rPr>
                  <a:t>n</a:t>
                </a:r>
                <a:endParaRPr lang="th-TH" altLang="en-US" sz="2400" b="1" baseline="-25000">
                  <a:cs typeface="+mn-ea"/>
                  <a:sym typeface="+mn-lt"/>
                </a:endParaRPr>
              </a:p>
            </p:txBody>
          </p:sp>
          <p:sp>
            <p:nvSpPr>
              <p:cNvPr id="39" name="Text Box 37">
                <a:extLst>
                  <a:ext uri="{FF2B5EF4-FFF2-40B4-BE49-F238E27FC236}">
                    <a16:creationId xmlns:a16="http://schemas.microsoft.com/office/drawing/2014/main" id="{77DAA5FD-E66A-48E9-B88F-BE294FE4AEBF}"/>
                  </a:ext>
                </a:extLst>
              </p:cNvPr>
              <p:cNvSpPr txBox="1">
                <a:spLocks noChangeArrowheads="1"/>
              </p:cNvSpPr>
              <p:nvPr/>
            </p:nvSpPr>
            <p:spPr bwMode="auto">
              <a:xfrm>
                <a:off x="2352" y="1898"/>
                <a:ext cx="23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ts val="20"/>
                  </a:spcBef>
                  <a:spcAft>
                    <a:spcPts val="20"/>
                  </a:spcAft>
                </a:pPr>
                <a:r>
                  <a:rPr lang="zh-CN" altLang="en-US" sz="2400" b="1">
                    <a:cs typeface="+mn-ea"/>
                    <a:sym typeface="+mn-lt"/>
                  </a:rPr>
                  <a:t>+</a:t>
                </a:r>
                <a:endParaRPr lang="th-TH" altLang="en-US" sz="2400" b="1">
                  <a:cs typeface="+mn-ea"/>
                  <a:sym typeface="+mn-lt"/>
                </a:endParaRPr>
              </a:p>
            </p:txBody>
          </p:sp>
          <p:sp>
            <p:nvSpPr>
              <p:cNvPr id="40" name="Text Box 38">
                <a:extLst>
                  <a:ext uri="{FF2B5EF4-FFF2-40B4-BE49-F238E27FC236}">
                    <a16:creationId xmlns:a16="http://schemas.microsoft.com/office/drawing/2014/main" id="{FD71DEBD-6F54-483C-B16D-AB87876A99C6}"/>
                  </a:ext>
                </a:extLst>
              </p:cNvPr>
              <p:cNvSpPr txBox="1">
                <a:spLocks noChangeArrowheads="1"/>
              </p:cNvSpPr>
              <p:nvPr/>
            </p:nvSpPr>
            <p:spPr bwMode="auto">
              <a:xfrm>
                <a:off x="2544" y="26"/>
                <a:ext cx="23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ts val="20"/>
                  </a:spcBef>
                  <a:spcAft>
                    <a:spcPts val="20"/>
                  </a:spcAft>
                </a:pPr>
                <a:r>
                  <a:rPr lang="zh-CN" altLang="en-US" sz="2400" b="1">
                    <a:cs typeface="+mn-ea"/>
                    <a:sym typeface="+mn-lt"/>
                  </a:rPr>
                  <a:t>+</a:t>
                </a:r>
                <a:endParaRPr lang="th-TH" altLang="en-US" sz="2400" b="1">
                  <a:cs typeface="+mn-ea"/>
                  <a:sym typeface="+mn-lt"/>
                </a:endParaRPr>
              </a:p>
            </p:txBody>
          </p:sp>
          <p:sp>
            <p:nvSpPr>
              <p:cNvPr id="41" name="Text Box 39">
                <a:extLst>
                  <a:ext uri="{FF2B5EF4-FFF2-40B4-BE49-F238E27FC236}">
                    <a16:creationId xmlns:a16="http://schemas.microsoft.com/office/drawing/2014/main" id="{4AD1010E-659D-4C24-8832-E93A08564D2F}"/>
                  </a:ext>
                </a:extLst>
              </p:cNvPr>
              <p:cNvSpPr txBox="1">
                <a:spLocks noChangeArrowheads="1"/>
              </p:cNvSpPr>
              <p:nvPr/>
            </p:nvSpPr>
            <p:spPr bwMode="auto">
              <a:xfrm>
                <a:off x="2890" y="432"/>
                <a:ext cx="17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ts val="20"/>
                  </a:spcBef>
                  <a:spcAft>
                    <a:spcPts val="20"/>
                  </a:spcAft>
                </a:pPr>
                <a:r>
                  <a:rPr lang="zh-CN" altLang="en-US" sz="2400" b="1">
                    <a:cs typeface="+mn-ea"/>
                    <a:sym typeface="+mn-lt"/>
                  </a:rPr>
                  <a:t>-</a:t>
                </a:r>
                <a:endParaRPr lang="th-TH" altLang="en-US" sz="2400" b="1">
                  <a:cs typeface="+mn-ea"/>
                  <a:sym typeface="+mn-lt"/>
                </a:endParaRPr>
              </a:p>
            </p:txBody>
          </p:sp>
          <p:sp>
            <p:nvSpPr>
              <p:cNvPr id="42" name="Text Box 40">
                <a:extLst>
                  <a:ext uri="{FF2B5EF4-FFF2-40B4-BE49-F238E27FC236}">
                    <a16:creationId xmlns:a16="http://schemas.microsoft.com/office/drawing/2014/main" id="{129B6F22-3B4C-43A7-A586-8EA9A5CF3A66}"/>
                  </a:ext>
                </a:extLst>
              </p:cNvPr>
              <p:cNvSpPr txBox="1">
                <a:spLocks noChangeArrowheads="1"/>
              </p:cNvSpPr>
              <p:nvPr/>
            </p:nvSpPr>
            <p:spPr bwMode="auto">
              <a:xfrm>
                <a:off x="3264" y="1466"/>
                <a:ext cx="246"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ts val="20"/>
                  </a:spcBef>
                  <a:spcAft>
                    <a:spcPts val="20"/>
                  </a:spcAft>
                </a:pPr>
                <a:r>
                  <a:rPr lang="zh-CN" altLang="en-US" sz="2400" b="1">
                    <a:cs typeface="+mn-ea"/>
                    <a:sym typeface="+mn-lt"/>
                  </a:rPr>
                  <a:t>f</a:t>
                </a:r>
                <a:r>
                  <a:rPr lang="zh-CN" altLang="en-US" sz="2400" b="1" baseline="-25000">
                    <a:cs typeface="+mn-ea"/>
                    <a:sym typeface="+mn-lt"/>
                  </a:rPr>
                  <a:t>n</a:t>
                </a:r>
                <a:endParaRPr lang="th-TH" altLang="en-US" sz="2400" b="1" baseline="-25000">
                  <a:cs typeface="+mn-ea"/>
                  <a:sym typeface="+mn-lt"/>
                </a:endParaRPr>
              </a:p>
            </p:txBody>
          </p:sp>
          <p:sp>
            <p:nvSpPr>
              <p:cNvPr id="43" name="Text Box 41">
                <a:extLst>
                  <a:ext uri="{FF2B5EF4-FFF2-40B4-BE49-F238E27FC236}">
                    <a16:creationId xmlns:a16="http://schemas.microsoft.com/office/drawing/2014/main" id="{1E7C300A-E0AF-4044-9455-9F66F95E1FAB}"/>
                  </a:ext>
                </a:extLst>
              </p:cNvPr>
              <p:cNvSpPr txBox="1">
                <a:spLocks noChangeArrowheads="1"/>
              </p:cNvSpPr>
              <p:nvPr/>
            </p:nvSpPr>
            <p:spPr bwMode="auto">
              <a:xfrm>
                <a:off x="3914" y="83"/>
                <a:ext cx="82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ts val="20"/>
                  </a:spcBef>
                  <a:spcAft>
                    <a:spcPts val="20"/>
                  </a:spcAft>
                </a:pPr>
                <a:r>
                  <a:rPr lang="zh-CN" altLang="en-US" sz="2400" b="1">
                    <a:cs typeface="+mn-ea"/>
                    <a:sym typeface="+mn-lt"/>
                  </a:rPr>
                  <a:t>压缩图像</a:t>
                </a:r>
              </a:p>
            </p:txBody>
          </p:sp>
        </p:grpSp>
        <p:sp>
          <p:nvSpPr>
            <p:cNvPr id="6" name="Text Box 42">
              <a:extLst>
                <a:ext uri="{FF2B5EF4-FFF2-40B4-BE49-F238E27FC236}">
                  <a16:creationId xmlns:a16="http://schemas.microsoft.com/office/drawing/2014/main" id="{9C354AAE-F561-464A-9CFC-3F22D389481A}"/>
                </a:ext>
              </a:extLst>
            </p:cNvPr>
            <p:cNvSpPr txBox="1">
              <a:spLocks noChangeArrowheads="1"/>
            </p:cNvSpPr>
            <p:nvPr/>
          </p:nvSpPr>
          <p:spPr bwMode="auto">
            <a:xfrm>
              <a:off x="0" y="480"/>
              <a:ext cx="1008"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spcAft>
                  <a:spcPts val="20"/>
                </a:spcAft>
              </a:pPr>
              <a:r>
                <a:rPr lang="zh-CN" altLang="zh-CN" sz="2400" b="1">
                  <a:cs typeface="+mn-ea"/>
                  <a:sym typeface="+mn-lt"/>
                </a:rPr>
                <a:t>预测误差：e</a:t>
              </a:r>
              <a:r>
                <a:rPr lang="zh-CN" altLang="zh-CN" sz="2400" b="1" baseline="-25000">
                  <a:cs typeface="+mn-ea"/>
                  <a:sym typeface="+mn-lt"/>
                </a:rPr>
                <a:t>n</a:t>
              </a:r>
              <a:r>
                <a:rPr lang="zh-CN" altLang="zh-CN" sz="2400" b="1">
                  <a:cs typeface="+mn-ea"/>
                  <a:sym typeface="+mn-lt"/>
                </a:rPr>
                <a:t>=f</a:t>
              </a:r>
              <a:r>
                <a:rPr lang="zh-CN" altLang="zh-CN" sz="2400" b="1" baseline="-25000">
                  <a:cs typeface="+mn-ea"/>
                  <a:sym typeface="+mn-lt"/>
                </a:rPr>
                <a:t>n</a:t>
              </a:r>
              <a:r>
                <a:rPr lang="zh-CN" altLang="zh-CN" sz="2400" b="1">
                  <a:cs typeface="+mn-ea"/>
                  <a:sym typeface="+mn-lt"/>
                </a:rPr>
                <a:t>-f</a:t>
              </a:r>
              <a:r>
                <a:rPr lang="zh-CN" altLang="zh-CN" sz="2400" b="1" baseline="30000">
                  <a:cs typeface="+mn-ea"/>
                  <a:sym typeface="+mn-lt"/>
                </a:rPr>
                <a:t>^</a:t>
              </a:r>
              <a:r>
                <a:rPr lang="zh-CN" altLang="zh-CN" sz="2400" b="1" baseline="-25000">
                  <a:cs typeface="+mn-ea"/>
                  <a:sym typeface="+mn-lt"/>
                </a:rPr>
                <a:t>n</a:t>
              </a:r>
            </a:p>
          </p:txBody>
        </p:sp>
        <p:sp>
          <p:nvSpPr>
            <p:cNvPr id="7" name="Line 43">
              <a:extLst>
                <a:ext uri="{FF2B5EF4-FFF2-40B4-BE49-F238E27FC236}">
                  <a16:creationId xmlns:a16="http://schemas.microsoft.com/office/drawing/2014/main" id="{FF438A74-A54A-4688-A602-B7BFB7688C30}"/>
                </a:ext>
              </a:extLst>
            </p:cNvPr>
            <p:cNvSpPr>
              <a:spLocks noChangeShapeType="1"/>
            </p:cNvSpPr>
            <p:nvPr/>
          </p:nvSpPr>
          <p:spPr bwMode="auto">
            <a:xfrm>
              <a:off x="0" y="1440"/>
              <a:ext cx="5376" cy="0"/>
            </a:xfrm>
            <a:prstGeom prst="line">
              <a:avLst/>
            </a:prstGeom>
            <a:noFill/>
            <a:ln w="28575" cap="flat" cmpd="sng">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20"/>
                </a:spcBef>
                <a:spcAft>
                  <a:spcPts val="20"/>
                </a:spcAft>
              </a:pPr>
              <a:endParaRPr lang="zh-CN" altLang="en-US" sz="2400">
                <a:cs typeface="+mn-ea"/>
                <a:sym typeface="+mn-lt"/>
              </a:endParaRPr>
            </a:p>
          </p:txBody>
        </p:sp>
      </p:grpSp>
    </p:spTree>
    <p:extLst>
      <p:ext uri="{BB962C8B-B14F-4D97-AF65-F5344CB8AC3E}">
        <p14:creationId xmlns:p14="http://schemas.microsoft.com/office/powerpoint/2010/main" val="39451259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A3CF9B-E1DB-4F63-8204-6494C9354EEF}"/>
              </a:ext>
            </a:extLst>
          </p:cNvPr>
          <p:cNvSpPr>
            <a:spLocks noGrp="1"/>
          </p:cNvSpPr>
          <p:nvPr>
            <p:ph type="title"/>
          </p:nvPr>
        </p:nvSpPr>
        <p:spPr>
          <a:xfrm>
            <a:off x="838200" y="365125"/>
            <a:ext cx="10515600" cy="1325563"/>
          </a:xfrm>
        </p:spPr>
        <p:txBody>
          <a:bodyPr>
            <a:normAutofit/>
          </a:bodyPr>
          <a:lstStyle/>
          <a:p>
            <a:pPr>
              <a:spcBef>
                <a:spcPct val="20000"/>
              </a:spcBef>
              <a:spcAft>
                <a:spcPts val="20"/>
              </a:spcAft>
            </a:pPr>
            <a:r>
              <a:rPr lang="en-US" altLang="zh-CN" dirty="0">
                <a:latin typeface="+mn-lt"/>
                <a:ea typeface="+mn-ea"/>
                <a:cs typeface="+mn-ea"/>
                <a:sym typeface="+mn-lt"/>
              </a:rPr>
              <a:t>8.3 </a:t>
            </a:r>
            <a:r>
              <a:rPr lang="zh-CN" altLang="en-US" dirty="0">
                <a:latin typeface="+mn-lt"/>
                <a:ea typeface="+mn-ea"/>
                <a:cs typeface="+mn-ea"/>
                <a:sym typeface="+mn-lt"/>
              </a:rPr>
              <a:t>空间冗余（预测编码）</a:t>
            </a:r>
          </a:p>
        </p:txBody>
      </p:sp>
      <p:sp>
        <p:nvSpPr>
          <p:cNvPr id="3" name="内容占位符 2">
            <a:extLst>
              <a:ext uri="{FF2B5EF4-FFF2-40B4-BE49-F238E27FC236}">
                <a16:creationId xmlns:a16="http://schemas.microsoft.com/office/drawing/2014/main" id="{E43F6C0D-0700-4F4F-9B56-EE2D6CC739E4}"/>
              </a:ext>
            </a:extLst>
          </p:cNvPr>
          <p:cNvSpPr>
            <a:spLocks noGrp="1"/>
          </p:cNvSpPr>
          <p:nvPr>
            <p:ph idx="1"/>
          </p:nvPr>
        </p:nvSpPr>
        <p:spPr>
          <a:xfrm>
            <a:off x="838200" y="1825625"/>
            <a:ext cx="5015484" cy="4351338"/>
          </a:xfrm>
        </p:spPr>
        <p:txBody>
          <a:bodyPr>
            <a:normAutofit/>
          </a:bodyPr>
          <a:lstStyle/>
          <a:p>
            <a:pPr marL="0" indent="0">
              <a:buNone/>
            </a:pPr>
            <a:r>
              <a:rPr lang="en-US" altLang="zh-CN" sz="2400" dirty="0"/>
              <a:t>F1=</a:t>
            </a:r>
            <a:r>
              <a:rPr lang="en-US" altLang="zh-CN" sz="2400" dirty="0" err="1"/>
              <a:t>imread</a:t>
            </a:r>
            <a:r>
              <a:rPr lang="en-US" altLang="zh-CN" sz="2400" dirty="0"/>
              <a:t>('Fig0807(a).</a:t>
            </a:r>
            <a:r>
              <a:rPr lang="en-US" altLang="zh-CN" sz="2400" dirty="0" err="1"/>
              <a:t>tif</a:t>
            </a:r>
            <a:r>
              <a:rPr lang="en-US" altLang="zh-CN" sz="2400" dirty="0"/>
              <a:t>');</a:t>
            </a:r>
          </a:p>
          <a:p>
            <a:pPr marL="0" indent="0">
              <a:buNone/>
            </a:pPr>
            <a:r>
              <a:rPr lang="en-US" altLang="zh-CN" sz="2400" dirty="0"/>
              <a:t>C1=mat2huff(F1);</a:t>
            </a:r>
          </a:p>
          <a:p>
            <a:pPr marL="0" indent="0">
              <a:buNone/>
            </a:pPr>
            <a:r>
              <a:rPr lang="en-US" altLang="zh-CN" sz="2400" dirty="0" err="1"/>
              <a:t>ntrop</a:t>
            </a:r>
            <a:r>
              <a:rPr lang="en-US" altLang="zh-CN" sz="2400" dirty="0"/>
              <a:t>(F1)</a:t>
            </a:r>
          </a:p>
          <a:p>
            <a:pPr marL="0" indent="0">
              <a:buNone/>
            </a:pPr>
            <a:r>
              <a:rPr lang="en-US" altLang="zh-CN" sz="2400" dirty="0" err="1"/>
              <a:t>imratio</a:t>
            </a:r>
            <a:r>
              <a:rPr lang="en-US" altLang="zh-CN" sz="2400" dirty="0"/>
              <a:t>(F1,C1)</a:t>
            </a:r>
          </a:p>
          <a:p>
            <a:pPr marL="0" indent="0">
              <a:buNone/>
            </a:pPr>
            <a:r>
              <a:rPr lang="en-US" altLang="zh-CN" sz="2400" dirty="0"/>
              <a:t>F2=</a:t>
            </a:r>
            <a:r>
              <a:rPr lang="en-US" altLang="zh-CN" sz="2400" dirty="0" err="1"/>
              <a:t>imread</a:t>
            </a:r>
            <a:r>
              <a:rPr lang="en-US" altLang="zh-CN" sz="2400" dirty="0"/>
              <a:t>('Fig0807(c).</a:t>
            </a:r>
            <a:r>
              <a:rPr lang="en-US" altLang="zh-CN" sz="2400" dirty="0" err="1"/>
              <a:t>tif</a:t>
            </a:r>
            <a:r>
              <a:rPr lang="en-US" altLang="zh-CN" sz="2400" dirty="0"/>
              <a:t>');</a:t>
            </a:r>
          </a:p>
          <a:p>
            <a:pPr marL="0" indent="0">
              <a:buNone/>
            </a:pPr>
            <a:r>
              <a:rPr lang="en-US" altLang="zh-CN" sz="2400" dirty="0"/>
              <a:t>C2=mat2huff(F2);</a:t>
            </a:r>
          </a:p>
          <a:p>
            <a:pPr marL="0" indent="0">
              <a:buNone/>
            </a:pPr>
            <a:r>
              <a:rPr lang="en-US" altLang="zh-CN" sz="2400" dirty="0" err="1"/>
              <a:t>ntrop</a:t>
            </a:r>
            <a:r>
              <a:rPr lang="en-US" altLang="zh-CN" sz="2400" dirty="0"/>
              <a:t>(F2)</a:t>
            </a:r>
          </a:p>
          <a:p>
            <a:pPr marL="0" indent="0">
              <a:buNone/>
            </a:pPr>
            <a:r>
              <a:rPr lang="en-US" altLang="zh-CN" sz="2400" dirty="0" err="1"/>
              <a:t>imratio</a:t>
            </a:r>
            <a:r>
              <a:rPr lang="en-US" altLang="zh-CN" sz="2400" dirty="0"/>
              <a:t>(F2,C2)</a:t>
            </a:r>
          </a:p>
          <a:p>
            <a:pPr marL="0" indent="0">
              <a:spcBef>
                <a:spcPts val="20"/>
              </a:spcBef>
              <a:spcAft>
                <a:spcPts val="20"/>
              </a:spcAft>
              <a:buNone/>
            </a:pPr>
            <a:endParaRPr lang="zh-CN" altLang="en-US" sz="2400" dirty="0">
              <a:cs typeface="+mn-ea"/>
              <a:sym typeface="+mn-lt"/>
            </a:endParaRPr>
          </a:p>
        </p:txBody>
      </p:sp>
      <p:pic>
        <p:nvPicPr>
          <p:cNvPr id="4" name="图片 3">
            <a:extLst>
              <a:ext uri="{FF2B5EF4-FFF2-40B4-BE49-F238E27FC236}">
                <a16:creationId xmlns:a16="http://schemas.microsoft.com/office/drawing/2014/main" id="{E9E965FF-7244-40ED-AA57-A7AED684D017}"/>
              </a:ext>
            </a:extLst>
          </p:cNvPr>
          <p:cNvPicPr>
            <a:picLocks noChangeAspect="1"/>
          </p:cNvPicPr>
          <p:nvPr/>
        </p:nvPicPr>
        <p:blipFill rotWithShape="1">
          <a:blip r:embed="rId3"/>
          <a:srcRect r="-1" b="3487"/>
          <a:stretch/>
        </p:blipFill>
        <p:spPr>
          <a:xfrm>
            <a:off x="6338316" y="1904281"/>
            <a:ext cx="5074070" cy="4272681"/>
          </a:xfrm>
          <a:prstGeom prst="rect">
            <a:avLst/>
          </a:prstGeom>
        </p:spPr>
      </p:pic>
      <p:sp>
        <p:nvSpPr>
          <p:cNvPr id="5" name="矩形 4">
            <a:extLst>
              <a:ext uri="{FF2B5EF4-FFF2-40B4-BE49-F238E27FC236}">
                <a16:creationId xmlns:a16="http://schemas.microsoft.com/office/drawing/2014/main" id="{2BF3C1F1-6378-4A69-91F6-F1C67B7942C1}"/>
              </a:ext>
            </a:extLst>
          </p:cNvPr>
          <p:cNvSpPr/>
          <p:nvPr/>
        </p:nvSpPr>
        <p:spPr>
          <a:xfrm>
            <a:off x="3493770" y="4504263"/>
            <a:ext cx="2118360"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2400" dirty="0"/>
              <a:t>ans =    7.4253</a:t>
            </a:r>
          </a:p>
          <a:p>
            <a:r>
              <a:rPr lang="zh-CN" altLang="en-US" sz="2400" dirty="0"/>
              <a:t>ans =    1.0704</a:t>
            </a:r>
          </a:p>
          <a:p>
            <a:r>
              <a:rPr lang="zh-CN" altLang="en-US" sz="2400" dirty="0"/>
              <a:t>ans =    7.3505</a:t>
            </a:r>
          </a:p>
          <a:p>
            <a:r>
              <a:rPr lang="zh-CN" altLang="en-US" sz="2400" dirty="0"/>
              <a:t>ans =    1.0821</a:t>
            </a:r>
          </a:p>
        </p:txBody>
      </p:sp>
    </p:spTree>
    <p:extLst>
      <p:ext uri="{BB962C8B-B14F-4D97-AF65-F5344CB8AC3E}">
        <p14:creationId xmlns:p14="http://schemas.microsoft.com/office/powerpoint/2010/main" val="25176496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
              </a:spcBef>
              <a:spcAft>
                <a:spcPts val="20"/>
              </a:spcAft>
            </a:pPr>
            <a:endParaRPr lang="en-US">
              <a:cs typeface="+mn-ea"/>
              <a:sym typeface="+mn-lt"/>
            </a:endParaRPr>
          </a:p>
        </p:txBody>
      </p:sp>
      <p:sp>
        <p:nvSpPr>
          <p:cNvPr id="2" name="标题 1">
            <a:extLst>
              <a:ext uri="{FF2B5EF4-FFF2-40B4-BE49-F238E27FC236}">
                <a16:creationId xmlns:a16="http://schemas.microsoft.com/office/drawing/2014/main" id="{230D058D-A7DF-4064-860C-FE30E3EED032}"/>
              </a:ext>
            </a:extLst>
          </p:cNvPr>
          <p:cNvSpPr>
            <a:spLocks noGrp="1"/>
          </p:cNvSpPr>
          <p:nvPr>
            <p:ph type="title"/>
          </p:nvPr>
        </p:nvSpPr>
        <p:spPr>
          <a:xfrm>
            <a:off x="838200" y="963877"/>
            <a:ext cx="3494362" cy="4930246"/>
          </a:xfrm>
        </p:spPr>
        <p:txBody>
          <a:bodyPr>
            <a:normAutofit/>
          </a:bodyPr>
          <a:lstStyle/>
          <a:p>
            <a:pPr algn="r">
              <a:spcBef>
                <a:spcPct val="20000"/>
              </a:spcBef>
              <a:spcAft>
                <a:spcPts val="20"/>
              </a:spcAft>
            </a:pPr>
            <a:r>
              <a:rPr lang="zh-CN" altLang="en-US" dirty="0">
                <a:solidFill>
                  <a:schemeClr val="accent1"/>
                </a:solidFill>
                <a:latin typeface="+mn-lt"/>
                <a:ea typeface="+mn-ea"/>
                <a:cs typeface="+mn-ea"/>
                <a:sym typeface="+mn-lt"/>
              </a:rPr>
              <a:t>相关函数：</a:t>
            </a:r>
          </a:p>
        </p:txBody>
      </p:sp>
      <p:cxnSp>
        <p:nvCxnSpPr>
          <p:cNvPr id="19"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7C46F6B4-BD0F-4906-B1DB-42D81EAA3F9A}"/>
              </a:ext>
            </a:extLst>
          </p:cNvPr>
          <p:cNvSpPr>
            <a:spLocks noGrp="1" noChangeArrowheads="1"/>
          </p:cNvSpPr>
          <p:nvPr>
            <p:ph idx="1"/>
          </p:nvPr>
        </p:nvSpPr>
        <p:spPr>
          <a:xfrm>
            <a:off x="4976031" y="963877"/>
            <a:ext cx="6377769" cy="4930246"/>
          </a:xfrm>
        </p:spPr>
        <p:txBody>
          <a:bodyPr anchor="ctr">
            <a:normAutofit/>
          </a:bodyPr>
          <a:lstStyle/>
          <a:p>
            <a:pPr>
              <a:spcBef>
                <a:spcPts val="20"/>
              </a:spcBef>
              <a:spcAft>
                <a:spcPts val="20"/>
              </a:spcAft>
            </a:pPr>
            <a:r>
              <a:rPr lang="zh-CN" altLang="en-US" sz="2400" dirty="0">
                <a:cs typeface="+mn-ea"/>
                <a:sym typeface="+mn-lt"/>
              </a:rPr>
              <a:t>函数</a:t>
            </a:r>
            <a:r>
              <a:rPr lang="en-US" altLang="zh-CN" sz="2400" dirty="0">
                <a:cs typeface="+mn-ea"/>
                <a:sym typeface="+mn-lt"/>
              </a:rPr>
              <a:t>mat2lpc</a:t>
            </a:r>
            <a:r>
              <a:rPr lang="zh-CN" altLang="en-US" sz="2400" dirty="0">
                <a:cs typeface="+mn-ea"/>
                <a:sym typeface="+mn-lt"/>
              </a:rPr>
              <a:t>和</a:t>
            </a:r>
            <a:r>
              <a:rPr lang="en-US" altLang="zh-CN" sz="2400" dirty="0">
                <a:cs typeface="+mn-ea"/>
                <a:sym typeface="+mn-lt"/>
              </a:rPr>
              <a:t>lpc2mat</a:t>
            </a:r>
            <a:r>
              <a:rPr lang="zh-CN" altLang="en-US" sz="2400" dirty="0">
                <a:cs typeface="+mn-ea"/>
                <a:sym typeface="+mn-lt"/>
              </a:rPr>
              <a:t>可实现预测编码和解码处理。</a:t>
            </a:r>
          </a:p>
          <a:p>
            <a:pPr>
              <a:spcBef>
                <a:spcPts val="20"/>
              </a:spcBef>
              <a:spcAft>
                <a:spcPts val="20"/>
              </a:spcAft>
            </a:pPr>
            <a:r>
              <a:rPr lang="zh-CN" altLang="en-US" sz="2400" dirty="0">
                <a:cs typeface="+mn-ea"/>
                <a:sym typeface="+mn-lt"/>
              </a:rPr>
              <a:t>函数</a:t>
            </a:r>
            <a:r>
              <a:rPr lang="en-US" altLang="zh-CN" sz="2400" dirty="0">
                <a:cs typeface="+mn-ea"/>
                <a:sym typeface="+mn-lt"/>
              </a:rPr>
              <a:t>compare</a:t>
            </a:r>
          </a:p>
        </p:txBody>
      </p:sp>
    </p:spTree>
    <p:extLst>
      <p:ext uri="{BB962C8B-B14F-4D97-AF65-F5344CB8AC3E}">
        <p14:creationId xmlns:p14="http://schemas.microsoft.com/office/powerpoint/2010/main" val="3181263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20"/>
              </a:spcBef>
              <a:spcAft>
                <a:spcPts val="2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2" name="标题 1">
            <a:extLst>
              <a:ext uri="{FF2B5EF4-FFF2-40B4-BE49-F238E27FC236}">
                <a16:creationId xmlns:a16="http://schemas.microsoft.com/office/drawing/2014/main" id="{B938D5E9-6391-4966-B98D-C4065FC8D5BB}"/>
              </a:ext>
            </a:extLst>
          </p:cNvPr>
          <p:cNvSpPr>
            <a:spLocks noGrp="1"/>
          </p:cNvSpPr>
          <p:nvPr>
            <p:ph type="title"/>
          </p:nvPr>
        </p:nvSpPr>
        <p:spPr>
          <a:xfrm>
            <a:off x="655320" y="365125"/>
            <a:ext cx="9013052" cy="1623312"/>
          </a:xfrm>
        </p:spPr>
        <p:txBody>
          <a:bodyPr anchor="b">
            <a:normAutofit/>
          </a:bodyPr>
          <a:lstStyle/>
          <a:p>
            <a:pPr>
              <a:spcBef>
                <a:spcPct val="20000"/>
              </a:spcBef>
              <a:spcAft>
                <a:spcPts val="20"/>
              </a:spcAft>
            </a:pPr>
            <a:r>
              <a:rPr lang="zh-CN" altLang="en-US" sz="4000" dirty="0">
                <a:latin typeface="+mn-lt"/>
                <a:ea typeface="+mn-ea"/>
                <a:cs typeface="+mn-ea"/>
                <a:sym typeface="+mn-lt"/>
              </a:rPr>
              <a:t>本章教学目标</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151512F0-D680-4730-AD02-A2FAF849770E}"/>
              </a:ext>
            </a:extLst>
          </p:cNvPr>
          <p:cNvSpPr>
            <a:spLocks noGrp="1"/>
          </p:cNvSpPr>
          <p:nvPr>
            <p:ph idx="1"/>
          </p:nvPr>
        </p:nvSpPr>
        <p:spPr>
          <a:xfrm>
            <a:off x="655320" y="2644518"/>
            <a:ext cx="9013052" cy="3327251"/>
          </a:xfrm>
        </p:spPr>
        <p:txBody>
          <a:bodyPr>
            <a:normAutofit/>
          </a:bodyPr>
          <a:lstStyle/>
          <a:p>
            <a:pPr>
              <a:spcBef>
                <a:spcPts val="20"/>
              </a:spcBef>
              <a:spcAft>
                <a:spcPts val="20"/>
              </a:spcAft>
              <a:defRPr/>
            </a:pPr>
            <a:r>
              <a:rPr lang="zh-CN" altLang="en-US" dirty="0">
                <a:cs typeface="+mn-ea"/>
                <a:sym typeface="+mn-lt"/>
              </a:rPr>
              <a:t>理解图像编码原理</a:t>
            </a:r>
            <a:endParaRPr lang="en-US" altLang="zh-CN" dirty="0">
              <a:cs typeface="+mn-ea"/>
              <a:sym typeface="+mn-lt"/>
            </a:endParaRPr>
          </a:p>
          <a:p>
            <a:pPr>
              <a:spcBef>
                <a:spcPts val="20"/>
              </a:spcBef>
              <a:spcAft>
                <a:spcPts val="20"/>
              </a:spcAft>
              <a:defRPr/>
            </a:pPr>
            <a:r>
              <a:rPr lang="zh-CN" altLang="en-US" dirty="0">
                <a:cs typeface="+mn-ea"/>
                <a:sym typeface="+mn-lt"/>
              </a:rPr>
              <a:t>理解并掌握数字图像中的</a:t>
            </a:r>
            <a:r>
              <a:rPr lang="en-US" altLang="zh-CN" dirty="0">
                <a:cs typeface="+mn-ea"/>
                <a:sym typeface="+mn-lt"/>
              </a:rPr>
              <a:t>3</a:t>
            </a:r>
            <a:r>
              <a:rPr lang="zh-CN" altLang="en-US" dirty="0">
                <a:cs typeface="+mn-ea"/>
                <a:sym typeface="+mn-lt"/>
              </a:rPr>
              <a:t>种数据冗余</a:t>
            </a:r>
            <a:endParaRPr lang="en-US" altLang="zh-CN" dirty="0">
              <a:cs typeface="+mn-ea"/>
              <a:sym typeface="+mn-lt"/>
            </a:endParaRPr>
          </a:p>
          <a:p>
            <a:pPr>
              <a:spcBef>
                <a:spcPts val="20"/>
              </a:spcBef>
              <a:spcAft>
                <a:spcPts val="20"/>
              </a:spcAft>
              <a:defRPr/>
            </a:pPr>
            <a:r>
              <a:rPr lang="zh-CN" altLang="en-US" dirty="0">
                <a:cs typeface="+mn-ea"/>
                <a:sym typeface="+mn-lt"/>
              </a:rPr>
              <a:t>掌握自然码和变长编码，会计算行程编码和哈夫曼编码给出熵、平均码长、编码效率、压缩比</a:t>
            </a:r>
            <a:endParaRPr lang="en-US" altLang="zh-CN" dirty="0">
              <a:cs typeface="+mn-ea"/>
              <a:sym typeface="+mn-lt"/>
            </a:endParaRPr>
          </a:p>
          <a:p>
            <a:pPr>
              <a:spcBef>
                <a:spcPts val="20"/>
              </a:spcBef>
              <a:spcAft>
                <a:spcPts val="20"/>
              </a:spcAft>
              <a:defRPr/>
            </a:pPr>
            <a:r>
              <a:rPr lang="zh-CN" altLang="en-US" dirty="0">
                <a:cs typeface="+mn-ea"/>
                <a:sym typeface="+mn-lt"/>
              </a:rPr>
              <a:t>理解预测编码</a:t>
            </a:r>
          </a:p>
        </p:txBody>
      </p:sp>
    </p:spTree>
    <p:extLst>
      <p:ext uri="{BB962C8B-B14F-4D97-AF65-F5344CB8AC3E}">
        <p14:creationId xmlns:p14="http://schemas.microsoft.com/office/powerpoint/2010/main" val="3257230259"/>
      </p:ext>
    </p:extLst>
  </p:cSld>
  <p:clrMapOvr>
    <a:overrideClrMapping bg1="dk1" tx1="lt1" bg2="dk2" tx2="lt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A3CF9B-E1DB-4F63-8204-6494C9354EEF}"/>
              </a:ext>
            </a:extLst>
          </p:cNvPr>
          <p:cNvSpPr>
            <a:spLocks noGrp="1"/>
          </p:cNvSpPr>
          <p:nvPr>
            <p:ph type="title"/>
          </p:nvPr>
        </p:nvSpPr>
        <p:spPr>
          <a:xfrm>
            <a:off x="838200" y="365125"/>
            <a:ext cx="10515600" cy="1325563"/>
          </a:xfrm>
        </p:spPr>
        <p:txBody>
          <a:bodyPr>
            <a:normAutofit/>
          </a:bodyPr>
          <a:lstStyle/>
          <a:p>
            <a:pPr>
              <a:spcBef>
                <a:spcPct val="20000"/>
              </a:spcBef>
              <a:spcAft>
                <a:spcPts val="20"/>
              </a:spcAft>
            </a:pPr>
            <a:r>
              <a:rPr lang="en-US" altLang="zh-CN" dirty="0">
                <a:latin typeface="+mn-lt"/>
                <a:ea typeface="+mn-ea"/>
                <a:cs typeface="+mn-ea"/>
                <a:sym typeface="+mn-lt"/>
              </a:rPr>
              <a:t>8.3 </a:t>
            </a:r>
            <a:r>
              <a:rPr lang="zh-CN" altLang="en-US" dirty="0">
                <a:latin typeface="+mn-lt"/>
                <a:ea typeface="+mn-ea"/>
                <a:cs typeface="+mn-ea"/>
                <a:sym typeface="+mn-lt"/>
              </a:rPr>
              <a:t>空间冗余（预测编码）</a:t>
            </a:r>
          </a:p>
        </p:txBody>
      </p:sp>
      <p:sp>
        <p:nvSpPr>
          <p:cNvPr id="3" name="内容占位符 2">
            <a:extLst>
              <a:ext uri="{FF2B5EF4-FFF2-40B4-BE49-F238E27FC236}">
                <a16:creationId xmlns:a16="http://schemas.microsoft.com/office/drawing/2014/main" id="{E43F6C0D-0700-4F4F-9B56-EE2D6CC739E4}"/>
              </a:ext>
            </a:extLst>
          </p:cNvPr>
          <p:cNvSpPr>
            <a:spLocks noGrp="1"/>
          </p:cNvSpPr>
          <p:nvPr>
            <p:ph idx="1"/>
          </p:nvPr>
        </p:nvSpPr>
        <p:spPr>
          <a:xfrm>
            <a:off x="838200" y="1825625"/>
            <a:ext cx="5015484" cy="4351338"/>
          </a:xfrm>
        </p:spPr>
        <p:txBody>
          <a:bodyPr>
            <a:normAutofit fontScale="92500" lnSpcReduction="10000"/>
          </a:bodyPr>
          <a:lstStyle/>
          <a:p>
            <a:pPr marL="0" indent="0">
              <a:buNone/>
            </a:pPr>
            <a:r>
              <a:rPr lang="en-US" altLang="zh-CN" sz="2400" dirty="0"/>
              <a:t>F1=</a:t>
            </a:r>
            <a:r>
              <a:rPr lang="en-US" altLang="zh-CN" sz="2400" dirty="0" err="1"/>
              <a:t>imread</a:t>
            </a:r>
            <a:r>
              <a:rPr lang="en-US" altLang="zh-CN" sz="2400" dirty="0"/>
              <a:t>('Fig0807(c).</a:t>
            </a:r>
            <a:r>
              <a:rPr lang="en-US" altLang="zh-CN" sz="2400" dirty="0" err="1"/>
              <a:t>tif</a:t>
            </a:r>
            <a:r>
              <a:rPr lang="en-US" altLang="zh-CN" sz="2400" dirty="0"/>
              <a:t>');</a:t>
            </a:r>
          </a:p>
          <a:p>
            <a:pPr marL="0" indent="0">
              <a:buNone/>
            </a:pPr>
            <a:r>
              <a:rPr lang="en-US" altLang="zh-CN" sz="2400" dirty="0"/>
              <a:t>C1=mat2huff(F1);</a:t>
            </a:r>
          </a:p>
          <a:p>
            <a:pPr marL="0" indent="0">
              <a:buNone/>
            </a:pPr>
            <a:r>
              <a:rPr lang="en-US" altLang="zh-CN" sz="2400" dirty="0" err="1"/>
              <a:t>ntrop</a:t>
            </a:r>
            <a:r>
              <a:rPr lang="en-US" altLang="zh-CN" sz="2400" dirty="0"/>
              <a:t>(F1)</a:t>
            </a:r>
          </a:p>
          <a:p>
            <a:pPr marL="0" indent="0">
              <a:buNone/>
            </a:pPr>
            <a:r>
              <a:rPr lang="en-US" altLang="zh-CN" sz="2400" dirty="0" err="1"/>
              <a:t>imratio</a:t>
            </a:r>
            <a:r>
              <a:rPr lang="en-US" altLang="zh-CN" sz="2400" dirty="0"/>
              <a:t>(F1,C1)</a:t>
            </a:r>
          </a:p>
          <a:p>
            <a:pPr marL="0" indent="0">
              <a:buNone/>
            </a:pPr>
            <a:r>
              <a:rPr lang="en-US" altLang="zh-CN" sz="2400" dirty="0"/>
              <a:t>C2=mat2lpc(F1);</a:t>
            </a:r>
          </a:p>
          <a:p>
            <a:pPr marL="0" indent="0">
              <a:buNone/>
            </a:pPr>
            <a:r>
              <a:rPr lang="en-US" altLang="zh-CN" sz="2400" dirty="0" err="1"/>
              <a:t>ntrop</a:t>
            </a:r>
            <a:r>
              <a:rPr lang="en-US" altLang="zh-CN" sz="2400" dirty="0"/>
              <a:t>(C2)</a:t>
            </a:r>
          </a:p>
          <a:p>
            <a:pPr marL="0" indent="0">
              <a:buNone/>
            </a:pPr>
            <a:r>
              <a:rPr lang="en-US" altLang="zh-CN" sz="2400" dirty="0"/>
              <a:t>c=mat2huff(C2);</a:t>
            </a:r>
          </a:p>
          <a:p>
            <a:pPr marL="0" indent="0">
              <a:buNone/>
            </a:pPr>
            <a:r>
              <a:rPr lang="en-US" altLang="zh-CN" sz="2400" dirty="0" err="1"/>
              <a:t>imratio</a:t>
            </a:r>
            <a:r>
              <a:rPr lang="en-US" altLang="zh-CN" sz="2400" dirty="0"/>
              <a:t>(F1,c)</a:t>
            </a:r>
          </a:p>
          <a:p>
            <a:pPr marL="0" indent="0">
              <a:buNone/>
            </a:pPr>
            <a:r>
              <a:rPr lang="en-US" altLang="zh-CN" sz="2400" dirty="0" err="1">
                <a:cs typeface="+mn-ea"/>
                <a:sym typeface="+mn-lt"/>
              </a:rPr>
              <a:t>imshow</a:t>
            </a:r>
            <a:r>
              <a:rPr lang="en-US" altLang="zh-CN" sz="2400" dirty="0">
                <a:cs typeface="+mn-ea"/>
                <a:sym typeface="+mn-lt"/>
              </a:rPr>
              <a:t>(mat2gray(C2));</a:t>
            </a:r>
          </a:p>
          <a:p>
            <a:pPr marL="0" indent="0">
              <a:buNone/>
            </a:pPr>
            <a:r>
              <a:rPr lang="en-US" altLang="zh-CN" sz="2400" dirty="0">
                <a:cs typeface="+mn-ea"/>
                <a:sym typeface="+mn-lt"/>
              </a:rPr>
              <a:t>[</a:t>
            </a:r>
            <a:r>
              <a:rPr lang="en-US" altLang="zh-CN" sz="2400" dirty="0" err="1">
                <a:cs typeface="+mn-ea"/>
                <a:sym typeface="+mn-lt"/>
              </a:rPr>
              <a:t>h,x</a:t>
            </a:r>
            <a:r>
              <a:rPr lang="en-US" altLang="zh-CN" sz="2400" dirty="0">
                <a:cs typeface="+mn-ea"/>
                <a:sym typeface="+mn-lt"/>
              </a:rPr>
              <a:t>]=hist(C2(:)*512,512);</a:t>
            </a:r>
          </a:p>
          <a:p>
            <a:pPr marL="0" indent="0">
              <a:buNone/>
            </a:pPr>
            <a:r>
              <a:rPr lang="en-US" altLang="zh-CN" sz="2400" dirty="0" err="1">
                <a:cs typeface="+mn-ea"/>
                <a:sym typeface="+mn-lt"/>
              </a:rPr>
              <a:t>figure,bar</a:t>
            </a:r>
            <a:r>
              <a:rPr lang="en-US" altLang="zh-CN" sz="2400" dirty="0">
                <a:cs typeface="+mn-ea"/>
                <a:sym typeface="+mn-lt"/>
              </a:rPr>
              <a:t>(</a:t>
            </a:r>
            <a:r>
              <a:rPr lang="en-US" altLang="zh-CN" sz="2400" dirty="0" err="1">
                <a:cs typeface="+mn-ea"/>
                <a:sym typeface="+mn-lt"/>
              </a:rPr>
              <a:t>x,h,'k</a:t>
            </a:r>
            <a:r>
              <a:rPr lang="en-US" altLang="zh-CN" sz="2400" dirty="0">
                <a:cs typeface="+mn-ea"/>
                <a:sym typeface="+mn-lt"/>
              </a:rPr>
              <a:t>');</a:t>
            </a:r>
            <a:endParaRPr lang="zh-CN" altLang="en-US" sz="2400" dirty="0">
              <a:cs typeface="+mn-ea"/>
              <a:sym typeface="+mn-lt"/>
            </a:endParaRPr>
          </a:p>
        </p:txBody>
      </p:sp>
      <p:pic>
        <p:nvPicPr>
          <p:cNvPr id="4" name="图片 3">
            <a:extLst>
              <a:ext uri="{FF2B5EF4-FFF2-40B4-BE49-F238E27FC236}">
                <a16:creationId xmlns:a16="http://schemas.microsoft.com/office/drawing/2014/main" id="{E9E965FF-7244-40ED-AA57-A7AED684D017}"/>
              </a:ext>
            </a:extLst>
          </p:cNvPr>
          <p:cNvPicPr>
            <a:picLocks noChangeAspect="1"/>
          </p:cNvPicPr>
          <p:nvPr/>
        </p:nvPicPr>
        <p:blipFill rotWithShape="1">
          <a:blip r:embed="rId3"/>
          <a:srcRect l="-1" t="50440" r="-1" b="3487"/>
          <a:stretch/>
        </p:blipFill>
        <p:spPr>
          <a:xfrm>
            <a:off x="6338318" y="1768838"/>
            <a:ext cx="5074070" cy="2039677"/>
          </a:xfrm>
          <a:prstGeom prst="rect">
            <a:avLst/>
          </a:prstGeom>
        </p:spPr>
      </p:pic>
      <p:sp>
        <p:nvSpPr>
          <p:cNvPr id="5" name="矩形 4">
            <a:extLst>
              <a:ext uri="{FF2B5EF4-FFF2-40B4-BE49-F238E27FC236}">
                <a16:creationId xmlns:a16="http://schemas.microsoft.com/office/drawing/2014/main" id="{2BF3C1F1-6378-4A69-91F6-F1C67B7942C1}"/>
              </a:ext>
            </a:extLst>
          </p:cNvPr>
          <p:cNvSpPr/>
          <p:nvPr/>
        </p:nvSpPr>
        <p:spPr>
          <a:xfrm>
            <a:off x="3735323" y="3023685"/>
            <a:ext cx="2118360"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altLang="zh-CN" sz="2400" dirty="0"/>
              <a:t>ans =    7.3505</a:t>
            </a:r>
          </a:p>
          <a:p>
            <a:r>
              <a:rPr lang="fr-FR" altLang="zh-CN" sz="2400" dirty="0"/>
              <a:t>ans =    1.0821</a:t>
            </a:r>
          </a:p>
          <a:p>
            <a:r>
              <a:rPr lang="fr-FR" altLang="zh-CN" sz="2400" dirty="0"/>
              <a:t>ans =    5.9727</a:t>
            </a:r>
          </a:p>
          <a:p>
            <a:r>
              <a:rPr lang="fr-FR" altLang="zh-CN" sz="2400" dirty="0"/>
              <a:t>ans =    1.3311</a:t>
            </a:r>
            <a:endParaRPr lang="zh-CN" altLang="en-US" sz="2400" dirty="0"/>
          </a:p>
        </p:txBody>
      </p:sp>
      <p:pic>
        <p:nvPicPr>
          <p:cNvPr id="6" name="图片 5">
            <a:extLst>
              <a:ext uri="{FF2B5EF4-FFF2-40B4-BE49-F238E27FC236}">
                <a16:creationId xmlns:a16="http://schemas.microsoft.com/office/drawing/2014/main" id="{9180EAD0-3459-43B0-8CB5-79881C012A2F}"/>
              </a:ext>
            </a:extLst>
          </p:cNvPr>
          <p:cNvPicPr>
            <a:picLocks noChangeAspect="1"/>
          </p:cNvPicPr>
          <p:nvPr/>
        </p:nvPicPr>
        <p:blipFill>
          <a:blip r:embed="rId4"/>
          <a:stretch>
            <a:fillRect/>
          </a:stretch>
        </p:blipFill>
        <p:spPr>
          <a:xfrm>
            <a:off x="6278358" y="4001294"/>
            <a:ext cx="2312833" cy="2312833"/>
          </a:xfrm>
          <a:prstGeom prst="rect">
            <a:avLst/>
          </a:prstGeom>
        </p:spPr>
      </p:pic>
      <p:pic>
        <p:nvPicPr>
          <p:cNvPr id="7" name="图片 6">
            <a:extLst>
              <a:ext uri="{FF2B5EF4-FFF2-40B4-BE49-F238E27FC236}">
                <a16:creationId xmlns:a16="http://schemas.microsoft.com/office/drawing/2014/main" id="{BDA2862C-3BD2-473F-9B91-6AA75738F24E}"/>
              </a:ext>
            </a:extLst>
          </p:cNvPr>
          <p:cNvPicPr>
            <a:picLocks noChangeAspect="1"/>
          </p:cNvPicPr>
          <p:nvPr/>
        </p:nvPicPr>
        <p:blipFill>
          <a:blip r:embed="rId5"/>
          <a:stretch>
            <a:fillRect/>
          </a:stretch>
        </p:blipFill>
        <p:spPr>
          <a:xfrm>
            <a:off x="8911885" y="4001294"/>
            <a:ext cx="2500503" cy="2286135"/>
          </a:xfrm>
          <a:prstGeom prst="rect">
            <a:avLst/>
          </a:prstGeom>
        </p:spPr>
      </p:pic>
    </p:spTree>
    <p:extLst>
      <p:ext uri="{BB962C8B-B14F-4D97-AF65-F5344CB8AC3E}">
        <p14:creationId xmlns:p14="http://schemas.microsoft.com/office/powerpoint/2010/main" val="41108229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Top Corners Rounded 9">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20"/>
              </a:spcBef>
              <a:spcAft>
                <a:spcPts val="2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2" name="Rectangle: Top Corners Rounded 11">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20"/>
              </a:spcBef>
              <a:spcAft>
                <a:spcPts val="2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3" name="标题 2">
            <a:extLst>
              <a:ext uri="{FF2B5EF4-FFF2-40B4-BE49-F238E27FC236}">
                <a16:creationId xmlns:a16="http://schemas.microsoft.com/office/drawing/2014/main" id="{8EE5D8B2-6294-47A5-9482-885F6B5E0AF4}"/>
              </a:ext>
            </a:extLst>
          </p:cNvPr>
          <p:cNvSpPr>
            <a:spLocks noGrp="1"/>
          </p:cNvSpPr>
          <p:nvPr>
            <p:ph type="title"/>
          </p:nvPr>
        </p:nvSpPr>
        <p:spPr>
          <a:xfrm>
            <a:off x="321733" y="981091"/>
            <a:ext cx="4092951" cy="1624457"/>
          </a:xfrm>
        </p:spPr>
        <p:txBody>
          <a:bodyPr>
            <a:normAutofit/>
          </a:bodyPr>
          <a:lstStyle/>
          <a:p>
            <a:pPr>
              <a:spcBef>
                <a:spcPct val="20000"/>
              </a:spcBef>
              <a:spcAft>
                <a:spcPts val="20"/>
              </a:spcAft>
            </a:pPr>
            <a:r>
              <a:rPr lang="zh-CN" altLang="en-US" sz="3600" dirty="0">
                <a:solidFill>
                  <a:schemeClr val="bg1"/>
                </a:solidFill>
                <a:latin typeface="+mn-lt"/>
                <a:ea typeface="+mn-ea"/>
                <a:cs typeface="+mn-ea"/>
                <a:sym typeface="+mn-lt"/>
              </a:rPr>
              <a:t>通过量化压缩</a:t>
            </a:r>
          </a:p>
        </p:txBody>
      </p:sp>
      <p:cxnSp>
        <p:nvCxnSpPr>
          <p:cNvPr id="14" name="Straight Connector 13">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3">
            <a:extLst>
              <a:ext uri="{FF2B5EF4-FFF2-40B4-BE49-F238E27FC236}">
                <a16:creationId xmlns:a16="http://schemas.microsoft.com/office/drawing/2014/main" id="{F3AA1C0B-AB17-4A3C-8B15-E75F9B6D00D3}"/>
              </a:ext>
            </a:extLst>
          </p:cNvPr>
          <p:cNvSpPr>
            <a:spLocks noGrp="1"/>
          </p:cNvSpPr>
          <p:nvPr>
            <p:ph idx="1"/>
          </p:nvPr>
        </p:nvSpPr>
        <p:spPr>
          <a:xfrm>
            <a:off x="321733" y="2834809"/>
            <a:ext cx="4092951" cy="3042099"/>
          </a:xfrm>
        </p:spPr>
        <p:txBody>
          <a:bodyPr anchor="t">
            <a:normAutofit/>
          </a:bodyPr>
          <a:lstStyle/>
          <a:p>
            <a:pPr marL="457200" indent="-457200">
              <a:spcBef>
                <a:spcPts val="20"/>
              </a:spcBef>
              <a:spcAft>
                <a:spcPts val="20"/>
              </a:spcAft>
              <a:buFont typeface="+mj-lt"/>
              <a:buAutoNum type="alphaLcPeriod"/>
            </a:pPr>
            <a:r>
              <a:rPr lang="zh-CN" altLang="en-US" sz="2000" dirty="0">
                <a:solidFill>
                  <a:schemeClr val="bg1"/>
                </a:solidFill>
                <a:cs typeface="+mn-ea"/>
                <a:sym typeface="+mn-lt"/>
              </a:rPr>
              <a:t>原始图像</a:t>
            </a:r>
            <a:endParaRPr lang="en-US" altLang="zh-CN" sz="2000" dirty="0">
              <a:solidFill>
                <a:schemeClr val="bg1"/>
              </a:solidFill>
              <a:cs typeface="+mn-ea"/>
              <a:sym typeface="+mn-lt"/>
            </a:endParaRPr>
          </a:p>
          <a:p>
            <a:pPr marL="457200" indent="-457200">
              <a:spcBef>
                <a:spcPts val="20"/>
              </a:spcBef>
              <a:spcAft>
                <a:spcPts val="20"/>
              </a:spcAft>
              <a:buFont typeface="+mj-lt"/>
              <a:buAutoNum type="alphaLcPeriod"/>
            </a:pPr>
            <a:r>
              <a:rPr lang="zh-CN" altLang="en-US" sz="2000" dirty="0">
                <a:solidFill>
                  <a:schemeClr val="bg1"/>
                </a:solidFill>
                <a:cs typeface="+mn-ea"/>
                <a:sym typeface="+mn-lt"/>
              </a:rPr>
              <a:t>均匀量化为</a:t>
            </a:r>
            <a:r>
              <a:rPr lang="en-US" altLang="zh-CN" sz="2000" dirty="0">
                <a:solidFill>
                  <a:schemeClr val="bg1"/>
                </a:solidFill>
                <a:cs typeface="+mn-ea"/>
                <a:sym typeface="+mn-lt"/>
              </a:rPr>
              <a:t>16</a:t>
            </a:r>
            <a:r>
              <a:rPr lang="zh-CN" altLang="en-US" sz="2000" dirty="0">
                <a:solidFill>
                  <a:schemeClr val="bg1"/>
                </a:solidFill>
                <a:cs typeface="+mn-ea"/>
                <a:sym typeface="+mn-lt"/>
              </a:rPr>
              <a:t>级灰度</a:t>
            </a:r>
            <a:endParaRPr lang="en-US" altLang="zh-CN" sz="2000" dirty="0">
              <a:solidFill>
                <a:schemeClr val="bg1"/>
              </a:solidFill>
              <a:cs typeface="+mn-ea"/>
              <a:sym typeface="+mn-lt"/>
            </a:endParaRPr>
          </a:p>
          <a:p>
            <a:pPr marL="457200" indent="-457200">
              <a:spcBef>
                <a:spcPts val="20"/>
              </a:spcBef>
              <a:spcAft>
                <a:spcPts val="20"/>
              </a:spcAft>
              <a:buFont typeface="+mj-lt"/>
              <a:buAutoNum type="alphaLcPeriod"/>
            </a:pPr>
            <a:r>
              <a:rPr lang="en-US" altLang="zh-CN" sz="2000" dirty="0">
                <a:solidFill>
                  <a:schemeClr val="bg1"/>
                </a:solidFill>
                <a:cs typeface="+mn-ea"/>
                <a:sym typeface="+mn-lt"/>
              </a:rPr>
              <a:t>IGS</a:t>
            </a:r>
            <a:r>
              <a:rPr lang="zh-CN" altLang="en-US" sz="2000" dirty="0">
                <a:solidFill>
                  <a:schemeClr val="bg1"/>
                </a:solidFill>
                <a:cs typeface="+mn-ea"/>
                <a:sym typeface="+mn-lt"/>
              </a:rPr>
              <a:t>量化为</a:t>
            </a:r>
            <a:r>
              <a:rPr lang="en-US" altLang="zh-CN" sz="2000" dirty="0">
                <a:solidFill>
                  <a:schemeClr val="bg1"/>
                </a:solidFill>
                <a:cs typeface="+mn-ea"/>
                <a:sym typeface="+mn-lt"/>
              </a:rPr>
              <a:t>16</a:t>
            </a:r>
            <a:r>
              <a:rPr lang="zh-CN" altLang="en-US" sz="2000" dirty="0">
                <a:solidFill>
                  <a:schemeClr val="bg1"/>
                </a:solidFill>
                <a:cs typeface="+mn-ea"/>
                <a:sym typeface="+mn-lt"/>
              </a:rPr>
              <a:t>级灰度</a:t>
            </a:r>
            <a:endParaRPr lang="en-US" altLang="zh-CN" sz="2000" dirty="0">
              <a:solidFill>
                <a:schemeClr val="bg1"/>
              </a:solidFill>
              <a:cs typeface="+mn-ea"/>
              <a:sym typeface="+mn-lt"/>
            </a:endParaRPr>
          </a:p>
          <a:p>
            <a:pPr>
              <a:spcBef>
                <a:spcPts val="20"/>
              </a:spcBef>
              <a:spcAft>
                <a:spcPts val="20"/>
              </a:spcAft>
            </a:pPr>
            <a:endParaRPr lang="zh-CN" altLang="en-US" sz="2000" dirty="0">
              <a:solidFill>
                <a:schemeClr val="bg1"/>
              </a:solidFill>
              <a:cs typeface="+mn-ea"/>
              <a:sym typeface="+mn-lt"/>
            </a:endParaRPr>
          </a:p>
        </p:txBody>
      </p:sp>
      <p:pic>
        <p:nvPicPr>
          <p:cNvPr id="2" name="图片 1">
            <a:extLst>
              <a:ext uri="{FF2B5EF4-FFF2-40B4-BE49-F238E27FC236}">
                <a16:creationId xmlns:a16="http://schemas.microsoft.com/office/drawing/2014/main" id="{CF5B7353-7F97-48F6-84CD-007A0165BBEB}"/>
              </a:ext>
            </a:extLst>
          </p:cNvPr>
          <p:cNvPicPr>
            <a:picLocks noChangeAspect="1"/>
          </p:cNvPicPr>
          <p:nvPr/>
        </p:nvPicPr>
        <p:blipFill>
          <a:blip r:embed="rId3"/>
          <a:stretch>
            <a:fillRect/>
          </a:stretch>
        </p:blipFill>
        <p:spPr>
          <a:xfrm>
            <a:off x="5871083" y="1793319"/>
            <a:ext cx="5591175" cy="3600450"/>
          </a:xfrm>
          <a:prstGeom prst="rect">
            <a:avLst/>
          </a:prstGeom>
        </p:spPr>
      </p:pic>
    </p:spTree>
    <p:extLst>
      <p:ext uri="{BB962C8B-B14F-4D97-AF65-F5344CB8AC3E}">
        <p14:creationId xmlns:p14="http://schemas.microsoft.com/office/powerpoint/2010/main" val="8087756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Top Corners Rounded 9">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20"/>
              </a:spcBef>
              <a:spcAft>
                <a:spcPts val="2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2" name="Rectangle: Top Corners Rounded 11">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20"/>
              </a:spcBef>
              <a:spcAft>
                <a:spcPts val="2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3" name="标题 2">
            <a:extLst>
              <a:ext uri="{FF2B5EF4-FFF2-40B4-BE49-F238E27FC236}">
                <a16:creationId xmlns:a16="http://schemas.microsoft.com/office/drawing/2014/main" id="{8EE5D8B2-6294-47A5-9482-885F6B5E0AF4}"/>
              </a:ext>
            </a:extLst>
          </p:cNvPr>
          <p:cNvSpPr>
            <a:spLocks noGrp="1"/>
          </p:cNvSpPr>
          <p:nvPr>
            <p:ph type="title"/>
          </p:nvPr>
        </p:nvSpPr>
        <p:spPr>
          <a:xfrm>
            <a:off x="321733" y="981091"/>
            <a:ext cx="4092951" cy="1624457"/>
          </a:xfrm>
        </p:spPr>
        <p:txBody>
          <a:bodyPr>
            <a:normAutofit/>
          </a:bodyPr>
          <a:lstStyle/>
          <a:p>
            <a:pPr>
              <a:spcBef>
                <a:spcPct val="20000"/>
              </a:spcBef>
              <a:spcAft>
                <a:spcPts val="20"/>
              </a:spcAft>
            </a:pPr>
            <a:r>
              <a:rPr lang="zh-CN" altLang="en-US" sz="3600" dirty="0">
                <a:solidFill>
                  <a:schemeClr val="bg1"/>
                </a:solidFill>
                <a:latin typeface="+mn-lt"/>
                <a:ea typeface="+mn-ea"/>
                <a:cs typeface="+mn-ea"/>
                <a:sym typeface="+mn-lt"/>
              </a:rPr>
              <a:t>函数</a:t>
            </a:r>
            <a:r>
              <a:rPr lang="en-US" altLang="zh-CN" sz="3600" dirty="0">
                <a:solidFill>
                  <a:schemeClr val="bg1"/>
                </a:solidFill>
                <a:latin typeface="+mn-lt"/>
                <a:ea typeface="+mn-ea"/>
                <a:cs typeface="+mn-ea"/>
                <a:sym typeface="+mn-lt"/>
              </a:rPr>
              <a:t>quantize</a:t>
            </a:r>
            <a:endParaRPr lang="zh-CN" altLang="en-US" sz="3600" dirty="0">
              <a:solidFill>
                <a:schemeClr val="bg1"/>
              </a:solidFill>
              <a:latin typeface="+mn-lt"/>
              <a:ea typeface="+mn-ea"/>
              <a:cs typeface="+mn-ea"/>
              <a:sym typeface="+mn-lt"/>
            </a:endParaRPr>
          </a:p>
        </p:txBody>
      </p:sp>
      <p:cxnSp>
        <p:nvCxnSpPr>
          <p:cNvPr id="14" name="Straight Connector 13">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3">
            <a:extLst>
              <a:ext uri="{FF2B5EF4-FFF2-40B4-BE49-F238E27FC236}">
                <a16:creationId xmlns:a16="http://schemas.microsoft.com/office/drawing/2014/main" id="{F3AA1C0B-AB17-4A3C-8B15-E75F9B6D00D3}"/>
              </a:ext>
            </a:extLst>
          </p:cNvPr>
          <p:cNvSpPr>
            <a:spLocks noGrp="1"/>
          </p:cNvSpPr>
          <p:nvPr>
            <p:ph idx="1"/>
          </p:nvPr>
        </p:nvSpPr>
        <p:spPr>
          <a:xfrm>
            <a:off x="321733" y="2834809"/>
            <a:ext cx="4092951" cy="3042099"/>
          </a:xfrm>
        </p:spPr>
        <p:txBody>
          <a:bodyPr anchor="t">
            <a:normAutofit/>
          </a:bodyPr>
          <a:lstStyle/>
          <a:p>
            <a:pPr>
              <a:spcBef>
                <a:spcPts val="20"/>
              </a:spcBef>
              <a:spcAft>
                <a:spcPts val="20"/>
              </a:spcAft>
            </a:pPr>
            <a:r>
              <a:rPr lang="en-US" altLang="zh-CN" sz="2000" dirty="0">
                <a:solidFill>
                  <a:schemeClr val="bg1"/>
                </a:solidFill>
                <a:cs typeface="+mn-ea"/>
                <a:sym typeface="+mn-lt"/>
              </a:rPr>
              <a:t>Quantize(x, b, type)</a:t>
            </a:r>
          </a:p>
          <a:p>
            <a:pPr>
              <a:spcBef>
                <a:spcPts val="20"/>
              </a:spcBef>
              <a:spcAft>
                <a:spcPts val="20"/>
              </a:spcAft>
            </a:pPr>
            <a:r>
              <a:rPr lang="en-US" altLang="zh-CN" sz="2000" dirty="0">
                <a:solidFill>
                  <a:schemeClr val="bg1"/>
                </a:solidFill>
                <a:cs typeface="+mn-ea"/>
                <a:sym typeface="+mn-lt"/>
              </a:rPr>
              <a:t>X</a:t>
            </a:r>
            <a:r>
              <a:rPr lang="zh-CN" altLang="en-US" sz="2000" dirty="0">
                <a:solidFill>
                  <a:schemeClr val="bg1"/>
                </a:solidFill>
                <a:cs typeface="+mn-ea"/>
                <a:sym typeface="+mn-lt"/>
              </a:rPr>
              <a:t>为输入序列</a:t>
            </a:r>
            <a:endParaRPr lang="en-US" altLang="zh-CN" sz="2000" dirty="0">
              <a:solidFill>
                <a:schemeClr val="bg1"/>
              </a:solidFill>
              <a:cs typeface="+mn-ea"/>
              <a:sym typeface="+mn-lt"/>
            </a:endParaRPr>
          </a:p>
          <a:p>
            <a:pPr>
              <a:spcBef>
                <a:spcPts val="20"/>
              </a:spcBef>
              <a:spcAft>
                <a:spcPts val="20"/>
              </a:spcAft>
            </a:pPr>
            <a:r>
              <a:rPr lang="en-US" altLang="zh-CN" sz="2000" dirty="0">
                <a:solidFill>
                  <a:schemeClr val="bg1"/>
                </a:solidFill>
                <a:cs typeface="+mn-ea"/>
                <a:sym typeface="+mn-lt"/>
              </a:rPr>
              <a:t>B</a:t>
            </a:r>
            <a:r>
              <a:rPr lang="zh-CN" altLang="en-US" sz="2000" dirty="0">
                <a:solidFill>
                  <a:schemeClr val="bg1"/>
                </a:solidFill>
                <a:cs typeface="+mn-ea"/>
                <a:sym typeface="+mn-lt"/>
              </a:rPr>
              <a:t>为产生有效位数的个数</a:t>
            </a:r>
            <a:endParaRPr lang="en-US" altLang="zh-CN" sz="2000" dirty="0">
              <a:solidFill>
                <a:schemeClr val="bg1"/>
              </a:solidFill>
              <a:cs typeface="+mn-ea"/>
              <a:sym typeface="+mn-lt"/>
            </a:endParaRPr>
          </a:p>
          <a:p>
            <a:pPr>
              <a:spcBef>
                <a:spcPts val="20"/>
              </a:spcBef>
              <a:spcAft>
                <a:spcPts val="20"/>
              </a:spcAft>
            </a:pPr>
            <a:r>
              <a:rPr lang="en-US" altLang="zh-CN" sz="2000" dirty="0">
                <a:solidFill>
                  <a:schemeClr val="bg1"/>
                </a:solidFill>
                <a:cs typeface="+mn-ea"/>
                <a:sym typeface="+mn-lt"/>
              </a:rPr>
              <a:t>Type</a:t>
            </a:r>
            <a:r>
              <a:rPr lang="zh-CN" altLang="en-US" sz="2000" dirty="0">
                <a:solidFill>
                  <a:schemeClr val="bg1"/>
                </a:solidFill>
                <a:cs typeface="+mn-ea"/>
                <a:sym typeface="+mn-lt"/>
              </a:rPr>
              <a:t>为‘</a:t>
            </a:r>
            <a:r>
              <a:rPr lang="en-US" altLang="zh-CN" sz="2000" dirty="0" err="1">
                <a:solidFill>
                  <a:schemeClr val="bg1"/>
                </a:solidFill>
                <a:cs typeface="+mn-ea"/>
                <a:sym typeface="+mn-lt"/>
              </a:rPr>
              <a:t>igs</a:t>
            </a:r>
            <a:r>
              <a:rPr lang="zh-CN" altLang="en-US" sz="2000" dirty="0">
                <a:solidFill>
                  <a:schemeClr val="bg1"/>
                </a:solidFill>
                <a:cs typeface="+mn-ea"/>
                <a:sym typeface="+mn-lt"/>
              </a:rPr>
              <a:t>’</a:t>
            </a:r>
          </a:p>
        </p:txBody>
      </p:sp>
      <p:sp>
        <p:nvSpPr>
          <p:cNvPr id="5" name="矩形 4">
            <a:extLst>
              <a:ext uri="{FF2B5EF4-FFF2-40B4-BE49-F238E27FC236}">
                <a16:creationId xmlns:a16="http://schemas.microsoft.com/office/drawing/2014/main" id="{7B80ADDC-3C48-4A29-B8C8-C1CF0800D66F}"/>
              </a:ext>
            </a:extLst>
          </p:cNvPr>
          <p:cNvSpPr/>
          <p:nvPr/>
        </p:nvSpPr>
        <p:spPr>
          <a:xfrm>
            <a:off x="5186289" y="981091"/>
            <a:ext cx="4680000" cy="208723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90000"/>
              </a:lnSpc>
              <a:spcBef>
                <a:spcPts val="20"/>
              </a:spcBef>
              <a:spcAft>
                <a:spcPts val="20"/>
              </a:spcAft>
            </a:pPr>
            <a:r>
              <a:rPr lang="en-US" altLang="zh-CN" sz="2400" dirty="0">
                <a:solidFill>
                  <a:srgbClr val="000000"/>
                </a:solidFill>
                <a:cs typeface="+mn-ea"/>
                <a:sym typeface="+mn-lt"/>
              </a:rPr>
              <a:t>f=</a:t>
            </a:r>
            <a:r>
              <a:rPr lang="en-US" altLang="zh-CN" sz="2400" dirty="0" err="1">
                <a:solidFill>
                  <a:srgbClr val="000000"/>
                </a:solidFill>
                <a:cs typeface="+mn-ea"/>
                <a:sym typeface="+mn-lt"/>
              </a:rPr>
              <a:t>imread</a:t>
            </a:r>
            <a:r>
              <a:rPr lang="en-US" altLang="zh-CN" sz="2400" dirty="0">
                <a:solidFill>
                  <a:srgbClr val="000000"/>
                </a:solidFill>
                <a:cs typeface="+mn-ea"/>
                <a:sym typeface="+mn-lt"/>
              </a:rPr>
              <a:t>(</a:t>
            </a:r>
            <a:r>
              <a:rPr lang="en-US" altLang="zh-CN" sz="2400" dirty="0">
                <a:solidFill>
                  <a:srgbClr val="A020F0"/>
                </a:solidFill>
                <a:cs typeface="+mn-ea"/>
                <a:sym typeface="+mn-lt"/>
              </a:rPr>
              <a:t>'</a:t>
            </a:r>
            <a:r>
              <a:rPr lang="en-US" altLang="zh-CN" sz="2400" dirty="0" err="1">
                <a:solidFill>
                  <a:srgbClr val="A020F0"/>
                </a:solidFill>
                <a:cs typeface="+mn-ea"/>
                <a:sym typeface="+mn-lt"/>
              </a:rPr>
              <a:t>brushes.tif</a:t>
            </a:r>
            <a:r>
              <a:rPr lang="en-US" altLang="zh-CN" sz="2400" dirty="0">
                <a:solidFill>
                  <a:srgbClr val="A020F0"/>
                </a:solidFill>
                <a:cs typeface="+mn-ea"/>
                <a:sym typeface="+mn-lt"/>
              </a:rPr>
              <a:t>'</a:t>
            </a:r>
            <a:r>
              <a:rPr lang="en-US" altLang="zh-CN" sz="2400" dirty="0">
                <a:solidFill>
                  <a:srgbClr val="000000"/>
                </a:solidFill>
                <a:cs typeface="+mn-ea"/>
                <a:sym typeface="+mn-lt"/>
              </a:rPr>
              <a:t>);</a:t>
            </a:r>
          </a:p>
          <a:p>
            <a:pPr>
              <a:lnSpc>
                <a:spcPct val="90000"/>
              </a:lnSpc>
              <a:spcBef>
                <a:spcPts val="20"/>
              </a:spcBef>
              <a:spcAft>
                <a:spcPts val="20"/>
              </a:spcAft>
            </a:pPr>
            <a:r>
              <a:rPr lang="en-US" altLang="zh-CN" sz="2400" dirty="0">
                <a:solidFill>
                  <a:srgbClr val="000000"/>
                </a:solidFill>
                <a:cs typeface="+mn-ea"/>
                <a:sym typeface="+mn-lt"/>
              </a:rPr>
              <a:t>q=quantize(f,4,</a:t>
            </a:r>
            <a:r>
              <a:rPr lang="en-US" altLang="zh-CN" sz="2400" dirty="0">
                <a:solidFill>
                  <a:srgbClr val="A020F0"/>
                </a:solidFill>
                <a:cs typeface="+mn-ea"/>
                <a:sym typeface="+mn-lt"/>
              </a:rPr>
              <a:t>'igs'</a:t>
            </a:r>
            <a:r>
              <a:rPr lang="en-US" altLang="zh-CN" sz="2400" dirty="0">
                <a:solidFill>
                  <a:srgbClr val="000000"/>
                </a:solidFill>
                <a:cs typeface="+mn-ea"/>
                <a:sym typeface="+mn-lt"/>
              </a:rPr>
              <a:t>);</a:t>
            </a:r>
          </a:p>
          <a:p>
            <a:pPr>
              <a:lnSpc>
                <a:spcPct val="90000"/>
              </a:lnSpc>
              <a:spcBef>
                <a:spcPts val="20"/>
              </a:spcBef>
              <a:spcAft>
                <a:spcPts val="20"/>
              </a:spcAft>
            </a:pPr>
            <a:r>
              <a:rPr lang="en-US" altLang="zh-CN" sz="2400" dirty="0" err="1">
                <a:solidFill>
                  <a:srgbClr val="000000"/>
                </a:solidFill>
                <a:cs typeface="+mn-ea"/>
                <a:sym typeface="+mn-lt"/>
              </a:rPr>
              <a:t>qs</a:t>
            </a:r>
            <a:r>
              <a:rPr lang="en-US" altLang="zh-CN" sz="2400" dirty="0">
                <a:solidFill>
                  <a:srgbClr val="000000"/>
                </a:solidFill>
                <a:cs typeface="+mn-ea"/>
                <a:sym typeface="+mn-lt"/>
              </a:rPr>
              <a:t>=double(q)/16;</a:t>
            </a:r>
          </a:p>
          <a:p>
            <a:pPr>
              <a:lnSpc>
                <a:spcPct val="90000"/>
              </a:lnSpc>
              <a:spcBef>
                <a:spcPts val="20"/>
              </a:spcBef>
              <a:spcAft>
                <a:spcPts val="20"/>
              </a:spcAft>
            </a:pPr>
            <a:r>
              <a:rPr lang="en-US" altLang="zh-CN" sz="2400" dirty="0">
                <a:solidFill>
                  <a:srgbClr val="000000"/>
                </a:solidFill>
                <a:cs typeface="+mn-ea"/>
                <a:sym typeface="+mn-lt"/>
              </a:rPr>
              <a:t>e=mat2lpc(</a:t>
            </a:r>
            <a:r>
              <a:rPr lang="en-US" altLang="zh-CN" sz="2400" dirty="0" err="1">
                <a:solidFill>
                  <a:srgbClr val="000000"/>
                </a:solidFill>
                <a:cs typeface="+mn-ea"/>
                <a:sym typeface="+mn-lt"/>
              </a:rPr>
              <a:t>qs</a:t>
            </a:r>
            <a:r>
              <a:rPr lang="en-US" altLang="zh-CN" sz="2400" dirty="0">
                <a:solidFill>
                  <a:srgbClr val="000000"/>
                </a:solidFill>
                <a:cs typeface="+mn-ea"/>
                <a:sym typeface="+mn-lt"/>
              </a:rPr>
              <a:t>);</a:t>
            </a:r>
          </a:p>
          <a:p>
            <a:pPr>
              <a:lnSpc>
                <a:spcPct val="90000"/>
              </a:lnSpc>
              <a:spcBef>
                <a:spcPts val="20"/>
              </a:spcBef>
              <a:spcAft>
                <a:spcPts val="20"/>
              </a:spcAft>
            </a:pPr>
            <a:r>
              <a:rPr lang="en-US" altLang="zh-CN" sz="2400" dirty="0">
                <a:solidFill>
                  <a:srgbClr val="000000"/>
                </a:solidFill>
                <a:cs typeface="+mn-ea"/>
                <a:sym typeface="+mn-lt"/>
              </a:rPr>
              <a:t>c=mat2huff(e);</a:t>
            </a:r>
          </a:p>
          <a:p>
            <a:pPr>
              <a:lnSpc>
                <a:spcPct val="90000"/>
              </a:lnSpc>
              <a:spcBef>
                <a:spcPts val="20"/>
              </a:spcBef>
              <a:spcAft>
                <a:spcPts val="20"/>
              </a:spcAft>
            </a:pPr>
            <a:r>
              <a:rPr lang="en-US" altLang="zh-CN" sz="2400" dirty="0" err="1">
                <a:solidFill>
                  <a:srgbClr val="000000"/>
                </a:solidFill>
                <a:cs typeface="+mn-ea"/>
                <a:sym typeface="+mn-lt"/>
              </a:rPr>
              <a:t>imratio</a:t>
            </a:r>
            <a:r>
              <a:rPr lang="en-US" altLang="zh-CN" sz="2400" dirty="0">
                <a:solidFill>
                  <a:srgbClr val="000000"/>
                </a:solidFill>
                <a:cs typeface="+mn-ea"/>
                <a:sym typeface="+mn-lt"/>
              </a:rPr>
              <a:t>(</a:t>
            </a:r>
            <a:r>
              <a:rPr lang="en-US" altLang="zh-CN" sz="2400" dirty="0" err="1">
                <a:solidFill>
                  <a:srgbClr val="000000"/>
                </a:solidFill>
                <a:cs typeface="+mn-ea"/>
                <a:sym typeface="+mn-lt"/>
              </a:rPr>
              <a:t>f,c</a:t>
            </a:r>
            <a:r>
              <a:rPr lang="en-US" altLang="zh-CN" sz="2400" dirty="0">
                <a:solidFill>
                  <a:srgbClr val="000000"/>
                </a:solidFill>
                <a:cs typeface="+mn-ea"/>
                <a:sym typeface="+mn-lt"/>
              </a:rPr>
              <a:t>)</a:t>
            </a:r>
          </a:p>
        </p:txBody>
      </p:sp>
      <p:sp>
        <p:nvSpPr>
          <p:cNvPr id="6" name="矩形 5">
            <a:extLst>
              <a:ext uri="{FF2B5EF4-FFF2-40B4-BE49-F238E27FC236}">
                <a16:creationId xmlns:a16="http://schemas.microsoft.com/office/drawing/2014/main" id="{15BF951C-D86F-4A4D-8AC4-27972B02EA3E}"/>
              </a:ext>
            </a:extLst>
          </p:cNvPr>
          <p:cNvSpPr/>
          <p:nvPr/>
        </p:nvSpPr>
        <p:spPr>
          <a:xfrm>
            <a:off x="5186289" y="3545056"/>
            <a:ext cx="4680000" cy="175483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90000"/>
              </a:lnSpc>
              <a:spcBef>
                <a:spcPts val="20"/>
              </a:spcBef>
              <a:spcAft>
                <a:spcPts val="20"/>
              </a:spcAft>
            </a:pPr>
            <a:r>
              <a:rPr lang="en-US" altLang="zh-CN" sz="2400" dirty="0">
                <a:solidFill>
                  <a:srgbClr val="000000"/>
                </a:solidFill>
                <a:cs typeface="+mn-ea"/>
                <a:sym typeface="+mn-lt"/>
              </a:rPr>
              <a:t>ne=huff2mat(c);</a:t>
            </a:r>
          </a:p>
          <a:p>
            <a:pPr>
              <a:lnSpc>
                <a:spcPct val="90000"/>
              </a:lnSpc>
              <a:spcBef>
                <a:spcPts val="20"/>
              </a:spcBef>
              <a:spcAft>
                <a:spcPts val="20"/>
              </a:spcAft>
            </a:pPr>
            <a:r>
              <a:rPr lang="en-US" altLang="zh-CN" sz="2400" dirty="0" err="1">
                <a:solidFill>
                  <a:srgbClr val="000000"/>
                </a:solidFill>
                <a:cs typeface="+mn-ea"/>
                <a:sym typeface="+mn-lt"/>
              </a:rPr>
              <a:t>nqs</a:t>
            </a:r>
            <a:r>
              <a:rPr lang="en-US" altLang="zh-CN" sz="2400" dirty="0">
                <a:solidFill>
                  <a:srgbClr val="000000"/>
                </a:solidFill>
                <a:cs typeface="+mn-ea"/>
                <a:sym typeface="+mn-lt"/>
              </a:rPr>
              <a:t>=lpc2mat(ne);</a:t>
            </a:r>
          </a:p>
          <a:p>
            <a:pPr>
              <a:lnSpc>
                <a:spcPct val="90000"/>
              </a:lnSpc>
              <a:spcBef>
                <a:spcPts val="20"/>
              </a:spcBef>
              <a:spcAft>
                <a:spcPts val="20"/>
              </a:spcAft>
            </a:pPr>
            <a:r>
              <a:rPr lang="en-US" altLang="zh-CN" sz="2400" dirty="0">
                <a:solidFill>
                  <a:srgbClr val="000000"/>
                </a:solidFill>
                <a:cs typeface="+mn-ea"/>
                <a:sym typeface="+mn-lt"/>
              </a:rPr>
              <a:t>nq=</a:t>
            </a:r>
            <a:r>
              <a:rPr lang="en-US" altLang="zh-CN" sz="2400" dirty="0" err="1">
                <a:solidFill>
                  <a:srgbClr val="000000"/>
                </a:solidFill>
                <a:cs typeface="+mn-ea"/>
                <a:sym typeface="+mn-lt"/>
              </a:rPr>
              <a:t>nqs</a:t>
            </a:r>
            <a:r>
              <a:rPr lang="en-US" altLang="zh-CN" sz="2400" dirty="0">
                <a:solidFill>
                  <a:srgbClr val="000000"/>
                </a:solidFill>
                <a:cs typeface="+mn-ea"/>
                <a:sym typeface="+mn-lt"/>
              </a:rPr>
              <a:t>*16;</a:t>
            </a:r>
          </a:p>
          <a:p>
            <a:pPr>
              <a:lnSpc>
                <a:spcPct val="90000"/>
              </a:lnSpc>
              <a:spcBef>
                <a:spcPts val="20"/>
              </a:spcBef>
              <a:spcAft>
                <a:spcPts val="20"/>
              </a:spcAft>
            </a:pPr>
            <a:r>
              <a:rPr lang="en-US" altLang="zh-CN" sz="2400" dirty="0">
                <a:solidFill>
                  <a:srgbClr val="000000"/>
                </a:solidFill>
                <a:cs typeface="+mn-ea"/>
                <a:sym typeface="+mn-lt"/>
              </a:rPr>
              <a:t>compare(</a:t>
            </a:r>
            <a:r>
              <a:rPr lang="en-US" altLang="zh-CN" sz="2400" dirty="0" err="1">
                <a:solidFill>
                  <a:srgbClr val="000000"/>
                </a:solidFill>
                <a:cs typeface="+mn-ea"/>
                <a:sym typeface="+mn-lt"/>
              </a:rPr>
              <a:t>q,nq</a:t>
            </a:r>
            <a:r>
              <a:rPr lang="en-US" altLang="zh-CN" sz="2400" dirty="0">
                <a:solidFill>
                  <a:srgbClr val="000000"/>
                </a:solidFill>
                <a:cs typeface="+mn-ea"/>
                <a:sym typeface="+mn-lt"/>
              </a:rPr>
              <a:t>)</a:t>
            </a:r>
          </a:p>
          <a:p>
            <a:pPr>
              <a:lnSpc>
                <a:spcPct val="90000"/>
              </a:lnSpc>
              <a:spcBef>
                <a:spcPts val="20"/>
              </a:spcBef>
              <a:spcAft>
                <a:spcPts val="20"/>
              </a:spcAft>
            </a:pPr>
            <a:r>
              <a:rPr lang="en-US" altLang="zh-CN" sz="2400" dirty="0">
                <a:solidFill>
                  <a:srgbClr val="000000"/>
                </a:solidFill>
                <a:cs typeface="+mn-ea"/>
                <a:sym typeface="+mn-lt"/>
              </a:rPr>
              <a:t>compare(</a:t>
            </a:r>
            <a:r>
              <a:rPr lang="en-US" altLang="zh-CN" sz="2400" dirty="0" err="1">
                <a:solidFill>
                  <a:srgbClr val="000000"/>
                </a:solidFill>
                <a:cs typeface="+mn-ea"/>
                <a:sym typeface="+mn-lt"/>
              </a:rPr>
              <a:t>f,nq</a:t>
            </a:r>
            <a:r>
              <a:rPr lang="en-US" altLang="zh-CN" sz="2400" dirty="0">
                <a:solidFill>
                  <a:srgbClr val="000000"/>
                </a:solidFill>
                <a:cs typeface="+mn-ea"/>
                <a:sym typeface="+mn-lt"/>
              </a:rPr>
              <a:t>)</a:t>
            </a:r>
          </a:p>
        </p:txBody>
      </p:sp>
      <p:sp>
        <p:nvSpPr>
          <p:cNvPr id="7" name="矩形 6">
            <a:extLst>
              <a:ext uri="{FF2B5EF4-FFF2-40B4-BE49-F238E27FC236}">
                <a16:creationId xmlns:a16="http://schemas.microsoft.com/office/drawing/2014/main" id="{47675A19-661F-4388-A87B-EC07B0528495}"/>
              </a:ext>
            </a:extLst>
          </p:cNvPr>
          <p:cNvSpPr/>
          <p:nvPr/>
        </p:nvSpPr>
        <p:spPr>
          <a:xfrm>
            <a:off x="9988973" y="2978172"/>
            <a:ext cx="1881294" cy="1339213"/>
          </a:xfrm>
          <a:prstGeom prst="rect">
            <a:avLst/>
          </a:prstGeom>
        </p:spPr>
        <p:txBody>
          <a:bodyPr wrap="square">
            <a:spAutoFit/>
          </a:bodyPr>
          <a:lstStyle/>
          <a:p>
            <a:pPr>
              <a:lnSpc>
                <a:spcPct val="90000"/>
              </a:lnSpc>
              <a:spcBef>
                <a:spcPts val="20"/>
              </a:spcBef>
              <a:spcAft>
                <a:spcPts val="20"/>
              </a:spcAft>
            </a:pPr>
            <a:r>
              <a:rPr lang="zh-CN" altLang="en-US" dirty="0">
                <a:cs typeface="+mn-ea"/>
                <a:sym typeface="+mn-lt"/>
              </a:rPr>
              <a:t>ans =    4.1420</a:t>
            </a:r>
          </a:p>
          <a:p>
            <a:pPr>
              <a:lnSpc>
                <a:spcPct val="90000"/>
              </a:lnSpc>
              <a:spcBef>
                <a:spcPts val="20"/>
              </a:spcBef>
              <a:spcAft>
                <a:spcPts val="20"/>
              </a:spcAft>
            </a:pPr>
            <a:endParaRPr lang="zh-CN" altLang="en-US" dirty="0">
              <a:cs typeface="+mn-ea"/>
              <a:sym typeface="+mn-lt"/>
            </a:endParaRPr>
          </a:p>
          <a:p>
            <a:pPr>
              <a:lnSpc>
                <a:spcPct val="90000"/>
              </a:lnSpc>
              <a:spcBef>
                <a:spcPts val="20"/>
              </a:spcBef>
              <a:spcAft>
                <a:spcPts val="20"/>
              </a:spcAft>
            </a:pPr>
            <a:r>
              <a:rPr lang="zh-CN" altLang="en-US" dirty="0">
                <a:cs typeface="+mn-ea"/>
                <a:sym typeface="+mn-lt"/>
              </a:rPr>
              <a:t>ans =     0</a:t>
            </a:r>
            <a:endParaRPr lang="en-US" altLang="zh-CN" dirty="0">
              <a:cs typeface="+mn-ea"/>
              <a:sym typeface="+mn-lt"/>
            </a:endParaRPr>
          </a:p>
          <a:p>
            <a:pPr>
              <a:lnSpc>
                <a:spcPct val="90000"/>
              </a:lnSpc>
              <a:spcBef>
                <a:spcPts val="20"/>
              </a:spcBef>
              <a:spcAft>
                <a:spcPts val="20"/>
              </a:spcAft>
            </a:pPr>
            <a:endParaRPr lang="en-US" altLang="zh-CN" dirty="0">
              <a:cs typeface="+mn-ea"/>
              <a:sym typeface="+mn-lt"/>
            </a:endParaRPr>
          </a:p>
          <a:p>
            <a:pPr>
              <a:lnSpc>
                <a:spcPct val="90000"/>
              </a:lnSpc>
              <a:spcBef>
                <a:spcPts val="20"/>
              </a:spcBef>
              <a:spcAft>
                <a:spcPts val="20"/>
              </a:spcAft>
            </a:pPr>
            <a:r>
              <a:rPr lang="en-US" altLang="zh-CN" dirty="0" err="1">
                <a:cs typeface="+mn-ea"/>
                <a:sym typeface="+mn-lt"/>
              </a:rPr>
              <a:t>ans</a:t>
            </a:r>
            <a:r>
              <a:rPr lang="en-US" altLang="zh-CN" dirty="0">
                <a:cs typeface="+mn-ea"/>
                <a:sym typeface="+mn-lt"/>
              </a:rPr>
              <a:t> =    6.8382</a:t>
            </a:r>
            <a:endParaRPr lang="zh-CN" altLang="en-US" dirty="0">
              <a:cs typeface="+mn-ea"/>
              <a:sym typeface="+mn-lt"/>
            </a:endParaRPr>
          </a:p>
        </p:txBody>
      </p:sp>
    </p:spTree>
    <p:extLst>
      <p:ext uri="{BB962C8B-B14F-4D97-AF65-F5344CB8AC3E}">
        <p14:creationId xmlns:p14="http://schemas.microsoft.com/office/powerpoint/2010/main" val="24474330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pic>
        <p:nvPicPr>
          <p:cNvPr id="2" name="Picture 2" descr="c:\users\lenovo\appdata\roaming\360se6\User Data\temp\5f2c51edgb5aec8ab6d19&amp;690.png">
            <a:extLst>
              <a:ext uri="{FF2B5EF4-FFF2-40B4-BE49-F238E27FC236}">
                <a16:creationId xmlns:a16="http://schemas.microsoft.com/office/drawing/2014/main" id="{F7204554-BB3C-46B1-B60A-9B3F6F0285A0}"/>
              </a:ext>
            </a:extLst>
          </p:cNvPr>
          <p:cNvPicPr>
            <a:picLocks noChangeAspect="1" noChangeArrowheads="1"/>
          </p:cNvPicPr>
          <p:nvPr/>
        </p:nvPicPr>
        <p:blipFill>
          <a:blip r:embed="rId2" cstate="print"/>
          <a:srcRect/>
          <a:stretch>
            <a:fillRect/>
          </a:stretch>
        </p:blipFill>
        <p:spPr bwMode="auto">
          <a:xfrm>
            <a:off x="1989273" y="1675227"/>
            <a:ext cx="8213454" cy="4394199"/>
          </a:xfrm>
          <a:prstGeom prst="rect">
            <a:avLst/>
          </a:prstGeom>
          <a:noFill/>
        </p:spPr>
      </p:pic>
      <p:sp>
        <p:nvSpPr>
          <p:cNvPr id="3" name="标题 2">
            <a:extLst>
              <a:ext uri="{FF2B5EF4-FFF2-40B4-BE49-F238E27FC236}">
                <a16:creationId xmlns:a16="http://schemas.microsoft.com/office/drawing/2014/main" id="{C45B9B8C-6D42-453C-B3E3-D90C03E766D6}"/>
              </a:ext>
            </a:extLst>
          </p:cNvPr>
          <p:cNvSpPr>
            <a:spLocks noGrp="1"/>
          </p:cNvSpPr>
          <p:nvPr>
            <p:ph type="title"/>
          </p:nvPr>
        </p:nvSpPr>
        <p:spPr>
          <a:xfrm>
            <a:off x="556532" y="643467"/>
            <a:ext cx="11210925" cy="744836"/>
          </a:xfrm>
        </p:spPr>
        <p:txBody>
          <a:bodyPr>
            <a:normAutofit/>
          </a:bodyPr>
          <a:lstStyle/>
          <a:p>
            <a:pPr algn="ctr"/>
            <a:r>
              <a:rPr lang="zh-CN" altLang="en-US" sz="3200">
                <a:solidFill>
                  <a:schemeClr val="bg1"/>
                </a:solidFill>
              </a:rPr>
              <a:t>视频压缩</a:t>
            </a:r>
          </a:p>
        </p:txBody>
      </p:sp>
    </p:spTree>
    <p:extLst>
      <p:ext uri="{BB962C8B-B14F-4D97-AF65-F5344CB8AC3E}">
        <p14:creationId xmlns:p14="http://schemas.microsoft.com/office/powerpoint/2010/main" val="5038686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pPr marL="0" marR="0" lvl="0" indent="0" algn="l" defTabSz="914400" rtl="0" eaLnBrk="1" fontAlgn="auto" latinLnBrk="0" hangingPunct="1">
                <a:lnSpc>
                  <a:spcPct val="90000"/>
                </a:lnSpc>
                <a:spcBef>
                  <a:spcPts val="20"/>
                </a:spcBef>
                <a:spcAft>
                  <a:spcPts val="2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pPr marL="0" marR="0" lvl="0" indent="0" algn="l" defTabSz="914400" rtl="0" eaLnBrk="1" fontAlgn="auto" latinLnBrk="0" hangingPunct="1">
                <a:lnSpc>
                  <a:spcPct val="90000"/>
                </a:lnSpc>
                <a:spcBef>
                  <a:spcPts val="20"/>
                </a:spcBef>
                <a:spcAft>
                  <a:spcPts val="2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pPr marL="0" marR="0" lvl="0" indent="0" algn="l" defTabSz="914400" rtl="0" eaLnBrk="1" fontAlgn="auto" latinLnBrk="0" hangingPunct="1">
                <a:lnSpc>
                  <a:spcPct val="90000"/>
                </a:lnSpc>
                <a:spcBef>
                  <a:spcPts val="20"/>
                </a:spcBef>
                <a:spcAft>
                  <a:spcPts val="2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90000"/>
              </a:lnSpc>
              <a:spcBef>
                <a:spcPts val="20"/>
              </a:spcBef>
              <a:spcAft>
                <a:spcPts val="2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 name="标题 1">
            <a:extLst>
              <a:ext uri="{FF2B5EF4-FFF2-40B4-BE49-F238E27FC236}">
                <a16:creationId xmlns:a16="http://schemas.microsoft.com/office/drawing/2014/main" id="{DF3FA00B-D09F-4E99-959F-EAF611249344}"/>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spcBef>
                <a:spcPct val="20000"/>
              </a:spcBef>
              <a:spcAft>
                <a:spcPts val="20"/>
              </a:spcAft>
            </a:pPr>
            <a:r>
              <a:rPr lang="zh-CN" altLang="en-US" sz="5400" b="1" kern="1200" dirty="0">
                <a:solidFill>
                  <a:schemeClr val="bg2"/>
                </a:solidFill>
                <a:latin typeface="+mn-lt"/>
                <a:ea typeface="+mn-ea"/>
                <a:cs typeface="+mn-ea"/>
                <a:sym typeface="+mn-lt"/>
              </a:rPr>
              <a:t>谢谢大家！</a:t>
            </a:r>
          </a:p>
        </p:txBody>
      </p:sp>
    </p:spTree>
    <p:extLst>
      <p:ext uri="{BB962C8B-B14F-4D97-AF65-F5344CB8AC3E}">
        <p14:creationId xmlns:p14="http://schemas.microsoft.com/office/powerpoint/2010/main" val="400391961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20"/>
              </a:spcBef>
              <a:spcAft>
                <a:spcPts val="2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2" name="标题 1">
            <a:extLst>
              <a:ext uri="{FF2B5EF4-FFF2-40B4-BE49-F238E27FC236}">
                <a16:creationId xmlns:a16="http://schemas.microsoft.com/office/drawing/2014/main" id="{BB12BE20-D2F9-4A30-9528-A97C4DA2F1A1}"/>
              </a:ext>
            </a:extLst>
          </p:cNvPr>
          <p:cNvSpPr>
            <a:spLocks noGrp="1"/>
          </p:cNvSpPr>
          <p:nvPr>
            <p:ph type="title"/>
          </p:nvPr>
        </p:nvSpPr>
        <p:spPr>
          <a:xfrm>
            <a:off x="655320" y="365125"/>
            <a:ext cx="9013052" cy="1623312"/>
          </a:xfrm>
        </p:spPr>
        <p:txBody>
          <a:bodyPr anchor="b">
            <a:normAutofit/>
          </a:bodyPr>
          <a:lstStyle/>
          <a:p>
            <a:pPr>
              <a:spcBef>
                <a:spcPct val="20000"/>
              </a:spcBef>
              <a:spcAft>
                <a:spcPts val="20"/>
              </a:spcAft>
            </a:pPr>
            <a:r>
              <a:rPr lang="en-US" altLang="zh-CN" sz="4000" dirty="0">
                <a:latin typeface="+mn-lt"/>
                <a:ea typeface="+mn-ea"/>
                <a:cs typeface="+mn-ea"/>
                <a:sym typeface="+mn-lt"/>
              </a:rPr>
              <a:t>8 </a:t>
            </a:r>
            <a:r>
              <a:rPr lang="zh-CN" altLang="en-US" sz="4000" dirty="0">
                <a:latin typeface="+mn-lt"/>
                <a:ea typeface="+mn-ea"/>
                <a:cs typeface="+mn-ea"/>
                <a:sym typeface="+mn-lt"/>
              </a:rPr>
              <a:t>图像压缩编码</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8CEAAD8B-62DD-4149-A343-4F549E7C5522}"/>
              </a:ext>
            </a:extLst>
          </p:cNvPr>
          <p:cNvSpPr>
            <a:spLocks noGrp="1"/>
          </p:cNvSpPr>
          <p:nvPr>
            <p:ph idx="1"/>
          </p:nvPr>
        </p:nvSpPr>
        <p:spPr>
          <a:xfrm>
            <a:off x="655320" y="2644518"/>
            <a:ext cx="9013052" cy="3327251"/>
          </a:xfrm>
        </p:spPr>
        <p:txBody>
          <a:bodyPr>
            <a:normAutofit/>
          </a:bodyPr>
          <a:lstStyle/>
          <a:p>
            <a:pPr marL="514350" indent="-514350">
              <a:spcBef>
                <a:spcPts val="20"/>
              </a:spcBef>
              <a:spcAft>
                <a:spcPts val="20"/>
              </a:spcAft>
              <a:buFont typeface="+mj-lt"/>
              <a:buAutoNum type="arabicPeriod"/>
            </a:pPr>
            <a:r>
              <a:rPr lang="zh-CN" altLang="en-US" b="1" dirty="0">
                <a:cs typeface="+mn-ea"/>
                <a:sym typeface="+mn-lt"/>
              </a:rPr>
              <a:t>背景</a:t>
            </a:r>
            <a:endParaRPr lang="en-US" altLang="zh-CN" b="1" dirty="0">
              <a:cs typeface="+mn-ea"/>
              <a:sym typeface="+mn-lt"/>
            </a:endParaRPr>
          </a:p>
          <a:p>
            <a:pPr marL="514350" indent="-514350">
              <a:spcBef>
                <a:spcPts val="20"/>
              </a:spcBef>
              <a:spcAft>
                <a:spcPts val="20"/>
              </a:spcAft>
              <a:buFont typeface="+mj-lt"/>
              <a:buAutoNum type="arabicPeriod"/>
            </a:pPr>
            <a:r>
              <a:rPr lang="zh-CN" altLang="en-US" b="1" dirty="0">
                <a:cs typeface="+mn-ea"/>
                <a:sym typeface="+mn-lt"/>
              </a:rPr>
              <a:t>编码冗余</a:t>
            </a:r>
            <a:endParaRPr lang="en-US" altLang="zh-CN" b="1" dirty="0">
              <a:cs typeface="+mn-ea"/>
              <a:sym typeface="+mn-lt"/>
            </a:endParaRPr>
          </a:p>
          <a:p>
            <a:pPr marL="514350" indent="-514350">
              <a:spcBef>
                <a:spcPts val="20"/>
              </a:spcBef>
              <a:spcAft>
                <a:spcPts val="20"/>
              </a:spcAft>
              <a:buFont typeface="+mj-lt"/>
              <a:buAutoNum type="arabicPeriod"/>
            </a:pPr>
            <a:r>
              <a:rPr lang="zh-CN" altLang="en-US" b="1" dirty="0">
                <a:cs typeface="+mn-ea"/>
                <a:sym typeface="+mn-lt"/>
              </a:rPr>
              <a:t>空间冗余</a:t>
            </a:r>
            <a:endParaRPr lang="en-US" altLang="zh-CN" b="1" dirty="0">
              <a:cs typeface="+mn-ea"/>
              <a:sym typeface="+mn-lt"/>
            </a:endParaRPr>
          </a:p>
          <a:p>
            <a:pPr marL="514350" indent="-514350">
              <a:spcBef>
                <a:spcPts val="20"/>
              </a:spcBef>
              <a:spcAft>
                <a:spcPts val="20"/>
              </a:spcAft>
              <a:buFont typeface="+mj-lt"/>
              <a:buAutoNum type="arabicPeriod"/>
            </a:pPr>
            <a:r>
              <a:rPr lang="zh-CN" altLang="en-US" b="1" dirty="0">
                <a:cs typeface="+mn-ea"/>
                <a:sym typeface="+mn-lt"/>
              </a:rPr>
              <a:t>不相关信息</a:t>
            </a:r>
            <a:endParaRPr lang="en-US" altLang="zh-CN" b="1" dirty="0">
              <a:cs typeface="+mn-ea"/>
              <a:sym typeface="+mn-lt"/>
            </a:endParaRPr>
          </a:p>
          <a:p>
            <a:pPr marL="514350" indent="-514350">
              <a:spcBef>
                <a:spcPts val="20"/>
              </a:spcBef>
              <a:spcAft>
                <a:spcPts val="20"/>
              </a:spcAft>
              <a:buFont typeface="+mj-lt"/>
              <a:buAutoNum type="arabicPeriod"/>
            </a:pPr>
            <a:r>
              <a:rPr lang="en-US" altLang="zh-CN" b="1" dirty="0">
                <a:cs typeface="+mn-ea"/>
                <a:sym typeface="+mn-lt"/>
              </a:rPr>
              <a:t>JPEG</a:t>
            </a:r>
            <a:r>
              <a:rPr lang="zh-CN" altLang="en-US" b="1" dirty="0">
                <a:cs typeface="+mn-ea"/>
                <a:sym typeface="+mn-lt"/>
              </a:rPr>
              <a:t>压缩</a:t>
            </a:r>
            <a:endParaRPr lang="en-US" altLang="zh-CN" b="1" dirty="0">
              <a:cs typeface="+mn-ea"/>
              <a:sym typeface="+mn-lt"/>
            </a:endParaRPr>
          </a:p>
          <a:p>
            <a:pPr marL="514350" indent="-514350">
              <a:spcBef>
                <a:spcPts val="20"/>
              </a:spcBef>
              <a:spcAft>
                <a:spcPts val="20"/>
              </a:spcAft>
              <a:buFont typeface="+mj-lt"/>
              <a:buAutoNum type="arabicPeriod"/>
            </a:pPr>
            <a:r>
              <a:rPr lang="zh-CN" altLang="en-US" b="1" dirty="0">
                <a:cs typeface="+mn-ea"/>
                <a:sym typeface="+mn-lt"/>
              </a:rPr>
              <a:t>视频压缩</a:t>
            </a:r>
          </a:p>
        </p:txBody>
      </p:sp>
    </p:spTree>
    <p:extLst>
      <p:ext uri="{BB962C8B-B14F-4D97-AF65-F5344CB8AC3E}">
        <p14:creationId xmlns:p14="http://schemas.microsoft.com/office/powerpoint/2010/main" val="1153097104"/>
      </p:ext>
    </p:extLst>
  </p:cSld>
  <p:clrMapOvr>
    <a:overrideClrMapping bg1="dk1" tx1="lt1" bg2="dk2" tx2="lt2" accent1="accent1" accent2="accent2" accent3="accent3" accent4="accent4" accent5="accent5" accent6="accent6" hlink="hlink" folHlink="folHlink"/>
  </p:clrMapOvr>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occaust">
      <a:majorFont>
        <a:latin typeface="Adobe 黑体 Std R" panose="020F0302020204030204"/>
        <a:ea typeface="微软雅黑"/>
        <a:cs typeface=""/>
      </a:majorFont>
      <a:minorFont>
        <a:latin typeface="Adobe 黑体 Std R"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fontScheme name="eoccaust">
      <a:majorFont>
        <a:latin typeface="Adobe 黑体 Std R" panose="020F0302020204030204"/>
        <a:ea typeface="微软雅黑"/>
        <a:cs typeface=""/>
      </a:majorFont>
      <a:minorFont>
        <a:latin typeface="Adobe 黑体 Std R"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occaust">
      <a:majorFont>
        <a:latin typeface="Adobe 黑体 Std R" panose="020F0302020204030204"/>
        <a:ea typeface="微软雅黑"/>
        <a:cs typeface=""/>
      </a:majorFont>
      <a:minorFont>
        <a:latin typeface="Adobe 黑体 Std R"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8598</TotalTime>
  <Words>6712</Words>
  <Application>Microsoft Office PowerPoint</Application>
  <PresentationFormat>宽屏</PresentationFormat>
  <Paragraphs>971</Paragraphs>
  <Slides>84</Slides>
  <Notes>53</Notes>
  <HiddenSlides>0</HiddenSlides>
  <MMClips>0</MMClips>
  <ScaleCrop>false</ScaleCrop>
  <HeadingPairs>
    <vt:vector size="8" baseType="variant">
      <vt:variant>
        <vt:lpstr>已用的字体</vt:lpstr>
      </vt:variant>
      <vt:variant>
        <vt:i4>15</vt:i4>
      </vt:variant>
      <vt:variant>
        <vt:lpstr>主题</vt:lpstr>
      </vt:variant>
      <vt:variant>
        <vt:i4>4</vt:i4>
      </vt:variant>
      <vt:variant>
        <vt:lpstr>嵌入 OLE 服务器</vt:lpstr>
      </vt:variant>
      <vt:variant>
        <vt:i4>2</vt:i4>
      </vt:variant>
      <vt:variant>
        <vt:lpstr>幻灯片标题</vt:lpstr>
      </vt:variant>
      <vt:variant>
        <vt:i4>84</vt:i4>
      </vt:variant>
    </vt:vector>
  </HeadingPairs>
  <TitlesOfParts>
    <vt:vector size="105" baseType="lpstr">
      <vt:lpstr>Adobe 黑体 Std R</vt:lpstr>
      <vt:lpstr>游ゴシック</vt:lpstr>
      <vt:lpstr>等线</vt:lpstr>
      <vt:lpstr>等线 Light</vt:lpstr>
      <vt:lpstr>黑体</vt:lpstr>
      <vt:lpstr>华文楷体</vt:lpstr>
      <vt:lpstr>华文细黑</vt:lpstr>
      <vt:lpstr>宋体</vt:lpstr>
      <vt:lpstr>微软雅黑</vt:lpstr>
      <vt:lpstr>Arial</vt:lpstr>
      <vt:lpstr>Courier New</vt:lpstr>
      <vt:lpstr>Monotype Sorts</vt:lpstr>
      <vt:lpstr>Symbol</vt:lpstr>
      <vt:lpstr>Times New Roman</vt:lpstr>
      <vt:lpstr>Wingdings</vt:lpstr>
      <vt:lpstr>Office 主题​​</vt:lpstr>
      <vt:lpstr>1_Office 主题​​</vt:lpstr>
      <vt:lpstr>3_Office 主题​​</vt:lpstr>
      <vt:lpstr>2_Office 主题​​</vt:lpstr>
      <vt:lpstr>Equation</vt:lpstr>
      <vt:lpstr>公式</vt:lpstr>
      <vt:lpstr>第8章 图像压缩编码</vt:lpstr>
      <vt:lpstr>相机存储卡剩下空间不多了</vt:lpstr>
      <vt:lpstr>图像压缩编码</vt:lpstr>
      <vt:lpstr>为什么需要图像压缩</vt:lpstr>
      <vt:lpstr>为什么需要图像压缩</vt:lpstr>
      <vt:lpstr>PowerPoint 演示文稿</vt:lpstr>
      <vt:lpstr>本章概述</vt:lpstr>
      <vt:lpstr>本章教学目标</vt:lpstr>
      <vt:lpstr>8 图像压缩编码</vt:lpstr>
      <vt:lpstr>什么是数据冗余</vt:lpstr>
      <vt:lpstr>描述上的冗余</vt:lpstr>
      <vt:lpstr>图像数据的冗余 </vt:lpstr>
      <vt:lpstr>空间冗余</vt:lpstr>
      <vt:lpstr>时间冗余</vt:lpstr>
      <vt:lpstr>结构冗余</vt:lpstr>
      <vt:lpstr>视觉冗余</vt:lpstr>
      <vt:lpstr>图像压缩的方法</vt:lpstr>
      <vt:lpstr>图像压缩原理</vt:lpstr>
      <vt:lpstr>PowerPoint 演示文稿</vt:lpstr>
      <vt:lpstr>图像冗余无损压缩的原理</vt:lpstr>
      <vt:lpstr>图像冗余有损压缩的原理</vt:lpstr>
      <vt:lpstr>图像视觉冗余的压缩</vt:lpstr>
      <vt:lpstr>图像编码分类</vt:lpstr>
      <vt:lpstr>图像的压缩编码</vt:lpstr>
      <vt:lpstr>图像的压缩编码</vt:lpstr>
      <vt:lpstr>图像的压缩编码</vt:lpstr>
      <vt:lpstr>函数imratio和compare</vt:lpstr>
      <vt:lpstr>函数imratio和compare</vt:lpstr>
      <vt:lpstr>函数imratio和compare</vt:lpstr>
      <vt:lpstr>函数imratio和compare</vt:lpstr>
      <vt:lpstr>行程编码(RLE编码)</vt:lpstr>
      <vt:lpstr>行程编码——传真中的应用方法</vt:lpstr>
      <vt:lpstr>行程编码——传真中的应用方法</vt:lpstr>
      <vt:lpstr>二维行程编码 </vt:lpstr>
      <vt:lpstr>两种典型的二维行程编码的排列方式：</vt:lpstr>
      <vt:lpstr>二维行程编码——例</vt:lpstr>
      <vt:lpstr>二维行程编码——例</vt:lpstr>
      <vt:lpstr>二维行程编码——例（行）</vt:lpstr>
      <vt:lpstr>二维行程编码——例（列）</vt:lpstr>
      <vt:lpstr>二维行程编码——例(列)</vt:lpstr>
      <vt:lpstr>二维行程编码——例</vt:lpstr>
      <vt:lpstr>二维行程编码——例（典型排列）</vt:lpstr>
      <vt:lpstr>二维行程编码——例（典型排列）</vt:lpstr>
      <vt:lpstr>二维行程编码——例</vt:lpstr>
      <vt:lpstr>PowerPoint 演示文稿</vt:lpstr>
      <vt:lpstr>二维行程编码——例（典型排列）</vt:lpstr>
      <vt:lpstr>二维行程编码——例（典型排列）</vt:lpstr>
      <vt:lpstr>熵编码</vt:lpstr>
      <vt:lpstr>Huffman 编码</vt:lpstr>
      <vt:lpstr>Huffman 编码</vt:lpstr>
      <vt:lpstr>Huffman编码 —— 算法</vt:lpstr>
      <vt:lpstr>Huffman编码 —— 算法</vt:lpstr>
      <vt:lpstr>Huffman编码 —— 算法</vt:lpstr>
      <vt:lpstr>Huffman编码 —— 算法</vt:lpstr>
      <vt:lpstr>Huffman编码 —— 算法</vt:lpstr>
      <vt:lpstr>Huffman编码 —— 算法</vt:lpstr>
      <vt:lpstr>Huffman编码 —— 算法</vt:lpstr>
      <vt:lpstr>Huffman编码 —— 算法</vt:lpstr>
      <vt:lpstr>Huffman编码 —— 算法</vt:lpstr>
      <vt:lpstr>Huffman编码 —— 压缩效率</vt:lpstr>
      <vt:lpstr>PowerPoint 演示文稿</vt:lpstr>
      <vt:lpstr>PowerPoint 演示文稿</vt:lpstr>
      <vt:lpstr>PowerPoint 演示文稿</vt:lpstr>
      <vt:lpstr>函数huffman</vt:lpstr>
      <vt:lpstr>函数huffman</vt:lpstr>
      <vt:lpstr>函数mat2huff和imratio</vt:lpstr>
      <vt:lpstr>函数mat2huff和imratio</vt:lpstr>
      <vt:lpstr>函数mat2huff和imratio</vt:lpstr>
      <vt:lpstr>函数mat2huff和imratio</vt:lpstr>
      <vt:lpstr>函数mat2huff和imratio</vt:lpstr>
      <vt:lpstr>函数mat2huff和imratio</vt:lpstr>
      <vt:lpstr>函数huff2mat和compare</vt:lpstr>
      <vt:lpstr>算法分析：</vt:lpstr>
      <vt:lpstr>Huffman编码—— 图像压缩中的应用</vt:lpstr>
      <vt:lpstr>Huffman编码—— 图像压缩中的应用</vt:lpstr>
      <vt:lpstr>8.3 空间冗余（预测编码）</vt:lpstr>
      <vt:lpstr>8.3 空间冗余（预测编码）</vt:lpstr>
      <vt:lpstr>8.3 空间冗余（预测编码）</vt:lpstr>
      <vt:lpstr>相关函数：</vt:lpstr>
      <vt:lpstr>8.3 空间冗余（预测编码）</vt:lpstr>
      <vt:lpstr>通过量化压缩</vt:lpstr>
      <vt:lpstr>函数quantize</vt:lpstr>
      <vt:lpstr>视频压缩</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图像编码</dc:title>
  <dc:creator>lenovo</dc:creator>
  <cp:lastModifiedBy>张帅</cp:lastModifiedBy>
  <cp:revision>122</cp:revision>
  <dcterms:created xsi:type="dcterms:W3CDTF">2019-01-10T04:50:15Z</dcterms:created>
  <dcterms:modified xsi:type="dcterms:W3CDTF">2021-12-09T00:25:22Z</dcterms:modified>
</cp:coreProperties>
</file>